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62" r:id="rId5"/>
    <p:sldId id="267" r:id="rId6"/>
    <p:sldId id="268" r:id="rId7"/>
    <p:sldId id="269" r:id="rId8"/>
    <p:sldId id="270" r:id="rId9"/>
    <p:sldId id="257" r:id="rId10"/>
    <p:sldId id="263" r:id="rId11"/>
    <p:sldId id="264" r:id="rId12"/>
    <p:sldId id="274" r:id="rId13"/>
    <p:sldId id="271"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800">
                <a:latin typeface="Tahoma" panose="020B0604030504040204" pitchFamily="34" charset="0"/>
                <a:ea typeface="Tahoma" panose="020B0604030504040204" pitchFamily="34" charset="0"/>
                <a:cs typeface="Tahoma" panose="020B0604030504040204" pitchFamily="34" charset="0"/>
              </a:defRPr>
            </a:lvl3pPr>
            <a:lvl4pPr>
              <a:defRPr sz="2800">
                <a:latin typeface="Tahoma" panose="020B0604030504040204" pitchFamily="34" charset="0"/>
                <a:ea typeface="Tahoma" panose="020B0604030504040204" pitchFamily="34" charset="0"/>
                <a:cs typeface="Tahoma" panose="020B0604030504040204" pitchFamily="34" charset="0"/>
              </a:defRPr>
            </a:lvl4pPr>
            <a:lvl5pPr>
              <a:defRPr sz="2800">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a:pPr/>
              <a:t>1/11/2025</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B5F38-0143-68AD-BF60-92A7BB8E0D7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2AA42A9-DE81-E017-7E2C-7A434B023AA1}"/>
              </a:ext>
            </a:extLst>
          </p:cNvPr>
          <p:cNvSpPr txBox="1">
            <a:spLocks/>
          </p:cNvSpPr>
          <p:nvPr/>
        </p:nvSpPr>
        <p:spPr>
          <a:xfrm>
            <a:off x="2662227" y="1668545"/>
            <a:ext cx="7074807" cy="982621"/>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b="1"/>
              <a:t>ĐỒ ÁN CƠ SỞ NGÀNH</a:t>
            </a:r>
          </a:p>
        </p:txBody>
      </p:sp>
      <p:sp>
        <p:nvSpPr>
          <p:cNvPr id="5" name="Subtitle 2">
            <a:extLst>
              <a:ext uri="{FF2B5EF4-FFF2-40B4-BE49-F238E27FC236}">
                <a16:creationId xmlns:a16="http://schemas.microsoft.com/office/drawing/2014/main" id="{1049CF95-7880-64B8-7AB6-D96FD3CE253B}"/>
              </a:ext>
            </a:extLst>
          </p:cNvPr>
          <p:cNvSpPr txBox="1">
            <a:spLocks/>
          </p:cNvSpPr>
          <p:nvPr/>
        </p:nvSpPr>
        <p:spPr>
          <a:xfrm>
            <a:off x="1362454" y="2777838"/>
            <a:ext cx="9674352" cy="2825496"/>
          </a:xfrm>
          <a:prstGeom prst="rect">
            <a:avLst/>
          </a:prstGeom>
        </p:spPr>
        <p:txBody>
          <a:bodyPr vert="horz" lIns="91440" tIns="45720" rIns="91440" bIns="45720" rtlCol="0" anchor="t">
            <a:normAutofit fontScale="40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70000"/>
              </a:lnSpc>
              <a:spcBef>
                <a:spcPct val="0"/>
              </a:spcBef>
            </a:pPr>
            <a:r>
              <a:rPr lang="vi-VN" sz="7600" b="1">
                <a:solidFill>
                  <a:schemeClr val="accent2">
                    <a:lumMod val="75000"/>
                  </a:schemeClr>
                </a:solidFill>
                <a:latin typeface="+mj-lt"/>
                <a:ea typeface="+mj-ea"/>
                <a:cs typeface="+mj-cs"/>
              </a:rPr>
              <a:t>ĐỀ TÀI: THIẾT KẾ VÀ CÀI ĐẶT CƠ SỞ DỮ LIỆU </a:t>
            </a:r>
          </a:p>
          <a:p>
            <a:pPr algn="ctr">
              <a:lnSpc>
                <a:spcPct val="170000"/>
              </a:lnSpc>
              <a:spcBef>
                <a:spcPct val="0"/>
              </a:spcBef>
            </a:pPr>
            <a:r>
              <a:rPr lang="vi-VN" sz="7600" b="1">
                <a:solidFill>
                  <a:schemeClr val="accent2">
                    <a:lumMod val="75000"/>
                  </a:schemeClr>
                </a:solidFill>
                <a:latin typeface="+mj-lt"/>
                <a:ea typeface="+mj-ea"/>
                <a:cs typeface="+mj-cs"/>
              </a:rPr>
              <a:t>CHO HỆ THỐNG ĐẶT LỊCH KHÁM BỆNH </a:t>
            </a:r>
          </a:p>
          <a:p>
            <a:pPr algn="ctr">
              <a:lnSpc>
                <a:spcPct val="170000"/>
              </a:lnSpc>
              <a:spcBef>
                <a:spcPct val="0"/>
              </a:spcBef>
            </a:pPr>
            <a:r>
              <a:rPr lang="vi-VN" sz="7600" b="1">
                <a:solidFill>
                  <a:schemeClr val="accent2">
                    <a:lumMod val="75000"/>
                  </a:schemeClr>
                </a:solidFill>
                <a:latin typeface="+mj-lt"/>
                <a:ea typeface="+mj-ea"/>
                <a:cs typeface="+mj-cs"/>
              </a:rPr>
              <a:t>TRỰC TUYẾN TẠI MỘT SỐ BỆNH VIỆN</a:t>
            </a:r>
          </a:p>
          <a:p>
            <a:pPr algn="ctr"/>
            <a:endParaRPr lang="vi-VN"/>
          </a:p>
        </p:txBody>
      </p:sp>
      <p:sp>
        <p:nvSpPr>
          <p:cNvPr id="6" name="TextBox 5">
            <a:extLst>
              <a:ext uri="{FF2B5EF4-FFF2-40B4-BE49-F238E27FC236}">
                <a16:creationId xmlns:a16="http://schemas.microsoft.com/office/drawing/2014/main" id="{2C1427EA-B0C4-A73D-2586-C3EA7E47F096}"/>
              </a:ext>
            </a:extLst>
          </p:cNvPr>
          <p:cNvSpPr txBox="1"/>
          <p:nvPr/>
        </p:nvSpPr>
        <p:spPr>
          <a:xfrm>
            <a:off x="845819" y="510822"/>
            <a:ext cx="10707624" cy="1031051"/>
          </a:xfrm>
          <a:prstGeom prst="rect">
            <a:avLst/>
          </a:prstGeom>
          <a:noFill/>
        </p:spPr>
        <p:txBody>
          <a:bodyPr wrap="square" rtlCol="0">
            <a:spAutoFit/>
          </a:bodyPr>
          <a:lstStyle/>
          <a:p>
            <a:pPr algn="ctr">
              <a:spcBef>
                <a:spcPct val="0"/>
              </a:spcBef>
              <a:spcAft>
                <a:spcPts val="600"/>
              </a:spcAft>
            </a:pPr>
            <a:r>
              <a:rPr lang="vi-VN" sz="2800" b="1">
                <a:solidFill>
                  <a:schemeClr val="accent2">
                    <a:lumMod val="75000"/>
                  </a:schemeClr>
                </a:solidFill>
                <a:latin typeface="+mj-lt"/>
                <a:ea typeface="+mj-ea"/>
                <a:cs typeface="+mj-cs"/>
              </a:rPr>
              <a:t>KHOA KỸ THUẬT VÀ CÔNG NGHỆ</a:t>
            </a:r>
          </a:p>
          <a:p>
            <a:pPr algn="ctr">
              <a:spcBef>
                <a:spcPct val="0"/>
              </a:spcBef>
              <a:spcAft>
                <a:spcPts val="600"/>
              </a:spcAft>
            </a:pPr>
            <a:r>
              <a:rPr lang="vi-VN" sz="2800" b="1">
                <a:solidFill>
                  <a:schemeClr val="accent2">
                    <a:lumMod val="75000"/>
                  </a:schemeClr>
                </a:solidFill>
                <a:latin typeface="+mj-lt"/>
                <a:ea typeface="+mj-ea"/>
                <a:cs typeface="+mj-cs"/>
              </a:rPr>
              <a:t>BỘ MÔN CÔNG NGHỆ THÔNG TIN</a:t>
            </a:r>
          </a:p>
        </p:txBody>
      </p:sp>
      <p:pic>
        <p:nvPicPr>
          <p:cNvPr id="7" name="Picture 6">
            <a:extLst>
              <a:ext uri="{FF2B5EF4-FFF2-40B4-BE49-F238E27FC236}">
                <a16:creationId xmlns:a16="http://schemas.microsoft.com/office/drawing/2014/main" id="{68EA147A-0F56-DD99-B277-A4C44D620C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309" y="373852"/>
            <a:ext cx="1336547" cy="1304990"/>
          </a:xfrm>
          <a:prstGeom prst="rect">
            <a:avLst/>
          </a:prstGeom>
          <a:noFill/>
          <a:ln>
            <a:noFill/>
          </a:ln>
        </p:spPr>
      </p:pic>
      <p:sp>
        <p:nvSpPr>
          <p:cNvPr id="2" name="Subtitle 2">
            <a:extLst>
              <a:ext uri="{FF2B5EF4-FFF2-40B4-BE49-F238E27FC236}">
                <a16:creationId xmlns:a16="http://schemas.microsoft.com/office/drawing/2014/main" id="{00AFA8DD-03B0-2660-69AF-E356BD9DB1E3}"/>
              </a:ext>
            </a:extLst>
          </p:cNvPr>
          <p:cNvSpPr>
            <a:spLocks noGrp="1"/>
          </p:cNvSpPr>
          <p:nvPr>
            <p:ph type="subTitle" idx="1"/>
          </p:nvPr>
        </p:nvSpPr>
        <p:spPr>
          <a:xfrm>
            <a:off x="845819" y="5189455"/>
            <a:ext cx="9253728" cy="1412748"/>
          </a:xfrm>
        </p:spPr>
        <p:txBody>
          <a:bodyPr>
            <a:normAutofit/>
          </a:bodyPr>
          <a:lstStyle/>
          <a:p>
            <a:pPr algn="l"/>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Giảng</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hướng</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dẫn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ThS</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Phan Thị Phương Nam</a:t>
            </a:r>
          </a:p>
          <a:p>
            <a:pPr algn="l"/>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Sinh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thực</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hiện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vi-VN" sz="280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Nguyễn Văn Tổng</a:t>
            </a:r>
          </a:p>
          <a:p>
            <a:pPr algn="ctr"/>
            <a:endParaRPr lang="vi-VN"/>
          </a:p>
        </p:txBody>
      </p:sp>
    </p:spTree>
    <p:extLst>
      <p:ext uri="{BB962C8B-B14F-4D97-AF65-F5344CB8AC3E}">
        <p14:creationId xmlns:p14="http://schemas.microsoft.com/office/powerpoint/2010/main" val="239142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7379C-D0F1-95F6-E3F8-DA2CDA685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97F0F-C395-5239-F70A-6E42069A6C6F}"/>
              </a:ext>
            </a:extLst>
          </p:cNvPr>
          <p:cNvSpPr>
            <a:spLocks noGrp="1"/>
          </p:cNvSpPr>
          <p:nvPr>
            <p:ph type="title"/>
          </p:nvPr>
        </p:nvSpPr>
        <p:spPr>
          <a:xfrm>
            <a:off x="677334" y="609600"/>
            <a:ext cx="8596668" cy="904875"/>
          </a:xfrm>
        </p:spPr>
        <p:txBody>
          <a:bodyPr/>
          <a:lstStyle/>
          <a:p>
            <a:r>
              <a:rPr lang="vi-VN" b="1"/>
              <a:t>THỰC HIỆN HÓA ĐỀ TÀI</a:t>
            </a:r>
          </a:p>
        </p:txBody>
      </p:sp>
      <p:pic>
        <p:nvPicPr>
          <p:cNvPr id="5" name="Content Placeholder 4">
            <a:extLst>
              <a:ext uri="{FF2B5EF4-FFF2-40B4-BE49-F238E27FC236}">
                <a16:creationId xmlns:a16="http://schemas.microsoft.com/office/drawing/2014/main" id="{6C0E5580-2989-C1A9-7C24-137AF953CC05}"/>
              </a:ext>
            </a:extLst>
          </p:cNvPr>
          <p:cNvPicPr>
            <a:picLocks noGrp="1" noChangeAspect="1"/>
          </p:cNvPicPr>
          <p:nvPr>
            <p:ph idx="1"/>
          </p:nvPr>
        </p:nvPicPr>
        <p:blipFill>
          <a:blip r:embed="rId2"/>
          <a:stretch>
            <a:fillRect/>
          </a:stretch>
        </p:blipFill>
        <p:spPr>
          <a:xfrm>
            <a:off x="947735" y="1514475"/>
            <a:ext cx="9996575" cy="5253323"/>
          </a:xfrm>
        </p:spPr>
      </p:pic>
      <p:sp>
        <p:nvSpPr>
          <p:cNvPr id="6" name="TextBox 5">
            <a:extLst>
              <a:ext uri="{FF2B5EF4-FFF2-40B4-BE49-F238E27FC236}">
                <a16:creationId xmlns:a16="http://schemas.microsoft.com/office/drawing/2014/main" id="{C4513BCA-7B16-7B17-E16A-855F226FE910}"/>
              </a:ext>
            </a:extLst>
          </p:cNvPr>
          <p:cNvSpPr txBox="1"/>
          <p:nvPr/>
        </p:nvSpPr>
        <p:spPr>
          <a:xfrm>
            <a:off x="418254" y="1366526"/>
            <a:ext cx="5677746" cy="523220"/>
          </a:xfrm>
          <a:prstGeom prst="rect">
            <a:avLst/>
          </a:prstGeom>
          <a:noFill/>
        </p:spPr>
        <p:txBody>
          <a:bodyPr wrap="square" rtlCol="0">
            <a:spAutoFit/>
          </a:bodyPr>
          <a:lstStyle/>
          <a:p>
            <a:r>
              <a:rPr lang="vi-VN" sz="2800">
                <a:latin typeface="+mj-lt"/>
              </a:rPr>
              <a:t>Sơ đồ dữ liệu quan hệ</a:t>
            </a:r>
          </a:p>
        </p:txBody>
      </p:sp>
    </p:spTree>
    <p:extLst>
      <p:ext uri="{BB962C8B-B14F-4D97-AF65-F5344CB8AC3E}">
        <p14:creationId xmlns:p14="http://schemas.microsoft.com/office/powerpoint/2010/main" val="316989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E77A0-F485-4A89-454C-BD7BDA15D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B4FFED-6FDC-DD4E-42BF-5EF3A0390F02}"/>
              </a:ext>
            </a:extLst>
          </p:cNvPr>
          <p:cNvSpPr>
            <a:spLocks noGrp="1"/>
          </p:cNvSpPr>
          <p:nvPr>
            <p:ph type="title"/>
          </p:nvPr>
        </p:nvSpPr>
        <p:spPr>
          <a:xfrm>
            <a:off x="677334" y="609600"/>
            <a:ext cx="8596668" cy="904875"/>
          </a:xfrm>
        </p:spPr>
        <p:txBody>
          <a:bodyPr/>
          <a:lstStyle/>
          <a:p>
            <a:r>
              <a:rPr lang="vi-VN" b="1"/>
              <a:t>THỰC HIỆN HÓA ĐỀ TÀI</a:t>
            </a:r>
          </a:p>
        </p:txBody>
      </p:sp>
      <p:sp>
        <p:nvSpPr>
          <p:cNvPr id="6" name="TextBox 5">
            <a:extLst>
              <a:ext uri="{FF2B5EF4-FFF2-40B4-BE49-F238E27FC236}">
                <a16:creationId xmlns:a16="http://schemas.microsoft.com/office/drawing/2014/main" id="{1C11F0BF-3A48-5157-84B5-99B69DDBF6FB}"/>
              </a:ext>
            </a:extLst>
          </p:cNvPr>
          <p:cNvSpPr txBox="1"/>
          <p:nvPr/>
        </p:nvSpPr>
        <p:spPr>
          <a:xfrm>
            <a:off x="677334" y="1576838"/>
            <a:ext cx="6610434" cy="523220"/>
          </a:xfrm>
          <a:prstGeom prst="rect">
            <a:avLst/>
          </a:prstGeom>
          <a:noFill/>
        </p:spPr>
        <p:txBody>
          <a:bodyPr wrap="square" rtlCol="0">
            <a:spAutoFit/>
          </a:bodyPr>
          <a:lstStyle/>
          <a:p>
            <a:r>
              <a:rPr lang="vi-VN" sz="2800">
                <a:latin typeface="+mj-lt"/>
              </a:rPr>
              <a:t>Kết quả các câu truy vấn đã cài đặt</a:t>
            </a:r>
          </a:p>
        </p:txBody>
      </p:sp>
      <p:pic>
        <p:nvPicPr>
          <p:cNvPr id="3" name="Content Placeholder 2">
            <a:extLst>
              <a:ext uri="{FF2B5EF4-FFF2-40B4-BE49-F238E27FC236}">
                <a16:creationId xmlns:a16="http://schemas.microsoft.com/office/drawing/2014/main" id="{9D365787-2BB9-B6D1-48D3-0F822D770FDB}"/>
              </a:ext>
            </a:extLst>
          </p:cNvPr>
          <p:cNvPicPr>
            <a:picLocks noGrp="1" noChangeAspect="1"/>
          </p:cNvPicPr>
          <p:nvPr>
            <p:ph idx="1"/>
          </p:nvPr>
        </p:nvPicPr>
        <p:blipFill>
          <a:blip r:embed="rId2"/>
          <a:stretch>
            <a:fillRect/>
          </a:stretch>
        </p:blipFill>
        <p:spPr>
          <a:xfrm>
            <a:off x="677334" y="2682389"/>
            <a:ext cx="9507412" cy="650774"/>
          </a:xfrm>
          <a:prstGeom prst="rect">
            <a:avLst/>
          </a:prstGeom>
        </p:spPr>
      </p:pic>
      <p:sp>
        <p:nvSpPr>
          <p:cNvPr id="5" name="TextBox 4">
            <a:extLst>
              <a:ext uri="{FF2B5EF4-FFF2-40B4-BE49-F238E27FC236}">
                <a16:creationId xmlns:a16="http://schemas.microsoft.com/office/drawing/2014/main" id="{0EE21FC1-4920-7DF1-4955-789B44B2E30E}"/>
              </a:ext>
            </a:extLst>
          </p:cNvPr>
          <p:cNvSpPr txBox="1"/>
          <p:nvPr/>
        </p:nvSpPr>
        <p:spPr>
          <a:xfrm>
            <a:off x="677334" y="2096806"/>
            <a:ext cx="6610434" cy="523220"/>
          </a:xfrm>
          <a:prstGeom prst="rect">
            <a:avLst/>
          </a:prstGeom>
          <a:noFill/>
        </p:spPr>
        <p:txBody>
          <a:bodyPr wrap="square" rtlCol="0">
            <a:spAutoFit/>
          </a:bodyPr>
          <a:lstStyle/>
          <a:p>
            <a:r>
              <a:rPr lang="vi-VN" sz="2800">
                <a:latin typeface="+mj-lt"/>
              </a:rPr>
              <a:t>Truy vấn thông tin đăng ký khám </a:t>
            </a:r>
          </a:p>
        </p:txBody>
      </p:sp>
      <p:sp>
        <p:nvSpPr>
          <p:cNvPr id="7" name="TextBox 6">
            <a:extLst>
              <a:ext uri="{FF2B5EF4-FFF2-40B4-BE49-F238E27FC236}">
                <a16:creationId xmlns:a16="http://schemas.microsoft.com/office/drawing/2014/main" id="{02ECB78C-CFDE-7B89-8185-A3440A382C48}"/>
              </a:ext>
            </a:extLst>
          </p:cNvPr>
          <p:cNvSpPr txBox="1"/>
          <p:nvPr/>
        </p:nvSpPr>
        <p:spPr>
          <a:xfrm>
            <a:off x="677334" y="3653884"/>
            <a:ext cx="7250514" cy="523220"/>
          </a:xfrm>
          <a:prstGeom prst="rect">
            <a:avLst/>
          </a:prstGeom>
          <a:noFill/>
        </p:spPr>
        <p:txBody>
          <a:bodyPr wrap="square" rtlCol="0">
            <a:spAutoFit/>
          </a:bodyPr>
          <a:lstStyle/>
          <a:p>
            <a:r>
              <a:rPr lang="vi-VN" sz="2800">
                <a:latin typeface="+mj-lt"/>
              </a:rPr>
              <a:t>Truy vấn thông tin bác sĩ theo chuyên khoa</a:t>
            </a:r>
          </a:p>
        </p:txBody>
      </p:sp>
      <p:pic>
        <p:nvPicPr>
          <p:cNvPr id="8" name="Picture 7">
            <a:extLst>
              <a:ext uri="{FF2B5EF4-FFF2-40B4-BE49-F238E27FC236}">
                <a16:creationId xmlns:a16="http://schemas.microsoft.com/office/drawing/2014/main" id="{34C99432-DE3D-7769-90A8-506EE64DFB53}"/>
              </a:ext>
            </a:extLst>
          </p:cNvPr>
          <p:cNvPicPr>
            <a:picLocks noChangeAspect="1"/>
          </p:cNvPicPr>
          <p:nvPr/>
        </p:nvPicPr>
        <p:blipFill>
          <a:blip r:embed="rId3"/>
          <a:stretch>
            <a:fillRect/>
          </a:stretch>
        </p:blipFill>
        <p:spPr>
          <a:xfrm>
            <a:off x="677334" y="4237975"/>
            <a:ext cx="7875341" cy="1386342"/>
          </a:xfrm>
          <a:prstGeom prst="rect">
            <a:avLst/>
          </a:prstGeom>
        </p:spPr>
      </p:pic>
    </p:spTree>
    <p:extLst>
      <p:ext uri="{BB962C8B-B14F-4D97-AF65-F5344CB8AC3E}">
        <p14:creationId xmlns:p14="http://schemas.microsoft.com/office/powerpoint/2010/main" val="2583856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3616B-195D-D0E6-9E6E-A66FC2657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3614D-7067-CC1D-37D7-DB50526C5111}"/>
              </a:ext>
            </a:extLst>
          </p:cNvPr>
          <p:cNvSpPr>
            <a:spLocks noGrp="1"/>
          </p:cNvSpPr>
          <p:nvPr>
            <p:ph type="title"/>
          </p:nvPr>
        </p:nvSpPr>
        <p:spPr>
          <a:xfrm>
            <a:off x="677334" y="609600"/>
            <a:ext cx="8596668" cy="904875"/>
          </a:xfrm>
        </p:spPr>
        <p:txBody>
          <a:bodyPr/>
          <a:lstStyle/>
          <a:p>
            <a:r>
              <a:rPr lang="vi-VN" b="1"/>
              <a:t>THỰC HIỆN HÓA ĐỀ TÀI</a:t>
            </a:r>
          </a:p>
        </p:txBody>
      </p:sp>
      <p:sp>
        <p:nvSpPr>
          <p:cNvPr id="6" name="TextBox 5">
            <a:extLst>
              <a:ext uri="{FF2B5EF4-FFF2-40B4-BE49-F238E27FC236}">
                <a16:creationId xmlns:a16="http://schemas.microsoft.com/office/drawing/2014/main" id="{75A429A0-3194-A701-F73E-7420EC7F4831}"/>
              </a:ext>
            </a:extLst>
          </p:cNvPr>
          <p:cNvSpPr txBox="1"/>
          <p:nvPr/>
        </p:nvSpPr>
        <p:spPr>
          <a:xfrm>
            <a:off x="677334" y="1576838"/>
            <a:ext cx="6610434" cy="523220"/>
          </a:xfrm>
          <a:prstGeom prst="rect">
            <a:avLst/>
          </a:prstGeom>
          <a:noFill/>
        </p:spPr>
        <p:txBody>
          <a:bodyPr wrap="square" rtlCol="0">
            <a:spAutoFit/>
          </a:bodyPr>
          <a:lstStyle/>
          <a:p>
            <a:r>
              <a:rPr lang="vi-VN" sz="2800">
                <a:latin typeface="+mj-lt"/>
              </a:rPr>
              <a:t>Kết quả các câu truy vấn đã cài đặt</a:t>
            </a:r>
          </a:p>
        </p:txBody>
      </p:sp>
      <p:sp>
        <p:nvSpPr>
          <p:cNvPr id="5" name="TextBox 4">
            <a:extLst>
              <a:ext uri="{FF2B5EF4-FFF2-40B4-BE49-F238E27FC236}">
                <a16:creationId xmlns:a16="http://schemas.microsoft.com/office/drawing/2014/main" id="{AF0AFB6F-DABA-19DD-EEC9-4D3D0AC0D2BB}"/>
              </a:ext>
            </a:extLst>
          </p:cNvPr>
          <p:cNvSpPr txBox="1"/>
          <p:nvPr/>
        </p:nvSpPr>
        <p:spPr>
          <a:xfrm>
            <a:off x="677334" y="2096806"/>
            <a:ext cx="6610434" cy="523220"/>
          </a:xfrm>
          <a:prstGeom prst="rect">
            <a:avLst/>
          </a:prstGeom>
          <a:noFill/>
        </p:spPr>
        <p:txBody>
          <a:bodyPr wrap="square" rtlCol="0">
            <a:spAutoFit/>
          </a:bodyPr>
          <a:lstStyle/>
          <a:p>
            <a:r>
              <a:rPr lang="vi-VN" sz="2800">
                <a:latin typeface="+mj-lt"/>
              </a:rPr>
              <a:t>Truy vấn thông tin bác sĩ theo bệnh viện </a:t>
            </a:r>
          </a:p>
        </p:txBody>
      </p:sp>
      <p:pic>
        <p:nvPicPr>
          <p:cNvPr id="10" name="Picture 9">
            <a:extLst>
              <a:ext uri="{FF2B5EF4-FFF2-40B4-BE49-F238E27FC236}">
                <a16:creationId xmlns:a16="http://schemas.microsoft.com/office/drawing/2014/main" id="{409C811C-9D35-A9EB-2F8A-541E4996E867}"/>
              </a:ext>
            </a:extLst>
          </p:cNvPr>
          <p:cNvPicPr>
            <a:picLocks noChangeAspect="1"/>
          </p:cNvPicPr>
          <p:nvPr/>
        </p:nvPicPr>
        <p:blipFill>
          <a:blip r:embed="rId2"/>
          <a:stretch>
            <a:fillRect/>
          </a:stretch>
        </p:blipFill>
        <p:spPr>
          <a:xfrm>
            <a:off x="754633" y="2617074"/>
            <a:ext cx="8518101" cy="1982358"/>
          </a:xfrm>
          <a:prstGeom prst="rect">
            <a:avLst/>
          </a:prstGeom>
        </p:spPr>
      </p:pic>
      <p:sp>
        <p:nvSpPr>
          <p:cNvPr id="11" name="TextBox 10">
            <a:extLst>
              <a:ext uri="{FF2B5EF4-FFF2-40B4-BE49-F238E27FC236}">
                <a16:creationId xmlns:a16="http://schemas.microsoft.com/office/drawing/2014/main" id="{CE2C6341-951F-D74D-9FCE-D8906AA0AAD0}"/>
              </a:ext>
            </a:extLst>
          </p:cNvPr>
          <p:cNvSpPr txBox="1"/>
          <p:nvPr/>
        </p:nvSpPr>
        <p:spPr>
          <a:xfrm>
            <a:off x="677334" y="4535424"/>
            <a:ext cx="10825818" cy="954107"/>
          </a:xfrm>
          <a:prstGeom prst="rect">
            <a:avLst/>
          </a:prstGeom>
          <a:noFill/>
        </p:spPr>
        <p:txBody>
          <a:bodyPr wrap="square" rtlCol="0">
            <a:spAutoFit/>
          </a:bodyPr>
          <a:lstStyle/>
          <a:p>
            <a:r>
              <a:rPr lang="vi-VN" sz="2800">
                <a:latin typeface="+mj-lt"/>
              </a:rPr>
              <a:t>Thống kê lượt đăng ký theo ngày, tháng, năm </a:t>
            </a:r>
          </a:p>
          <a:p>
            <a:r>
              <a:rPr lang="vi-VN" sz="2800">
                <a:latin typeface="+mj-lt"/>
              </a:rPr>
              <a:t>của các chuyên khoa </a:t>
            </a:r>
          </a:p>
        </p:txBody>
      </p:sp>
      <p:pic>
        <p:nvPicPr>
          <p:cNvPr id="12" name="Picture 11">
            <a:extLst>
              <a:ext uri="{FF2B5EF4-FFF2-40B4-BE49-F238E27FC236}">
                <a16:creationId xmlns:a16="http://schemas.microsoft.com/office/drawing/2014/main" id="{4D8DCFBA-B4BF-1446-C34F-DC7C08D211FD}"/>
              </a:ext>
            </a:extLst>
          </p:cNvPr>
          <p:cNvPicPr>
            <a:picLocks noChangeAspect="1"/>
          </p:cNvPicPr>
          <p:nvPr/>
        </p:nvPicPr>
        <p:blipFill>
          <a:blip r:embed="rId3"/>
          <a:stretch>
            <a:fillRect/>
          </a:stretch>
        </p:blipFill>
        <p:spPr>
          <a:xfrm>
            <a:off x="754634" y="5489531"/>
            <a:ext cx="2447925" cy="1162050"/>
          </a:xfrm>
          <a:prstGeom prst="rect">
            <a:avLst/>
          </a:prstGeom>
        </p:spPr>
      </p:pic>
      <p:pic>
        <p:nvPicPr>
          <p:cNvPr id="13" name="Picture 12">
            <a:extLst>
              <a:ext uri="{FF2B5EF4-FFF2-40B4-BE49-F238E27FC236}">
                <a16:creationId xmlns:a16="http://schemas.microsoft.com/office/drawing/2014/main" id="{0BC3F266-4D97-4A2B-6D02-F13122172CBC}"/>
              </a:ext>
            </a:extLst>
          </p:cNvPr>
          <p:cNvPicPr>
            <a:picLocks noChangeAspect="1"/>
          </p:cNvPicPr>
          <p:nvPr/>
        </p:nvPicPr>
        <p:blipFill>
          <a:blip r:embed="rId4"/>
          <a:stretch>
            <a:fillRect/>
          </a:stretch>
        </p:blipFill>
        <p:spPr>
          <a:xfrm>
            <a:off x="4197731" y="5421904"/>
            <a:ext cx="2315210" cy="1297305"/>
          </a:xfrm>
          <a:prstGeom prst="rect">
            <a:avLst/>
          </a:prstGeom>
        </p:spPr>
      </p:pic>
      <p:pic>
        <p:nvPicPr>
          <p:cNvPr id="14" name="Picture 13">
            <a:extLst>
              <a:ext uri="{FF2B5EF4-FFF2-40B4-BE49-F238E27FC236}">
                <a16:creationId xmlns:a16="http://schemas.microsoft.com/office/drawing/2014/main" id="{A2E187CD-092C-C65A-F565-176F1E5073E3}"/>
              </a:ext>
            </a:extLst>
          </p:cNvPr>
          <p:cNvPicPr>
            <a:picLocks noChangeAspect="1"/>
          </p:cNvPicPr>
          <p:nvPr/>
        </p:nvPicPr>
        <p:blipFill>
          <a:blip r:embed="rId5"/>
          <a:stretch>
            <a:fillRect/>
          </a:stretch>
        </p:blipFill>
        <p:spPr>
          <a:xfrm>
            <a:off x="7287768" y="5352752"/>
            <a:ext cx="2466975" cy="1362075"/>
          </a:xfrm>
          <a:prstGeom prst="rect">
            <a:avLst/>
          </a:prstGeom>
        </p:spPr>
      </p:pic>
    </p:spTree>
    <p:extLst>
      <p:ext uri="{BB962C8B-B14F-4D97-AF65-F5344CB8AC3E}">
        <p14:creationId xmlns:p14="http://schemas.microsoft.com/office/powerpoint/2010/main" val="340795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D4F4-956C-0DAB-A56C-8A83E3FA6C45}"/>
              </a:ext>
            </a:extLst>
          </p:cNvPr>
          <p:cNvSpPr>
            <a:spLocks noGrp="1"/>
          </p:cNvSpPr>
          <p:nvPr>
            <p:ph type="title"/>
          </p:nvPr>
        </p:nvSpPr>
        <p:spPr/>
        <p:txBody>
          <a:bodyPr/>
          <a:lstStyle/>
          <a:p>
            <a:r>
              <a:rPr lang="vi-VN" b="1"/>
              <a:t>KẾT QUẢ</a:t>
            </a:r>
          </a:p>
        </p:txBody>
      </p:sp>
      <p:sp>
        <p:nvSpPr>
          <p:cNvPr id="3" name="Content Placeholder 2">
            <a:extLst>
              <a:ext uri="{FF2B5EF4-FFF2-40B4-BE49-F238E27FC236}">
                <a16:creationId xmlns:a16="http://schemas.microsoft.com/office/drawing/2014/main" id="{EB85098D-9D07-8C0D-31EF-AD3157D75A8B}"/>
              </a:ext>
            </a:extLst>
          </p:cNvPr>
          <p:cNvSpPr>
            <a:spLocks noGrp="1"/>
          </p:cNvSpPr>
          <p:nvPr>
            <p:ph idx="1"/>
          </p:nvPr>
        </p:nvSpPr>
        <p:spPr>
          <a:xfrm>
            <a:off x="164592" y="1371600"/>
            <a:ext cx="10479024" cy="5349240"/>
          </a:xfrm>
        </p:spPr>
        <p:txBody>
          <a:bodyPr>
            <a:normAutofit/>
          </a:bodyPr>
          <a:lstStyle/>
          <a:p>
            <a:pPr>
              <a:lnSpc>
                <a:spcPct val="160000"/>
              </a:lnSpc>
            </a:pPr>
            <a:r>
              <a:rPr lang="vi-VN" sz="2800">
                <a:effectLst/>
                <a:latin typeface="+mj-lt"/>
                <a:ea typeface="Times New Roman" panose="02020603050405020304" pitchFamily="18" charset="0"/>
              </a:rPr>
              <a:t>Xây dựng thành công một cấu trúc cơ sở dữ liệu: Đáp ứng được các yêu cầu cơ bản của một hệ thống đặt lịch khám trực tuyến, bao gồm quản lý thông tin bệnh nhân, bác sĩ, lịch khám, và các thông tin liên quan khác.</a:t>
            </a:r>
          </a:p>
          <a:p>
            <a:pPr>
              <a:lnSpc>
                <a:spcPct val="160000"/>
              </a:lnSpc>
            </a:pPr>
            <a:r>
              <a:rPr lang="vi-VN" sz="2800">
                <a:effectLst/>
                <a:latin typeface="+mj-lt"/>
                <a:ea typeface="Times New Roman" panose="02020603050405020304" pitchFamily="18" charset="0"/>
              </a:rPr>
              <a:t>Đảm bảo tính toàn vẹn và bảo mật dữ liệu: Các ràng buộc đã được thiết lập để đảm bảo tính chính xác của dữ liệu</a:t>
            </a:r>
            <a:r>
              <a:rPr lang="vi-VN">
                <a:effectLst/>
                <a:latin typeface="+mj-lt"/>
                <a:ea typeface="Times New Roman" panose="02020603050405020304" pitchFamily="18" charset="0"/>
              </a:rPr>
              <a:t>.</a:t>
            </a:r>
            <a:endParaRPr lang="vi-VN" sz="2800">
              <a:effectLst/>
              <a:latin typeface="+mj-lt"/>
              <a:ea typeface="Times New Roman" panose="02020603050405020304" pitchFamily="18" charset="0"/>
            </a:endParaRPr>
          </a:p>
          <a:p>
            <a:endParaRPr lang="vi-VN"/>
          </a:p>
        </p:txBody>
      </p:sp>
    </p:spTree>
    <p:extLst>
      <p:ext uri="{BB962C8B-B14F-4D97-AF65-F5344CB8AC3E}">
        <p14:creationId xmlns:p14="http://schemas.microsoft.com/office/powerpoint/2010/main" val="142573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09C8-AB75-B19F-05B5-D784813527AC}"/>
              </a:ext>
            </a:extLst>
          </p:cNvPr>
          <p:cNvSpPr>
            <a:spLocks noGrp="1"/>
          </p:cNvSpPr>
          <p:nvPr>
            <p:ph type="title"/>
          </p:nvPr>
        </p:nvSpPr>
        <p:spPr/>
        <p:txBody>
          <a:bodyPr/>
          <a:lstStyle/>
          <a:p>
            <a:r>
              <a:rPr lang="vi-VN" b="1"/>
              <a:t>TỔNG KẾT</a:t>
            </a:r>
          </a:p>
        </p:txBody>
      </p:sp>
      <p:sp>
        <p:nvSpPr>
          <p:cNvPr id="3" name="Content Placeholder 2">
            <a:extLst>
              <a:ext uri="{FF2B5EF4-FFF2-40B4-BE49-F238E27FC236}">
                <a16:creationId xmlns:a16="http://schemas.microsoft.com/office/drawing/2014/main" id="{D062F861-BCE8-2F8E-7EF4-21EF701AC171}"/>
              </a:ext>
            </a:extLst>
          </p:cNvPr>
          <p:cNvSpPr>
            <a:spLocks noGrp="1"/>
          </p:cNvSpPr>
          <p:nvPr>
            <p:ph idx="1"/>
          </p:nvPr>
        </p:nvSpPr>
        <p:spPr/>
        <p:txBody>
          <a:bodyPr/>
          <a:lstStyle/>
          <a:p>
            <a:pPr lvl="1">
              <a:lnSpc>
                <a:spcPct val="150000"/>
              </a:lnSpc>
              <a:buFont typeface="Arial" panose="020B0604020202020204" pitchFamily="34" charset="0"/>
              <a:buChar char="•"/>
            </a:pPr>
            <a:r>
              <a:rPr lang="vi-VN"/>
              <a:t>Xây dựng được cơ sở dữ liệu</a:t>
            </a:r>
          </a:p>
          <a:p>
            <a:pPr lvl="1">
              <a:lnSpc>
                <a:spcPct val="150000"/>
              </a:lnSpc>
              <a:buFont typeface="Arial" panose="020B0604020202020204" pitchFamily="34" charset="0"/>
              <a:buChar char="•"/>
            </a:pPr>
            <a:r>
              <a:rPr lang="vi-VN"/>
              <a:t>Nắm vững kiến thức thiết kế cơ sở dữ liệu </a:t>
            </a:r>
          </a:p>
          <a:p>
            <a:pPr lvl="1">
              <a:lnSpc>
                <a:spcPct val="150000"/>
              </a:lnSpc>
              <a:buFont typeface="Arial" panose="020B0604020202020204" pitchFamily="34" charset="0"/>
              <a:buChar char="•"/>
            </a:pPr>
            <a:r>
              <a:rPr lang="vi-VN"/>
              <a:t>Nắm vững cách sử dụng các công cụ</a:t>
            </a:r>
          </a:p>
          <a:p>
            <a:endParaRPr lang="vi-VN"/>
          </a:p>
        </p:txBody>
      </p:sp>
    </p:spTree>
    <p:extLst>
      <p:ext uri="{BB962C8B-B14F-4D97-AF65-F5344CB8AC3E}">
        <p14:creationId xmlns:p14="http://schemas.microsoft.com/office/powerpoint/2010/main" val="204753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B527-BF8E-1220-CBF1-A6878733873C}"/>
              </a:ext>
            </a:extLst>
          </p:cNvPr>
          <p:cNvSpPr>
            <a:spLocks noGrp="1"/>
          </p:cNvSpPr>
          <p:nvPr>
            <p:ph type="ctrTitle"/>
          </p:nvPr>
        </p:nvSpPr>
        <p:spPr>
          <a:xfrm>
            <a:off x="2629281" y="2605849"/>
            <a:ext cx="6933438" cy="1646302"/>
          </a:xfrm>
        </p:spPr>
        <p:txBody>
          <a:bodyPr/>
          <a:lstStyle/>
          <a:p>
            <a:pPr algn="ctr"/>
            <a:r>
              <a:rPr lang="vi-VN" sz="4000" b="1"/>
              <a:t>HẾT</a:t>
            </a:r>
            <a:br>
              <a:rPr lang="vi-VN" sz="4000" b="1"/>
            </a:br>
            <a:r>
              <a:rPr lang="vi-VN" sz="4000" b="1">
                <a:solidFill>
                  <a:schemeClr val="accent1"/>
                </a:solidFill>
                <a:latin typeface="+mj-lt"/>
                <a:ea typeface="+mj-ea"/>
                <a:cs typeface="+mj-cs"/>
              </a:rPr>
              <a:t>CHÂN THÀNH CẢM ƠN THẦY CÔ ĐÃ LẮNG NGHE</a:t>
            </a:r>
            <a:endParaRPr lang="vi-VN" sz="4000" b="1"/>
          </a:p>
        </p:txBody>
      </p:sp>
    </p:spTree>
    <p:extLst>
      <p:ext uri="{BB962C8B-B14F-4D97-AF65-F5344CB8AC3E}">
        <p14:creationId xmlns:p14="http://schemas.microsoft.com/office/powerpoint/2010/main" val="25099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24B1-9416-B807-2207-7F1DCB46E703}"/>
              </a:ext>
            </a:extLst>
          </p:cNvPr>
          <p:cNvSpPr>
            <a:spLocks noGrp="1"/>
          </p:cNvSpPr>
          <p:nvPr>
            <p:ph type="title"/>
          </p:nvPr>
        </p:nvSpPr>
        <p:spPr/>
        <p:txBody>
          <a:bodyPr/>
          <a:lstStyle/>
          <a:p>
            <a:r>
              <a:rPr lang="vi-VN" b="1"/>
              <a:t>NỘI DUNG</a:t>
            </a:r>
          </a:p>
        </p:txBody>
      </p:sp>
      <p:sp>
        <p:nvSpPr>
          <p:cNvPr id="3" name="Content Placeholder 2">
            <a:extLst>
              <a:ext uri="{FF2B5EF4-FFF2-40B4-BE49-F238E27FC236}">
                <a16:creationId xmlns:a16="http://schemas.microsoft.com/office/drawing/2014/main" id="{B18644BA-9FEE-D4BC-08CF-34D567223689}"/>
              </a:ext>
            </a:extLst>
          </p:cNvPr>
          <p:cNvSpPr>
            <a:spLocks noGrp="1"/>
          </p:cNvSpPr>
          <p:nvPr>
            <p:ph idx="1"/>
          </p:nvPr>
        </p:nvSpPr>
        <p:spPr/>
        <p:txBody>
          <a:bodyPr/>
          <a:lstStyle/>
          <a:p>
            <a:r>
              <a:rPr lang="vi-VN"/>
              <a:t>Tổng quan</a:t>
            </a:r>
          </a:p>
          <a:p>
            <a:r>
              <a:rPr lang="vi-VN"/>
              <a:t>Phương pháp</a:t>
            </a:r>
          </a:p>
          <a:p>
            <a:r>
              <a:rPr lang="vi-VN"/>
              <a:t>Thực hiện hóa đề tài</a:t>
            </a:r>
          </a:p>
          <a:p>
            <a:r>
              <a:rPr lang="vi-VN"/>
              <a:t>Kết quả </a:t>
            </a:r>
          </a:p>
          <a:p>
            <a:r>
              <a:rPr lang="vi-VN"/>
              <a:t>Tổng kết</a:t>
            </a:r>
          </a:p>
        </p:txBody>
      </p:sp>
    </p:spTree>
    <p:extLst>
      <p:ext uri="{BB962C8B-B14F-4D97-AF65-F5344CB8AC3E}">
        <p14:creationId xmlns:p14="http://schemas.microsoft.com/office/powerpoint/2010/main" val="324879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7554-7111-B127-8577-8832EEA09F70}"/>
              </a:ext>
            </a:extLst>
          </p:cNvPr>
          <p:cNvSpPr>
            <a:spLocks noGrp="1"/>
          </p:cNvSpPr>
          <p:nvPr>
            <p:ph type="title"/>
          </p:nvPr>
        </p:nvSpPr>
        <p:spPr/>
        <p:txBody>
          <a:bodyPr/>
          <a:lstStyle/>
          <a:p>
            <a:r>
              <a:rPr lang="vi-VN" b="1"/>
              <a:t>TỔNG QUAN</a:t>
            </a:r>
          </a:p>
        </p:txBody>
      </p:sp>
      <p:sp>
        <p:nvSpPr>
          <p:cNvPr id="3" name="Content Placeholder 2">
            <a:extLst>
              <a:ext uri="{FF2B5EF4-FFF2-40B4-BE49-F238E27FC236}">
                <a16:creationId xmlns:a16="http://schemas.microsoft.com/office/drawing/2014/main" id="{44914FD4-D1E7-D6B1-A944-46F58D6B3137}"/>
              </a:ext>
            </a:extLst>
          </p:cNvPr>
          <p:cNvSpPr>
            <a:spLocks noGrp="1"/>
          </p:cNvSpPr>
          <p:nvPr>
            <p:ph idx="1"/>
          </p:nvPr>
        </p:nvSpPr>
        <p:spPr/>
        <p:txBody>
          <a:bodyPr>
            <a:normAutofit fontScale="92500" lnSpcReduction="10000"/>
          </a:bodyPr>
          <a:lstStyle/>
          <a:p>
            <a:pPr>
              <a:lnSpc>
                <a:spcPct val="170000"/>
              </a:lnSpc>
            </a:pPr>
            <a:r>
              <a:rPr lang="en-US">
                <a:effectLst/>
              </a:rPr>
              <a:t>Trong </a:t>
            </a:r>
            <a:r>
              <a:rPr lang="en-US" err="1">
                <a:effectLst/>
              </a:rPr>
              <a:t>bối</a:t>
            </a:r>
            <a:r>
              <a:rPr lang="en-US">
                <a:effectLst/>
              </a:rPr>
              <a:t> </a:t>
            </a:r>
            <a:r>
              <a:rPr lang="en-US" err="1">
                <a:effectLst/>
              </a:rPr>
              <a:t>cảnh</a:t>
            </a:r>
            <a:r>
              <a:rPr lang="en-US">
                <a:effectLst/>
              </a:rPr>
              <a:t> y </a:t>
            </a:r>
            <a:r>
              <a:rPr lang="en-US" err="1">
                <a:effectLst/>
              </a:rPr>
              <a:t>tế</a:t>
            </a:r>
            <a:r>
              <a:rPr lang="en-US">
                <a:effectLst/>
              </a:rPr>
              <a:t> </a:t>
            </a:r>
            <a:r>
              <a:rPr lang="en-US" err="1">
                <a:effectLst/>
              </a:rPr>
              <a:t>hiện</a:t>
            </a:r>
            <a:r>
              <a:rPr lang="en-US">
                <a:effectLst/>
              </a:rPr>
              <a:t> </a:t>
            </a:r>
            <a:r>
              <a:rPr lang="en-US" err="1">
                <a:effectLst/>
              </a:rPr>
              <a:t>đại</a:t>
            </a:r>
            <a:r>
              <a:rPr lang="en-US">
                <a:effectLst/>
              </a:rPr>
              <a:t>, </a:t>
            </a:r>
            <a:r>
              <a:rPr lang="en-US" err="1">
                <a:effectLst/>
              </a:rPr>
              <a:t>việc</a:t>
            </a:r>
            <a:r>
              <a:rPr lang="en-US">
                <a:effectLst/>
              </a:rPr>
              <a:t> </a:t>
            </a:r>
            <a:r>
              <a:rPr lang="en-US" err="1">
                <a:effectLst/>
              </a:rPr>
              <a:t>ứng</a:t>
            </a:r>
            <a:r>
              <a:rPr lang="en-US">
                <a:effectLst/>
              </a:rPr>
              <a:t> </a:t>
            </a:r>
            <a:r>
              <a:rPr lang="en-US" err="1">
                <a:effectLst/>
              </a:rPr>
              <a:t>dụng</a:t>
            </a:r>
            <a:r>
              <a:rPr lang="en-US">
                <a:effectLst/>
              </a:rPr>
              <a:t> </a:t>
            </a:r>
            <a:r>
              <a:rPr lang="en-US" err="1">
                <a:effectLst/>
              </a:rPr>
              <a:t>công</a:t>
            </a:r>
            <a:r>
              <a:rPr lang="en-US">
                <a:effectLst/>
              </a:rPr>
              <a:t> </a:t>
            </a:r>
            <a:r>
              <a:rPr lang="en-US" err="1">
                <a:effectLst/>
              </a:rPr>
              <a:t>nghệ</a:t>
            </a:r>
            <a:r>
              <a:rPr lang="en-US">
                <a:effectLst/>
              </a:rPr>
              <a:t> </a:t>
            </a:r>
            <a:r>
              <a:rPr lang="en-US" err="1">
                <a:effectLst/>
              </a:rPr>
              <a:t>thông</a:t>
            </a:r>
            <a:r>
              <a:rPr lang="en-US">
                <a:effectLst/>
              </a:rPr>
              <a:t> tin </a:t>
            </a:r>
            <a:r>
              <a:rPr lang="en-US" err="1">
                <a:effectLst/>
              </a:rPr>
              <a:t>vào</a:t>
            </a:r>
            <a:r>
              <a:rPr lang="en-US">
                <a:effectLst/>
              </a:rPr>
              <a:t> </a:t>
            </a:r>
            <a:r>
              <a:rPr lang="en-US" err="1">
                <a:effectLst/>
              </a:rPr>
              <a:t>các</a:t>
            </a:r>
            <a:r>
              <a:rPr lang="en-US">
                <a:effectLst/>
              </a:rPr>
              <a:t> </a:t>
            </a:r>
            <a:r>
              <a:rPr lang="en-US" err="1">
                <a:effectLst/>
              </a:rPr>
              <a:t>dịch</a:t>
            </a:r>
            <a:r>
              <a:rPr lang="en-US">
                <a:effectLst/>
              </a:rPr>
              <a:t> </a:t>
            </a:r>
            <a:r>
              <a:rPr lang="en-US" err="1">
                <a:effectLst/>
              </a:rPr>
              <a:t>vụ</a:t>
            </a:r>
            <a:r>
              <a:rPr lang="en-US">
                <a:effectLst/>
              </a:rPr>
              <a:t> y </a:t>
            </a:r>
            <a:r>
              <a:rPr lang="en-US" err="1">
                <a:effectLst/>
              </a:rPr>
              <a:t>tế</a:t>
            </a:r>
            <a:r>
              <a:rPr lang="en-US">
                <a:effectLst/>
              </a:rPr>
              <a:t>, </a:t>
            </a:r>
            <a:r>
              <a:rPr lang="en-US" err="1">
                <a:effectLst/>
              </a:rPr>
              <a:t>đặc</a:t>
            </a:r>
            <a:r>
              <a:rPr lang="en-US">
                <a:effectLst/>
              </a:rPr>
              <a:t> </a:t>
            </a:r>
            <a:r>
              <a:rPr lang="en-US" err="1">
                <a:effectLst/>
              </a:rPr>
              <a:t>biệt</a:t>
            </a:r>
            <a:r>
              <a:rPr lang="en-US">
                <a:effectLst/>
              </a:rPr>
              <a:t> </a:t>
            </a:r>
            <a:r>
              <a:rPr lang="en-US" err="1">
                <a:effectLst/>
              </a:rPr>
              <a:t>là</a:t>
            </a:r>
            <a:r>
              <a:rPr lang="en-US">
                <a:effectLst/>
              </a:rPr>
              <a:t> </a:t>
            </a:r>
            <a:r>
              <a:rPr lang="en-US" err="1">
                <a:effectLst/>
              </a:rPr>
              <a:t>hệ</a:t>
            </a:r>
            <a:r>
              <a:rPr lang="en-US">
                <a:effectLst/>
              </a:rPr>
              <a:t> </a:t>
            </a:r>
            <a:r>
              <a:rPr lang="en-US" err="1">
                <a:effectLst/>
              </a:rPr>
              <a:t>thống</a:t>
            </a:r>
            <a:r>
              <a:rPr lang="en-US">
                <a:effectLst/>
              </a:rPr>
              <a:t> </a:t>
            </a:r>
            <a:r>
              <a:rPr lang="en-US" err="1">
                <a:effectLst/>
              </a:rPr>
              <a:t>đặt</a:t>
            </a:r>
            <a:r>
              <a:rPr lang="en-US">
                <a:effectLst/>
              </a:rPr>
              <a:t> </a:t>
            </a:r>
            <a:r>
              <a:rPr lang="en-US" err="1">
                <a:effectLst/>
              </a:rPr>
              <a:t>lịch</a:t>
            </a:r>
            <a:r>
              <a:rPr lang="en-US">
                <a:effectLst/>
              </a:rPr>
              <a:t> </a:t>
            </a:r>
            <a:r>
              <a:rPr lang="en-US" err="1">
                <a:effectLst/>
              </a:rPr>
              <a:t>khám</a:t>
            </a:r>
            <a:r>
              <a:rPr lang="en-US">
                <a:effectLst/>
              </a:rPr>
              <a:t> </a:t>
            </a:r>
            <a:r>
              <a:rPr lang="en-US" err="1">
                <a:effectLst/>
              </a:rPr>
              <a:t>trực</a:t>
            </a:r>
            <a:r>
              <a:rPr lang="en-US">
                <a:effectLst/>
              </a:rPr>
              <a:t> </a:t>
            </a:r>
            <a:r>
              <a:rPr lang="en-US" err="1">
                <a:effectLst/>
              </a:rPr>
              <a:t>tuyến</a:t>
            </a:r>
            <a:r>
              <a:rPr lang="en-US">
                <a:effectLst/>
              </a:rPr>
              <a:t>, </a:t>
            </a:r>
            <a:r>
              <a:rPr lang="en-US" err="1">
                <a:effectLst/>
              </a:rPr>
              <a:t>đang</a:t>
            </a:r>
            <a:r>
              <a:rPr lang="en-US">
                <a:effectLst/>
              </a:rPr>
              <a:t> </a:t>
            </a:r>
            <a:r>
              <a:rPr lang="en-US" err="1">
                <a:effectLst/>
              </a:rPr>
              <a:t>ngày</a:t>
            </a:r>
            <a:r>
              <a:rPr lang="en-US">
                <a:effectLst/>
              </a:rPr>
              <a:t> </a:t>
            </a:r>
            <a:r>
              <a:rPr lang="en-US" err="1">
                <a:effectLst/>
              </a:rPr>
              <a:t>càng</a:t>
            </a:r>
            <a:r>
              <a:rPr lang="en-US">
                <a:effectLst/>
              </a:rPr>
              <a:t> </a:t>
            </a:r>
            <a:r>
              <a:rPr lang="en-US" err="1">
                <a:effectLst/>
              </a:rPr>
              <a:t>trở</a:t>
            </a:r>
            <a:r>
              <a:rPr lang="en-US">
                <a:effectLst/>
              </a:rPr>
              <a:t> </a:t>
            </a:r>
            <a:r>
              <a:rPr lang="en-US" err="1">
                <a:effectLst/>
              </a:rPr>
              <a:t>nên</a:t>
            </a:r>
            <a:r>
              <a:rPr lang="en-US">
                <a:effectLst/>
              </a:rPr>
              <a:t> </a:t>
            </a:r>
            <a:r>
              <a:rPr lang="en-US" err="1">
                <a:effectLst/>
              </a:rPr>
              <a:t>phổ</a:t>
            </a:r>
            <a:r>
              <a:rPr lang="en-US">
                <a:effectLst/>
              </a:rPr>
              <a:t> </a:t>
            </a:r>
            <a:r>
              <a:rPr lang="en-US" err="1">
                <a:effectLst/>
              </a:rPr>
              <a:t>biến</a:t>
            </a:r>
            <a:r>
              <a:rPr lang="en-US">
                <a:effectLst/>
              </a:rPr>
              <a:t> </a:t>
            </a:r>
            <a:r>
              <a:rPr lang="en-US" err="1">
                <a:effectLst/>
              </a:rPr>
              <a:t>và</a:t>
            </a:r>
            <a:r>
              <a:rPr lang="en-US">
                <a:effectLst/>
              </a:rPr>
              <a:t> </a:t>
            </a:r>
            <a:r>
              <a:rPr lang="en-US" err="1">
                <a:effectLst/>
              </a:rPr>
              <a:t>cần</a:t>
            </a:r>
            <a:r>
              <a:rPr lang="en-US">
                <a:effectLst/>
              </a:rPr>
              <a:t> </a:t>
            </a:r>
            <a:r>
              <a:rPr lang="en-US" err="1">
                <a:effectLst/>
              </a:rPr>
              <a:t>thiết</a:t>
            </a:r>
            <a:r>
              <a:rPr lang="en-US">
                <a:effectLst/>
              </a:rPr>
              <a:t>. </a:t>
            </a:r>
            <a:r>
              <a:rPr lang="en-US" err="1">
                <a:effectLst/>
              </a:rPr>
              <a:t>Việc</a:t>
            </a:r>
            <a:r>
              <a:rPr lang="en-US">
                <a:effectLst/>
              </a:rPr>
              <a:t> </a:t>
            </a:r>
            <a:r>
              <a:rPr lang="en-US" err="1">
                <a:effectLst/>
              </a:rPr>
              <a:t>thiết</a:t>
            </a:r>
            <a:r>
              <a:rPr lang="en-US">
                <a:effectLst/>
              </a:rPr>
              <a:t> </a:t>
            </a:r>
            <a:r>
              <a:rPr lang="en-US" err="1">
                <a:effectLst/>
              </a:rPr>
              <a:t>kế</a:t>
            </a:r>
            <a:r>
              <a:rPr lang="en-US">
                <a:effectLst/>
              </a:rPr>
              <a:t> </a:t>
            </a:r>
            <a:r>
              <a:rPr lang="en-US" err="1">
                <a:effectLst/>
              </a:rPr>
              <a:t>một</a:t>
            </a:r>
            <a:r>
              <a:rPr lang="en-US">
                <a:effectLst/>
              </a:rPr>
              <a:t> </a:t>
            </a:r>
            <a:r>
              <a:rPr lang="en-US" err="1">
                <a:effectLst/>
              </a:rPr>
              <a:t>cơ</a:t>
            </a:r>
            <a:r>
              <a:rPr lang="en-US">
                <a:effectLst/>
              </a:rPr>
              <a:t> </a:t>
            </a:r>
            <a:r>
              <a:rPr lang="en-US" err="1">
                <a:effectLst/>
              </a:rPr>
              <a:t>sở</a:t>
            </a:r>
            <a:r>
              <a:rPr lang="en-US">
                <a:effectLst/>
              </a:rPr>
              <a:t> </a:t>
            </a:r>
            <a:r>
              <a:rPr lang="en-US" err="1">
                <a:effectLst/>
              </a:rPr>
              <a:t>dữ</a:t>
            </a:r>
            <a:r>
              <a:rPr lang="en-US">
                <a:effectLst/>
              </a:rPr>
              <a:t> </a:t>
            </a:r>
            <a:r>
              <a:rPr lang="en-US" err="1">
                <a:effectLst/>
              </a:rPr>
              <a:t>liệu</a:t>
            </a:r>
            <a:r>
              <a:rPr lang="en-US">
                <a:effectLst/>
              </a:rPr>
              <a:t> </a:t>
            </a:r>
            <a:r>
              <a:rPr lang="en-US" err="1">
                <a:effectLst/>
              </a:rPr>
              <a:t>hiệu</a:t>
            </a:r>
            <a:r>
              <a:rPr lang="en-US">
                <a:effectLst/>
              </a:rPr>
              <a:t> </a:t>
            </a:r>
            <a:r>
              <a:rPr lang="en-US" err="1">
                <a:effectLst/>
              </a:rPr>
              <a:t>quả</a:t>
            </a:r>
            <a:r>
              <a:rPr lang="en-US">
                <a:effectLst/>
              </a:rPr>
              <a:t> </a:t>
            </a:r>
            <a:r>
              <a:rPr lang="en-US" err="1">
                <a:effectLst/>
              </a:rPr>
              <a:t>và</a:t>
            </a:r>
            <a:r>
              <a:rPr lang="en-US">
                <a:effectLst/>
              </a:rPr>
              <a:t> an </a:t>
            </a:r>
            <a:r>
              <a:rPr lang="en-US" err="1">
                <a:effectLst/>
              </a:rPr>
              <a:t>toàn</a:t>
            </a:r>
            <a:r>
              <a:rPr lang="en-US">
                <a:effectLst/>
              </a:rPr>
              <a:t> </a:t>
            </a:r>
            <a:r>
              <a:rPr lang="en-US" err="1">
                <a:effectLst/>
              </a:rPr>
              <a:t>cho</a:t>
            </a:r>
            <a:r>
              <a:rPr lang="en-US">
                <a:effectLst/>
              </a:rPr>
              <a:t> </a:t>
            </a:r>
            <a:r>
              <a:rPr lang="en-US" err="1">
                <a:effectLst/>
              </a:rPr>
              <a:t>hệ</a:t>
            </a:r>
            <a:r>
              <a:rPr lang="en-US">
                <a:effectLst/>
              </a:rPr>
              <a:t> </a:t>
            </a:r>
            <a:r>
              <a:rPr lang="en-US" err="1">
                <a:effectLst/>
              </a:rPr>
              <a:t>thống</a:t>
            </a:r>
            <a:r>
              <a:rPr lang="en-US">
                <a:effectLst/>
              </a:rPr>
              <a:t> </a:t>
            </a:r>
            <a:r>
              <a:rPr lang="en-US" err="1">
                <a:effectLst/>
              </a:rPr>
              <a:t>này</a:t>
            </a:r>
            <a:r>
              <a:rPr lang="en-US">
                <a:effectLst/>
              </a:rPr>
              <a:t> </a:t>
            </a:r>
            <a:r>
              <a:rPr lang="en-US" err="1">
                <a:effectLst/>
              </a:rPr>
              <a:t>mang</a:t>
            </a:r>
            <a:r>
              <a:rPr lang="en-US">
                <a:effectLst/>
              </a:rPr>
              <a:t> </a:t>
            </a:r>
            <a:r>
              <a:rPr lang="en-US" err="1">
                <a:effectLst/>
              </a:rPr>
              <a:t>lại</a:t>
            </a:r>
            <a:r>
              <a:rPr lang="en-US">
                <a:effectLst/>
              </a:rPr>
              <a:t> </a:t>
            </a:r>
            <a:r>
              <a:rPr lang="en-US" err="1">
                <a:effectLst/>
              </a:rPr>
              <a:t>nhiều</a:t>
            </a:r>
            <a:r>
              <a:rPr lang="en-US">
                <a:effectLst/>
              </a:rPr>
              <a:t> </a:t>
            </a:r>
            <a:r>
              <a:rPr lang="en-US" err="1">
                <a:effectLst/>
              </a:rPr>
              <a:t>lợi</a:t>
            </a:r>
            <a:r>
              <a:rPr lang="en-US">
                <a:effectLst/>
              </a:rPr>
              <a:t> </a:t>
            </a:r>
            <a:r>
              <a:rPr lang="en-US" err="1">
                <a:effectLst/>
              </a:rPr>
              <a:t>ích</a:t>
            </a:r>
            <a:r>
              <a:rPr lang="en-US">
                <a:effectLst/>
              </a:rPr>
              <a:t> </a:t>
            </a:r>
            <a:r>
              <a:rPr lang="en-US" err="1">
                <a:effectLst/>
              </a:rPr>
              <a:t>quan</a:t>
            </a:r>
            <a:r>
              <a:rPr lang="en-US">
                <a:effectLst/>
              </a:rPr>
              <a:t> </a:t>
            </a:r>
            <a:r>
              <a:rPr lang="en-US" err="1">
                <a:effectLst/>
              </a:rPr>
              <a:t>trọng</a:t>
            </a:r>
            <a:r>
              <a:rPr lang="en-US">
                <a:effectLst/>
              </a:rPr>
              <a:t> </a:t>
            </a:r>
            <a:r>
              <a:rPr lang="en-US" err="1">
                <a:effectLst/>
              </a:rPr>
              <a:t>và</a:t>
            </a:r>
            <a:r>
              <a:rPr lang="en-US">
                <a:effectLst/>
              </a:rPr>
              <a:t> </a:t>
            </a:r>
            <a:r>
              <a:rPr lang="en-US" err="1">
                <a:effectLst/>
              </a:rPr>
              <a:t>cấp</a:t>
            </a:r>
            <a:r>
              <a:rPr lang="en-US">
                <a:effectLst/>
              </a:rPr>
              <a:t> thiết</a:t>
            </a:r>
            <a:r>
              <a:rPr lang="en-US"/>
              <a:t>.</a:t>
            </a:r>
            <a:endParaRPr lang="vi-VN"/>
          </a:p>
        </p:txBody>
      </p:sp>
    </p:spTree>
    <p:extLst>
      <p:ext uri="{BB962C8B-B14F-4D97-AF65-F5344CB8AC3E}">
        <p14:creationId xmlns:p14="http://schemas.microsoft.com/office/powerpoint/2010/main" val="14919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DD72-9589-2EC6-F73D-E3B713EE6B52}"/>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E39D33B4-C50D-ACCF-5F26-0B4C921BEE06}"/>
              </a:ext>
            </a:extLst>
          </p:cNvPr>
          <p:cNvSpPr>
            <a:spLocks noGrp="1"/>
          </p:cNvSpPr>
          <p:nvPr>
            <p:ph idx="1"/>
          </p:nvPr>
        </p:nvSpPr>
        <p:spPr/>
        <p:txBody>
          <a:bodyPr/>
          <a:lstStyle/>
          <a:p>
            <a:pPr>
              <a:lnSpc>
                <a:spcPct val="150000"/>
              </a:lnSpc>
            </a:pPr>
            <a:r>
              <a:rPr lang="vi-VN"/>
              <a:t>Mục tiêu nghiên cứu</a:t>
            </a:r>
          </a:p>
          <a:p>
            <a:pPr>
              <a:lnSpc>
                <a:spcPct val="150000"/>
              </a:lnSpc>
            </a:pPr>
            <a:r>
              <a:rPr lang="vi-VN"/>
              <a:t>Đối tượng nghiên cứu</a:t>
            </a:r>
          </a:p>
          <a:p>
            <a:pPr>
              <a:lnSpc>
                <a:spcPct val="150000"/>
              </a:lnSpc>
            </a:pPr>
            <a:r>
              <a:rPr lang="vi-VN"/>
              <a:t>Phạm vi nghiên cứu</a:t>
            </a:r>
          </a:p>
          <a:p>
            <a:pPr>
              <a:lnSpc>
                <a:spcPct val="150000"/>
              </a:lnSpc>
            </a:pPr>
            <a:r>
              <a:rPr lang="vi-VN"/>
              <a:t>Phương pháp nghiên cứu</a:t>
            </a:r>
          </a:p>
        </p:txBody>
      </p:sp>
    </p:spTree>
    <p:extLst>
      <p:ext uri="{BB962C8B-B14F-4D97-AF65-F5344CB8AC3E}">
        <p14:creationId xmlns:p14="http://schemas.microsoft.com/office/powerpoint/2010/main" val="394401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47388-A3AD-C6A6-2015-C59ED9193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27BB7C-89A4-926A-D12F-ED979EDE0D09}"/>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024A98BB-4F65-06F8-1F26-D3B07704B147}"/>
              </a:ext>
            </a:extLst>
          </p:cNvPr>
          <p:cNvSpPr>
            <a:spLocks noGrp="1"/>
          </p:cNvSpPr>
          <p:nvPr>
            <p:ph idx="1"/>
          </p:nvPr>
        </p:nvSpPr>
        <p:spPr>
          <a:xfrm>
            <a:off x="514050" y="1930400"/>
            <a:ext cx="9388902" cy="4772152"/>
          </a:xfrm>
        </p:spPr>
        <p:txBody>
          <a:bodyPr>
            <a:normAutofit fontScale="40000" lnSpcReduction="20000"/>
          </a:bodyPr>
          <a:lstStyle/>
          <a:p>
            <a:pPr>
              <a:lnSpc>
                <a:spcPct val="170000"/>
              </a:lnSpc>
            </a:pPr>
            <a:r>
              <a:rPr lang="vi-VN" sz="7000">
                <a:latin typeface="+mj-lt"/>
              </a:rPr>
              <a:t>Mục tiêu nghiên cứu: </a:t>
            </a:r>
          </a:p>
          <a:p>
            <a:pPr lvl="1" indent="-342900">
              <a:lnSpc>
                <a:spcPct val="170000"/>
              </a:lnSpc>
              <a:spcBef>
                <a:spcPts val="600"/>
              </a:spcBef>
              <a:spcAft>
                <a:spcPts val="600"/>
              </a:spcAft>
              <a:buFont typeface="Symbol" panose="05050102010706020507" pitchFamily="18" charset="2"/>
              <a:buChar char=""/>
            </a:pPr>
            <a:r>
              <a:rPr lang="vi-VN" sz="7000">
                <a:effectLst/>
                <a:latin typeface="+mj-lt"/>
                <a:ea typeface="Times New Roman" panose="02020603050405020304" pitchFamily="18" charset="0"/>
              </a:rPr>
              <a:t>Thiết kế một cơ sở dữ liệu mạnh mẽ, linh hoạt, đảm bảo lưu trữ và xử lý thông tin bệnh nhân, lịch khám một cách chính xác và an toàn.</a:t>
            </a:r>
          </a:p>
          <a:p>
            <a:pPr lvl="1" indent="-342900">
              <a:lnSpc>
                <a:spcPct val="170000"/>
              </a:lnSpc>
              <a:spcBef>
                <a:spcPts val="600"/>
              </a:spcBef>
              <a:spcAft>
                <a:spcPts val="600"/>
              </a:spcAft>
              <a:buFont typeface="Symbol" panose="05050102010706020507" pitchFamily="18" charset="2"/>
              <a:buChar char=""/>
            </a:pPr>
            <a:r>
              <a:rPr lang="vi-VN" sz="7000">
                <a:effectLst/>
                <a:latin typeface="+mj-lt"/>
                <a:ea typeface="Times New Roman" panose="02020603050405020304" pitchFamily="18" charset="0"/>
              </a:rPr>
              <a:t>Nâng cao chất lượng dịch vụ khám chữa bệnh, tạo sự thuận tiện cho cả bệnh nhân và nhân viên y tế.</a:t>
            </a:r>
          </a:p>
        </p:txBody>
      </p:sp>
    </p:spTree>
    <p:extLst>
      <p:ext uri="{BB962C8B-B14F-4D97-AF65-F5344CB8AC3E}">
        <p14:creationId xmlns:p14="http://schemas.microsoft.com/office/powerpoint/2010/main" val="164294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03DD6-EE98-ED07-EFC6-06230D3C01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FA28E1-172A-8AB8-8C0C-5F62AEBC0371}"/>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95365F53-1798-3E3B-A2C3-A226AA54040B}"/>
              </a:ext>
            </a:extLst>
          </p:cNvPr>
          <p:cNvSpPr>
            <a:spLocks noGrp="1"/>
          </p:cNvSpPr>
          <p:nvPr>
            <p:ph idx="1"/>
          </p:nvPr>
        </p:nvSpPr>
        <p:spPr>
          <a:xfrm>
            <a:off x="514050" y="1930400"/>
            <a:ext cx="9388902" cy="4772152"/>
          </a:xfrm>
        </p:spPr>
        <p:txBody>
          <a:bodyPr>
            <a:normAutofit fontScale="92500" lnSpcReduction="10000"/>
          </a:bodyPr>
          <a:lstStyle/>
          <a:p>
            <a:pPr>
              <a:lnSpc>
                <a:spcPct val="160000"/>
              </a:lnSpc>
            </a:pPr>
            <a:r>
              <a:rPr lang="vi-VN" sz="3000">
                <a:latin typeface="+mj-lt"/>
              </a:rPr>
              <a:t>Đối tượng nghiên cứu: </a:t>
            </a:r>
          </a:p>
          <a:p>
            <a:pPr lvl="1" indent="-342900" algn="just">
              <a:lnSpc>
                <a:spcPct val="160000"/>
              </a:lnSpc>
              <a:spcBef>
                <a:spcPts val="600"/>
              </a:spcBef>
              <a:spcAft>
                <a:spcPts val="600"/>
              </a:spcAft>
              <a:buFont typeface="Symbol" panose="05050102010706020507" pitchFamily="18" charset="2"/>
              <a:buChar char=""/>
            </a:pPr>
            <a:r>
              <a:rPr lang="vi-VN" sz="3000">
                <a:effectLst/>
                <a:latin typeface="+mj-lt"/>
                <a:ea typeface="Times New Roman" panose="02020603050405020304" pitchFamily="18" charset="0"/>
              </a:rPr>
              <a:t>Quy trình nghiệp vụ đặt lịch khám bệnh trực tuyến của một số bệnh viện.</a:t>
            </a:r>
          </a:p>
          <a:p>
            <a:pPr lvl="1" indent="-342900" algn="just">
              <a:lnSpc>
                <a:spcPct val="160000"/>
              </a:lnSpc>
              <a:spcBef>
                <a:spcPts val="600"/>
              </a:spcBef>
              <a:spcAft>
                <a:spcPts val="600"/>
              </a:spcAft>
              <a:buFont typeface="Symbol" panose="05050102010706020507" pitchFamily="18" charset="2"/>
              <a:buChar char=""/>
            </a:pPr>
            <a:r>
              <a:rPr lang="vi-VN" sz="3000">
                <a:effectLst/>
                <a:latin typeface="+mj-lt"/>
                <a:ea typeface="Times New Roman" panose="02020603050405020304" pitchFamily="18" charset="0"/>
              </a:rPr>
              <a:t> Hệ quản trị cơ sở dữ liệu quan hệ.</a:t>
            </a:r>
          </a:p>
          <a:p>
            <a:pPr lvl="1" indent="-342900" algn="just">
              <a:lnSpc>
                <a:spcPct val="160000"/>
              </a:lnSpc>
              <a:spcBef>
                <a:spcPts val="600"/>
              </a:spcBef>
              <a:spcAft>
                <a:spcPts val="600"/>
              </a:spcAft>
              <a:buFont typeface="Symbol" panose="05050102010706020507" pitchFamily="18" charset="2"/>
              <a:buChar char=""/>
            </a:pPr>
            <a:r>
              <a:rPr lang="vi-VN" sz="3000">
                <a:effectLst/>
                <a:latin typeface="+mj-lt"/>
                <a:ea typeface="Times New Roman" panose="02020603050405020304" pitchFamily="18" charset="0"/>
              </a:rPr>
              <a:t> Hệ thống đặt lịch trực tuyến.</a:t>
            </a:r>
          </a:p>
          <a:p>
            <a:pPr lvl="1"/>
            <a:endParaRPr lang="vi-VN">
              <a:latin typeface="+mj-lt"/>
            </a:endParaRPr>
          </a:p>
          <a:p>
            <a:pPr marL="0" indent="0">
              <a:buNone/>
            </a:pPr>
            <a:r>
              <a:rPr lang="vi-VN">
                <a:latin typeface="+mj-lt"/>
              </a:rPr>
              <a:t>	</a:t>
            </a:r>
          </a:p>
        </p:txBody>
      </p:sp>
    </p:spTree>
    <p:extLst>
      <p:ext uri="{BB962C8B-B14F-4D97-AF65-F5344CB8AC3E}">
        <p14:creationId xmlns:p14="http://schemas.microsoft.com/office/powerpoint/2010/main" val="33888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42AF2-9DC1-D26F-0D75-F577776D1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364D94-5810-4CC4-4D8D-67393715918E}"/>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93927B18-0FA9-A91D-AC2E-81455C81DB11}"/>
              </a:ext>
            </a:extLst>
          </p:cNvPr>
          <p:cNvSpPr>
            <a:spLocks noGrp="1"/>
          </p:cNvSpPr>
          <p:nvPr>
            <p:ph idx="1"/>
          </p:nvPr>
        </p:nvSpPr>
        <p:spPr>
          <a:xfrm>
            <a:off x="514050" y="1930400"/>
            <a:ext cx="9626646" cy="4772152"/>
          </a:xfrm>
        </p:spPr>
        <p:txBody>
          <a:bodyPr>
            <a:normAutofit lnSpcReduction="10000"/>
          </a:bodyPr>
          <a:lstStyle/>
          <a:p>
            <a:pPr>
              <a:lnSpc>
                <a:spcPct val="170000"/>
              </a:lnSpc>
            </a:pPr>
            <a:r>
              <a:rPr lang="vi-VN">
                <a:latin typeface="+mj-lt"/>
              </a:rPr>
              <a:t>Phạm vi nghiên cứu: </a:t>
            </a:r>
          </a:p>
          <a:p>
            <a:pPr lvl="1" indent="-342900">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Cách thiết kế, triển khai cơ sở dữ liệu.</a:t>
            </a:r>
          </a:p>
          <a:p>
            <a:pPr lvl="1" indent="-342900">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Cài đặt cơ sở dữ liệu cho hệ thống đặt lịch khám bệnh trực tuyến tại một số bệnh viện.</a:t>
            </a:r>
          </a:p>
          <a:p>
            <a:pPr lvl="1" indent="-342900">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 Kiểm thử.</a:t>
            </a:r>
          </a:p>
          <a:p>
            <a:pPr lvl="1"/>
            <a:endParaRPr lang="vi-VN">
              <a:latin typeface="+mj-lt"/>
            </a:endParaRPr>
          </a:p>
          <a:p>
            <a:pPr marL="0" indent="0">
              <a:buNone/>
            </a:pPr>
            <a:r>
              <a:rPr lang="vi-VN">
                <a:latin typeface="+mj-lt"/>
              </a:rPr>
              <a:t>	</a:t>
            </a:r>
          </a:p>
        </p:txBody>
      </p:sp>
    </p:spTree>
    <p:extLst>
      <p:ext uri="{BB962C8B-B14F-4D97-AF65-F5344CB8AC3E}">
        <p14:creationId xmlns:p14="http://schemas.microsoft.com/office/powerpoint/2010/main" val="386776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3C403-6663-E575-6052-A9DC7BD2D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AF2427-261F-C5E9-22E2-D8D8862173AA}"/>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BB9F0557-9E1F-DCA5-291A-A2AE0AA0DB31}"/>
              </a:ext>
            </a:extLst>
          </p:cNvPr>
          <p:cNvSpPr>
            <a:spLocks noGrp="1"/>
          </p:cNvSpPr>
          <p:nvPr>
            <p:ph idx="1"/>
          </p:nvPr>
        </p:nvSpPr>
        <p:spPr>
          <a:xfrm>
            <a:off x="514050" y="1930400"/>
            <a:ext cx="9388902" cy="4772152"/>
          </a:xfrm>
        </p:spPr>
        <p:txBody>
          <a:bodyPr>
            <a:normAutofit/>
          </a:bodyPr>
          <a:lstStyle/>
          <a:p>
            <a:pPr>
              <a:lnSpc>
                <a:spcPct val="170000"/>
              </a:lnSpc>
            </a:pPr>
            <a:r>
              <a:rPr lang="vi-VN">
                <a:latin typeface="+mj-lt"/>
              </a:rPr>
              <a:t>Phương pháp nghiên cứu: </a:t>
            </a:r>
          </a:p>
          <a:p>
            <a:pPr lvl="1">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Nghiên cứu tài liệu về SQL và hệ quản trị cơ sở dữ liệu quan hệ.</a:t>
            </a:r>
          </a:p>
          <a:p>
            <a:pPr lvl="1">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Nghiên cứu tài liệu về công cụ thực hiện: SQL Server.</a:t>
            </a:r>
          </a:p>
          <a:p>
            <a:pPr lvl="1">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 </a:t>
            </a:r>
            <a:r>
              <a:rPr lang="vi-VN">
                <a:latin typeface="+mj-lt"/>
              </a:rPr>
              <a:t>Thực nghiệm: Cài đặt cơ sở dữ liệu cho hệ thống và kiểm thử. </a:t>
            </a:r>
          </a:p>
        </p:txBody>
      </p:sp>
    </p:spTree>
    <p:extLst>
      <p:ext uri="{BB962C8B-B14F-4D97-AF65-F5344CB8AC3E}">
        <p14:creationId xmlns:p14="http://schemas.microsoft.com/office/powerpoint/2010/main" val="194997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4564-F4C4-647B-C11C-67C152AA5F73}"/>
              </a:ext>
            </a:extLst>
          </p:cNvPr>
          <p:cNvSpPr>
            <a:spLocks noGrp="1"/>
          </p:cNvSpPr>
          <p:nvPr>
            <p:ph type="title"/>
          </p:nvPr>
        </p:nvSpPr>
        <p:spPr>
          <a:xfrm>
            <a:off x="677334" y="609600"/>
            <a:ext cx="8596668" cy="904875"/>
          </a:xfrm>
        </p:spPr>
        <p:txBody>
          <a:bodyPr/>
          <a:lstStyle/>
          <a:p>
            <a:r>
              <a:rPr lang="vi-VN" b="1"/>
              <a:t>THỰC HIỆN HÓA ĐỀ TÀI</a:t>
            </a:r>
          </a:p>
        </p:txBody>
      </p:sp>
      <p:sp>
        <p:nvSpPr>
          <p:cNvPr id="6" name="TextBox 5">
            <a:extLst>
              <a:ext uri="{FF2B5EF4-FFF2-40B4-BE49-F238E27FC236}">
                <a16:creationId xmlns:a16="http://schemas.microsoft.com/office/drawing/2014/main" id="{5DC984C2-B1FC-89B8-0D9F-1FCA5EC0EEE0}"/>
              </a:ext>
            </a:extLst>
          </p:cNvPr>
          <p:cNvSpPr txBox="1"/>
          <p:nvPr/>
        </p:nvSpPr>
        <p:spPr>
          <a:xfrm>
            <a:off x="320718" y="1315227"/>
            <a:ext cx="5677746" cy="523220"/>
          </a:xfrm>
          <a:prstGeom prst="rect">
            <a:avLst/>
          </a:prstGeom>
          <a:noFill/>
        </p:spPr>
        <p:txBody>
          <a:bodyPr wrap="square" rtlCol="0">
            <a:spAutoFit/>
          </a:bodyPr>
          <a:lstStyle/>
          <a:p>
            <a:r>
              <a:rPr lang="vi-VN" sz="2800">
                <a:latin typeface="+mj-lt"/>
              </a:rPr>
              <a:t>Sơ đồ thực thể kết hợp</a:t>
            </a:r>
          </a:p>
        </p:txBody>
      </p:sp>
      <p:pic>
        <p:nvPicPr>
          <p:cNvPr id="10" name="Content Placeholder 9">
            <a:extLst>
              <a:ext uri="{FF2B5EF4-FFF2-40B4-BE49-F238E27FC236}">
                <a16:creationId xmlns:a16="http://schemas.microsoft.com/office/drawing/2014/main" id="{61BD296C-393D-46F2-6F06-396075B050CD}"/>
              </a:ext>
            </a:extLst>
          </p:cNvPr>
          <p:cNvPicPr>
            <a:picLocks noGrp="1" noChangeAspect="1"/>
          </p:cNvPicPr>
          <p:nvPr>
            <p:ph idx="1"/>
          </p:nvPr>
        </p:nvPicPr>
        <p:blipFill>
          <a:blip r:embed="rId2"/>
          <a:stretch>
            <a:fillRect/>
          </a:stretch>
        </p:blipFill>
        <p:spPr>
          <a:xfrm>
            <a:off x="612109" y="1424955"/>
            <a:ext cx="10333259" cy="5291228"/>
          </a:xfrm>
        </p:spPr>
      </p:pic>
    </p:spTree>
    <p:extLst>
      <p:ext uri="{BB962C8B-B14F-4D97-AF65-F5344CB8AC3E}">
        <p14:creationId xmlns:p14="http://schemas.microsoft.com/office/powerpoint/2010/main" val="31402752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244</TotalTime>
  <Words>587</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Symbol</vt:lpstr>
      <vt:lpstr>Tahoma</vt:lpstr>
      <vt:lpstr>Trebuchet MS</vt:lpstr>
      <vt:lpstr>Wingdings 3</vt:lpstr>
      <vt:lpstr>Facet</vt:lpstr>
      <vt:lpstr>PowerPoint Presentation</vt:lpstr>
      <vt:lpstr>NỘI DUNG</vt:lpstr>
      <vt:lpstr>TỔNG QUAN</vt:lpstr>
      <vt:lpstr>PHƯƠNG PHÁP</vt:lpstr>
      <vt:lpstr>PHƯƠNG PHÁP</vt:lpstr>
      <vt:lpstr>PHƯƠNG PHÁP</vt:lpstr>
      <vt:lpstr>PHƯƠNG PHÁP</vt:lpstr>
      <vt:lpstr>PHƯƠNG PHÁP</vt:lpstr>
      <vt:lpstr>THỰC HIỆN HÓA ĐỀ TÀI</vt:lpstr>
      <vt:lpstr>THỰC HIỆN HÓA ĐỀ TÀI</vt:lpstr>
      <vt:lpstr>THỰC HIỆN HÓA ĐỀ TÀI</vt:lpstr>
      <vt:lpstr>THỰC HIỆN HÓA ĐỀ TÀI</vt:lpstr>
      <vt:lpstr>KẾT QUẢ</vt:lpstr>
      <vt:lpstr>TỔNG KẾT</vt:lpstr>
      <vt:lpstr>HẾT CHÂN THÀNH CẢM ƠN THẦY CÔ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Tổng Nguyễn Văn</dc:creator>
  <cp:lastModifiedBy>Tổng Nguyễn Văn</cp:lastModifiedBy>
  <cp:revision>16</cp:revision>
  <dcterms:created xsi:type="dcterms:W3CDTF">2024-12-04T06:40:10Z</dcterms:created>
  <dcterms:modified xsi:type="dcterms:W3CDTF">2025-01-11T01:50:11Z</dcterms:modified>
</cp:coreProperties>
</file>