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3" r:id="rId5"/>
    <p:sldId id="264" r:id="rId6"/>
    <p:sldId id="284" r:id="rId7"/>
    <p:sldId id="260" r:id="rId8"/>
    <p:sldId id="289" r:id="rId9"/>
    <p:sldId id="265" r:id="rId10"/>
    <p:sldId id="301" r:id="rId11"/>
    <p:sldId id="313" r:id="rId12"/>
    <p:sldId id="302" r:id="rId13"/>
    <p:sldId id="303" r:id="rId14"/>
    <p:sldId id="314" r:id="rId15"/>
    <p:sldId id="304" r:id="rId16"/>
    <p:sldId id="305" r:id="rId17"/>
    <p:sldId id="317" r:id="rId18"/>
    <p:sldId id="297" r:id="rId19"/>
    <p:sldId id="315" r:id="rId20"/>
    <p:sldId id="318" r:id="rId21"/>
    <p:sldId id="306" r:id="rId22"/>
    <p:sldId id="298" r:id="rId23"/>
    <p:sldId id="299" r:id="rId24"/>
    <p:sldId id="271" r:id="rId25"/>
    <p:sldId id="288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577" autoAdjust="0"/>
  </p:normalViewPr>
  <p:slideViewPr>
    <p:cSldViewPr>
      <p:cViewPr>
        <p:scale>
          <a:sx n="100" d="100"/>
          <a:sy n="100" d="100"/>
        </p:scale>
        <p:origin x="216" y="5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CC685-86A8-4B97-A9A3-4D12BB0ADFA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101DD-9C4B-450B-80AA-099913495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32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47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88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208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82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55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86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58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53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05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37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59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50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05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2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06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2"/>
            <a:ext cx="9144000" cy="3993448"/>
          </a:xfrm>
          <a:custGeom>
            <a:avLst/>
            <a:gdLst/>
            <a:ahLst/>
            <a:cxnLst/>
            <a:rect l="l" t="t" r="r" b="b"/>
            <a:pathLst>
              <a:path w="9144000" h="3672043">
                <a:moveTo>
                  <a:pt x="0" y="0"/>
                </a:moveTo>
                <a:lnTo>
                  <a:pt x="9144000" y="0"/>
                </a:lnTo>
                <a:lnTo>
                  <a:pt x="9144000" y="75613"/>
                </a:lnTo>
                <a:lnTo>
                  <a:pt x="9144000" y="2787774"/>
                </a:lnTo>
                <a:lnTo>
                  <a:pt x="9144000" y="2863387"/>
                </a:lnTo>
                <a:cubicBezTo>
                  <a:pt x="7913914" y="3298815"/>
                  <a:pt x="4376056" y="4441816"/>
                  <a:pt x="0" y="2863387"/>
                </a:cubicBezTo>
                <a:lnTo>
                  <a:pt x="0" y="2787774"/>
                </a:lnTo>
                <a:lnTo>
                  <a:pt x="0" y="75613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4"/>
          <p:cNvSpPr/>
          <p:nvPr/>
        </p:nvSpPr>
        <p:spPr>
          <a:xfrm>
            <a:off x="0" y="-1"/>
            <a:ext cx="9144000" cy="3889279"/>
          </a:xfrm>
          <a:custGeom>
            <a:avLst/>
            <a:gdLst>
              <a:gd name="connsiteX0" fmla="*/ 0 w 9144000"/>
              <a:gd name="connsiteY0" fmla="*/ 0 h 2787774"/>
              <a:gd name="connsiteX1" fmla="*/ 9144000 w 9144000"/>
              <a:gd name="connsiteY1" fmla="*/ 0 h 2787774"/>
              <a:gd name="connsiteX2" fmla="*/ 9144000 w 9144000"/>
              <a:gd name="connsiteY2" fmla="*/ 2787774 h 2787774"/>
              <a:gd name="connsiteX3" fmla="*/ 0 w 9144000"/>
              <a:gd name="connsiteY3" fmla="*/ 2787774 h 2787774"/>
              <a:gd name="connsiteX4" fmla="*/ 0 w 9144000"/>
              <a:gd name="connsiteY4" fmla="*/ 0 h 2787774"/>
              <a:gd name="connsiteX0-1" fmla="*/ 0 w 9144000"/>
              <a:gd name="connsiteY0-2" fmla="*/ 0 h 3474783"/>
              <a:gd name="connsiteX1-3" fmla="*/ 9144000 w 9144000"/>
              <a:gd name="connsiteY1-4" fmla="*/ 0 h 3474783"/>
              <a:gd name="connsiteX2-5" fmla="*/ 9144000 w 9144000"/>
              <a:gd name="connsiteY2-6" fmla="*/ 2787774 h 3474783"/>
              <a:gd name="connsiteX3-7" fmla="*/ 0 w 9144000"/>
              <a:gd name="connsiteY3-8" fmla="*/ 2787774 h 3474783"/>
              <a:gd name="connsiteX4-9" fmla="*/ 0 w 9144000"/>
              <a:gd name="connsiteY4-10" fmla="*/ 0 h 3474783"/>
              <a:gd name="connsiteX0-11" fmla="*/ 0 w 9144000"/>
              <a:gd name="connsiteY0-12" fmla="*/ 0 h 3576258"/>
              <a:gd name="connsiteX1-13" fmla="*/ 9144000 w 9144000"/>
              <a:gd name="connsiteY1-14" fmla="*/ 0 h 3576258"/>
              <a:gd name="connsiteX2-15" fmla="*/ 9144000 w 9144000"/>
              <a:gd name="connsiteY2-16" fmla="*/ 2787774 h 3576258"/>
              <a:gd name="connsiteX3-17" fmla="*/ 0 w 9144000"/>
              <a:gd name="connsiteY3-18" fmla="*/ 2787774 h 3576258"/>
              <a:gd name="connsiteX4-19" fmla="*/ 0 w 9144000"/>
              <a:gd name="connsiteY4-20" fmla="*/ 0 h 3576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576258">
                <a:moveTo>
                  <a:pt x="0" y="0"/>
                </a:moveTo>
                <a:lnTo>
                  <a:pt x="9144000" y="0"/>
                </a:lnTo>
                <a:lnTo>
                  <a:pt x="9144000" y="2787774"/>
                </a:lnTo>
                <a:cubicBezTo>
                  <a:pt x="7685315" y="3201431"/>
                  <a:pt x="4593771" y="4333546"/>
                  <a:pt x="0" y="27877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59632" y="1948521"/>
            <a:ext cx="6624736" cy="1177227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en-US" altLang="zh-CN" sz="3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XPlanner</a:t>
            </a:r>
            <a:endParaRPr lang="en-US" altLang="zh-CN" sz="3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为你的大学生活设计的可扩展日程表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5150201" y="4388567"/>
            <a:ext cx="356238" cy="358812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6439" y="4410246"/>
            <a:ext cx="2639148" cy="315453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同睿哲 李琥 汪喆昊 贾兴国 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1DC7AA34-CB6A-324D-9B2B-709DE64C0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3923928" y="699542"/>
            <a:ext cx="1144250" cy="108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-Schedule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3E9E0C7-144D-0445-B496-DEE3C736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52" t="12464" r="9716" b="3083"/>
          <a:stretch/>
        </p:blipFill>
        <p:spPr>
          <a:xfrm>
            <a:off x="-1" y="987790"/>
            <a:ext cx="5265380" cy="3802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DB82DB-5C17-A044-A273-BEC48072C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864096"/>
            <a:ext cx="2386949" cy="42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77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-Schedule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3E9E0C7-144D-0445-B496-DEE3C736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52" t="12464" r="9716" b="3083"/>
          <a:stretch/>
        </p:blipFill>
        <p:spPr>
          <a:xfrm>
            <a:off x="-1" y="987790"/>
            <a:ext cx="5265380" cy="3802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16E7C1-0D26-0946-9AC8-F57A2C4DF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778581"/>
            <a:ext cx="2448272" cy="43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64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-Reader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3E9E0C7-144D-0445-B496-DEE3C736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52" t="12464" r="9716" b="3083"/>
          <a:stretch/>
        </p:blipFill>
        <p:spPr>
          <a:xfrm>
            <a:off x="-1" y="955545"/>
            <a:ext cx="5265380" cy="3802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FA0525-A5E8-B948-9361-D3BD968D9E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49" y="772383"/>
            <a:ext cx="2463973" cy="43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41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-Keeper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3E9E0C7-144D-0445-B496-DEE3C736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52" t="12464" r="9716" b="3083"/>
          <a:stretch/>
        </p:blipFill>
        <p:spPr>
          <a:xfrm>
            <a:off x="170716" y="1001224"/>
            <a:ext cx="5265380" cy="3802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25C2DF-ECDE-214F-BF1E-286C0B15F1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793" y="840010"/>
            <a:ext cx="2430014" cy="42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56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-Spider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3E9E0C7-144D-0445-B496-DEE3C736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52" t="12464" r="9716" b="3083"/>
          <a:stretch/>
        </p:blipFill>
        <p:spPr>
          <a:xfrm>
            <a:off x="170716" y="1001224"/>
            <a:ext cx="5265380" cy="3802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25C2DF-ECDE-214F-BF1E-286C0B15F1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793" y="840010"/>
            <a:ext cx="2430014" cy="42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58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-Keeper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3E9E0C7-144D-0445-B496-DEE3C736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52" t="12464" r="9716" b="3083"/>
          <a:stretch/>
        </p:blipFill>
        <p:spPr>
          <a:xfrm>
            <a:off x="28466" y="954646"/>
            <a:ext cx="5265380" cy="3802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71F3CB-EC55-3843-8E3A-03E3435A1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95" y="771550"/>
            <a:ext cx="2462283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3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3E9E0C7-144D-0445-B496-DEE3C736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52" t="12464" r="9716" b="3083"/>
          <a:stretch/>
        </p:blipFill>
        <p:spPr>
          <a:xfrm>
            <a:off x="170716" y="1001224"/>
            <a:ext cx="5265380" cy="3802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7F07D9-5CC8-9B4A-A157-C26185B523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771550"/>
            <a:ext cx="2430140" cy="43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73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074D13AB-6174-7E49-8F84-5400DA5D30BA}"/>
              </a:ext>
            </a:extLst>
          </p:cNvPr>
          <p:cNvSpPr/>
          <p:nvPr/>
        </p:nvSpPr>
        <p:spPr>
          <a:xfrm>
            <a:off x="1691680" y="1347614"/>
            <a:ext cx="230425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小程序前端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A35B98B-41F9-F043-8912-8501F51A3579}"/>
              </a:ext>
            </a:extLst>
          </p:cNvPr>
          <p:cNvSpPr/>
          <p:nvPr/>
        </p:nvSpPr>
        <p:spPr>
          <a:xfrm>
            <a:off x="154418" y="3291830"/>
            <a:ext cx="265338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 dirty="0"/>
              <a:t>服务端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4A40333-C800-9648-A313-82141E96BC00}"/>
              </a:ext>
            </a:extLst>
          </p:cNvPr>
          <p:cNvSpPr/>
          <p:nvPr/>
        </p:nvSpPr>
        <p:spPr>
          <a:xfrm>
            <a:off x="3624986" y="4451854"/>
            <a:ext cx="1955126" cy="50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  <a:r>
              <a:rPr kumimoji="1" lang="zh-CN" altLang="en-US" dirty="0"/>
              <a:t>服务端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22A1360-7D90-C147-A465-D1801D8E5A62}"/>
              </a:ext>
            </a:extLst>
          </p:cNvPr>
          <p:cNvCxnSpPr>
            <a:cxnSpLocks/>
          </p:cNvCxnSpPr>
          <p:nvPr/>
        </p:nvCxnSpPr>
        <p:spPr>
          <a:xfrm>
            <a:off x="893046" y="2427734"/>
            <a:ext cx="4399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96513CA-2FB7-2742-8988-6A5BFF4D83ED}"/>
              </a:ext>
            </a:extLst>
          </p:cNvPr>
          <p:cNvCxnSpPr>
            <a:cxnSpLocks/>
          </p:cNvCxnSpPr>
          <p:nvPr/>
        </p:nvCxnSpPr>
        <p:spPr>
          <a:xfrm>
            <a:off x="893046" y="2643758"/>
            <a:ext cx="4399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23A3AFA-5095-6A49-A5A0-064F64223401}"/>
              </a:ext>
            </a:extLst>
          </p:cNvPr>
          <p:cNvCxnSpPr>
            <a:cxnSpLocks/>
          </p:cNvCxnSpPr>
          <p:nvPr/>
        </p:nvCxnSpPr>
        <p:spPr>
          <a:xfrm flipH="1">
            <a:off x="2123728" y="2283718"/>
            <a:ext cx="10910" cy="7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E1A6071-00A8-7349-9ED7-94BED61C4360}"/>
              </a:ext>
            </a:extLst>
          </p:cNvPr>
          <p:cNvCxnSpPr>
            <a:cxnSpLocks/>
          </p:cNvCxnSpPr>
          <p:nvPr/>
        </p:nvCxnSpPr>
        <p:spPr>
          <a:xfrm>
            <a:off x="3227851" y="2252360"/>
            <a:ext cx="768085" cy="1687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">
            <a:extLst>
              <a:ext uri="{FF2B5EF4-FFF2-40B4-BE49-F238E27FC236}">
                <a16:creationId xmlns:a16="http://schemas.microsoft.com/office/drawing/2014/main" id="{52F46BA0-AA9A-B84A-BC9D-2762DB371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1799050"/>
            <a:ext cx="3947322" cy="32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小程序天然前后端分离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进行访问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服务端完成一些在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中难以完成、且不需要安全认证的功能。同时避免单体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的缺陷，有利提高并发度。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570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682571"/>
            <a:ext cx="9144001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56031" y="987574"/>
            <a:ext cx="1231938" cy="1389993"/>
            <a:chOff x="1456773" y="1052456"/>
            <a:chExt cx="1642584" cy="1853324"/>
          </a:xfrm>
        </p:grpSpPr>
        <p:sp>
          <p:nvSpPr>
            <p:cNvPr id="4" name="Freeform 5"/>
            <p:cNvSpPr/>
            <p:nvPr/>
          </p:nvSpPr>
          <p:spPr bwMode="auto">
            <a:xfrm rot="5400000">
              <a:off x="1351403" y="1157826"/>
              <a:ext cx="1853324" cy="164258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19050">
              <a:solidFill>
                <a:srgbClr val="92D050"/>
              </a:soli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550751" y="1164312"/>
              <a:ext cx="1454627" cy="1629611"/>
            </a:xfrm>
            <a:custGeom>
              <a:avLst/>
              <a:gdLst>
                <a:gd name="connsiteX0" fmla="*/ 727313 w 1454626"/>
                <a:gd name="connsiteY0" fmla="*/ 0 h 1629611"/>
                <a:gd name="connsiteX1" fmla="*/ 801358 w 1454626"/>
                <a:gd name="connsiteY1" fmla="*/ 17009 h 1629611"/>
                <a:gd name="connsiteX2" fmla="*/ 1380581 w 1454626"/>
                <a:gd name="connsiteY2" fmla="*/ 351227 h 1629611"/>
                <a:gd name="connsiteX3" fmla="*/ 1454626 w 1454626"/>
                <a:gd name="connsiteY3" fmla="*/ 480140 h 1629611"/>
                <a:gd name="connsiteX4" fmla="*/ 1454626 w 1454626"/>
                <a:gd name="connsiteY4" fmla="*/ 1148577 h 1629611"/>
                <a:gd name="connsiteX5" fmla="*/ 1380581 w 1454626"/>
                <a:gd name="connsiteY5" fmla="*/ 1277489 h 1629611"/>
                <a:gd name="connsiteX6" fmla="*/ 801358 w 1454626"/>
                <a:gd name="connsiteY6" fmla="*/ 1611707 h 1629611"/>
                <a:gd name="connsiteX7" fmla="*/ 653268 w 1454626"/>
                <a:gd name="connsiteY7" fmla="*/ 1611707 h 1629611"/>
                <a:gd name="connsiteX8" fmla="*/ 74045 w 1454626"/>
                <a:gd name="connsiteY8" fmla="*/ 1277489 h 1629611"/>
                <a:gd name="connsiteX9" fmla="*/ 0 w 1454626"/>
                <a:gd name="connsiteY9" fmla="*/ 1148577 h 1629611"/>
                <a:gd name="connsiteX10" fmla="*/ 0 w 1454626"/>
                <a:gd name="connsiteY10" fmla="*/ 480140 h 1629611"/>
                <a:gd name="connsiteX11" fmla="*/ 74045 w 1454626"/>
                <a:gd name="connsiteY11" fmla="*/ 351227 h 1629611"/>
                <a:gd name="connsiteX12" fmla="*/ 653268 w 1454626"/>
                <a:gd name="connsiteY12" fmla="*/ 17009 h 1629611"/>
                <a:gd name="connsiteX13" fmla="*/ 727313 w 1454626"/>
                <a:gd name="connsiteY13" fmla="*/ 0 h 162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4626" h="1629611">
                  <a:moveTo>
                    <a:pt x="727313" y="0"/>
                  </a:moveTo>
                  <a:cubicBezTo>
                    <a:pt x="754184" y="0"/>
                    <a:pt x="781056" y="5670"/>
                    <a:pt x="801358" y="17009"/>
                  </a:cubicBezTo>
                  <a:cubicBezTo>
                    <a:pt x="1380581" y="351227"/>
                    <a:pt x="1380581" y="351227"/>
                    <a:pt x="1380581" y="351227"/>
                  </a:cubicBezTo>
                  <a:cubicBezTo>
                    <a:pt x="1421187" y="375100"/>
                    <a:pt x="1454626" y="433588"/>
                    <a:pt x="1454626" y="480140"/>
                  </a:cubicBezTo>
                  <a:cubicBezTo>
                    <a:pt x="1454626" y="1148577"/>
                    <a:pt x="1454626" y="1148577"/>
                    <a:pt x="1454626" y="1148577"/>
                  </a:cubicBezTo>
                  <a:cubicBezTo>
                    <a:pt x="1454626" y="1196322"/>
                    <a:pt x="1421187" y="1253617"/>
                    <a:pt x="1380581" y="1277489"/>
                  </a:cubicBezTo>
                  <a:cubicBezTo>
                    <a:pt x="801358" y="1611707"/>
                    <a:pt x="801358" y="1611707"/>
                    <a:pt x="801358" y="1611707"/>
                  </a:cubicBezTo>
                  <a:cubicBezTo>
                    <a:pt x="760753" y="1635580"/>
                    <a:pt x="693874" y="1635580"/>
                    <a:pt x="653268" y="1611707"/>
                  </a:cubicBezTo>
                  <a:cubicBezTo>
                    <a:pt x="74045" y="1277489"/>
                    <a:pt x="74045" y="1277489"/>
                    <a:pt x="74045" y="1277489"/>
                  </a:cubicBezTo>
                  <a:cubicBezTo>
                    <a:pt x="33440" y="1253617"/>
                    <a:pt x="0" y="1196322"/>
                    <a:pt x="0" y="1148577"/>
                  </a:cubicBezTo>
                  <a:lnTo>
                    <a:pt x="0" y="480140"/>
                  </a:lnTo>
                  <a:cubicBezTo>
                    <a:pt x="0" y="433588"/>
                    <a:pt x="33440" y="375100"/>
                    <a:pt x="74045" y="351227"/>
                  </a:cubicBezTo>
                  <a:cubicBezTo>
                    <a:pt x="653268" y="17009"/>
                    <a:pt x="653268" y="17009"/>
                    <a:pt x="653268" y="17009"/>
                  </a:cubicBezTo>
                  <a:cubicBezTo>
                    <a:pt x="673571" y="5670"/>
                    <a:pt x="700442" y="0"/>
                    <a:pt x="7273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03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556348" y="2471536"/>
            <a:ext cx="203132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</p:spTree>
    <p:extLst>
      <p:ext uri="{BB962C8B-B14F-4D97-AF65-F5344CB8AC3E}">
        <p14:creationId xmlns:p14="http://schemas.microsoft.com/office/powerpoint/2010/main" val="1100008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3568" y="1286698"/>
            <a:ext cx="2880320" cy="864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日程提取</a:t>
            </a:r>
          </a:p>
        </p:txBody>
      </p:sp>
      <p:sp>
        <p:nvSpPr>
          <p:cNvPr id="27" name="等腰三角形 26"/>
          <p:cNvSpPr/>
          <p:nvPr/>
        </p:nvSpPr>
        <p:spPr>
          <a:xfrm rot="19800000" flipH="1">
            <a:off x="3617195" y="1574731"/>
            <a:ext cx="334117" cy="28803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7"/>
          <p:cNvSpPr txBox="1">
            <a:spLocks noChangeArrowheads="1"/>
          </p:cNvSpPr>
          <p:nvPr/>
        </p:nvSpPr>
        <p:spPr bwMode="auto">
          <a:xfrm>
            <a:off x="3976574" y="1502600"/>
            <a:ext cx="4635061" cy="64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复杂的正则表达式进行精准匹配</a:t>
            </a:r>
          </a:p>
        </p:txBody>
      </p:sp>
      <p:sp>
        <p:nvSpPr>
          <p:cNvPr id="40" name="矩形 39"/>
          <p:cNvSpPr/>
          <p:nvPr/>
        </p:nvSpPr>
        <p:spPr>
          <a:xfrm>
            <a:off x="683568" y="2195728"/>
            <a:ext cx="2880320" cy="864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JAccount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绑定及导入课程</a:t>
            </a:r>
          </a:p>
        </p:txBody>
      </p:sp>
      <p:sp>
        <p:nvSpPr>
          <p:cNvPr id="41" name="等腰三角形 40"/>
          <p:cNvSpPr/>
          <p:nvPr/>
        </p:nvSpPr>
        <p:spPr>
          <a:xfrm rot="19800000" flipH="1">
            <a:off x="3617195" y="2483761"/>
            <a:ext cx="334117" cy="28803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7"/>
          <p:cNvSpPr txBox="1">
            <a:spLocks noChangeArrowheads="1"/>
          </p:cNvSpPr>
          <p:nvPr/>
        </p:nvSpPr>
        <p:spPr bwMode="auto">
          <a:xfrm>
            <a:off x="4000939" y="2427458"/>
            <a:ext cx="4635061" cy="64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OAuth2.0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的授权协议、动态二维码</a:t>
            </a:r>
          </a:p>
        </p:txBody>
      </p:sp>
      <p:sp>
        <p:nvSpPr>
          <p:cNvPr id="43" name="矩形 42"/>
          <p:cNvSpPr/>
          <p:nvPr/>
        </p:nvSpPr>
        <p:spPr>
          <a:xfrm>
            <a:off x="683568" y="3102880"/>
            <a:ext cx="2880320" cy="864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图片识别</a:t>
            </a:r>
          </a:p>
        </p:txBody>
      </p:sp>
      <p:sp>
        <p:nvSpPr>
          <p:cNvPr id="44" name="等腰三角形 43"/>
          <p:cNvSpPr/>
          <p:nvPr/>
        </p:nvSpPr>
        <p:spPr>
          <a:xfrm rot="19800000" flipH="1">
            <a:off x="3617195" y="3390913"/>
            <a:ext cx="334117" cy="28803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7"/>
          <p:cNvSpPr txBox="1">
            <a:spLocks noChangeArrowheads="1"/>
          </p:cNvSpPr>
          <p:nvPr/>
        </p:nvSpPr>
        <p:spPr bwMode="auto">
          <a:xfrm>
            <a:off x="4000939" y="3319222"/>
            <a:ext cx="4635061" cy="64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调用百度识图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辅助</a:t>
            </a:r>
          </a:p>
        </p:txBody>
      </p:sp>
      <p:sp>
        <p:nvSpPr>
          <p:cNvPr id="46" name="矩形 45"/>
          <p:cNvSpPr/>
          <p:nvPr/>
        </p:nvSpPr>
        <p:spPr>
          <a:xfrm>
            <a:off x="683568" y="4011910"/>
            <a:ext cx="2880320" cy="864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运动推荐算法</a:t>
            </a:r>
          </a:p>
        </p:txBody>
      </p:sp>
      <p:sp>
        <p:nvSpPr>
          <p:cNvPr id="48" name="文本框 7"/>
          <p:cNvSpPr txBox="1">
            <a:spLocks noChangeArrowheads="1"/>
          </p:cNvSpPr>
          <p:nvPr/>
        </p:nvSpPr>
        <p:spPr bwMode="auto">
          <a:xfrm>
            <a:off x="4000939" y="4180439"/>
            <a:ext cx="5251581" cy="41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zh-CN" dirty="0"/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F68AEB96-0FD6-4A44-9228-6902307AC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20" name="等腰三角形 43">
            <a:extLst>
              <a:ext uri="{FF2B5EF4-FFF2-40B4-BE49-F238E27FC236}">
                <a16:creationId xmlns:a16="http://schemas.microsoft.com/office/drawing/2014/main" id="{497A8DBC-EFB0-3349-9FDD-DD06242B8248}"/>
              </a:ext>
            </a:extLst>
          </p:cNvPr>
          <p:cNvSpPr/>
          <p:nvPr/>
        </p:nvSpPr>
        <p:spPr>
          <a:xfrm rot="19800000" flipH="1">
            <a:off x="3645105" y="4244674"/>
            <a:ext cx="334117" cy="28803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986EE28-570D-D44A-BDB1-4862E78FBEC1}"/>
                  </a:ext>
                </a:extLst>
              </p:cNvPr>
              <p:cNvSpPr/>
              <p:nvPr/>
            </p:nvSpPr>
            <p:spPr>
              <a:xfrm>
                <a:off x="3814217" y="4115649"/>
                <a:ext cx="5097760" cy="628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’)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986EE28-570D-D44A-BDB1-4862E78FB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17" y="4115649"/>
                <a:ext cx="5097760" cy="628057"/>
              </a:xfrm>
              <a:prstGeom prst="rect">
                <a:avLst/>
              </a:prstGeom>
              <a:blipFill>
                <a:blip r:embed="rId5"/>
                <a:stretch>
                  <a:fillRect t="-72000" r="-1244" b="-6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648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90156" y="0"/>
            <a:ext cx="2844000" cy="5143500"/>
          </a:xfrm>
          <a:custGeom>
            <a:avLst/>
            <a:gdLst>
              <a:gd name="connsiteX0" fmla="*/ 0 w 9144000"/>
              <a:gd name="connsiteY0" fmla="*/ 0 h 123468"/>
              <a:gd name="connsiteX1" fmla="*/ 2286000 w 9144000"/>
              <a:gd name="connsiteY1" fmla="*/ 0 h 123468"/>
              <a:gd name="connsiteX2" fmla="*/ 4572000 w 9144000"/>
              <a:gd name="connsiteY2" fmla="*/ 0 h 123468"/>
              <a:gd name="connsiteX3" fmla="*/ 6858000 w 9144000"/>
              <a:gd name="connsiteY3" fmla="*/ 0 h 123468"/>
              <a:gd name="connsiteX4" fmla="*/ 9144000 w 9144000"/>
              <a:gd name="connsiteY4" fmla="*/ 0 h 123468"/>
              <a:gd name="connsiteX5" fmla="*/ 9144000 w 9144000"/>
              <a:gd name="connsiteY5" fmla="*/ 123468 h 123468"/>
              <a:gd name="connsiteX6" fmla="*/ 6858000 w 9144000"/>
              <a:gd name="connsiteY6" fmla="*/ 123468 h 123468"/>
              <a:gd name="connsiteX7" fmla="*/ 4572000 w 9144000"/>
              <a:gd name="connsiteY7" fmla="*/ 123468 h 123468"/>
              <a:gd name="connsiteX8" fmla="*/ 2286000 w 9144000"/>
              <a:gd name="connsiteY8" fmla="*/ 123468 h 123468"/>
              <a:gd name="connsiteX9" fmla="*/ 0 w 9144000"/>
              <a:gd name="connsiteY9" fmla="*/ 123468 h 12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123468">
                <a:moveTo>
                  <a:pt x="0" y="0"/>
                </a:moveTo>
                <a:lnTo>
                  <a:pt x="2286000" y="0"/>
                </a:lnTo>
                <a:lnTo>
                  <a:pt x="4572000" y="0"/>
                </a:lnTo>
                <a:lnTo>
                  <a:pt x="6858000" y="0"/>
                </a:lnTo>
                <a:lnTo>
                  <a:pt x="9144000" y="0"/>
                </a:lnTo>
                <a:lnTo>
                  <a:pt x="9144000" y="123468"/>
                </a:lnTo>
                <a:lnTo>
                  <a:pt x="6858000" y="123468"/>
                </a:lnTo>
                <a:lnTo>
                  <a:pt x="4572000" y="123468"/>
                </a:lnTo>
                <a:lnTo>
                  <a:pt x="2286000" y="123468"/>
                </a:lnTo>
                <a:lnTo>
                  <a:pt x="0" y="12346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226138" y="627534"/>
            <a:ext cx="543738" cy="485352"/>
          </a:xfrm>
          <a:custGeom>
            <a:avLst/>
            <a:gdLst>
              <a:gd name="connsiteX0" fmla="*/ 301824 w 1024400"/>
              <a:gd name="connsiteY0" fmla="*/ 0 h 914402"/>
              <a:gd name="connsiteX1" fmla="*/ 722014 w 1024400"/>
              <a:gd name="connsiteY1" fmla="*/ 0 h 914402"/>
              <a:gd name="connsiteX2" fmla="*/ 803051 w 1024400"/>
              <a:gd name="connsiteY2" fmla="*/ 46546 h 914402"/>
              <a:gd name="connsiteX3" fmla="*/ 1013145 w 1024400"/>
              <a:gd name="connsiteY3" fmla="*/ 410655 h 914402"/>
              <a:gd name="connsiteX4" fmla="*/ 1013145 w 1024400"/>
              <a:gd name="connsiteY4" fmla="*/ 503747 h 914402"/>
              <a:gd name="connsiteX5" fmla="*/ 803051 w 1024400"/>
              <a:gd name="connsiteY5" fmla="*/ 867856 h 914402"/>
              <a:gd name="connsiteX6" fmla="*/ 722014 w 1024400"/>
              <a:gd name="connsiteY6" fmla="*/ 914402 h 914402"/>
              <a:gd name="connsiteX7" fmla="*/ 301824 w 1024400"/>
              <a:gd name="connsiteY7" fmla="*/ 914402 h 914402"/>
              <a:gd name="connsiteX8" fmla="*/ 220787 w 1024400"/>
              <a:gd name="connsiteY8" fmla="*/ 867856 h 914402"/>
              <a:gd name="connsiteX9" fmla="*/ 10692 w 1024400"/>
              <a:gd name="connsiteY9" fmla="*/ 503747 h 914402"/>
              <a:gd name="connsiteX10" fmla="*/ 0 w 1024400"/>
              <a:gd name="connsiteY10" fmla="*/ 457201 h 914402"/>
              <a:gd name="connsiteX11" fmla="*/ 10692 w 1024400"/>
              <a:gd name="connsiteY11" fmla="*/ 410655 h 914402"/>
              <a:gd name="connsiteX12" fmla="*/ 220787 w 1024400"/>
              <a:gd name="connsiteY12" fmla="*/ 46546 h 914402"/>
              <a:gd name="connsiteX13" fmla="*/ 301824 w 1024400"/>
              <a:gd name="connsiteY13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4400" h="914402">
                <a:moveTo>
                  <a:pt x="301824" y="0"/>
                </a:moveTo>
                <a:cubicBezTo>
                  <a:pt x="722014" y="0"/>
                  <a:pt x="722014" y="0"/>
                  <a:pt x="722014" y="0"/>
                </a:cubicBezTo>
                <a:cubicBezTo>
                  <a:pt x="752028" y="0"/>
                  <a:pt x="788044" y="21020"/>
                  <a:pt x="803051" y="46546"/>
                </a:cubicBezTo>
                <a:cubicBezTo>
                  <a:pt x="1013145" y="410655"/>
                  <a:pt x="1013145" y="410655"/>
                  <a:pt x="1013145" y="410655"/>
                </a:cubicBezTo>
                <a:cubicBezTo>
                  <a:pt x="1028152" y="436180"/>
                  <a:pt x="1028152" y="478222"/>
                  <a:pt x="1013145" y="503747"/>
                </a:cubicBezTo>
                <a:cubicBezTo>
                  <a:pt x="803051" y="867856"/>
                  <a:pt x="803051" y="867856"/>
                  <a:pt x="803051" y="867856"/>
                </a:cubicBezTo>
                <a:cubicBezTo>
                  <a:pt x="788044" y="893381"/>
                  <a:pt x="752028" y="914402"/>
                  <a:pt x="722014" y="914402"/>
                </a:cubicBezTo>
                <a:lnTo>
                  <a:pt x="301824" y="914402"/>
                </a:lnTo>
                <a:cubicBezTo>
                  <a:pt x="272561" y="914402"/>
                  <a:pt x="235794" y="893381"/>
                  <a:pt x="220787" y="867856"/>
                </a:cubicBezTo>
                <a:cubicBezTo>
                  <a:pt x="10692" y="503747"/>
                  <a:pt x="10692" y="503747"/>
                  <a:pt x="10692" y="503747"/>
                </a:cubicBezTo>
                <a:cubicBezTo>
                  <a:pt x="3565" y="490984"/>
                  <a:pt x="0" y="474093"/>
                  <a:pt x="0" y="457201"/>
                </a:cubicBezTo>
                <a:cubicBezTo>
                  <a:pt x="0" y="440310"/>
                  <a:pt x="3565" y="423417"/>
                  <a:pt x="10692" y="410655"/>
                </a:cubicBezTo>
                <a:cubicBezTo>
                  <a:pt x="220787" y="46546"/>
                  <a:pt x="220787" y="46546"/>
                  <a:pt x="220787" y="46546"/>
                </a:cubicBezTo>
                <a:cubicBezTo>
                  <a:pt x="235794" y="21020"/>
                  <a:pt x="272561" y="0"/>
                  <a:pt x="301824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4226138" y="1450343"/>
            <a:ext cx="543738" cy="485352"/>
          </a:xfrm>
          <a:custGeom>
            <a:avLst/>
            <a:gdLst>
              <a:gd name="connsiteX0" fmla="*/ 301824 w 1024400"/>
              <a:gd name="connsiteY0" fmla="*/ 0 h 914402"/>
              <a:gd name="connsiteX1" fmla="*/ 722014 w 1024400"/>
              <a:gd name="connsiteY1" fmla="*/ 0 h 914402"/>
              <a:gd name="connsiteX2" fmla="*/ 803051 w 1024400"/>
              <a:gd name="connsiteY2" fmla="*/ 46546 h 914402"/>
              <a:gd name="connsiteX3" fmla="*/ 1013145 w 1024400"/>
              <a:gd name="connsiteY3" fmla="*/ 410655 h 914402"/>
              <a:gd name="connsiteX4" fmla="*/ 1013145 w 1024400"/>
              <a:gd name="connsiteY4" fmla="*/ 503747 h 914402"/>
              <a:gd name="connsiteX5" fmla="*/ 803051 w 1024400"/>
              <a:gd name="connsiteY5" fmla="*/ 867856 h 914402"/>
              <a:gd name="connsiteX6" fmla="*/ 722014 w 1024400"/>
              <a:gd name="connsiteY6" fmla="*/ 914402 h 914402"/>
              <a:gd name="connsiteX7" fmla="*/ 301824 w 1024400"/>
              <a:gd name="connsiteY7" fmla="*/ 914402 h 914402"/>
              <a:gd name="connsiteX8" fmla="*/ 220787 w 1024400"/>
              <a:gd name="connsiteY8" fmla="*/ 867856 h 914402"/>
              <a:gd name="connsiteX9" fmla="*/ 10692 w 1024400"/>
              <a:gd name="connsiteY9" fmla="*/ 503747 h 914402"/>
              <a:gd name="connsiteX10" fmla="*/ 0 w 1024400"/>
              <a:gd name="connsiteY10" fmla="*/ 457201 h 914402"/>
              <a:gd name="connsiteX11" fmla="*/ 10692 w 1024400"/>
              <a:gd name="connsiteY11" fmla="*/ 410655 h 914402"/>
              <a:gd name="connsiteX12" fmla="*/ 220787 w 1024400"/>
              <a:gd name="connsiteY12" fmla="*/ 46546 h 914402"/>
              <a:gd name="connsiteX13" fmla="*/ 301824 w 1024400"/>
              <a:gd name="connsiteY13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4400" h="914402">
                <a:moveTo>
                  <a:pt x="301824" y="0"/>
                </a:moveTo>
                <a:cubicBezTo>
                  <a:pt x="722014" y="0"/>
                  <a:pt x="722014" y="0"/>
                  <a:pt x="722014" y="0"/>
                </a:cubicBezTo>
                <a:cubicBezTo>
                  <a:pt x="752028" y="0"/>
                  <a:pt x="788044" y="21020"/>
                  <a:pt x="803051" y="46546"/>
                </a:cubicBezTo>
                <a:cubicBezTo>
                  <a:pt x="1013145" y="410655"/>
                  <a:pt x="1013145" y="410655"/>
                  <a:pt x="1013145" y="410655"/>
                </a:cubicBezTo>
                <a:cubicBezTo>
                  <a:pt x="1028152" y="436180"/>
                  <a:pt x="1028152" y="478222"/>
                  <a:pt x="1013145" y="503747"/>
                </a:cubicBezTo>
                <a:cubicBezTo>
                  <a:pt x="803051" y="867856"/>
                  <a:pt x="803051" y="867856"/>
                  <a:pt x="803051" y="867856"/>
                </a:cubicBezTo>
                <a:cubicBezTo>
                  <a:pt x="788044" y="893381"/>
                  <a:pt x="752028" y="914402"/>
                  <a:pt x="722014" y="914402"/>
                </a:cubicBezTo>
                <a:lnTo>
                  <a:pt x="301824" y="914402"/>
                </a:lnTo>
                <a:cubicBezTo>
                  <a:pt x="272561" y="914402"/>
                  <a:pt x="235794" y="893381"/>
                  <a:pt x="220787" y="867856"/>
                </a:cubicBezTo>
                <a:cubicBezTo>
                  <a:pt x="10692" y="503747"/>
                  <a:pt x="10692" y="503747"/>
                  <a:pt x="10692" y="503747"/>
                </a:cubicBezTo>
                <a:cubicBezTo>
                  <a:pt x="3565" y="490984"/>
                  <a:pt x="0" y="474093"/>
                  <a:pt x="0" y="457201"/>
                </a:cubicBezTo>
                <a:cubicBezTo>
                  <a:pt x="0" y="440310"/>
                  <a:pt x="3565" y="423417"/>
                  <a:pt x="10692" y="410655"/>
                </a:cubicBezTo>
                <a:cubicBezTo>
                  <a:pt x="220787" y="46546"/>
                  <a:pt x="220787" y="46546"/>
                  <a:pt x="220787" y="46546"/>
                </a:cubicBezTo>
                <a:cubicBezTo>
                  <a:pt x="235794" y="21020"/>
                  <a:pt x="272561" y="0"/>
                  <a:pt x="301824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02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226138" y="2273152"/>
            <a:ext cx="543738" cy="485352"/>
          </a:xfrm>
          <a:custGeom>
            <a:avLst/>
            <a:gdLst>
              <a:gd name="connsiteX0" fmla="*/ 301824 w 1024400"/>
              <a:gd name="connsiteY0" fmla="*/ 0 h 914402"/>
              <a:gd name="connsiteX1" fmla="*/ 722014 w 1024400"/>
              <a:gd name="connsiteY1" fmla="*/ 0 h 914402"/>
              <a:gd name="connsiteX2" fmla="*/ 803051 w 1024400"/>
              <a:gd name="connsiteY2" fmla="*/ 46546 h 914402"/>
              <a:gd name="connsiteX3" fmla="*/ 1013145 w 1024400"/>
              <a:gd name="connsiteY3" fmla="*/ 410655 h 914402"/>
              <a:gd name="connsiteX4" fmla="*/ 1013145 w 1024400"/>
              <a:gd name="connsiteY4" fmla="*/ 503747 h 914402"/>
              <a:gd name="connsiteX5" fmla="*/ 803051 w 1024400"/>
              <a:gd name="connsiteY5" fmla="*/ 867856 h 914402"/>
              <a:gd name="connsiteX6" fmla="*/ 722014 w 1024400"/>
              <a:gd name="connsiteY6" fmla="*/ 914402 h 914402"/>
              <a:gd name="connsiteX7" fmla="*/ 301824 w 1024400"/>
              <a:gd name="connsiteY7" fmla="*/ 914402 h 914402"/>
              <a:gd name="connsiteX8" fmla="*/ 220787 w 1024400"/>
              <a:gd name="connsiteY8" fmla="*/ 867856 h 914402"/>
              <a:gd name="connsiteX9" fmla="*/ 10692 w 1024400"/>
              <a:gd name="connsiteY9" fmla="*/ 503747 h 914402"/>
              <a:gd name="connsiteX10" fmla="*/ 0 w 1024400"/>
              <a:gd name="connsiteY10" fmla="*/ 457201 h 914402"/>
              <a:gd name="connsiteX11" fmla="*/ 10692 w 1024400"/>
              <a:gd name="connsiteY11" fmla="*/ 410655 h 914402"/>
              <a:gd name="connsiteX12" fmla="*/ 220787 w 1024400"/>
              <a:gd name="connsiteY12" fmla="*/ 46546 h 914402"/>
              <a:gd name="connsiteX13" fmla="*/ 301824 w 1024400"/>
              <a:gd name="connsiteY13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4400" h="914402">
                <a:moveTo>
                  <a:pt x="301824" y="0"/>
                </a:moveTo>
                <a:cubicBezTo>
                  <a:pt x="722014" y="0"/>
                  <a:pt x="722014" y="0"/>
                  <a:pt x="722014" y="0"/>
                </a:cubicBezTo>
                <a:cubicBezTo>
                  <a:pt x="752028" y="0"/>
                  <a:pt x="788044" y="21020"/>
                  <a:pt x="803051" y="46546"/>
                </a:cubicBezTo>
                <a:cubicBezTo>
                  <a:pt x="1013145" y="410655"/>
                  <a:pt x="1013145" y="410655"/>
                  <a:pt x="1013145" y="410655"/>
                </a:cubicBezTo>
                <a:cubicBezTo>
                  <a:pt x="1028152" y="436180"/>
                  <a:pt x="1028152" y="478222"/>
                  <a:pt x="1013145" y="503747"/>
                </a:cubicBezTo>
                <a:cubicBezTo>
                  <a:pt x="803051" y="867856"/>
                  <a:pt x="803051" y="867856"/>
                  <a:pt x="803051" y="867856"/>
                </a:cubicBezTo>
                <a:cubicBezTo>
                  <a:pt x="788044" y="893381"/>
                  <a:pt x="752028" y="914402"/>
                  <a:pt x="722014" y="914402"/>
                </a:cubicBezTo>
                <a:lnTo>
                  <a:pt x="301824" y="914402"/>
                </a:lnTo>
                <a:cubicBezTo>
                  <a:pt x="272561" y="914402"/>
                  <a:pt x="235794" y="893381"/>
                  <a:pt x="220787" y="867856"/>
                </a:cubicBezTo>
                <a:cubicBezTo>
                  <a:pt x="10692" y="503747"/>
                  <a:pt x="10692" y="503747"/>
                  <a:pt x="10692" y="503747"/>
                </a:cubicBezTo>
                <a:cubicBezTo>
                  <a:pt x="3565" y="490984"/>
                  <a:pt x="0" y="474093"/>
                  <a:pt x="0" y="457201"/>
                </a:cubicBezTo>
                <a:cubicBezTo>
                  <a:pt x="0" y="440310"/>
                  <a:pt x="3565" y="423417"/>
                  <a:pt x="10692" y="410655"/>
                </a:cubicBezTo>
                <a:cubicBezTo>
                  <a:pt x="220787" y="46546"/>
                  <a:pt x="220787" y="46546"/>
                  <a:pt x="220787" y="46546"/>
                </a:cubicBezTo>
                <a:cubicBezTo>
                  <a:pt x="235794" y="21020"/>
                  <a:pt x="272561" y="0"/>
                  <a:pt x="301824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03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226138" y="3987472"/>
            <a:ext cx="543738" cy="485352"/>
          </a:xfrm>
          <a:custGeom>
            <a:avLst/>
            <a:gdLst>
              <a:gd name="connsiteX0" fmla="*/ 301824 w 1024400"/>
              <a:gd name="connsiteY0" fmla="*/ 0 h 914402"/>
              <a:gd name="connsiteX1" fmla="*/ 722014 w 1024400"/>
              <a:gd name="connsiteY1" fmla="*/ 0 h 914402"/>
              <a:gd name="connsiteX2" fmla="*/ 803051 w 1024400"/>
              <a:gd name="connsiteY2" fmla="*/ 46546 h 914402"/>
              <a:gd name="connsiteX3" fmla="*/ 1013145 w 1024400"/>
              <a:gd name="connsiteY3" fmla="*/ 410655 h 914402"/>
              <a:gd name="connsiteX4" fmla="*/ 1013145 w 1024400"/>
              <a:gd name="connsiteY4" fmla="*/ 503747 h 914402"/>
              <a:gd name="connsiteX5" fmla="*/ 803051 w 1024400"/>
              <a:gd name="connsiteY5" fmla="*/ 867856 h 914402"/>
              <a:gd name="connsiteX6" fmla="*/ 722014 w 1024400"/>
              <a:gd name="connsiteY6" fmla="*/ 914402 h 914402"/>
              <a:gd name="connsiteX7" fmla="*/ 301824 w 1024400"/>
              <a:gd name="connsiteY7" fmla="*/ 914402 h 914402"/>
              <a:gd name="connsiteX8" fmla="*/ 220787 w 1024400"/>
              <a:gd name="connsiteY8" fmla="*/ 867856 h 914402"/>
              <a:gd name="connsiteX9" fmla="*/ 10692 w 1024400"/>
              <a:gd name="connsiteY9" fmla="*/ 503747 h 914402"/>
              <a:gd name="connsiteX10" fmla="*/ 0 w 1024400"/>
              <a:gd name="connsiteY10" fmla="*/ 457201 h 914402"/>
              <a:gd name="connsiteX11" fmla="*/ 10692 w 1024400"/>
              <a:gd name="connsiteY11" fmla="*/ 410655 h 914402"/>
              <a:gd name="connsiteX12" fmla="*/ 220787 w 1024400"/>
              <a:gd name="connsiteY12" fmla="*/ 46546 h 914402"/>
              <a:gd name="connsiteX13" fmla="*/ 301824 w 1024400"/>
              <a:gd name="connsiteY13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4400" h="914402">
                <a:moveTo>
                  <a:pt x="301824" y="0"/>
                </a:moveTo>
                <a:cubicBezTo>
                  <a:pt x="722014" y="0"/>
                  <a:pt x="722014" y="0"/>
                  <a:pt x="722014" y="0"/>
                </a:cubicBezTo>
                <a:cubicBezTo>
                  <a:pt x="752028" y="0"/>
                  <a:pt x="788044" y="21020"/>
                  <a:pt x="803051" y="46546"/>
                </a:cubicBezTo>
                <a:cubicBezTo>
                  <a:pt x="1013145" y="410655"/>
                  <a:pt x="1013145" y="410655"/>
                  <a:pt x="1013145" y="410655"/>
                </a:cubicBezTo>
                <a:cubicBezTo>
                  <a:pt x="1028152" y="436180"/>
                  <a:pt x="1028152" y="478222"/>
                  <a:pt x="1013145" y="503747"/>
                </a:cubicBezTo>
                <a:cubicBezTo>
                  <a:pt x="803051" y="867856"/>
                  <a:pt x="803051" y="867856"/>
                  <a:pt x="803051" y="867856"/>
                </a:cubicBezTo>
                <a:cubicBezTo>
                  <a:pt x="788044" y="893381"/>
                  <a:pt x="752028" y="914402"/>
                  <a:pt x="722014" y="914402"/>
                </a:cubicBezTo>
                <a:lnTo>
                  <a:pt x="301824" y="914402"/>
                </a:lnTo>
                <a:cubicBezTo>
                  <a:pt x="272561" y="914402"/>
                  <a:pt x="235794" y="893381"/>
                  <a:pt x="220787" y="867856"/>
                </a:cubicBezTo>
                <a:cubicBezTo>
                  <a:pt x="10692" y="503747"/>
                  <a:pt x="10692" y="503747"/>
                  <a:pt x="10692" y="503747"/>
                </a:cubicBezTo>
                <a:cubicBezTo>
                  <a:pt x="3565" y="490984"/>
                  <a:pt x="0" y="474093"/>
                  <a:pt x="0" y="457201"/>
                </a:cubicBezTo>
                <a:cubicBezTo>
                  <a:pt x="0" y="440310"/>
                  <a:pt x="3565" y="423417"/>
                  <a:pt x="10692" y="410655"/>
                </a:cubicBezTo>
                <a:cubicBezTo>
                  <a:pt x="220787" y="46546"/>
                  <a:pt x="220787" y="46546"/>
                  <a:pt x="220787" y="46546"/>
                </a:cubicBezTo>
                <a:cubicBezTo>
                  <a:pt x="235794" y="21020"/>
                  <a:pt x="272561" y="0"/>
                  <a:pt x="301824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05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860032" y="627534"/>
            <a:ext cx="3098268" cy="485352"/>
          </a:xfrm>
          <a:custGeom>
            <a:avLst/>
            <a:gdLst>
              <a:gd name="connsiteX0" fmla="*/ 198320 w 4086223"/>
              <a:gd name="connsiteY0" fmla="*/ 0 h 600826"/>
              <a:gd name="connsiteX1" fmla="*/ 349254 w 4086223"/>
              <a:gd name="connsiteY1" fmla="*/ 0 h 600826"/>
              <a:gd name="connsiteX2" fmla="*/ 357937 w 4086223"/>
              <a:gd name="connsiteY2" fmla="*/ 0 h 600826"/>
              <a:gd name="connsiteX3" fmla="*/ 474414 w 4086223"/>
              <a:gd name="connsiteY3" fmla="*/ 0 h 600826"/>
              <a:gd name="connsiteX4" fmla="*/ 3611441 w 4086223"/>
              <a:gd name="connsiteY4" fmla="*/ 0 h 600826"/>
              <a:gd name="connsiteX5" fmla="*/ 3752336 w 4086223"/>
              <a:gd name="connsiteY5" fmla="*/ 0 h 600826"/>
              <a:gd name="connsiteX6" fmla="*/ 3771058 w 4086223"/>
              <a:gd name="connsiteY6" fmla="*/ 0 h 600826"/>
              <a:gd name="connsiteX7" fmla="*/ 3887535 w 4086223"/>
              <a:gd name="connsiteY7" fmla="*/ 0 h 600826"/>
              <a:gd name="connsiteX8" fmla="*/ 3940781 w 4086223"/>
              <a:gd name="connsiteY8" fmla="*/ 30584 h 600826"/>
              <a:gd name="connsiteX9" fmla="*/ 4078828 w 4086223"/>
              <a:gd name="connsiteY9" fmla="*/ 269829 h 600826"/>
              <a:gd name="connsiteX10" fmla="*/ 4078828 w 4086223"/>
              <a:gd name="connsiteY10" fmla="*/ 330997 h 600826"/>
              <a:gd name="connsiteX11" fmla="*/ 3940781 w 4086223"/>
              <a:gd name="connsiteY11" fmla="*/ 570242 h 600826"/>
              <a:gd name="connsiteX12" fmla="*/ 3887535 w 4086223"/>
              <a:gd name="connsiteY12" fmla="*/ 600826 h 600826"/>
              <a:gd name="connsiteX13" fmla="*/ 3752336 w 4086223"/>
              <a:gd name="connsiteY13" fmla="*/ 600826 h 600826"/>
              <a:gd name="connsiteX14" fmla="*/ 3611441 w 4086223"/>
              <a:gd name="connsiteY14" fmla="*/ 600826 h 600826"/>
              <a:gd name="connsiteX15" fmla="*/ 474414 w 4086223"/>
              <a:gd name="connsiteY15" fmla="*/ 600826 h 600826"/>
              <a:gd name="connsiteX16" fmla="*/ 349254 w 4086223"/>
              <a:gd name="connsiteY16" fmla="*/ 600826 h 600826"/>
              <a:gd name="connsiteX17" fmla="*/ 198320 w 4086223"/>
              <a:gd name="connsiteY17" fmla="*/ 600826 h 600826"/>
              <a:gd name="connsiteX18" fmla="*/ 145073 w 4086223"/>
              <a:gd name="connsiteY18" fmla="*/ 570242 h 600826"/>
              <a:gd name="connsiteX19" fmla="*/ 7026 w 4086223"/>
              <a:gd name="connsiteY19" fmla="*/ 330997 h 600826"/>
              <a:gd name="connsiteX20" fmla="*/ 0 w 4086223"/>
              <a:gd name="connsiteY20" fmla="*/ 300413 h 600826"/>
              <a:gd name="connsiteX21" fmla="*/ 7026 w 4086223"/>
              <a:gd name="connsiteY21" fmla="*/ 269829 h 600826"/>
              <a:gd name="connsiteX22" fmla="*/ 145073 w 4086223"/>
              <a:gd name="connsiteY22" fmla="*/ 30584 h 600826"/>
              <a:gd name="connsiteX23" fmla="*/ 198320 w 4086223"/>
              <a:gd name="connsiteY23" fmla="*/ 0 h 60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6223" h="600826">
                <a:moveTo>
                  <a:pt x="198320" y="0"/>
                </a:moveTo>
                <a:lnTo>
                  <a:pt x="349254" y="0"/>
                </a:lnTo>
                <a:lnTo>
                  <a:pt x="357937" y="0"/>
                </a:lnTo>
                <a:cubicBezTo>
                  <a:pt x="474414" y="0"/>
                  <a:pt x="474414" y="0"/>
                  <a:pt x="474414" y="0"/>
                </a:cubicBezTo>
                <a:lnTo>
                  <a:pt x="3611441" y="0"/>
                </a:lnTo>
                <a:lnTo>
                  <a:pt x="3752336" y="0"/>
                </a:lnTo>
                <a:lnTo>
                  <a:pt x="3771058" y="0"/>
                </a:lnTo>
                <a:cubicBezTo>
                  <a:pt x="3887535" y="0"/>
                  <a:pt x="3887535" y="0"/>
                  <a:pt x="3887535" y="0"/>
                </a:cubicBezTo>
                <a:cubicBezTo>
                  <a:pt x="3907256" y="0"/>
                  <a:pt x="3930921" y="13812"/>
                  <a:pt x="3940781" y="30584"/>
                </a:cubicBezTo>
                <a:cubicBezTo>
                  <a:pt x="4078828" y="269829"/>
                  <a:pt x="4078828" y="269829"/>
                  <a:pt x="4078828" y="269829"/>
                </a:cubicBezTo>
                <a:cubicBezTo>
                  <a:pt x="4088688" y="286601"/>
                  <a:pt x="4088688" y="314225"/>
                  <a:pt x="4078828" y="330997"/>
                </a:cubicBezTo>
                <a:cubicBezTo>
                  <a:pt x="3940781" y="570242"/>
                  <a:pt x="3940781" y="570242"/>
                  <a:pt x="3940781" y="570242"/>
                </a:cubicBezTo>
                <a:cubicBezTo>
                  <a:pt x="3930921" y="587014"/>
                  <a:pt x="3907256" y="600826"/>
                  <a:pt x="3887535" y="600826"/>
                </a:cubicBezTo>
                <a:lnTo>
                  <a:pt x="3752336" y="600826"/>
                </a:lnTo>
                <a:lnTo>
                  <a:pt x="3611441" y="600826"/>
                </a:lnTo>
                <a:lnTo>
                  <a:pt x="474414" y="600826"/>
                </a:lnTo>
                <a:lnTo>
                  <a:pt x="349254" y="600826"/>
                </a:lnTo>
                <a:lnTo>
                  <a:pt x="198320" y="600826"/>
                </a:lnTo>
                <a:cubicBezTo>
                  <a:pt x="179092" y="600826"/>
                  <a:pt x="154933" y="587014"/>
                  <a:pt x="145073" y="570242"/>
                </a:cubicBezTo>
                <a:cubicBezTo>
                  <a:pt x="7026" y="330997"/>
                  <a:pt x="7026" y="330997"/>
                  <a:pt x="7026" y="330997"/>
                </a:cubicBezTo>
                <a:cubicBezTo>
                  <a:pt x="2343" y="322611"/>
                  <a:pt x="0" y="311512"/>
                  <a:pt x="0" y="300413"/>
                </a:cubicBezTo>
                <a:cubicBezTo>
                  <a:pt x="0" y="289315"/>
                  <a:pt x="2343" y="278215"/>
                  <a:pt x="7026" y="269829"/>
                </a:cubicBezTo>
                <a:cubicBezTo>
                  <a:pt x="145073" y="30584"/>
                  <a:pt x="145073" y="30584"/>
                  <a:pt x="145073" y="30584"/>
                </a:cubicBezTo>
                <a:cubicBezTo>
                  <a:pt x="154933" y="13812"/>
                  <a:pt x="179092" y="0"/>
                  <a:pt x="19832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产品定位和价值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4860032" y="1450343"/>
            <a:ext cx="3098268" cy="485352"/>
          </a:xfrm>
          <a:custGeom>
            <a:avLst/>
            <a:gdLst>
              <a:gd name="connsiteX0" fmla="*/ 198320 w 4086223"/>
              <a:gd name="connsiteY0" fmla="*/ 0 h 600826"/>
              <a:gd name="connsiteX1" fmla="*/ 349254 w 4086223"/>
              <a:gd name="connsiteY1" fmla="*/ 0 h 600826"/>
              <a:gd name="connsiteX2" fmla="*/ 357937 w 4086223"/>
              <a:gd name="connsiteY2" fmla="*/ 0 h 600826"/>
              <a:gd name="connsiteX3" fmla="*/ 474414 w 4086223"/>
              <a:gd name="connsiteY3" fmla="*/ 0 h 600826"/>
              <a:gd name="connsiteX4" fmla="*/ 3611441 w 4086223"/>
              <a:gd name="connsiteY4" fmla="*/ 0 h 600826"/>
              <a:gd name="connsiteX5" fmla="*/ 3752336 w 4086223"/>
              <a:gd name="connsiteY5" fmla="*/ 0 h 600826"/>
              <a:gd name="connsiteX6" fmla="*/ 3771058 w 4086223"/>
              <a:gd name="connsiteY6" fmla="*/ 0 h 600826"/>
              <a:gd name="connsiteX7" fmla="*/ 3887535 w 4086223"/>
              <a:gd name="connsiteY7" fmla="*/ 0 h 600826"/>
              <a:gd name="connsiteX8" fmla="*/ 3940781 w 4086223"/>
              <a:gd name="connsiteY8" fmla="*/ 30584 h 600826"/>
              <a:gd name="connsiteX9" fmla="*/ 4078828 w 4086223"/>
              <a:gd name="connsiteY9" fmla="*/ 269829 h 600826"/>
              <a:gd name="connsiteX10" fmla="*/ 4078828 w 4086223"/>
              <a:gd name="connsiteY10" fmla="*/ 330997 h 600826"/>
              <a:gd name="connsiteX11" fmla="*/ 3940781 w 4086223"/>
              <a:gd name="connsiteY11" fmla="*/ 570242 h 600826"/>
              <a:gd name="connsiteX12" fmla="*/ 3887535 w 4086223"/>
              <a:gd name="connsiteY12" fmla="*/ 600826 h 600826"/>
              <a:gd name="connsiteX13" fmla="*/ 3752336 w 4086223"/>
              <a:gd name="connsiteY13" fmla="*/ 600826 h 600826"/>
              <a:gd name="connsiteX14" fmla="*/ 3611441 w 4086223"/>
              <a:gd name="connsiteY14" fmla="*/ 600826 h 600826"/>
              <a:gd name="connsiteX15" fmla="*/ 474414 w 4086223"/>
              <a:gd name="connsiteY15" fmla="*/ 600826 h 600826"/>
              <a:gd name="connsiteX16" fmla="*/ 349254 w 4086223"/>
              <a:gd name="connsiteY16" fmla="*/ 600826 h 600826"/>
              <a:gd name="connsiteX17" fmla="*/ 198320 w 4086223"/>
              <a:gd name="connsiteY17" fmla="*/ 600826 h 600826"/>
              <a:gd name="connsiteX18" fmla="*/ 145073 w 4086223"/>
              <a:gd name="connsiteY18" fmla="*/ 570242 h 600826"/>
              <a:gd name="connsiteX19" fmla="*/ 7026 w 4086223"/>
              <a:gd name="connsiteY19" fmla="*/ 330997 h 600826"/>
              <a:gd name="connsiteX20" fmla="*/ 0 w 4086223"/>
              <a:gd name="connsiteY20" fmla="*/ 300413 h 600826"/>
              <a:gd name="connsiteX21" fmla="*/ 7026 w 4086223"/>
              <a:gd name="connsiteY21" fmla="*/ 269829 h 600826"/>
              <a:gd name="connsiteX22" fmla="*/ 145073 w 4086223"/>
              <a:gd name="connsiteY22" fmla="*/ 30584 h 600826"/>
              <a:gd name="connsiteX23" fmla="*/ 198320 w 4086223"/>
              <a:gd name="connsiteY23" fmla="*/ 0 h 60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6223" h="600826">
                <a:moveTo>
                  <a:pt x="198320" y="0"/>
                </a:moveTo>
                <a:lnTo>
                  <a:pt x="349254" y="0"/>
                </a:lnTo>
                <a:lnTo>
                  <a:pt x="357937" y="0"/>
                </a:lnTo>
                <a:cubicBezTo>
                  <a:pt x="474414" y="0"/>
                  <a:pt x="474414" y="0"/>
                  <a:pt x="474414" y="0"/>
                </a:cubicBezTo>
                <a:lnTo>
                  <a:pt x="3611441" y="0"/>
                </a:lnTo>
                <a:lnTo>
                  <a:pt x="3752336" y="0"/>
                </a:lnTo>
                <a:lnTo>
                  <a:pt x="3771058" y="0"/>
                </a:lnTo>
                <a:cubicBezTo>
                  <a:pt x="3887535" y="0"/>
                  <a:pt x="3887535" y="0"/>
                  <a:pt x="3887535" y="0"/>
                </a:cubicBezTo>
                <a:cubicBezTo>
                  <a:pt x="3907256" y="0"/>
                  <a:pt x="3930921" y="13812"/>
                  <a:pt x="3940781" y="30584"/>
                </a:cubicBezTo>
                <a:cubicBezTo>
                  <a:pt x="4078828" y="269829"/>
                  <a:pt x="4078828" y="269829"/>
                  <a:pt x="4078828" y="269829"/>
                </a:cubicBezTo>
                <a:cubicBezTo>
                  <a:pt x="4088688" y="286601"/>
                  <a:pt x="4088688" y="314225"/>
                  <a:pt x="4078828" y="330997"/>
                </a:cubicBezTo>
                <a:cubicBezTo>
                  <a:pt x="3940781" y="570242"/>
                  <a:pt x="3940781" y="570242"/>
                  <a:pt x="3940781" y="570242"/>
                </a:cubicBezTo>
                <a:cubicBezTo>
                  <a:pt x="3930921" y="587014"/>
                  <a:pt x="3907256" y="600826"/>
                  <a:pt x="3887535" y="600826"/>
                </a:cubicBezTo>
                <a:lnTo>
                  <a:pt x="3752336" y="600826"/>
                </a:lnTo>
                <a:lnTo>
                  <a:pt x="3611441" y="600826"/>
                </a:lnTo>
                <a:lnTo>
                  <a:pt x="474414" y="600826"/>
                </a:lnTo>
                <a:lnTo>
                  <a:pt x="349254" y="600826"/>
                </a:lnTo>
                <a:lnTo>
                  <a:pt x="198320" y="600826"/>
                </a:lnTo>
                <a:cubicBezTo>
                  <a:pt x="179092" y="600826"/>
                  <a:pt x="154933" y="587014"/>
                  <a:pt x="145073" y="570242"/>
                </a:cubicBezTo>
                <a:cubicBezTo>
                  <a:pt x="7026" y="330997"/>
                  <a:pt x="7026" y="330997"/>
                  <a:pt x="7026" y="330997"/>
                </a:cubicBezTo>
                <a:cubicBezTo>
                  <a:pt x="2343" y="322611"/>
                  <a:pt x="0" y="311512"/>
                  <a:pt x="0" y="300413"/>
                </a:cubicBezTo>
                <a:cubicBezTo>
                  <a:pt x="0" y="289315"/>
                  <a:pt x="2343" y="278215"/>
                  <a:pt x="7026" y="269829"/>
                </a:cubicBezTo>
                <a:cubicBezTo>
                  <a:pt x="145073" y="30584"/>
                  <a:pt x="145073" y="30584"/>
                  <a:pt x="145073" y="30584"/>
                </a:cubicBezTo>
                <a:cubicBezTo>
                  <a:pt x="154933" y="13812"/>
                  <a:pt x="179092" y="0"/>
                  <a:pt x="19832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4860032" y="2273152"/>
            <a:ext cx="3098268" cy="485352"/>
          </a:xfrm>
          <a:custGeom>
            <a:avLst/>
            <a:gdLst>
              <a:gd name="connsiteX0" fmla="*/ 198320 w 4086223"/>
              <a:gd name="connsiteY0" fmla="*/ 0 h 600826"/>
              <a:gd name="connsiteX1" fmla="*/ 349254 w 4086223"/>
              <a:gd name="connsiteY1" fmla="*/ 0 h 600826"/>
              <a:gd name="connsiteX2" fmla="*/ 357937 w 4086223"/>
              <a:gd name="connsiteY2" fmla="*/ 0 h 600826"/>
              <a:gd name="connsiteX3" fmla="*/ 474414 w 4086223"/>
              <a:gd name="connsiteY3" fmla="*/ 0 h 600826"/>
              <a:gd name="connsiteX4" fmla="*/ 3611441 w 4086223"/>
              <a:gd name="connsiteY4" fmla="*/ 0 h 600826"/>
              <a:gd name="connsiteX5" fmla="*/ 3752336 w 4086223"/>
              <a:gd name="connsiteY5" fmla="*/ 0 h 600826"/>
              <a:gd name="connsiteX6" fmla="*/ 3771058 w 4086223"/>
              <a:gd name="connsiteY6" fmla="*/ 0 h 600826"/>
              <a:gd name="connsiteX7" fmla="*/ 3887535 w 4086223"/>
              <a:gd name="connsiteY7" fmla="*/ 0 h 600826"/>
              <a:gd name="connsiteX8" fmla="*/ 3940781 w 4086223"/>
              <a:gd name="connsiteY8" fmla="*/ 30584 h 600826"/>
              <a:gd name="connsiteX9" fmla="*/ 4078828 w 4086223"/>
              <a:gd name="connsiteY9" fmla="*/ 269829 h 600826"/>
              <a:gd name="connsiteX10" fmla="*/ 4078828 w 4086223"/>
              <a:gd name="connsiteY10" fmla="*/ 330997 h 600826"/>
              <a:gd name="connsiteX11" fmla="*/ 3940781 w 4086223"/>
              <a:gd name="connsiteY11" fmla="*/ 570242 h 600826"/>
              <a:gd name="connsiteX12" fmla="*/ 3887535 w 4086223"/>
              <a:gd name="connsiteY12" fmla="*/ 600826 h 600826"/>
              <a:gd name="connsiteX13" fmla="*/ 3752336 w 4086223"/>
              <a:gd name="connsiteY13" fmla="*/ 600826 h 600826"/>
              <a:gd name="connsiteX14" fmla="*/ 3611441 w 4086223"/>
              <a:gd name="connsiteY14" fmla="*/ 600826 h 600826"/>
              <a:gd name="connsiteX15" fmla="*/ 474414 w 4086223"/>
              <a:gd name="connsiteY15" fmla="*/ 600826 h 600826"/>
              <a:gd name="connsiteX16" fmla="*/ 349254 w 4086223"/>
              <a:gd name="connsiteY16" fmla="*/ 600826 h 600826"/>
              <a:gd name="connsiteX17" fmla="*/ 198320 w 4086223"/>
              <a:gd name="connsiteY17" fmla="*/ 600826 h 600826"/>
              <a:gd name="connsiteX18" fmla="*/ 145073 w 4086223"/>
              <a:gd name="connsiteY18" fmla="*/ 570242 h 600826"/>
              <a:gd name="connsiteX19" fmla="*/ 7026 w 4086223"/>
              <a:gd name="connsiteY19" fmla="*/ 330997 h 600826"/>
              <a:gd name="connsiteX20" fmla="*/ 0 w 4086223"/>
              <a:gd name="connsiteY20" fmla="*/ 300413 h 600826"/>
              <a:gd name="connsiteX21" fmla="*/ 7026 w 4086223"/>
              <a:gd name="connsiteY21" fmla="*/ 269829 h 600826"/>
              <a:gd name="connsiteX22" fmla="*/ 145073 w 4086223"/>
              <a:gd name="connsiteY22" fmla="*/ 30584 h 600826"/>
              <a:gd name="connsiteX23" fmla="*/ 198320 w 4086223"/>
              <a:gd name="connsiteY23" fmla="*/ 0 h 60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6223" h="600826">
                <a:moveTo>
                  <a:pt x="198320" y="0"/>
                </a:moveTo>
                <a:lnTo>
                  <a:pt x="349254" y="0"/>
                </a:lnTo>
                <a:lnTo>
                  <a:pt x="357937" y="0"/>
                </a:lnTo>
                <a:cubicBezTo>
                  <a:pt x="474414" y="0"/>
                  <a:pt x="474414" y="0"/>
                  <a:pt x="474414" y="0"/>
                </a:cubicBezTo>
                <a:lnTo>
                  <a:pt x="3611441" y="0"/>
                </a:lnTo>
                <a:lnTo>
                  <a:pt x="3752336" y="0"/>
                </a:lnTo>
                <a:lnTo>
                  <a:pt x="3771058" y="0"/>
                </a:lnTo>
                <a:cubicBezTo>
                  <a:pt x="3887535" y="0"/>
                  <a:pt x="3887535" y="0"/>
                  <a:pt x="3887535" y="0"/>
                </a:cubicBezTo>
                <a:cubicBezTo>
                  <a:pt x="3907256" y="0"/>
                  <a:pt x="3930921" y="13812"/>
                  <a:pt x="3940781" y="30584"/>
                </a:cubicBezTo>
                <a:cubicBezTo>
                  <a:pt x="4078828" y="269829"/>
                  <a:pt x="4078828" y="269829"/>
                  <a:pt x="4078828" y="269829"/>
                </a:cubicBezTo>
                <a:cubicBezTo>
                  <a:pt x="4088688" y="286601"/>
                  <a:pt x="4088688" y="314225"/>
                  <a:pt x="4078828" y="330997"/>
                </a:cubicBezTo>
                <a:cubicBezTo>
                  <a:pt x="3940781" y="570242"/>
                  <a:pt x="3940781" y="570242"/>
                  <a:pt x="3940781" y="570242"/>
                </a:cubicBezTo>
                <a:cubicBezTo>
                  <a:pt x="3930921" y="587014"/>
                  <a:pt x="3907256" y="600826"/>
                  <a:pt x="3887535" y="600826"/>
                </a:cubicBezTo>
                <a:lnTo>
                  <a:pt x="3752336" y="600826"/>
                </a:lnTo>
                <a:lnTo>
                  <a:pt x="3611441" y="600826"/>
                </a:lnTo>
                <a:lnTo>
                  <a:pt x="474414" y="600826"/>
                </a:lnTo>
                <a:lnTo>
                  <a:pt x="349254" y="600826"/>
                </a:lnTo>
                <a:lnTo>
                  <a:pt x="198320" y="600826"/>
                </a:lnTo>
                <a:cubicBezTo>
                  <a:pt x="179092" y="600826"/>
                  <a:pt x="154933" y="587014"/>
                  <a:pt x="145073" y="570242"/>
                </a:cubicBezTo>
                <a:cubicBezTo>
                  <a:pt x="7026" y="330997"/>
                  <a:pt x="7026" y="330997"/>
                  <a:pt x="7026" y="330997"/>
                </a:cubicBezTo>
                <a:cubicBezTo>
                  <a:pt x="2343" y="322611"/>
                  <a:pt x="0" y="311512"/>
                  <a:pt x="0" y="300413"/>
                </a:cubicBezTo>
                <a:cubicBezTo>
                  <a:pt x="0" y="289315"/>
                  <a:pt x="2343" y="278215"/>
                  <a:pt x="7026" y="269829"/>
                </a:cubicBezTo>
                <a:cubicBezTo>
                  <a:pt x="145073" y="30584"/>
                  <a:pt x="145073" y="30584"/>
                  <a:pt x="145073" y="30584"/>
                </a:cubicBezTo>
                <a:cubicBezTo>
                  <a:pt x="154933" y="13812"/>
                  <a:pt x="179092" y="0"/>
                  <a:pt x="19832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关键技术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0" y="0"/>
            <a:ext cx="2873828" cy="5143500"/>
          </a:xfrm>
          <a:custGeom>
            <a:avLst/>
            <a:gdLst>
              <a:gd name="connsiteX0" fmla="*/ 0 w 9144000"/>
              <a:gd name="connsiteY0" fmla="*/ 0 h 123468"/>
              <a:gd name="connsiteX1" fmla="*/ 2286000 w 9144000"/>
              <a:gd name="connsiteY1" fmla="*/ 0 h 123468"/>
              <a:gd name="connsiteX2" fmla="*/ 4572000 w 9144000"/>
              <a:gd name="connsiteY2" fmla="*/ 0 h 123468"/>
              <a:gd name="connsiteX3" fmla="*/ 6858000 w 9144000"/>
              <a:gd name="connsiteY3" fmla="*/ 0 h 123468"/>
              <a:gd name="connsiteX4" fmla="*/ 9144000 w 9144000"/>
              <a:gd name="connsiteY4" fmla="*/ 0 h 123468"/>
              <a:gd name="connsiteX5" fmla="*/ 9144000 w 9144000"/>
              <a:gd name="connsiteY5" fmla="*/ 123468 h 123468"/>
              <a:gd name="connsiteX6" fmla="*/ 6858000 w 9144000"/>
              <a:gd name="connsiteY6" fmla="*/ 123468 h 123468"/>
              <a:gd name="connsiteX7" fmla="*/ 4572000 w 9144000"/>
              <a:gd name="connsiteY7" fmla="*/ 123468 h 123468"/>
              <a:gd name="connsiteX8" fmla="*/ 2286000 w 9144000"/>
              <a:gd name="connsiteY8" fmla="*/ 123468 h 123468"/>
              <a:gd name="connsiteX9" fmla="*/ 0 w 9144000"/>
              <a:gd name="connsiteY9" fmla="*/ 123468 h 12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123468">
                <a:moveTo>
                  <a:pt x="0" y="0"/>
                </a:moveTo>
                <a:lnTo>
                  <a:pt x="2286000" y="0"/>
                </a:lnTo>
                <a:lnTo>
                  <a:pt x="4572000" y="0"/>
                </a:lnTo>
                <a:lnTo>
                  <a:pt x="6858000" y="0"/>
                </a:lnTo>
                <a:lnTo>
                  <a:pt x="9144000" y="0"/>
                </a:lnTo>
                <a:lnTo>
                  <a:pt x="9144000" y="123468"/>
                </a:lnTo>
                <a:lnTo>
                  <a:pt x="6858000" y="123468"/>
                </a:lnTo>
                <a:lnTo>
                  <a:pt x="4572000" y="123468"/>
                </a:lnTo>
                <a:lnTo>
                  <a:pt x="2286000" y="123468"/>
                </a:lnTo>
                <a:lnTo>
                  <a:pt x="0" y="1234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860032" y="3987472"/>
            <a:ext cx="3098268" cy="485352"/>
          </a:xfrm>
          <a:custGeom>
            <a:avLst/>
            <a:gdLst>
              <a:gd name="connsiteX0" fmla="*/ 198320 w 4086223"/>
              <a:gd name="connsiteY0" fmla="*/ 0 h 600826"/>
              <a:gd name="connsiteX1" fmla="*/ 349254 w 4086223"/>
              <a:gd name="connsiteY1" fmla="*/ 0 h 600826"/>
              <a:gd name="connsiteX2" fmla="*/ 357937 w 4086223"/>
              <a:gd name="connsiteY2" fmla="*/ 0 h 600826"/>
              <a:gd name="connsiteX3" fmla="*/ 474414 w 4086223"/>
              <a:gd name="connsiteY3" fmla="*/ 0 h 600826"/>
              <a:gd name="connsiteX4" fmla="*/ 3611441 w 4086223"/>
              <a:gd name="connsiteY4" fmla="*/ 0 h 600826"/>
              <a:gd name="connsiteX5" fmla="*/ 3752336 w 4086223"/>
              <a:gd name="connsiteY5" fmla="*/ 0 h 600826"/>
              <a:gd name="connsiteX6" fmla="*/ 3771058 w 4086223"/>
              <a:gd name="connsiteY6" fmla="*/ 0 h 600826"/>
              <a:gd name="connsiteX7" fmla="*/ 3887535 w 4086223"/>
              <a:gd name="connsiteY7" fmla="*/ 0 h 600826"/>
              <a:gd name="connsiteX8" fmla="*/ 3940781 w 4086223"/>
              <a:gd name="connsiteY8" fmla="*/ 30584 h 600826"/>
              <a:gd name="connsiteX9" fmla="*/ 4078828 w 4086223"/>
              <a:gd name="connsiteY9" fmla="*/ 269829 h 600826"/>
              <a:gd name="connsiteX10" fmla="*/ 4078828 w 4086223"/>
              <a:gd name="connsiteY10" fmla="*/ 330997 h 600826"/>
              <a:gd name="connsiteX11" fmla="*/ 3940781 w 4086223"/>
              <a:gd name="connsiteY11" fmla="*/ 570242 h 600826"/>
              <a:gd name="connsiteX12" fmla="*/ 3887535 w 4086223"/>
              <a:gd name="connsiteY12" fmla="*/ 600826 h 600826"/>
              <a:gd name="connsiteX13" fmla="*/ 3752336 w 4086223"/>
              <a:gd name="connsiteY13" fmla="*/ 600826 h 600826"/>
              <a:gd name="connsiteX14" fmla="*/ 3611441 w 4086223"/>
              <a:gd name="connsiteY14" fmla="*/ 600826 h 600826"/>
              <a:gd name="connsiteX15" fmla="*/ 474414 w 4086223"/>
              <a:gd name="connsiteY15" fmla="*/ 600826 h 600826"/>
              <a:gd name="connsiteX16" fmla="*/ 349254 w 4086223"/>
              <a:gd name="connsiteY16" fmla="*/ 600826 h 600826"/>
              <a:gd name="connsiteX17" fmla="*/ 198320 w 4086223"/>
              <a:gd name="connsiteY17" fmla="*/ 600826 h 600826"/>
              <a:gd name="connsiteX18" fmla="*/ 145073 w 4086223"/>
              <a:gd name="connsiteY18" fmla="*/ 570242 h 600826"/>
              <a:gd name="connsiteX19" fmla="*/ 7026 w 4086223"/>
              <a:gd name="connsiteY19" fmla="*/ 330997 h 600826"/>
              <a:gd name="connsiteX20" fmla="*/ 0 w 4086223"/>
              <a:gd name="connsiteY20" fmla="*/ 300413 h 600826"/>
              <a:gd name="connsiteX21" fmla="*/ 7026 w 4086223"/>
              <a:gd name="connsiteY21" fmla="*/ 269829 h 600826"/>
              <a:gd name="connsiteX22" fmla="*/ 145073 w 4086223"/>
              <a:gd name="connsiteY22" fmla="*/ 30584 h 600826"/>
              <a:gd name="connsiteX23" fmla="*/ 198320 w 4086223"/>
              <a:gd name="connsiteY23" fmla="*/ 0 h 60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6223" h="600826">
                <a:moveTo>
                  <a:pt x="198320" y="0"/>
                </a:moveTo>
                <a:lnTo>
                  <a:pt x="349254" y="0"/>
                </a:lnTo>
                <a:lnTo>
                  <a:pt x="357937" y="0"/>
                </a:lnTo>
                <a:cubicBezTo>
                  <a:pt x="474414" y="0"/>
                  <a:pt x="474414" y="0"/>
                  <a:pt x="474414" y="0"/>
                </a:cubicBezTo>
                <a:lnTo>
                  <a:pt x="3611441" y="0"/>
                </a:lnTo>
                <a:lnTo>
                  <a:pt x="3752336" y="0"/>
                </a:lnTo>
                <a:lnTo>
                  <a:pt x="3771058" y="0"/>
                </a:lnTo>
                <a:cubicBezTo>
                  <a:pt x="3887535" y="0"/>
                  <a:pt x="3887535" y="0"/>
                  <a:pt x="3887535" y="0"/>
                </a:cubicBezTo>
                <a:cubicBezTo>
                  <a:pt x="3907256" y="0"/>
                  <a:pt x="3930921" y="13812"/>
                  <a:pt x="3940781" y="30584"/>
                </a:cubicBezTo>
                <a:cubicBezTo>
                  <a:pt x="4078828" y="269829"/>
                  <a:pt x="4078828" y="269829"/>
                  <a:pt x="4078828" y="269829"/>
                </a:cubicBezTo>
                <a:cubicBezTo>
                  <a:pt x="4088688" y="286601"/>
                  <a:pt x="4088688" y="314225"/>
                  <a:pt x="4078828" y="330997"/>
                </a:cubicBezTo>
                <a:cubicBezTo>
                  <a:pt x="3940781" y="570242"/>
                  <a:pt x="3940781" y="570242"/>
                  <a:pt x="3940781" y="570242"/>
                </a:cubicBezTo>
                <a:cubicBezTo>
                  <a:pt x="3930921" y="587014"/>
                  <a:pt x="3907256" y="600826"/>
                  <a:pt x="3887535" y="600826"/>
                </a:cubicBezTo>
                <a:lnTo>
                  <a:pt x="3752336" y="600826"/>
                </a:lnTo>
                <a:lnTo>
                  <a:pt x="3611441" y="600826"/>
                </a:lnTo>
                <a:lnTo>
                  <a:pt x="474414" y="600826"/>
                </a:lnTo>
                <a:lnTo>
                  <a:pt x="349254" y="600826"/>
                </a:lnTo>
                <a:lnTo>
                  <a:pt x="198320" y="600826"/>
                </a:lnTo>
                <a:cubicBezTo>
                  <a:pt x="179092" y="600826"/>
                  <a:pt x="154933" y="587014"/>
                  <a:pt x="145073" y="570242"/>
                </a:cubicBezTo>
                <a:cubicBezTo>
                  <a:pt x="7026" y="330997"/>
                  <a:pt x="7026" y="330997"/>
                  <a:pt x="7026" y="330997"/>
                </a:cubicBezTo>
                <a:cubicBezTo>
                  <a:pt x="2343" y="322611"/>
                  <a:pt x="0" y="311512"/>
                  <a:pt x="0" y="300413"/>
                </a:cubicBezTo>
                <a:cubicBezTo>
                  <a:pt x="0" y="289315"/>
                  <a:pt x="2343" y="278215"/>
                  <a:pt x="7026" y="269829"/>
                </a:cubicBezTo>
                <a:cubicBezTo>
                  <a:pt x="145073" y="30584"/>
                  <a:pt x="145073" y="30584"/>
                  <a:pt x="145073" y="30584"/>
                </a:cubicBezTo>
                <a:cubicBezTo>
                  <a:pt x="154933" y="13812"/>
                  <a:pt x="179092" y="0"/>
                  <a:pt x="19832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经验与教训</a:t>
            </a:r>
          </a:p>
        </p:txBody>
      </p:sp>
      <p:sp>
        <p:nvSpPr>
          <p:cNvPr id="12" name="矩形 11"/>
          <p:cNvSpPr/>
          <p:nvPr/>
        </p:nvSpPr>
        <p:spPr>
          <a:xfrm>
            <a:off x="198664" y="1925419"/>
            <a:ext cx="2571750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4">
            <a:extLst>
              <a:ext uri="{FF2B5EF4-FFF2-40B4-BE49-F238E27FC236}">
                <a16:creationId xmlns:a16="http://schemas.microsoft.com/office/drawing/2014/main" id="{7A4536C8-0B78-8F4C-AD6F-A48A7554876E}"/>
              </a:ext>
            </a:extLst>
          </p:cNvPr>
          <p:cNvSpPr/>
          <p:nvPr/>
        </p:nvSpPr>
        <p:spPr>
          <a:xfrm>
            <a:off x="4226138" y="3130312"/>
            <a:ext cx="543738" cy="485352"/>
          </a:xfrm>
          <a:custGeom>
            <a:avLst/>
            <a:gdLst>
              <a:gd name="connsiteX0" fmla="*/ 301824 w 1024400"/>
              <a:gd name="connsiteY0" fmla="*/ 0 h 914402"/>
              <a:gd name="connsiteX1" fmla="*/ 722014 w 1024400"/>
              <a:gd name="connsiteY1" fmla="*/ 0 h 914402"/>
              <a:gd name="connsiteX2" fmla="*/ 803051 w 1024400"/>
              <a:gd name="connsiteY2" fmla="*/ 46546 h 914402"/>
              <a:gd name="connsiteX3" fmla="*/ 1013145 w 1024400"/>
              <a:gd name="connsiteY3" fmla="*/ 410655 h 914402"/>
              <a:gd name="connsiteX4" fmla="*/ 1013145 w 1024400"/>
              <a:gd name="connsiteY4" fmla="*/ 503747 h 914402"/>
              <a:gd name="connsiteX5" fmla="*/ 803051 w 1024400"/>
              <a:gd name="connsiteY5" fmla="*/ 867856 h 914402"/>
              <a:gd name="connsiteX6" fmla="*/ 722014 w 1024400"/>
              <a:gd name="connsiteY6" fmla="*/ 914402 h 914402"/>
              <a:gd name="connsiteX7" fmla="*/ 301824 w 1024400"/>
              <a:gd name="connsiteY7" fmla="*/ 914402 h 914402"/>
              <a:gd name="connsiteX8" fmla="*/ 220787 w 1024400"/>
              <a:gd name="connsiteY8" fmla="*/ 867856 h 914402"/>
              <a:gd name="connsiteX9" fmla="*/ 10692 w 1024400"/>
              <a:gd name="connsiteY9" fmla="*/ 503747 h 914402"/>
              <a:gd name="connsiteX10" fmla="*/ 0 w 1024400"/>
              <a:gd name="connsiteY10" fmla="*/ 457201 h 914402"/>
              <a:gd name="connsiteX11" fmla="*/ 10692 w 1024400"/>
              <a:gd name="connsiteY11" fmla="*/ 410655 h 914402"/>
              <a:gd name="connsiteX12" fmla="*/ 220787 w 1024400"/>
              <a:gd name="connsiteY12" fmla="*/ 46546 h 914402"/>
              <a:gd name="connsiteX13" fmla="*/ 301824 w 1024400"/>
              <a:gd name="connsiteY13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4400" h="914402">
                <a:moveTo>
                  <a:pt x="301824" y="0"/>
                </a:moveTo>
                <a:cubicBezTo>
                  <a:pt x="722014" y="0"/>
                  <a:pt x="722014" y="0"/>
                  <a:pt x="722014" y="0"/>
                </a:cubicBezTo>
                <a:cubicBezTo>
                  <a:pt x="752028" y="0"/>
                  <a:pt x="788044" y="21020"/>
                  <a:pt x="803051" y="46546"/>
                </a:cubicBezTo>
                <a:cubicBezTo>
                  <a:pt x="1013145" y="410655"/>
                  <a:pt x="1013145" y="410655"/>
                  <a:pt x="1013145" y="410655"/>
                </a:cubicBezTo>
                <a:cubicBezTo>
                  <a:pt x="1028152" y="436180"/>
                  <a:pt x="1028152" y="478222"/>
                  <a:pt x="1013145" y="503747"/>
                </a:cubicBezTo>
                <a:cubicBezTo>
                  <a:pt x="803051" y="867856"/>
                  <a:pt x="803051" y="867856"/>
                  <a:pt x="803051" y="867856"/>
                </a:cubicBezTo>
                <a:cubicBezTo>
                  <a:pt x="788044" y="893381"/>
                  <a:pt x="752028" y="914402"/>
                  <a:pt x="722014" y="914402"/>
                </a:cubicBezTo>
                <a:lnTo>
                  <a:pt x="301824" y="914402"/>
                </a:lnTo>
                <a:cubicBezTo>
                  <a:pt x="272561" y="914402"/>
                  <a:pt x="235794" y="893381"/>
                  <a:pt x="220787" y="867856"/>
                </a:cubicBezTo>
                <a:cubicBezTo>
                  <a:pt x="10692" y="503747"/>
                  <a:pt x="10692" y="503747"/>
                  <a:pt x="10692" y="503747"/>
                </a:cubicBezTo>
                <a:cubicBezTo>
                  <a:pt x="3565" y="490984"/>
                  <a:pt x="0" y="474093"/>
                  <a:pt x="0" y="457201"/>
                </a:cubicBezTo>
                <a:cubicBezTo>
                  <a:pt x="0" y="440310"/>
                  <a:pt x="3565" y="423417"/>
                  <a:pt x="10692" y="410655"/>
                </a:cubicBezTo>
                <a:cubicBezTo>
                  <a:pt x="220787" y="46546"/>
                  <a:pt x="220787" y="46546"/>
                  <a:pt x="220787" y="46546"/>
                </a:cubicBezTo>
                <a:cubicBezTo>
                  <a:pt x="235794" y="21020"/>
                  <a:pt x="272561" y="0"/>
                  <a:pt x="301824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04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任意多边形 8">
            <a:extLst>
              <a:ext uri="{FF2B5EF4-FFF2-40B4-BE49-F238E27FC236}">
                <a16:creationId xmlns:a16="http://schemas.microsoft.com/office/drawing/2014/main" id="{0757EA42-8E1C-6A47-93D4-35867C489D96}"/>
              </a:ext>
            </a:extLst>
          </p:cNvPr>
          <p:cNvSpPr/>
          <p:nvPr/>
        </p:nvSpPr>
        <p:spPr>
          <a:xfrm>
            <a:off x="4860032" y="3130312"/>
            <a:ext cx="3098268" cy="485352"/>
          </a:xfrm>
          <a:custGeom>
            <a:avLst/>
            <a:gdLst>
              <a:gd name="connsiteX0" fmla="*/ 198320 w 4086223"/>
              <a:gd name="connsiteY0" fmla="*/ 0 h 600826"/>
              <a:gd name="connsiteX1" fmla="*/ 349254 w 4086223"/>
              <a:gd name="connsiteY1" fmla="*/ 0 h 600826"/>
              <a:gd name="connsiteX2" fmla="*/ 357937 w 4086223"/>
              <a:gd name="connsiteY2" fmla="*/ 0 h 600826"/>
              <a:gd name="connsiteX3" fmla="*/ 474414 w 4086223"/>
              <a:gd name="connsiteY3" fmla="*/ 0 h 600826"/>
              <a:gd name="connsiteX4" fmla="*/ 3611441 w 4086223"/>
              <a:gd name="connsiteY4" fmla="*/ 0 h 600826"/>
              <a:gd name="connsiteX5" fmla="*/ 3752336 w 4086223"/>
              <a:gd name="connsiteY5" fmla="*/ 0 h 600826"/>
              <a:gd name="connsiteX6" fmla="*/ 3771058 w 4086223"/>
              <a:gd name="connsiteY6" fmla="*/ 0 h 600826"/>
              <a:gd name="connsiteX7" fmla="*/ 3887535 w 4086223"/>
              <a:gd name="connsiteY7" fmla="*/ 0 h 600826"/>
              <a:gd name="connsiteX8" fmla="*/ 3940781 w 4086223"/>
              <a:gd name="connsiteY8" fmla="*/ 30584 h 600826"/>
              <a:gd name="connsiteX9" fmla="*/ 4078828 w 4086223"/>
              <a:gd name="connsiteY9" fmla="*/ 269829 h 600826"/>
              <a:gd name="connsiteX10" fmla="*/ 4078828 w 4086223"/>
              <a:gd name="connsiteY10" fmla="*/ 330997 h 600826"/>
              <a:gd name="connsiteX11" fmla="*/ 3940781 w 4086223"/>
              <a:gd name="connsiteY11" fmla="*/ 570242 h 600826"/>
              <a:gd name="connsiteX12" fmla="*/ 3887535 w 4086223"/>
              <a:gd name="connsiteY12" fmla="*/ 600826 h 600826"/>
              <a:gd name="connsiteX13" fmla="*/ 3752336 w 4086223"/>
              <a:gd name="connsiteY13" fmla="*/ 600826 h 600826"/>
              <a:gd name="connsiteX14" fmla="*/ 3611441 w 4086223"/>
              <a:gd name="connsiteY14" fmla="*/ 600826 h 600826"/>
              <a:gd name="connsiteX15" fmla="*/ 474414 w 4086223"/>
              <a:gd name="connsiteY15" fmla="*/ 600826 h 600826"/>
              <a:gd name="connsiteX16" fmla="*/ 349254 w 4086223"/>
              <a:gd name="connsiteY16" fmla="*/ 600826 h 600826"/>
              <a:gd name="connsiteX17" fmla="*/ 198320 w 4086223"/>
              <a:gd name="connsiteY17" fmla="*/ 600826 h 600826"/>
              <a:gd name="connsiteX18" fmla="*/ 145073 w 4086223"/>
              <a:gd name="connsiteY18" fmla="*/ 570242 h 600826"/>
              <a:gd name="connsiteX19" fmla="*/ 7026 w 4086223"/>
              <a:gd name="connsiteY19" fmla="*/ 330997 h 600826"/>
              <a:gd name="connsiteX20" fmla="*/ 0 w 4086223"/>
              <a:gd name="connsiteY20" fmla="*/ 300413 h 600826"/>
              <a:gd name="connsiteX21" fmla="*/ 7026 w 4086223"/>
              <a:gd name="connsiteY21" fmla="*/ 269829 h 600826"/>
              <a:gd name="connsiteX22" fmla="*/ 145073 w 4086223"/>
              <a:gd name="connsiteY22" fmla="*/ 30584 h 600826"/>
              <a:gd name="connsiteX23" fmla="*/ 198320 w 4086223"/>
              <a:gd name="connsiteY23" fmla="*/ 0 h 60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6223" h="600826">
                <a:moveTo>
                  <a:pt x="198320" y="0"/>
                </a:moveTo>
                <a:lnTo>
                  <a:pt x="349254" y="0"/>
                </a:lnTo>
                <a:lnTo>
                  <a:pt x="357937" y="0"/>
                </a:lnTo>
                <a:cubicBezTo>
                  <a:pt x="474414" y="0"/>
                  <a:pt x="474414" y="0"/>
                  <a:pt x="474414" y="0"/>
                </a:cubicBezTo>
                <a:lnTo>
                  <a:pt x="3611441" y="0"/>
                </a:lnTo>
                <a:lnTo>
                  <a:pt x="3752336" y="0"/>
                </a:lnTo>
                <a:lnTo>
                  <a:pt x="3771058" y="0"/>
                </a:lnTo>
                <a:cubicBezTo>
                  <a:pt x="3887535" y="0"/>
                  <a:pt x="3887535" y="0"/>
                  <a:pt x="3887535" y="0"/>
                </a:cubicBezTo>
                <a:cubicBezTo>
                  <a:pt x="3907256" y="0"/>
                  <a:pt x="3930921" y="13812"/>
                  <a:pt x="3940781" y="30584"/>
                </a:cubicBezTo>
                <a:cubicBezTo>
                  <a:pt x="4078828" y="269829"/>
                  <a:pt x="4078828" y="269829"/>
                  <a:pt x="4078828" y="269829"/>
                </a:cubicBezTo>
                <a:cubicBezTo>
                  <a:pt x="4088688" y="286601"/>
                  <a:pt x="4088688" y="314225"/>
                  <a:pt x="4078828" y="330997"/>
                </a:cubicBezTo>
                <a:cubicBezTo>
                  <a:pt x="3940781" y="570242"/>
                  <a:pt x="3940781" y="570242"/>
                  <a:pt x="3940781" y="570242"/>
                </a:cubicBezTo>
                <a:cubicBezTo>
                  <a:pt x="3930921" y="587014"/>
                  <a:pt x="3907256" y="600826"/>
                  <a:pt x="3887535" y="600826"/>
                </a:cubicBezTo>
                <a:lnTo>
                  <a:pt x="3752336" y="600826"/>
                </a:lnTo>
                <a:lnTo>
                  <a:pt x="3611441" y="600826"/>
                </a:lnTo>
                <a:lnTo>
                  <a:pt x="474414" y="600826"/>
                </a:lnTo>
                <a:lnTo>
                  <a:pt x="349254" y="600826"/>
                </a:lnTo>
                <a:lnTo>
                  <a:pt x="198320" y="600826"/>
                </a:lnTo>
                <a:cubicBezTo>
                  <a:pt x="179092" y="600826"/>
                  <a:pt x="154933" y="587014"/>
                  <a:pt x="145073" y="570242"/>
                </a:cubicBezTo>
                <a:cubicBezTo>
                  <a:pt x="7026" y="330997"/>
                  <a:pt x="7026" y="330997"/>
                  <a:pt x="7026" y="330997"/>
                </a:cubicBezTo>
                <a:cubicBezTo>
                  <a:pt x="2343" y="322611"/>
                  <a:pt x="0" y="311512"/>
                  <a:pt x="0" y="300413"/>
                </a:cubicBezTo>
                <a:cubicBezTo>
                  <a:pt x="0" y="289315"/>
                  <a:pt x="2343" y="278215"/>
                  <a:pt x="7026" y="269829"/>
                </a:cubicBezTo>
                <a:cubicBezTo>
                  <a:pt x="145073" y="30584"/>
                  <a:pt x="145073" y="30584"/>
                  <a:pt x="145073" y="30584"/>
                </a:cubicBezTo>
                <a:cubicBezTo>
                  <a:pt x="154933" y="13812"/>
                  <a:pt x="179092" y="0"/>
                  <a:pt x="19832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项目特色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4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运动推荐算法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21271" y="994885"/>
            <a:ext cx="2880320" cy="864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运动推荐算法</a:t>
            </a:r>
          </a:p>
        </p:txBody>
      </p:sp>
      <p:sp>
        <p:nvSpPr>
          <p:cNvPr id="48" name="文本框 7"/>
          <p:cNvSpPr txBox="1">
            <a:spLocks noChangeArrowheads="1"/>
          </p:cNvSpPr>
          <p:nvPr/>
        </p:nvSpPr>
        <p:spPr bwMode="auto">
          <a:xfrm>
            <a:off x="4000939" y="4180439"/>
            <a:ext cx="5251581" cy="41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zh-CN" dirty="0"/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F68AEB96-0FD6-4A44-9228-6902307AC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20" name="等腰三角形 43">
            <a:extLst>
              <a:ext uri="{FF2B5EF4-FFF2-40B4-BE49-F238E27FC236}">
                <a16:creationId xmlns:a16="http://schemas.microsoft.com/office/drawing/2014/main" id="{497A8DBC-EFB0-3349-9FDD-DD06242B8248}"/>
              </a:ext>
            </a:extLst>
          </p:cNvPr>
          <p:cNvSpPr/>
          <p:nvPr/>
        </p:nvSpPr>
        <p:spPr>
          <a:xfrm rot="19800000" flipH="1">
            <a:off x="3682808" y="1227649"/>
            <a:ext cx="334117" cy="28803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986EE28-570D-D44A-BDB1-4862E78FBEC1}"/>
                  </a:ext>
                </a:extLst>
              </p:cNvPr>
              <p:cNvSpPr/>
              <p:nvPr/>
            </p:nvSpPr>
            <p:spPr>
              <a:xfrm>
                <a:off x="3851920" y="1098624"/>
                <a:ext cx="5097760" cy="628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’)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986EE28-570D-D44A-BDB1-4862E78FB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98624"/>
                <a:ext cx="5097760" cy="628057"/>
              </a:xfrm>
              <a:prstGeom prst="rect">
                <a:avLst/>
              </a:prstGeom>
              <a:blipFill>
                <a:blip r:embed="rId5"/>
                <a:stretch>
                  <a:fillRect t="-72000" r="-1241" b="-6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FB4CEF8-102F-0F4E-B355-4925EC312054}"/>
                  </a:ext>
                </a:extLst>
              </p:cNvPr>
              <p:cNvSpPr/>
              <p:nvPr/>
            </p:nvSpPr>
            <p:spPr>
              <a:xfrm>
                <a:off x="1187624" y="2032590"/>
                <a:ext cx="7344816" cy="3675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记第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zh-CN" kern="1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天末体重为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zh-CN" kern="1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i="1" kern="1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zh-CN" kern="1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天吸收热量为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，热量转化系数为</a:t>
                </a:r>
                <a:r>
                  <a:rPr lang="en-US" altLang="zh-CN" i="1" kern="1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zh-CN" kern="1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，代谢消耗系数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zh-CN" kern="1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（因人而异），则在不考虑运动情况下体重变化的基本方程为</a:t>
                </a:r>
                <a:endParaRPr lang="en-US" altLang="zh-CN" kern="100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+1)=</m:t>
                      </m:r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zh-CN" altLang="zh-CN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−(</m:t>
                          </m:r>
                          <m:r>
                            <a:rPr lang="en-US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’)</m:t>
                          </m:r>
                          <m:r>
                            <a:rPr lang="en-US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=0,1,2,3…</m:t>
                      </m:r>
                    </m:oMath>
                  </m:oMathPara>
                </a14:m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kern="100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zh-CN" altLang="zh-CN" kern="1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若增加运动，只需将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zh-CN" kern="1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改为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由运动的时间和形式而定。</a:t>
                </a:r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/>
                      <m:t>𝑐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𝑘</m:t>
                    </m:r>
                    <m:r>
                      <a:rPr lang="en-US" altLang="zh-CN" i="1"/>
                      <m:t>+1)&gt;</m:t>
                    </m:r>
                    <m:r>
                      <a:rPr lang="en-US" altLang="zh-CN"/>
                      <m:t> </m:t>
                    </m:r>
                    <m:r>
                      <a:rPr lang="en-US" altLang="zh-CN" i="1"/>
                      <m:t>𝛽</m:t>
                    </m:r>
                    <m:r>
                      <a:rPr lang="en-US" altLang="zh-CN" i="1"/>
                      <m:t>𝑤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𝑘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zh-CN" altLang="en-US" dirty="0"/>
                  <a:t>时，体重增加。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/>
                      <m:t>𝑐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𝑘</m:t>
                    </m:r>
                    <m:r>
                      <a:rPr lang="en-US" altLang="zh-CN" i="1"/>
                      <m:t>+1)&gt;</m:t>
                    </m:r>
                    <m:r>
                      <a:rPr lang="en-US" altLang="zh-CN"/>
                      <m:t> </m:t>
                    </m:r>
                    <m:r>
                      <a:rPr lang="en-US" altLang="zh-CN" i="1"/>
                      <m:t>𝛽</m:t>
                    </m:r>
                    <m:r>
                      <a:rPr lang="en-US" altLang="zh-CN" i="1"/>
                      <m:t>𝑤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𝑘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>
                    <a:effectLst/>
                  </a:rPr>
                  <a:t> </a:t>
                </a:r>
                <a:r>
                  <a:rPr lang="zh-CN" altLang="en-US" dirty="0"/>
                  <a:t>，可维持体重</a:t>
                </a:r>
              </a:p>
              <a:p>
                <a:pPr algn="just"/>
                <a:endParaRPr lang="zh-CN" altLang="zh-CN" dirty="0"/>
              </a:p>
              <a:p>
                <a:pPr algn="just">
                  <a:spcAft>
                    <a:spcPts val="0"/>
                  </a:spcAft>
                </a:pP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FB4CEF8-102F-0F4E-B355-4925EC312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032590"/>
                <a:ext cx="7344816" cy="3675045"/>
              </a:xfrm>
              <a:prstGeom prst="rect">
                <a:avLst/>
              </a:prstGeom>
              <a:blipFill>
                <a:blip r:embed="rId6"/>
                <a:stretch>
                  <a:fillRect l="-691" t="-1034" r="-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931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682571"/>
            <a:ext cx="9144001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56031" y="987574"/>
            <a:ext cx="1231938" cy="1389993"/>
            <a:chOff x="1456773" y="1052456"/>
            <a:chExt cx="1642584" cy="1853324"/>
          </a:xfrm>
        </p:grpSpPr>
        <p:sp>
          <p:nvSpPr>
            <p:cNvPr id="4" name="Freeform 5"/>
            <p:cNvSpPr/>
            <p:nvPr/>
          </p:nvSpPr>
          <p:spPr bwMode="auto">
            <a:xfrm rot="5400000">
              <a:off x="1351403" y="1157826"/>
              <a:ext cx="1853324" cy="164258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19050">
              <a:solidFill>
                <a:srgbClr val="92D050"/>
              </a:soli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550751" y="1164312"/>
              <a:ext cx="1454627" cy="1629611"/>
            </a:xfrm>
            <a:custGeom>
              <a:avLst/>
              <a:gdLst>
                <a:gd name="connsiteX0" fmla="*/ 727313 w 1454626"/>
                <a:gd name="connsiteY0" fmla="*/ 0 h 1629611"/>
                <a:gd name="connsiteX1" fmla="*/ 801358 w 1454626"/>
                <a:gd name="connsiteY1" fmla="*/ 17009 h 1629611"/>
                <a:gd name="connsiteX2" fmla="*/ 1380581 w 1454626"/>
                <a:gd name="connsiteY2" fmla="*/ 351227 h 1629611"/>
                <a:gd name="connsiteX3" fmla="*/ 1454626 w 1454626"/>
                <a:gd name="connsiteY3" fmla="*/ 480140 h 1629611"/>
                <a:gd name="connsiteX4" fmla="*/ 1454626 w 1454626"/>
                <a:gd name="connsiteY4" fmla="*/ 1148577 h 1629611"/>
                <a:gd name="connsiteX5" fmla="*/ 1380581 w 1454626"/>
                <a:gd name="connsiteY5" fmla="*/ 1277489 h 1629611"/>
                <a:gd name="connsiteX6" fmla="*/ 801358 w 1454626"/>
                <a:gd name="connsiteY6" fmla="*/ 1611707 h 1629611"/>
                <a:gd name="connsiteX7" fmla="*/ 653268 w 1454626"/>
                <a:gd name="connsiteY7" fmla="*/ 1611707 h 1629611"/>
                <a:gd name="connsiteX8" fmla="*/ 74045 w 1454626"/>
                <a:gd name="connsiteY8" fmla="*/ 1277489 h 1629611"/>
                <a:gd name="connsiteX9" fmla="*/ 0 w 1454626"/>
                <a:gd name="connsiteY9" fmla="*/ 1148577 h 1629611"/>
                <a:gd name="connsiteX10" fmla="*/ 0 w 1454626"/>
                <a:gd name="connsiteY10" fmla="*/ 480140 h 1629611"/>
                <a:gd name="connsiteX11" fmla="*/ 74045 w 1454626"/>
                <a:gd name="connsiteY11" fmla="*/ 351227 h 1629611"/>
                <a:gd name="connsiteX12" fmla="*/ 653268 w 1454626"/>
                <a:gd name="connsiteY12" fmla="*/ 17009 h 1629611"/>
                <a:gd name="connsiteX13" fmla="*/ 727313 w 1454626"/>
                <a:gd name="connsiteY13" fmla="*/ 0 h 162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4626" h="1629611">
                  <a:moveTo>
                    <a:pt x="727313" y="0"/>
                  </a:moveTo>
                  <a:cubicBezTo>
                    <a:pt x="754184" y="0"/>
                    <a:pt x="781056" y="5670"/>
                    <a:pt x="801358" y="17009"/>
                  </a:cubicBezTo>
                  <a:cubicBezTo>
                    <a:pt x="1380581" y="351227"/>
                    <a:pt x="1380581" y="351227"/>
                    <a:pt x="1380581" y="351227"/>
                  </a:cubicBezTo>
                  <a:cubicBezTo>
                    <a:pt x="1421187" y="375100"/>
                    <a:pt x="1454626" y="433588"/>
                    <a:pt x="1454626" y="480140"/>
                  </a:cubicBezTo>
                  <a:cubicBezTo>
                    <a:pt x="1454626" y="1148577"/>
                    <a:pt x="1454626" y="1148577"/>
                    <a:pt x="1454626" y="1148577"/>
                  </a:cubicBezTo>
                  <a:cubicBezTo>
                    <a:pt x="1454626" y="1196322"/>
                    <a:pt x="1421187" y="1253617"/>
                    <a:pt x="1380581" y="1277489"/>
                  </a:cubicBezTo>
                  <a:cubicBezTo>
                    <a:pt x="801358" y="1611707"/>
                    <a:pt x="801358" y="1611707"/>
                    <a:pt x="801358" y="1611707"/>
                  </a:cubicBezTo>
                  <a:cubicBezTo>
                    <a:pt x="760753" y="1635580"/>
                    <a:pt x="693874" y="1635580"/>
                    <a:pt x="653268" y="1611707"/>
                  </a:cubicBezTo>
                  <a:cubicBezTo>
                    <a:pt x="74045" y="1277489"/>
                    <a:pt x="74045" y="1277489"/>
                    <a:pt x="74045" y="1277489"/>
                  </a:cubicBezTo>
                  <a:cubicBezTo>
                    <a:pt x="33440" y="1253617"/>
                    <a:pt x="0" y="1196322"/>
                    <a:pt x="0" y="1148577"/>
                  </a:cubicBezTo>
                  <a:lnTo>
                    <a:pt x="0" y="480140"/>
                  </a:lnTo>
                  <a:cubicBezTo>
                    <a:pt x="0" y="433588"/>
                    <a:pt x="33440" y="375100"/>
                    <a:pt x="74045" y="351227"/>
                  </a:cubicBezTo>
                  <a:cubicBezTo>
                    <a:pt x="653268" y="17009"/>
                    <a:pt x="653268" y="17009"/>
                    <a:pt x="653268" y="17009"/>
                  </a:cubicBezTo>
                  <a:cubicBezTo>
                    <a:pt x="673571" y="5670"/>
                    <a:pt x="700442" y="0"/>
                    <a:pt x="7273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04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556341" y="2471536"/>
            <a:ext cx="203132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项目特色</a:t>
            </a:r>
          </a:p>
        </p:txBody>
      </p:sp>
    </p:spTree>
    <p:extLst>
      <p:ext uri="{BB962C8B-B14F-4D97-AF65-F5344CB8AC3E}">
        <p14:creationId xmlns:p14="http://schemas.microsoft.com/office/powerpoint/2010/main" val="1593854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项目特色</a:t>
            </a:r>
          </a:p>
        </p:txBody>
      </p:sp>
      <p:sp>
        <p:nvSpPr>
          <p:cNvPr id="5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矩形 18"/>
          <p:cNvSpPr/>
          <p:nvPr/>
        </p:nvSpPr>
        <p:spPr>
          <a:xfrm>
            <a:off x="888341" y="1563638"/>
            <a:ext cx="2174379" cy="3240360"/>
          </a:xfrm>
          <a:custGeom>
            <a:avLst/>
            <a:gdLst/>
            <a:ahLst/>
            <a:cxnLst/>
            <a:rect l="l" t="t" r="r" b="b"/>
            <a:pathLst>
              <a:path w="2736304" h="3312368">
                <a:moveTo>
                  <a:pt x="571805" y="0"/>
                </a:moveTo>
                <a:lnTo>
                  <a:pt x="1008112" y="0"/>
                </a:lnTo>
                <a:lnTo>
                  <a:pt x="2164499" y="0"/>
                </a:lnTo>
                <a:lnTo>
                  <a:pt x="2736304" y="0"/>
                </a:lnTo>
                <a:lnTo>
                  <a:pt x="2736304" y="571805"/>
                </a:lnTo>
                <a:lnTo>
                  <a:pt x="2736304" y="1296144"/>
                </a:lnTo>
                <a:lnTo>
                  <a:pt x="2736304" y="2740563"/>
                </a:lnTo>
                <a:cubicBezTo>
                  <a:pt x="2736304" y="3056362"/>
                  <a:pt x="2480298" y="3312368"/>
                  <a:pt x="2164499" y="3312368"/>
                </a:cubicBezTo>
                <a:lnTo>
                  <a:pt x="1728192" y="3312368"/>
                </a:lnTo>
                <a:lnTo>
                  <a:pt x="571805" y="3312368"/>
                </a:lnTo>
                <a:lnTo>
                  <a:pt x="0" y="3312368"/>
                </a:lnTo>
                <a:lnTo>
                  <a:pt x="0" y="2740563"/>
                </a:lnTo>
                <a:lnTo>
                  <a:pt x="0" y="2017224"/>
                </a:lnTo>
                <a:lnTo>
                  <a:pt x="0" y="571805"/>
                </a:lnTo>
                <a:cubicBezTo>
                  <a:pt x="0" y="256006"/>
                  <a:pt x="256006" y="0"/>
                  <a:pt x="571805" y="0"/>
                </a:cubicBezTo>
                <a:close/>
              </a:path>
            </a:pathLst>
          </a:custGeom>
          <a:noFill/>
          <a:ln w="1270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0086" tIns="510257" rIns="170086" bIns="43202" anchor="ctr"/>
          <a:lstStyle/>
          <a:p>
            <a:pPr marL="171450" indent="-171450" algn="just">
              <a:lnSpc>
                <a:spcPct val="130000"/>
              </a:lnSpc>
              <a:spcBef>
                <a:spcPts val="565"/>
              </a:spcBef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用户扫描二维码之后即可将</a:t>
            </a:r>
            <a:r>
              <a:rPr lang="en-US" altLang="zh-CN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Jaccount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</a:t>
            </a:r>
            <a:r>
              <a:rPr lang="en-US" altLang="zh-CN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Xplanner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30000"/>
              </a:lnSpc>
              <a:spcBef>
                <a:spcPts val="565"/>
              </a:spcBef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自动导入课程表与考课表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30000"/>
              </a:lnSpc>
              <a:spcBef>
                <a:spcPts val="565"/>
              </a:spcBef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在用户登陆、信息导入的体验上具有深度的优势。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266719" y="2202332"/>
            <a:ext cx="14176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SO_GT1"/>
          <p:cNvSpPr txBox="1">
            <a:spLocks noChangeArrowheads="1"/>
          </p:cNvSpPr>
          <p:nvPr/>
        </p:nvSpPr>
        <p:spPr bwMode="auto">
          <a:xfrm>
            <a:off x="1031382" y="1725679"/>
            <a:ext cx="2040524" cy="5400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43202" rIns="0" bIns="43202" anchor="ctr"/>
          <a:lstStyle/>
          <a:p>
            <a:pPr algn="ctr" eaLnBrk="1" hangingPunct="1"/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Jaccount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无缝对接</a:t>
            </a:r>
            <a:endParaRPr lang="zh-CN" altLang="en-US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18"/>
          <p:cNvSpPr/>
          <p:nvPr/>
        </p:nvSpPr>
        <p:spPr>
          <a:xfrm>
            <a:off x="3514329" y="1491942"/>
            <a:ext cx="2174379" cy="3312056"/>
          </a:xfrm>
          <a:custGeom>
            <a:avLst/>
            <a:gdLst/>
            <a:ahLst/>
            <a:cxnLst/>
            <a:rect l="l" t="t" r="r" b="b"/>
            <a:pathLst>
              <a:path w="2736304" h="3312368">
                <a:moveTo>
                  <a:pt x="571805" y="0"/>
                </a:moveTo>
                <a:lnTo>
                  <a:pt x="1008112" y="0"/>
                </a:lnTo>
                <a:lnTo>
                  <a:pt x="2164499" y="0"/>
                </a:lnTo>
                <a:lnTo>
                  <a:pt x="2736304" y="0"/>
                </a:lnTo>
                <a:lnTo>
                  <a:pt x="2736304" y="571805"/>
                </a:lnTo>
                <a:lnTo>
                  <a:pt x="2736304" y="1296144"/>
                </a:lnTo>
                <a:lnTo>
                  <a:pt x="2736304" y="2740563"/>
                </a:lnTo>
                <a:cubicBezTo>
                  <a:pt x="2736304" y="3056362"/>
                  <a:pt x="2480298" y="3312368"/>
                  <a:pt x="2164499" y="3312368"/>
                </a:cubicBezTo>
                <a:lnTo>
                  <a:pt x="1728192" y="3312368"/>
                </a:lnTo>
                <a:lnTo>
                  <a:pt x="571805" y="3312368"/>
                </a:lnTo>
                <a:lnTo>
                  <a:pt x="0" y="3312368"/>
                </a:lnTo>
                <a:lnTo>
                  <a:pt x="0" y="2740563"/>
                </a:lnTo>
                <a:lnTo>
                  <a:pt x="0" y="2017224"/>
                </a:lnTo>
                <a:lnTo>
                  <a:pt x="0" y="571805"/>
                </a:lnTo>
                <a:cubicBezTo>
                  <a:pt x="0" y="256006"/>
                  <a:pt x="256006" y="0"/>
                  <a:pt x="571805" y="0"/>
                </a:cubicBezTo>
                <a:close/>
              </a:path>
            </a:pathLst>
          </a:custGeom>
          <a:noFill/>
          <a:ln w="1270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0086" tIns="510257" rIns="170086" bIns="43202" anchor="ctr"/>
          <a:lstStyle/>
          <a:p>
            <a:pPr marL="171450" indent="-171450" algn="just">
              <a:lnSpc>
                <a:spcPct val="130000"/>
              </a:lnSpc>
              <a:spcBef>
                <a:spcPts val="565"/>
              </a:spcBef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总是错过最新通知？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来帮你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30000"/>
              </a:lnSpc>
              <a:spcBef>
                <a:spcPts val="565"/>
              </a:spcBef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懒于手动记录日程事项？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来帮你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30000"/>
              </a:lnSpc>
              <a:spcBef>
                <a:spcPts val="565"/>
              </a:spcBef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总是没时间锻炼，对进行什么项目也没概念？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Keeper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来帮你</a:t>
            </a:r>
            <a:endParaRPr lang="zh-CN" altLang="en-US" sz="1400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893454" y="2202332"/>
            <a:ext cx="141612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KSO_GT1"/>
          <p:cNvSpPr txBox="1">
            <a:spLocks noChangeArrowheads="1"/>
          </p:cNvSpPr>
          <p:nvPr/>
        </p:nvSpPr>
        <p:spPr bwMode="auto">
          <a:xfrm>
            <a:off x="3893454" y="1644699"/>
            <a:ext cx="1416126" cy="5400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43202" rIns="0" bIns="43202" anchor="ctr"/>
          <a:lstStyle/>
          <a:p>
            <a:pPr algn="ctr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充分理解大学生的需求</a:t>
            </a:r>
          </a:p>
        </p:txBody>
      </p:sp>
      <p:sp>
        <p:nvSpPr>
          <p:cNvPr id="26" name="矩形 18"/>
          <p:cNvSpPr/>
          <p:nvPr/>
        </p:nvSpPr>
        <p:spPr>
          <a:xfrm>
            <a:off x="6131131" y="1419622"/>
            <a:ext cx="2257293" cy="3384376"/>
          </a:xfrm>
          <a:custGeom>
            <a:avLst/>
            <a:gdLst/>
            <a:ahLst/>
            <a:cxnLst/>
            <a:rect l="l" t="t" r="r" b="b"/>
            <a:pathLst>
              <a:path w="2736304" h="3312368">
                <a:moveTo>
                  <a:pt x="571805" y="0"/>
                </a:moveTo>
                <a:lnTo>
                  <a:pt x="1008112" y="0"/>
                </a:lnTo>
                <a:lnTo>
                  <a:pt x="2164499" y="0"/>
                </a:lnTo>
                <a:lnTo>
                  <a:pt x="2736304" y="0"/>
                </a:lnTo>
                <a:lnTo>
                  <a:pt x="2736304" y="571805"/>
                </a:lnTo>
                <a:lnTo>
                  <a:pt x="2736304" y="1296144"/>
                </a:lnTo>
                <a:lnTo>
                  <a:pt x="2736304" y="2740563"/>
                </a:lnTo>
                <a:cubicBezTo>
                  <a:pt x="2736304" y="3056362"/>
                  <a:pt x="2480298" y="3312368"/>
                  <a:pt x="2164499" y="3312368"/>
                </a:cubicBezTo>
                <a:lnTo>
                  <a:pt x="1728192" y="3312368"/>
                </a:lnTo>
                <a:lnTo>
                  <a:pt x="571805" y="3312368"/>
                </a:lnTo>
                <a:lnTo>
                  <a:pt x="0" y="3312368"/>
                </a:lnTo>
                <a:lnTo>
                  <a:pt x="0" y="2740563"/>
                </a:lnTo>
                <a:lnTo>
                  <a:pt x="0" y="2017224"/>
                </a:lnTo>
                <a:lnTo>
                  <a:pt x="0" y="571805"/>
                </a:lnTo>
                <a:cubicBezTo>
                  <a:pt x="0" y="256006"/>
                  <a:pt x="256006" y="0"/>
                  <a:pt x="571805" y="0"/>
                </a:cubicBezTo>
                <a:close/>
              </a:path>
            </a:pathLst>
          </a:custGeom>
          <a:noFill/>
          <a:ln w="1270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0086" tIns="510257" rIns="170086" bIns="43202" anchor="ctr"/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追求实现功能的横向扩展。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zh-CN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我们采用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高度解耦</a:t>
            </a:r>
            <a:r>
              <a:rPr lang="zh-CN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的软件架构来实现高度的功能可扩展性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6588224" y="2067694"/>
            <a:ext cx="141762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KSO_GT1"/>
          <p:cNvSpPr txBox="1">
            <a:spLocks noChangeArrowheads="1"/>
          </p:cNvSpPr>
          <p:nvPr/>
        </p:nvSpPr>
        <p:spPr bwMode="auto">
          <a:xfrm>
            <a:off x="6560780" y="1635259"/>
            <a:ext cx="1374519" cy="3333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43202" rIns="0" bIns="43202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架构设计可扩展性强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E5A96983-E987-9045-A72E-C9BF6B4A7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01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682571"/>
            <a:ext cx="9144001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56031" y="987574"/>
            <a:ext cx="1231938" cy="1389993"/>
            <a:chOff x="1456773" y="1052456"/>
            <a:chExt cx="1642584" cy="1853324"/>
          </a:xfrm>
        </p:grpSpPr>
        <p:sp>
          <p:nvSpPr>
            <p:cNvPr id="4" name="Freeform 5"/>
            <p:cNvSpPr/>
            <p:nvPr/>
          </p:nvSpPr>
          <p:spPr bwMode="auto">
            <a:xfrm rot="5400000">
              <a:off x="1351403" y="1157826"/>
              <a:ext cx="1853324" cy="164258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19050">
              <a:solidFill>
                <a:srgbClr val="92D050"/>
              </a:soli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550751" y="1164312"/>
              <a:ext cx="1454627" cy="1629611"/>
            </a:xfrm>
            <a:custGeom>
              <a:avLst/>
              <a:gdLst>
                <a:gd name="connsiteX0" fmla="*/ 727313 w 1454626"/>
                <a:gd name="connsiteY0" fmla="*/ 0 h 1629611"/>
                <a:gd name="connsiteX1" fmla="*/ 801358 w 1454626"/>
                <a:gd name="connsiteY1" fmla="*/ 17009 h 1629611"/>
                <a:gd name="connsiteX2" fmla="*/ 1380581 w 1454626"/>
                <a:gd name="connsiteY2" fmla="*/ 351227 h 1629611"/>
                <a:gd name="connsiteX3" fmla="*/ 1454626 w 1454626"/>
                <a:gd name="connsiteY3" fmla="*/ 480140 h 1629611"/>
                <a:gd name="connsiteX4" fmla="*/ 1454626 w 1454626"/>
                <a:gd name="connsiteY4" fmla="*/ 1148577 h 1629611"/>
                <a:gd name="connsiteX5" fmla="*/ 1380581 w 1454626"/>
                <a:gd name="connsiteY5" fmla="*/ 1277489 h 1629611"/>
                <a:gd name="connsiteX6" fmla="*/ 801358 w 1454626"/>
                <a:gd name="connsiteY6" fmla="*/ 1611707 h 1629611"/>
                <a:gd name="connsiteX7" fmla="*/ 653268 w 1454626"/>
                <a:gd name="connsiteY7" fmla="*/ 1611707 h 1629611"/>
                <a:gd name="connsiteX8" fmla="*/ 74045 w 1454626"/>
                <a:gd name="connsiteY8" fmla="*/ 1277489 h 1629611"/>
                <a:gd name="connsiteX9" fmla="*/ 0 w 1454626"/>
                <a:gd name="connsiteY9" fmla="*/ 1148577 h 1629611"/>
                <a:gd name="connsiteX10" fmla="*/ 0 w 1454626"/>
                <a:gd name="connsiteY10" fmla="*/ 480140 h 1629611"/>
                <a:gd name="connsiteX11" fmla="*/ 74045 w 1454626"/>
                <a:gd name="connsiteY11" fmla="*/ 351227 h 1629611"/>
                <a:gd name="connsiteX12" fmla="*/ 653268 w 1454626"/>
                <a:gd name="connsiteY12" fmla="*/ 17009 h 1629611"/>
                <a:gd name="connsiteX13" fmla="*/ 727313 w 1454626"/>
                <a:gd name="connsiteY13" fmla="*/ 0 h 162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4626" h="1629611">
                  <a:moveTo>
                    <a:pt x="727313" y="0"/>
                  </a:moveTo>
                  <a:cubicBezTo>
                    <a:pt x="754184" y="0"/>
                    <a:pt x="781056" y="5670"/>
                    <a:pt x="801358" y="17009"/>
                  </a:cubicBezTo>
                  <a:cubicBezTo>
                    <a:pt x="1380581" y="351227"/>
                    <a:pt x="1380581" y="351227"/>
                    <a:pt x="1380581" y="351227"/>
                  </a:cubicBezTo>
                  <a:cubicBezTo>
                    <a:pt x="1421187" y="375100"/>
                    <a:pt x="1454626" y="433588"/>
                    <a:pt x="1454626" y="480140"/>
                  </a:cubicBezTo>
                  <a:cubicBezTo>
                    <a:pt x="1454626" y="1148577"/>
                    <a:pt x="1454626" y="1148577"/>
                    <a:pt x="1454626" y="1148577"/>
                  </a:cubicBezTo>
                  <a:cubicBezTo>
                    <a:pt x="1454626" y="1196322"/>
                    <a:pt x="1421187" y="1253617"/>
                    <a:pt x="1380581" y="1277489"/>
                  </a:cubicBezTo>
                  <a:cubicBezTo>
                    <a:pt x="801358" y="1611707"/>
                    <a:pt x="801358" y="1611707"/>
                    <a:pt x="801358" y="1611707"/>
                  </a:cubicBezTo>
                  <a:cubicBezTo>
                    <a:pt x="760753" y="1635580"/>
                    <a:pt x="693874" y="1635580"/>
                    <a:pt x="653268" y="1611707"/>
                  </a:cubicBezTo>
                  <a:cubicBezTo>
                    <a:pt x="74045" y="1277489"/>
                    <a:pt x="74045" y="1277489"/>
                    <a:pt x="74045" y="1277489"/>
                  </a:cubicBezTo>
                  <a:cubicBezTo>
                    <a:pt x="33440" y="1253617"/>
                    <a:pt x="0" y="1196322"/>
                    <a:pt x="0" y="1148577"/>
                  </a:cubicBezTo>
                  <a:lnTo>
                    <a:pt x="0" y="480140"/>
                  </a:lnTo>
                  <a:cubicBezTo>
                    <a:pt x="0" y="433588"/>
                    <a:pt x="33440" y="375100"/>
                    <a:pt x="74045" y="351227"/>
                  </a:cubicBezTo>
                  <a:cubicBezTo>
                    <a:pt x="653268" y="17009"/>
                    <a:pt x="653268" y="17009"/>
                    <a:pt x="653268" y="17009"/>
                  </a:cubicBezTo>
                  <a:cubicBezTo>
                    <a:pt x="673571" y="5670"/>
                    <a:pt x="700442" y="0"/>
                    <a:pt x="7273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05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325514" y="2471536"/>
            <a:ext cx="2492990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</a:p>
        </p:txBody>
      </p:sp>
    </p:spTree>
    <p:extLst>
      <p:ext uri="{BB962C8B-B14F-4D97-AF65-F5344CB8AC3E}">
        <p14:creationId xmlns:p14="http://schemas.microsoft.com/office/powerpoint/2010/main" val="1422290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4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3568" y="1286698"/>
            <a:ext cx="2880320" cy="864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设计先行</a:t>
            </a:r>
          </a:p>
        </p:txBody>
      </p:sp>
      <p:sp>
        <p:nvSpPr>
          <p:cNvPr id="27" name="等腰三角形 26"/>
          <p:cNvSpPr/>
          <p:nvPr/>
        </p:nvSpPr>
        <p:spPr>
          <a:xfrm rot="19800000" flipH="1">
            <a:off x="3617195" y="1574731"/>
            <a:ext cx="334117" cy="28803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7"/>
          <p:cNvSpPr txBox="1">
            <a:spLocks noChangeArrowheads="1"/>
          </p:cNvSpPr>
          <p:nvPr/>
        </p:nvSpPr>
        <p:spPr bwMode="auto">
          <a:xfrm>
            <a:off x="4000939" y="1415801"/>
            <a:ext cx="4635061" cy="64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良好的设计将会给开发带来巨大的好处。在本项目中，有时会因为设计的缺陷导致修改代码时漏洞百出。</a:t>
            </a:r>
          </a:p>
        </p:txBody>
      </p:sp>
      <p:sp>
        <p:nvSpPr>
          <p:cNvPr id="40" name="矩形 39"/>
          <p:cNvSpPr/>
          <p:nvPr/>
        </p:nvSpPr>
        <p:spPr>
          <a:xfrm>
            <a:off x="683568" y="2195728"/>
            <a:ext cx="2880320" cy="864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强调沟通</a:t>
            </a:r>
          </a:p>
        </p:txBody>
      </p:sp>
      <p:sp>
        <p:nvSpPr>
          <p:cNvPr id="41" name="等腰三角形 40"/>
          <p:cNvSpPr/>
          <p:nvPr/>
        </p:nvSpPr>
        <p:spPr>
          <a:xfrm rot="19800000" flipH="1">
            <a:off x="3617195" y="2483761"/>
            <a:ext cx="334117" cy="28803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7"/>
          <p:cNvSpPr txBox="1">
            <a:spLocks noChangeArrowheads="1"/>
          </p:cNvSpPr>
          <p:nvPr/>
        </p:nvSpPr>
        <p:spPr bwMode="auto">
          <a:xfrm>
            <a:off x="4000939" y="2324831"/>
            <a:ext cx="4635061" cy="64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开发人员之间要保持良好的沟通。在本项目中，有时前端开发人员理解错了后端开发人员的想法，导致难以集成。</a:t>
            </a:r>
          </a:p>
        </p:txBody>
      </p:sp>
      <p:sp>
        <p:nvSpPr>
          <p:cNvPr id="43" name="矩形 42"/>
          <p:cNvSpPr/>
          <p:nvPr/>
        </p:nvSpPr>
        <p:spPr>
          <a:xfrm>
            <a:off x="683568" y="3102880"/>
            <a:ext cx="2880320" cy="864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测试驱动开发</a:t>
            </a:r>
          </a:p>
        </p:txBody>
      </p:sp>
      <p:sp>
        <p:nvSpPr>
          <p:cNvPr id="44" name="等腰三角形 43"/>
          <p:cNvSpPr/>
          <p:nvPr/>
        </p:nvSpPr>
        <p:spPr>
          <a:xfrm rot="19800000" flipH="1">
            <a:off x="3617195" y="3390913"/>
            <a:ext cx="334117" cy="28803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7"/>
          <p:cNvSpPr txBox="1">
            <a:spLocks noChangeArrowheads="1"/>
          </p:cNvSpPr>
          <p:nvPr/>
        </p:nvSpPr>
        <p:spPr bwMode="auto">
          <a:xfrm>
            <a:off x="4019727" y="3364909"/>
            <a:ext cx="4635061" cy="64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明确测试用例，以测试驱动开发。</a:t>
            </a:r>
          </a:p>
        </p:txBody>
      </p:sp>
      <p:sp>
        <p:nvSpPr>
          <p:cNvPr id="46" name="矩形 45"/>
          <p:cNvSpPr/>
          <p:nvPr/>
        </p:nvSpPr>
        <p:spPr>
          <a:xfrm>
            <a:off x="683568" y="4011910"/>
            <a:ext cx="2880320" cy="864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注重非功能性需求</a:t>
            </a:r>
          </a:p>
        </p:txBody>
      </p:sp>
      <p:sp>
        <p:nvSpPr>
          <p:cNvPr id="47" name="等腰三角形 46"/>
          <p:cNvSpPr/>
          <p:nvPr/>
        </p:nvSpPr>
        <p:spPr>
          <a:xfrm rot="19800000" flipH="1">
            <a:off x="3617195" y="4299943"/>
            <a:ext cx="334117" cy="28803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7"/>
          <p:cNvSpPr txBox="1">
            <a:spLocks noChangeArrowheads="1"/>
          </p:cNvSpPr>
          <p:nvPr/>
        </p:nvSpPr>
        <p:spPr bwMode="auto">
          <a:xfrm>
            <a:off x="4000939" y="4141013"/>
            <a:ext cx="4635061" cy="64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不能仅仅局限于满足功能性需求。界面美观程度、用户体验、响应时间等都是很重要的影响软件质量的因素。</a:t>
            </a: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68E32C6C-EBD7-DF43-8E39-695C7F84B2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98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2"/>
            <a:ext cx="9144000" cy="3993448"/>
          </a:xfrm>
          <a:custGeom>
            <a:avLst/>
            <a:gdLst/>
            <a:ahLst/>
            <a:cxnLst/>
            <a:rect l="l" t="t" r="r" b="b"/>
            <a:pathLst>
              <a:path w="9144000" h="3672043">
                <a:moveTo>
                  <a:pt x="0" y="0"/>
                </a:moveTo>
                <a:lnTo>
                  <a:pt x="9144000" y="0"/>
                </a:lnTo>
                <a:lnTo>
                  <a:pt x="9144000" y="75613"/>
                </a:lnTo>
                <a:lnTo>
                  <a:pt x="9144000" y="2787774"/>
                </a:lnTo>
                <a:lnTo>
                  <a:pt x="9144000" y="2863387"/>
                </a:lnTo>
                <a:cubicBezTo>
                  <a:pt x="7913914" y="3298815"/>
                  <a:pt x="4376056" y="4441816"/>
                  <a:pt x="0" y="2863387"/>
                </a:cubicBezTo>
                <a:lnTo>
                  <a:pt x="0" y="2787774"/>
                </a:lnTo>
                <a:lnTo>
                  <a:pt x="0" y="75613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4"/>
          <p:cNvSpPr/>
          <p:nvPr/>
        </p:nvSpPr>
        <p:spPr>
          <a:xfrm>
            <a:off x="0" y="-1"/>
            <a:ext cx="9144000" cy="3889279"/>
          </a:xfrm>
          <a:custGeom>
            <a:avLst/>
            <a:gdLst>
              <a:gd name="connsiteX0" fmla="*/ 0 w 9144000"/>
              <a:gd name="connsiteY0" fmla="*/ 0 h 2787774"/>
              <a:gd name="connsiteX1" fmla="*/ 9144000 w 9144000"/>
              <a:gd name="connsiteY1" fmla="*/ 0 h 2787774"/>
              <a:gd name="connsiteX2" fmla="*/ 9144000 w 9144000"/>
              <a:gd name="connsiteY2" fmla="*/ 2787774 h 2787774"/>
              <a:gd name="connsiteX3" fmla="*/ 0 w 9144000"/>
              <a:gd name="connsiteY3" fmla="*/ 2787774 h 2787774"/>
              <a:gd name="connsiteX4" fmla="*/ 0 w 9144000"/>
              <a:gd name="connsiteY4" fmla="*/ 0 h 2787774"/>
              <a:gd name="connsiteX0-1" fmla="*/ 0 w 9144000"/>
              <a:gd name="connsiteY0-2" fmla="*/ 0 h 3474783"/>
              <a:gd name="connsiteX1-3" fmla="*/ 9144000 w 9144000"/>
              <a:gd name="connsiteY1-4" fmla="*/ 0 h 3474783"/>
              <a:gd name="connsiteX2-5" fmla="*/ 9144000 w 9144000"/>
              <a:gd name="connsiteY2-6" fmla="*/ 2787774 h 3474783"/>
              <a:gd name="connsiteX3-7" fmla="*/ 0 w 9144000"/>
              <a:gd name="connsiteY3-8" fmla="*/ 2787774 h 3474783"/>
              <a:gd name="connsiteX4-9" fmla="*/ 0 w 9144000"/>
              <a:gd name="connsiteY4-10" fmla="*/ 0 h 3474783"/>
              <a:gd name="connsiteX0-11" fmla="*/ 0 w 9144000"/>
              <a:gd name="connsiteY0-12" fmla="*/ 0 h 3576258"/>
              <a:gd name="connsiteX1-13" fmla="*/ 9144000 w 9144000"/>
              <a:gd name="connsiteY1-14" fmla="*/ 0 h 3576258"/>
              <a:gd name="connsiteX2-15" fmla="*/ 9144000 w 9144000"/>
              <a:gd name="connsiteY2-16" fmla="*/ 2787774 h 3576258"/>
              <a:gd name="connsiteX3-17" fmla="*/ 0 w 9144000"/>
              <a:gd name="connsiteY3-18" fmla="*/ 2787774 h 3576258"/>
              <a:gd name="connsiteX4-19" fmla="*/ 0 w 9144000"/>
              <a:gd name="connsiteY4-20" fmla="*/ 0 h 3576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576258">
                <a:moveTo>
                  <a:pt x="0" y="0"/>
                </a:moveTo>
                <a:lnTo>
                  <a:pt x="9144000" y="0"/>
                </a:lnTo>
                <a:lnTo>
                  <a:pt x="9144000" y="2787774"/>
                </a:lnTo>
                <a:cubicBezTo>
                  <a:pt x="7685315" y="3201431"/>
                  <a:pt x="4593771" y="4333546"/>
                  <a:pt x="0" y="27877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47664" y="2366106"/>
            <a:ext cx="6624736" cy="1084894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C9F914FE-793C-7641-A399-7BB9386E47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3923928" y="699542"/>
            <a:ext cx="1144250" cy="108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682571"/>
            <a:ext cx="9144001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56031" y="987574"/>
            <a:ext cx="1231938" cy="1389993"/>
            <a:chOff x="1456773" y="1052456"/>
            <a:chExt cx="1642584" cy="1853324"/>
          </a:xfrm>
        </p:grpSpPr>
        <p:sp>
          <p:nvSpPr>
            <p:cNvPr id="4" name="Freeform 5"/>
            <p:cNvSpPr/>
            <p:nvPr/>
          </p:nvSpPr>
          <p:spPr bwMode="auto">
            <a:xfrm rot="5400000">
              <a:off x="1351403" y="1157826"/>
              <a:ext cx="1853324" cy="164258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19050">
              <a:solidFill>
                <a:srgbClr val="92D050"/>
              </a:soli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550751" y="1164312"/>
              <a:ext cx="1454627" cy="1629611"/>
            </a:xfrm>
            <a:custGeom>
              <a:avLst/>
              <a:gdLst>
                <a:gd name="connsiteX0" fmla="*/ 727313 w 1454626"/>
                <a:gd name="connsiteY0" fmla="*/ 0 h 1629611"/>
                <a:gd name="connsiteX1" fmla="*/ 801358 w 1454626"/>
                <a:gd name="connsiteY1" fmla="*/ 17009 h 1629611"/>
                <a:gd name="connsiteX2" fmla="*/ 1380581 w 1454626"/>
                <a:gd name="connsiteY2" fmla="*/ 351227 h 1629611"/>
                <a:gd name="connsiteX3" fmla="*/ 1454626 w 1454626"/>
                <a:gd name="connsiteY3" fmla="*/ 480140 h 1629611"/>
                <a:gd name="connsiteX4" fmla="*/ 1454626 w 1454626"/>
                <a:gd name="connsiteY4" fmla="*/ 1148577 h 1629611"/>
                <a:gd name="connsiteX5" fmla="*/ 1380581 w 1454626"/>
                <a:gd name="connsiteY5" fmla="*/ 1277489 h 1629611"/>
                <a:gd name="connsiteX6" fmla="*/ 801358 w 1454626"/>
                <a:gd name="connsiteY6" fmla="*/ 1611707 h 1629611"/>
                <a:gd name="connsiteX7" fmla="*/ 653268 w 1454626"/>
                <a:gd name="connsiteY7" fmla="*/ 1611707 h 1629611"/>
                <a:gd name="connsiteX8" fmla="*/ 74045 w 1454626"/>
                <a:gd name="connsiteY8" fmla="*/ 1277489 h 1629611"/>
                <a:gd name="connsiteX9" fmla="*/ 0 w 1454626"/>
                <a:gd name="connsiteY9" fmla="*/ 1148577 h 1629611"/>
                <a:gd name="connsiteX10" fmla="*/ 0 w 1454626"/>
                <a:gd name="connsiteY10" fmla="*/ 480140 h 1629611"/>
                <a:gd name="connsiteX11" fmla="*/ 74045 w 1454626"/>
                <a:gd name="connsiteY11" fmla="*/ 351227 h 1629611"/>
                <a:gd name="connsiteX12" fmla="*/ 653268 w 1454626"/>
                <a:gd name="connsiteY12" fmla="*/ 17009 h 1629611"/>
                <a:gd name="connsiteX13" fmla="*/ 727313 w 1454626"/>
                <a:gd name="connsiteY13" fmla="*/ 0 h 162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4626" h="1629611">
                  <a:moveTo>
                    <a:pt x="727313" y="0"/>
                  </a:moveTo>
                  <a:cubicBezTo>
                    <a:pt x="754184" y="0"/>
                    <a:pt x="781056" y="5670"/>
                    <a:pt x="801358" y="17009"/>
                  </a:cubicBezTo>
                  <a:cubicBezTo>
                    <a:pt x="1380581" y="351227"/>
                    <a:pt x="1380581" y="351227"/>
                    <a:pt x="1380581" y="351227"/>
                  </a:cubicBezTo>
                  <a:cubicBezTo>
                    <a:pt x="1421187" y="375100"/>
                    <a:pt x="1454626" y="433588"/>
                    <a:pt x="1454626" y="480140"/>
                  </a:cubicBezTo>
                  <a:cubicBezTo>
                    <a:pt x="1454626" y="1148577"/>
                    <a:pt x="1454626" y="1148577"/>
                    <a:pt x="1454626" y="1148577"/>
                  </a:cubicBezTo>
                  <a:cubicBezTo>
                    <a:pt x="1454626" y="1196322"/>
                    <a:pt x="1421187" y="1253617"/>
                    <a:pt x="1380581" y="1277489"/>
                  </a:cubicBezTo>
                  <a:cubicBezTo>
                    <a:pt x="801358" y="1611707"/>
                    <a:pt x="801358" y="1611707"/>
                    <a:pt x="801358" y="1611707"/>
                  </a:cubicBezTo>
                  <a:cubicBezTo>
                    <a:pt x="760753" y="1635580"/>
                    <a:pt x="693874" y="1635580"/>
                    <a:pt x="653268" y="1611707"/>
                  </a:cubicBezTo>
                  <a:cubicBezTo>
                    <a:pt x="74045" y="1277489"/>
                    <a:pt x="74045" y="1277489"/>
                    <a:pt x="74045" y="1277489"/>
                  </a:cubicBezTo>
                  <a:cubicBezTo>
                    <a:pt x="33440" y="1253617"/>
                    <a:pt x="0" y="1196322"/>
                    <a:pt x="0" y="1148577"/>
                  </a:cubicBezTo>
                  <a:lnTo>
                    <a:pt x="0" y="480140"/>
                  </a:lnTo>
                  <a:cubicBezTo>
                    <a:pt x="0" y="433588"/>
                    <a:pt x="33440" y="375100"/>
                    <a:pt x="74045" y="351227"/>
                  </a:cubicBezTo>
                  <a:cubicBezTo>
                    <a:pt x="653268" y="17009"/>
                    <a:pt x="653268" y="17009"/>
                    <a:pt x="653268" y="17009"/>
                  </a:cubicBezTo>
                  <a:cubicBezTo>
                    <a:pt x="673571" y="5670"/>
                    <a:pt x="700442" y="0"/>
                    <a:pt x="7273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01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863845" y="2471536"/>
            <a:ext cx="3416320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产品定位和价值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产品定位和价值</a:t>
            </a:r>
          </a:p>
        </p:txBody>
      </p:sp>
      <p:sp>
        <p:nvSpPr>
          <p:cNvPr id="6" name="菱形 5"/>
          <p:cNvSpPr/>
          <p:nvPr/>
        </p:nvSpPr>
        <p:spPr>
          <a:xfrm>
            <a:off x="1043608" y="940005"/>
            <a:ext cx="1302115" cy="1302036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3202" rIns="0" bIns="43202" anchor="ctr"/>
          <a:lstStyle/>
          <a:p>
            <a:pPr algn="ctr">
              <a:defRPr/>
            </a:pP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1043608" y="3582177"/>
            <a:ext cx="1302115" cy="1303535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3202" rIns="0" bIns="43202" anchor="ctr"/>
          <a:lstStyle/>
          <a:p>
            <a:pPr algn="ctr">
              <a:defRPr/>
            </a:pP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042858" y="2260342"/>
            <a:ext cx="1303614" cy="1303534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3202" rIns="0" bIns="43202" anchor="ctr"/>
          <a:lstStyle/>
          <a:p>
            <a:pPr algn="ctr">
              <a:defRPr/>
            </a:pP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8957" y="1438432"/>
            <a:ext cx="4403284" cy="772372"/>
          </a:xfrm>
          <a:prstGeom prst="rect">
            <a:avLst/>
          </a:prstGeom>
        </p:spPr>
        <p:txBody>
          <a:bodyPr wrap="square" lIns="86404" tIns="43202" rIns="86404" bIns="43202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主要面向在校大学生，面前限于交大用户（拥有</a:t>
            </a:r>
            <a:r>
              <a:rPr lang="en-US" altLang="zh-CN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JAccount</a:t>
            </a: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账号）</a:t>
            </a:r>
            <a:endParaRPr lang="en-US" altLang="zh-CN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6724" y="2598632"/>
            <a:ext cx="4367749" cy="848418"/>
          </a:xfrm>
          <a:prstGeom prst="rect">
            <a:avLst/>
          </a:prstGeom>
        </p:spPr>
        <p:txBody>
          <a:bodyPr wrap="square" lIns="86404" tIns="43202" rIns="86404" bIns="43202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依附于微信平台，即用即取、即停即关的轻量级的微信小程序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1889" y="3622235"/>
            <a:ext cx="5872251" cy="1336372"/>
          </a:xfrm>
          <a:prstGeom prst="rect">
            <a:avLst/>
          </a:prstGeom>
        </p:spPr>
        <p:txBody>
          <a:bodyPr wrap="square" lIns="86404" tIns="43202" rIns="86404" bIns="43202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核心为日程管理，但远不止与日程管理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它还有：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无缝对接的日程识别功能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及时的通知爬取功能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贴心的饮食分析、运动计划推荐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0A75DD0A-A772-9D42-9BFB-82B0BD842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F1E15DEA-E4DC-BB45-8C8F-6368F2054B91}"/>
              </a:ext>
            </a:extLst>
          </p:cNvPr>
          <p:cNvGrpSpPr/>
          <p:nvPr/>
        </p:nvGrpSpPr>
        <p:grpSpPr>
          <a:xfrm>
            <a:off x="1353675" y="1220896"/>
            <a:ext cx="681980" cy="681980"/>
            <a:chOff x="8393340" y="1988840"/>
            <a:chExt cx="877066" cy="87706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C1086FE-04EC-A34B-A34C-56B13DC06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6" name="Picture 7" descr="D:\360data\重要数据\桌面\未标题-1.png">
              <a:extLst>
                <a:ext uri="{FF2B5EF4-FFF2-40B4-BE49-F238E27FC236}">
                  <a16:creationId xmlns:a16="http://schemas.microsoft.com/office/drawing/2014/main" id="{915D75A6-449A-CE47-A12F-E2AF44B43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A9738E5-D5CB-8A4E-B6AA-97BF51240441}"/>
              </a:ext>
            </a:extLst>
          </p:cNvPr>
          <p:cNvGrpSpPr/>
          <p:nvPr/>
        </p:nvGrpSpPr>
        <p:grpSpPr>
          <a:xfrm>
            <a:off x="1353675" y="2550057"/>
            <a:ext cx="681980" cy="681980"/>
            <a:chOff x="4672898" y="2936570"/>
            <a:chExt cx="877066" cy="87706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B63A26D-C434-4541-8451-91676C00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9" name="Picture 5" descr="D:\360data\重要数据\桌面\未标题-4.png">
              <a:extLst>
                <a:ext uri="{FF2B5EF4-FFF2-40B4-BE49-F238E27FC236}">
                  <a16:creationId xmlns:a16="http://schemas.microsoft.com/office/drawing/2014/main" id="{2C697A2B-E285-4049-9D18-B712A5BB97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20D92C2-D8B1-D545-B068-2C1D3060EF95}"/>
              </a:ext>
            </a:extLst>
          </p:cNvPr>
          <p:cNvGrpSpPr/>
          <p:nvPr/>
        </p:nvGrpSpPr>
        <p:grpSpPr>
          <a:xfrm>
            <a:off x="1353675" y="3866682"/>
            <a:ext cx="681980" cy="681980"/>
            <a:chOff x="6533119" y="2285390"/>
            <a:chExt cx="877066" cy="87706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C58A924-1B31-4D40-B414-95B375D2D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22" name="Picture 6" descr="D:\360data\重要数据\桌面\未标题-5.png">
              <a:extLst>
                <a:ext uri="{FF2B5EF4-FFF2-40B4-BE49-F238E27FC236}">
                  <a16:creationId xmlns:a16="http://schemas.microsoft.com/office/drawing/2014/main" id="{3AE8D0B2-1F28-1A47-A1F4-469BC7352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产品定位和价值</a:t>
            </a:r>
          </a:p>
        </p:txBody>
      </p:sp>
      <p:sp>
        <p:nvSpPr>
          <p:cNvPr id="13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2180757" y="1180492"/>
            <a:ext cx="623725" cy="6238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2656612" y="2645317"/>
            <a:ext cx="623725" cy="6226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2342931" y="3929701"/>
            <a:ext cx="623725" cy="6238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98852" y="1759756"/>
            <a:ext cx="1861289" cy="2965521"/>
            <a:chOff x="877887" y="2820148"/>
            <a:chExt cx="1939925" cy="2963682"/>
          </a:xfrm>
          <a:solidFill>
            <a:srgbClr val="005E3C"/>
          </a:solidFill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877887" y="2820148"/>
              <a:ext cx="1939925" cy="193992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25"/>
            <p:cNvSpPr txBox="1"/>
            <p:nvPr/>
          </p:nvSpPr>
          <p:spPr>
            <a:xfrm>
              <a:off x="1078682" y="3198509"/>
              <a:ext cx="1538332" cy="2585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解决市面上现有日程管理软件存在的问题</a:t>
              </a:r>
            </a:p>
          </p:txBody>
        </p:sp>
      </p:grpSp>
      <p:sp>
        <p:nvSpPr>
          <p:cNvPr id="36" name="TextBox 26"/>
          <p:cNvSpPr txBox="1"/>
          <p:nvPr/>
        </p:nvSpPr>
        <p:spPr>
          <a:xfrm>
            <a:off x="2827383" y="1334710"/>
            <a:ext cx="2072298" cy="31545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6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三大类软件</a:t>
            </a:r>
          </a:p>
        </p:txBody>
      </p:sp>
      <p:sp>
        <p:nvSpPr>
          <p:cNvPr id="37" name="TextBox 27"/>
          <p:cNvSpPr txBox="1"/>
          <p:nvPr/>
        </p:nvSpPr>
        <p:spPr>
          <a:xfrm>
            <a:off x="2827383" y="1759849"/>
            <a:ext cx="5512425" cy="62322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时间管理软件：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Forest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、专注、</a:t>
            </a:r>
            <a:r>
              <a:rPr lang="en-US" altLang="zh-CN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iHour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日程提醒软件：火箭闹钟、怪物闹钟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日程管理软件：超级课程表、</a:t>
            </a:r>
            <a:r>
              <a:rPr lang="en-US" altLang="zh-CN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Pendo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、日事清、</a:t>
            </a:r>
            <a:r>
              <a:rPr lang="en-US" altLang="zh-CN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MyWeek</a:t>
            </a:r>
            <a:endParaRPr lang="zh-CN" altLang="en-US" sz="12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0"/>
          <p:cNvSpPr txBox="1"/>
          <p:nvPr/>
        </p:nvSpPr>
        <p:spPr>
          <a:xfrm>
            <a:off x="2958248" y="4083918"/>
            <a:ext cx="4046339" cy="31545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6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核心功能基础、无法解决高度特化的需求</a:t>
            </a:r>
          </a:p>
        </p:txBody>
      </p:sp>
      <p:sp>
        <p:nvSpPr>
          <p:cNvPr id="42" name="TextBox 32"/>
          <p:cNvSpPr txBox="1"/>
          <p:nvPr/>
        </p:nvSpPr>
        <p:spPr>
          <a:xfrm>
            <a:off x="3280337" y="2792679"/>
            <a:ext cx="3238688" cy="31545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6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用户针对性差、产品定位太过宽泛 </a:t>
            </a: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69897C6D-EF35-B542-AB08-8916CF07AC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产品定位和价值</a:t>
            </a:r>
          </a:p>
        </p:txBody>
      </p:sp>
      <p:sp>
        <p:nvSpPr>
          <p:cNvPr id="5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060902" y="1563638"/>
            <a:ext cx="2684949" cy="1056611"/>
          </a:xfrm>
          <a:custGeom>
            <a:avLst/>
            <a:gdLst>
              <a:gd name="connsiteX0" fmla="*/ 1647823 w 1871661"/>
              <a:gd name="connsiteY0" fmla="*/ 0 h 736603"/>
              <a:gd name="connsiteX1" fmla="*/ 1871661 w 1871661"/>
              <a:gd name="connsiteY1" fmla="*/ 223839 h 736603"/>
              <a:gd name="connsiteX2" fmla="*/ 1647823 w 1871661"/>
              <a:gd name="connsiteY2" fmla="*/ 447677 h 736603"/>
              <a:gd name="connsiteX3" fmla="*/ 1647823 w 1871661"/>
              <a:gd name="connsiteY3" fmla="*/ 335758 h 736603"/>
              <a:gd name="connsiteX4" fmla="*/ 631046 w 1871661"/>
              <a:gd name="connsiteY4" fmla="*/ 335758 h 736603"/>
              <a:gd name="connsiteX5" fmla="*/ 631031 w 1871661"/>
              <a:gd name="connsiteY5" fmla="*/ 336555 h 736603"/>
              <a:gd name="connsiteX6" fmla="*/ 343503 w 1871661"/>
              <a:gd name="connsiteY6" fmla="*/ 451167 h 736603"/>
              <a:gd name="connsiteX7" fmla="*/ 223776 w 1871661"/>
              <a:gd name="connsiteY7" fmla="*/ 736603 h 736603"/>
              <a:gd name="connsiteX8" fmla="*/ 0 w 1871661"/>
              <a:gd name="connsiteY8" fmla="*/ 736603 h 736603"/>
              <a:gd name="connsiteX9" fmla="*/ 186688 w 1871661"/>
              <a:gd name="connsiteY9" fmla="*/ 291527 h 736603"/>
              <a:gd name="connsiteX10" fmla="*/ 511158 w 1871661"/>
              <a:gd name="connsiteY10" fmla="*/ 122982 h 736603"/>
              <a:gd name="connsiteX11" fmla="*/ 623886 w 1871661"/>
              <a:gd name="connsiteY11" fmla="*/ 113729 h 736603"/>
              <a:gd name="connsiteX12" fmla="*/ 623886 w 1871661"/>
              <a:gd name="connsiteY12" fmla="*/ 111919 h 736603"/>
              <a:gd name="connsiteX13" fmla="*/ 1647823 w 1871661"/>
              <a:gd name="connsiteY13" fmla="*/ 111919 h 73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1661" h="736603">
                <a:moveTo>
                  <a:pt x="1647823" y="0"/>
                </a:moveTo>
                <a:lnTo>
                  <a:pt x="1871661" y="223839"/>
                </a:lnTo>
                <a:lnTo>
                  <a:pt x="1647823" y="447677"/>
                </a:lnTo>
                <a:lnTo>
                  <a:pt x="1647823" y="335758"/>
                </a:lnTo>
                <a:lnTo>
                  <a:pt x="631046" y="335758"/>
                </a:lnTo>
                <a:lnTo>
                  <a:pt x="631031" y="336555"/>
                </a:lnTo>
                <a:cubicBezTo>
                  <a:pt x="523694" y="334638"/>
                  <a:pt x="420088" y="375936"/>
                  <a:pt x="343503" y="451167"/>
                </a:cubicBezTo>
                <a:cubicBezTo>
                  <a:pt x="266917" y="526397"/>
                  <a:pt x="223776" y="629249"/>
                  <a:pt x="223776" y="736603"/>
                </a:cubicBezTo>
                <a:lnTo>
                  <a:pt x="0" y="736603"/>
                </a:lnTo>
                <a:cubicBezTo>
                  <a:pt x="0" y="569207"/>
                  <a:pt x="67269" y="408832"/>
                  <a:pt x="186688" y="291527"/>
                </a:cubicBezTo>
                <a:cubicBezTo>
                  <a:pt x="276253" y="203548"/>
                  <a:pt x="389515" y="145331"/>
                  <a:pt x="511158" y="122982"/>
                </a:cubicBezTo>
                <a:lnTo>
                  <a:pt x="623886" y="113729"/>
                </a:lnTo>
                <a:lnTo>
                  <a:pt x="623886" y="111919"/>
                </a:lnTo>
                <a:lnTo>
                  <a:pt x="1647823" y="111919"/>
                </a:lnTo>
                <a:close/>
              </a:path>
            </a:pathLst>
          </a:custGeom>
          <a:solidFill>
            <a:srgbClr val="92D050"/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0" rIns="86404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2175284" y="1563638"/>
            <a:ext cx="2684949" cy="1056611"/>
          </a:xfrm>
          <a:custGeom>
            <a:avLst/>
            <a:gdLst>
              <a:gd name="connsiteX0" fmla="*/ 1647823 w 1871661"/>
              <a:gd name="connsiteY0" fmla="*/ 0 h 736603"/>
              <a:gd name="connsiteX1" fmla="*/ 1871661 w 1871661"/>
              <a:gd name="connsiteY1" fmla="*/ 223839 h 736603"/>
              <a:gd name="connsiteX2" fmla="*/ 1647823 w 1871661"/>
              <a:gd name="connsiteY2" fmla="*/ 447677 h 736603"/>
              <a:gd name="connsiteX3" fmla="*/ 1647823 w 1871661"/>
              <a:gd name="connsiteY3" fmla="*/ 335758 h 736603"/>
              <a:gd name="connsiteX4" fmla="*/ 631046 w 1871661"/>
              <a:gd name="connsiteY4" fmla="*/ 335758 h 736603"/>
              <a:gd name="connsiteX5" fmla="*/ 631031 w 1871661"/>
              <a:gd name="connsiteY5" fmla="*/ 336555 h 736603"/>
              <a:gd name="connsiteX6" fmla="*/ 343503 w 1871661"/>
              <a:gd name="connsiteY6" fmla="*/ 451167 h 736603"/>
              <a:gd name="connsiteX7" fmla="*/ 223776 w 1871661"/>
              <a:gd name="connsiteY7" fmla="*/ 736603 h 736603"/>
              <a:gd name="connsiteX8" fmla="*/ 0 w 1871661"/>
              <a:gd name="connsiteY8" fmla="*/ 736603 h 736603"/>
              <a:gd name="connsiteX9" fmla="*/ 186688 w 1871661"/>
              <a:gd name="connsiteY9" fmla="*/ 291527 h 736603"/>
              <a:gd name="connsiteX10" fmla="*/ 511158 w 1871661"/>
              <a:gd name="connsiteY10" fmla="*/ 122982 h 736603"/>
              <a:gd name="connsiteX11" fmla="*/ 623886 w 1871661"/>
              <a:gd name="connsiteY11" fmla="*/ 113729 h 736603"/>
              <a:gd name="connsiteX12" fmla="*/ 623886 w 1871661"/>
              <a:gd name="connsiteY12" fmla="*/ 111919 h 736603"/>
              <a:gd name="connsiteX13" fmla="*/ 1647823 w 1871661"/>
              <a:gd name="connsiteY13" fmla="*/ 111919 h 73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1661" h="736603">
                <a:moveTo>
                  <a:pt x="1647823" y="0"/>
                </a:moveTo>
                <a:lnTo>
                  <a:pt x="1871661" y="223839"/>
                </a:lnTo>
                <a:lnTo>
                  <a:pt x="1647823" y="447677"/>
                </a:lnTo>
                <a:lnTo>
                  <a:pt x="1647823" y="335758"/>
                </a:lnTo>
                <a:lnTo>
                  <a:pt x="631046" y="335758"/>
                </a:lnTo>
                <a:lnTo>
                  <a:pt x="631031" y="336555"/>
                </a:lnTo>
                <a:cubicBezTo>
                  <a:pt x="523694" y="334638"/>
                  <a:pt x="420088" y="375936"/>
                  <a:pt x="343503" y="451167"/>
                </a:cubicBezTo>
                <a:cubicBezTo>
                  <a:pt x="266917" y="526397"/>
                  <a:pt x="223776" y="629249"/>
                  <a:pt x="223776" y="736603"/>
                </a:cubicBezTo>
                <a:lnTo>
                  <a:pt x="0" y="736603"/>
                </a:lnTo>
                <a:cubicBezTo>
                  <a:pt x="0" y="569207"/>
                  <a:pt x="67269" y="408832"/>
                  <a:pt x="186688" y="291527"/>
                </a:cubicBezTo>
                <a:cubicBezTo>
                  <a:pt x="276253" y="203548"/>
                  <a:pt x="389515" y="145331"/>
                  <a:pt x="511158" y="122982"/>
                </a:cubicBezTo>
                <a:lnTo>
                  <a:pt x="623886" y="113729"/>
                </a:lnTo>
                <a:lnTo>
                  <a:pt x="623886" y="111919"/>
                </a:lnTo>
                <a:lnTo>
                  <a:pt x="1647823" y="11191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0" rIns="86404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空心弧 40"/>
          <p:cNvSpPr/>
          <p:nvPr/>
        </p:nvSpPr>
        <p:spPr>
          <a:xfrm flipH="1" flipV="1">
            <a:off x="3923758" y="2606585"/>
            <a:ext cx="936479" cy="894930"/>
          </a:xfrm>
          <a:custGeom>
            <a:avLst/>
            <a:gdLst>
              <a:gd name="connsiteX0" fmla="*/ 0 w 1247775"/>
              <a:gd name="connsiteY0" fmla="*/ 623888 h 1247775"/>
              <a:gd name="connsiteX1" fmla="*/ 186688 w 1247775"/>
              <a:gd name="connsiteY1" fmla="*/ 178812 h 1247775"/>
              <a:gd name="connsiteX2" fmla="*/ 635026 w 1247775"/>
              <a:gd name="connsiteY2" fmla="*/ 100 h 1247775"/>
              <a:gd name="connsiteX3" fmla="*/ 631031 w 1247775"/>
              <a:gd name="connsiteY3" fmla="*/ 223840 h 1247775"/>
              <a:gd name="connsiteX4" fmla="*/ 343503 w 1247775"/>
              <a:gd name="connsiteY4" fmla="*/ 338452 h 1247775"/>
              <a:gd name="connsiteX5" fmla="*/ 223776 w 1247775"/>
              <a:gd name="connsiteY5" fmla="*/ 623888 h 1247775"/>
              <a:gd name="connsiteX6" fmla="*/ 0 w 1247775"/>
              <a:gd name="connsiteY6" fmla="*/ 623888 h 1247775"/>
              <a:gd name="connsiteX0-1" fmla="*/ 0 w 643003"/>
              <a:gd name="connsiteY0-2" fmla="*/ 623888 h 623888"/>
              <a:gd name="connsiteX1-3" fmla="*/ 186688 w 643003"/>
              <a:gd name="connsiteY1-4" fmla="*/ 178812 h 623888"/>
              <a:gd name="connsiteX2-5" fmla="*/ 635026 w 643003"/>
              <a:gd name="connsiteY2-6" fmla="*/ 100 h 623888"/>
              <a:gd name="connsiteX3-7" fmla="*/ 631031 w 643003"/>
              <a:gd name="connsiteY3-8" fmla="*/ 223840 h 623888"/>
              <a:gd name="connsiteX4-9" fmla="*/ 343503 w 643003"/>
              <a:gd name="connsiteY4-10" fmla="*/ 338452 h 623888"/>
              <a:gd name="connsiteX5-11" fmla="*/ 223776 w 643003"/>
              <a:gd name="connsiteY5-12" fmla="*/ 623888 h 623888"/>
              <a:gd name="connsiteX6-13" fmla="*/ 0 w 643003"/>
              <a:gd name="connsiteY6-14" fmla="*/ 623888 h 623888"/>
              <a:gd name="connsiteX0-15" fmla="*/ 0 w 649102"/>
              <a:gd name="connsiteY0-16" fmla="*/ 623888 h 623888"/>
              <a:gd name="connsiteX1-17" fmla="*/ 186688 w 649102"/>
              <a:gd name="connsiteY1-18" fmla="*/ 178812 h 623888"/>
              <a:gd name="connsiteX2-19" fmla="*/ 635026 w 649102"/>
              <a:gd name="connsiteY2-20" fmla="*/ 100 h 623888"/>
              <a:gd name="connsiteX3-21" fmla="*/ 631031 w 649102"/>
              <a:gd name="connsiteY3-22" fmla="*/ 223840 h 623888"/>
              <a:gd name="connsiteX4-23" fmla="*/ 343503 w 649102"/>
              <a:gd name="connsiteY4-24" fmla="*/ 338452 h 623888"/>
              <a:gd name="connsiteX5-25" fmla="*/ 223776 w 649102"/>
              <a:gd name="connsiteY5-26" fmla="*/ 623888 h 623888"/>
              <a:gd name="connsiteX6-27" fmla="*/ 0 w 649102"/>
              <a:gd name="connsiteY6-28" fmla="*/ 623888 h 623888"/>
              <a:gd name="connsiteX0-29" fmla="*/ 0 w 652814"/>
              <a:gd name="connsiteY0-30" fmla="*/ 623888 h 623888"/>
              <a:gd name="connsiteX1-31" fmla="*/ 186688 w 652814"/>
              <a:gd name="connsiteY1-32" fmla="*/ 178812 h 623888"/>
              <a:gd name="connsiteX2-33" fmla="*/ 635026 w 652814"/>
              <a:gd name="connsiteY2-34" fmla="*/ 100 h 623888"/>
              <a:gd name="connsiteX3-35" fmla="*/ 631031 w 652814"/>
              <a:gd name="connsiteY3-36" fmla="*/ 223840 h 623888"/>
              <a:gd name="connsiteX4-37" fmla="*/ 343503 w 652814"/>
              <a:gd name="connsiteY4-38" fmla="*/ 338452 h 623888"/>
              <a:gd name="connsiteX5-39" fmla="*/ 223776 w 652814"/>
              <a:gd name="connsiteY5-40" fmla="*/ 623888 h 623888"/>
              <a:gd name="connsiteX6-41" fmla="*/ 0 w 652814"/>
              <a:gd name="connsiteY6-42" fmla="*/ 623888 h 623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52814" h="623888">
                <a:moveTo>
                  <a:pt x="0" y="623888"/>
                </a:moveTo>
                <a:cubicBezTo>
                  <a:pt x="0" y="456492"/>
                  <a:pt x="67269" y="296117"/>
                  <a:pt x="186688" y="178812"/>
                </a:cubicBezTo>
                <a:cubicBezTo>
                  <a:pt x="306107" y="61506"/>
                  <a:pt x="467657" y="-2889"/>
                  <a:pt x="635026" y="100"/>
                </a:cubicBezTo>
                <a:cubicBezTo>
                  <a:pt x="652744" y="69917"/>
                  <a:pt x="665701" y="156404"/>
                  <a:pt x="631031" y="223840"/>
                </a:cubicBezTo>
                <a:cubicBezTo>
                  <a:pt x="523694" y="221923"/>
                  <a:pt x="420088" y="263221"/>
                  <a:pt x="343503" y="338452"/>
                </a:cubicBezTo>
                <a:cubicBezTo>
                  <a:pt x="266917" y="413682"/>
                  <a:pt x="223776" y="516534"/>
                  <a:pt x="223776" y="623888"/>
                </a:cubicBezTo>
                <a:lnTo>
                  <a:pt x="0" y="62388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0" rIns="86404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空心弧 40"/>
          <p:cNvSpPr/>
          <p:nvPr/>
        </p:nvSpPr>
        <p:spPr>
          <a:xfrm flipV="1">
            <a:off x="4060900" y="2606585"/>
            <a:ext cx="936479" cy="894930"/>
          </a:xfrm>
          <a:custGeom>
            <a:avLst/>
            <a:gdLst>
              <a:gd name="connsiteX0" fmla="*/ 0 w 1247775"/>
              <a:gd name="connsiteY0" fmla="*/ 623888 h 1247775"/>
              <a:gd name="connsiteX1" fmla="*/ 186688 w 1247775"/>
              <a:gd name="connsiteY1" fmla="*/ 178812 h 1247775"/>
              <a:gd name="connsiteX2" fmla="*/ 635026 w 1247775"/>
              <a:gd name="connsiteY2" fmla="*/ 100 h 1247775"/>
              <a:gd name="connsiteX3" fmla="*/ 631031 w 1247775"/>
              <a:gd name="connsiteY3" fmla="*/ 223840 h 1247775"/>
              <a:gd name="connsiteX4" fmla="*/ 343503 w 1247775"/>
              <a:gd name="connsiteY4" fmla="*/ 338452 h 1247775"/>
              <a:gd name="connsiteX5" fmla="*/ 223776 w 1247775"/>
              <a:gd name="connsiteY5" fmla="*/ 623888 h 1247775"/>
              <a:gd name="connsiteX6" fmla="*/ 0 w 1247775"/>
              <a:gd name="connsiteY6" fmla="*/ 623888 h 1247775"/>
              <a:gd name="connsiteX0-1" fmla="*/ 0 w 643003"/>
              <a:gd name="connsiteY0-2" fmla="*/ 623888 h 623888"/>
              <a:gd name="connsiteX1-3" fmla="*/ 186688 w 643003"/>
              <a:gd name="connsiteY1-4" fmla="*/ 178812 h 623888"/>
              <a:gd name="connsiteX2-5" fmla="*/ 635026 w 643003"/>
              <a:gd name="connsiteY2-6" fmla="*/ 100 h 623888"/>
              <a:gd name="connsiteX3-7" fmla="*/ 631031 w 643003"/>
              <a:gd name="connsiteY3-8" fmla="*/ 223840 h 623888"/>
              <a:gd name="connsiteX4-9" fmla="*/ 343503 w 643003"/>
              <a:gd name="connsiteY4-10" fmla="*/ 338452 h 623888"/>
              <a:gd name="connsiteX5-11" fmla="*/ 223776 w 643003"/>
              <a:gd name="connsiteY5-12" fmla="*/ 623888 h 623888"/>
              <a:gd name="connsiteX6-13" fmla="*/ 0 w 643003"/>
              <a:gd name="connsiteY6-14" fmla="*/ 623888 h 623888"/>
              <a:gd name="connsiteX0-15" fmla="*/ 0 w 649102"/>
              <a:gd name="connsiteY0-16" fmla="*/ 623888 h 623888"/>
              <a:gd name="connsiteX1-17" fmla="*/ 186688 w 649102"/>
              <a:gd name="connsiteY1-18" fmla="*/ 178812 h 623888"/>
              <a:gd name="connsiteX2-19" fmla="*/ 635026 w 649102"/>
              <a:gd name="connsiteY2-20" fmla="*/ 100 h 623888"/>
              <a:gd name="connsiteX3-21" fmla="*/ 631031 w 649102"/>
              <a:gd name="connsiteY3-22" fmla="*/ 223840 h 623888"/>
              <a:gd name="connsiteX4-23" fmla="*/ 343503 w 649102"/>
              <a:gd name="connsiteY4-24" fmla="*/ 338452 h 623888"/>
              <a:gd name="connsiteX5-25" fmla="*/ 223776 w 649102"/>
              <a:gd name="connsiteY5-26" fmla="*/ 623888 h 623888"/>
              <a:gd name="connsiteX6-27" fmla="*/ 0 w 649102"/>
              <a:gd name="connsiteY6-28" fmla="*/ 623888 h 623888"/>
              <a:gd name="connsiteX0-29" fmla="*/ 0 w 652814"/>
              <a:gd name="connsiteY0-30" fmla="*/ 623888 h 623888"/>
              <a:gd name="connsiteX1-31" fmla="*/ 186688 w 652814"/>
              <a:gd name="connsiteY1-32" fmla="*/ 178812 h 623888"/>
              <a:gd name="connsiteX2-33" fmla="*/ 635026 w 652814"/>
              <a:gd name="connsiteY2-34" fmla="*/ 100 h 623888"/>
              <a:gd name="connsiteX3-35" fmla="*/ 631031 w 652814"/>
              <a:gd name="connsiteY3-36" fmla="*/ 223840 h 623888"/>
              <a:gd name="connsiteX4-37" fmla="*/ 343503 w 652814"/>
              <a:gd name="connsiteY4-38" fmla="*/ 338452 h 623888"/>
              <a:gd name="connsiteX5-39" fmla="*/ 223776 w 652814"/>
              <a:gd name="connsiteY5-40" fmla="*/ 623888 h 623888"/>
              <a:gd name="connsiteX6-41" fmla="*/ 0 w 652814"/>
              <a:gd name="connsiteY6-42" fmla="*/ 623888 h 623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52814" h="623888">
                <a:moveTo>
                  <a:pt x="0" y="623888"/>
                </a:moveTo>
                <a:cubicBezTo>
                  <a:pt x="0" y="456492"/>
                  <a:pt x="67269" y="296117"/>
                  <a:pt x="186688" y="178812"/>
                </a:cubicBezTo>
                <a:cubicBezTo>
                  <a:pt x="306107" y="61506"/>
                  <a:pt x="467657" y="-2889"/>
                  <a:pt x="635026" y="100"/>
                </a:cubicBezTo>
                <a:cubicBezTo>
                  <a:pt x="652744" y="69917"/>
                  <a:pt x="665701" y="156404"/>
                  <a:pt x="631031" y="223840"/>
                </a:cubicBezTo>
                <a:cubicBezTo>
                  <a:pt x="523694" y="221923"/>
                  <a:pt x="420088" y="263221"/>
                  <a:pt x="343503" y="338452"/>
                </a:cubicBezTo>
                <a:cubicBezTo>
                  <a:pt x="266917" y="413682"/>
                  <a:pt x="223776" y="516534"/>
                  <a:pt x="223776" y="623888"/>
                </a:cubicBezTo>
                <a:lnTo>
                  <a:pt x="0" y="623888"/>
                </a:lnTo>
                <a:close/>
              </a:path>
            </a:pathLst>
          </a:custGeom>
          <a:solidFill>
            <a:srgbClr val="92D050"/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0" rIns="86404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755576" y="2355726"/>
            <a:ext cx="2824045" cy="1153117"/>
          </a:xfrm>
          <a:prstGeom prst="rect">
            <a:avLst/>
          </a:prstGeom>
          <a:noFill/>
        </p:spPr>
        <p:txBody>
          <a:bodyPr wrap="square" lIns="86404" tIns="43202" rIns="86404" bIns="43202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</a:pPr>
            <a:r>
              <a:rPr lang="zh-CN" altLang="en-US" sz="1600" noProof="1">
                <a:solidFill>
                  <a:srgbClr val="333333"/>
                </a:solidFill>
                <a:cs typeface="Arial" panose="020B0604020202020204" pitchFamily="34" charset="0"/>
              </a:rPr>
              <a:t>为大学生用户提供从登陆、课程信息考试信息导入、日程管理的全面服务</a:t>
            </a:r>
            <a:endParaRPr lang="en-US" altLang="zh-CN" sz="1600" noProof="1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0006" y="1502534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全栈式日程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解决方案</a:t>
            </a:r>
          </a:p>
        </p:txBody>
      </p:sp>
      <p:sp>
        <p:nvSpPr>
          <p:cNvPr id="12" name="矩形 11"/>
          <p:cNvSpPr/>
          <p:nvPr/>
        </p:nvSpPr>
        <p:spPr>
          <a:xfrm>
            <a:off x="6970827" y="1563638"/>
            <a:ext cx="128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轻量却无     所不能</a:t>
            </a:r>
          </a:p>
        </p:txBody>
      </p:sp>
      <p:sp>
        <p:nvSpPr>
          <p:cNvPr id="13" name="文本框 14"/>
          <p:cNvSpPr txBox="1"/>
          <p:nvPr/>
        </p:nvSpPr>
        <p:spPr>
          <a:xfrm>
            <a:off x="5462512" y="2366967"/>
            <a:ext cx="2947666" cy="783785"/>
          </a:xfrm>
          <a:prstGeom prst="rect">
            <a:avLst/>
          </a:prstGeom>
          <a:noFill/>
        </p:spPr>
        <p:txBody>
          <a:bodyPr wrap="square" lIns="86404" tIns="43202" rIns="86404" bIns="43202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</a:pPr>
            <a:r>
              <a:rPr lang="zh-CN" altLang="en-US" sz="1600" noProof="1">
                <a:solidFill>
                  <a:srgbClr val="333333"/>
                </a:solidFill>
                <a:cs typeface="Arial" panose="020B0604020202020204" pitchFamily="34" charset="0"/>
              </a:rPr>
              <a:t>依托与可扩展的设计架构，针对不同的用户需求一一消灭！</a:t>
            </a:r>
            <a:endParaRPr lang="en-US" altLang="zh-CN" sz="1600" noProof="1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89BD6A83-01F9-9147-AEE1-C28DE36149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3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682571"/>
            <a:ext cx="9144001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56031" y="987574"/>
            <a:ext cx="1231938" cy="1389993"/>
            <a:chOff x="1456773" y="1052456"/>
            <a:chExt cx="1642584" cy="1853324"/>
          </a:xfrm>
        </p:grpSpPr>
        <p:sp>
          <p:nvSpPr>
            <p:cNvPr id="4" name="Freeform 5"/>
            <p:cNvSpPr/>
            <p:nvPr/>
          </p:nvSpPr>
          <p:spPr bwMode="auto">
            <a:xfrm rot="5400000">
              <a:off x="1351403" y="1157826"/>
              <a:ext cx="1853324" cy="164258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19050">
              <a:solidFill>
                <a:srgbClr val="92D050"/>
              </a:soli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550751" y="1164312"/>
              <a:ext cx="1454627" cy="1629611"/>
            </a:xfrm>
            <a:custGeom>
              <a:avLst/>
              <a:gdLst>
                <a:gd name="connsiteX0" fmla="*/ 727313 w 1454626"/>
                <a:gd name="connsiteY0" fmla="*/ 0 h 1629611"/>
                <a:gd name="connsiteX1" fmla="*/ 801358 w 1454626"/>
                <a:gd name="connsiteY1" fmla="*/ 17009 h 1629611"/>
                <a:gd name="connsiteX2" fmla="*/ 1380581 w 1454626"/>
                <a:gd name="connsiteY2" fmla="*/ 351227 h 1629611"/>
                <a:gd name="connsiteX3" fmla="*/ 1454626 w 1454626"/>
                <a:gd name="connsiteY3" fmla="*/ 480140 h 1629611"/>
                <a:gd name="connsiteX4" fmla="*/ 1454626 w 1454626"/>
                <a:gd name="connsiteY4" fmla="*/ 1148577 h 1629611"/>
                <a:gd name="connsiteX5" fmla="*/ 1380581 w 1454626"/>
                <a:gd name="connsiteY5" fmla="*/ 1277489 h 1629611"/>
                <a:gd name="connsiteX6" fmla="*/ 801358 w 1454626"/>
                <a:gd name="connsiteY6" fmla="*/ 1611707 h 1629611"/>
                <a:gd name="connsiteX7" fmla="*/ 653268 w 1454626"/>
                <a:gd name="connsiteY7" fmla="*/ 1611707 h 1629611"/>
                <a:gd name="connsiteX8" fmla="*/ 74045 w 1454626"/>
                <a:gd name="connsiteY8" fmla="*/ 1277489 h 1629611"/>
                <a:gd name="connsiteX9" fmla="*/ 0 w 1454626"/>
                <a:gd name="connsiteY9" fmla="*/ 1148577 h 1629611"/>
                <a:gd name="connsiteX10" fmla="*/ 0 w 1454626"/>
                <a:gd name="connsiteY10" fmla="*/ 480140 h 1629611"/>
                <a:gd name="connsiteX11" fmla="*/ 74045 w 1454626"/>
                <a:gd name="connsiteY11" fmla="*/ 351227 h 1629611"/>
                <a:gd name="connsiteX12" fmla="*/ 653268 w 1454626"/>
                <a:gd name="connsiteY12" fmla="*/ 17009 h 1629611"/>
                <a:gd name="connsiteX13" fmla="*/ 727313 w 1454626"/>
                <a:gd name="connsiteY13" fmla="*/ 0 h 162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4626" h="1629611">
                  <a:moveTo>
                    <a:pt x="727313" y="0"/>
                  </a:moveTo>
                  <a:cubicBezTo>
                    <a:pt x="754184" y="0"/>
                    <a:pt x="781056" y="5670"/>
                    <a:pt x="801358" y="17009"/>
                  </a:cubicBezTo>
                  <a:cubicBezTo>
                    <a:pt x="1380581" y="351227"/>
                    <a:pt x="1380581" y="351227"/>
                    <a:pt x="1380581" y="351227"/>
                  </a:cubicBezTo>
                  <a:cubicBezTo>
                    <a:pt x="1421187" y="375100"/>
                    <a:pt x="1454626" y="433588"/>
                    <a:pt x="1454626" y="480140"/>
                  </a:cubicBezTo>
                  <a:cubicBezTo>
                    <a:pt x="1454626" y="1148577"/>
                    <a:pt x="1454626" y="1148577"/>
                    <a:pt x="1454626" y="1148577"/>
                  </a:cubicBezTo>
                  <a:cubicBezTo>
                    <a:pt x="1454626" y="1196322"/>
                    <a:pt x="1421187" y="1253617"/>
                    <a:pt x="1380581" y="1277489"/>
                  </a:cubicBezTo>
                  <a:cubicBezTo>
                    <a:pt x="801358" y="1611707"/>
                    <a:pt x="801358" y="1611707"/>
                    <a:pt x="801358" y="1611707"/>
                  </a:cubicBezTo>
                  <a:cubicBezTo>
                    <a:pt x="760753" y="1635580"/>
                    <a:pt x="693874" y="1635580"/>
                    <a:pt x="653268" y="1611707"/>
                  </a:cubicBezTo>
                  <a:cubicBezTo>
                    <a:pt x="74045" y="1277489"/>
                    <a:pt x="74045" y="1277489"/>
                    <a:pt x="74045" y="1277489"/>
                  </a:cubicBezTo>
                  <a:cubicBezTo>
                    <a:pt x="33440" y="1253617"/>
                    <a:pt x="0" y="1196322"/>
                    <a:pt x="0" y="1148577"/>
                  </a:cubicBezTo>
                  <a:lnTo>
                    <a:pt x="0" y="480140"/>
                  </a:lnTo>
                  <a:cubicBezTo>
                    <a:pt x="0" y="433588"/>
                    <a:pt x="33440" y="375100"/>
                    <a:pt x="74045" y="351227"/>
                  </a:cubicBezTo>
                  <a:cubicBezTo>
                    <a:pt x="653268" y="17009"/>
                    <a:pt x="653268" y="17009"/>
                    <a:pt x="653268" y="17009"/>
                  </a:cubicBezTo>
                  <a:cubicBezTo>
                    <a:pt x="673571" y="5670"/>
                    <a:pt x="700442" y="0"/>
                    <a:pt x="7273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02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556341" y="2471536"/>
            <a:ext cx="203132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5616624" cy="5024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用户认证与权限管理体系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53" name="矩形 1">
            <a:extLst>
              <a:ext uri="{FF2B5EF4-FFF2-40B4-BE49-F238E27FC236}">
                <a16:creationId xmlns:a16="http://schemas.microsoft.com/office/drawing/2014/main" id="{3358D1A7-F4E6-9440-9D4F-10124ACD3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987574"/>
            <a:ext cx="3947322" cy="208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JAccount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一键登录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扫码绑定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JAccount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XPlanner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，一次扫码，永久轻松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自动导入课程表与考试信息，你的日程，尽在掌握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EFB062-71EA-4C42-9415-F8A89690F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1" y="864096"/>
            <a:ext cx="2229152" cy="3969148"/>
          </a:xfrm>
          <a:prstGeom prst="rect">
            <a:avLst/>
          </a:prstGeom>
        </p:spPr>
      </p:pic>
      <p:sp>
        <p:nvSpPr>
          <p:cNvPr id="12" name="矩形 1">
            <a:extLst>
              <a:ext uri="{FF2B5EF4-FFF2-40B4-BE49-F238E27FC236}">
                <a16:creationId xmlns:a16="http://schemas.microsoft.com/office/drawing/2014/main" id="{3C0DD3BA-F5BF-2643-BC42-1F47B5F98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848670"/>
            <a:ext cx="4361310" cy="176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SpringSecurity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作为安全管理框架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</a:t>
            </a: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防范常见的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CSRF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细粒度进行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访问权限控制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582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3E9E0C7-144D-0445-B496-DEE3C736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52" t="12464" r="9716" b="3083"/>
          <a:stretch/>
        </p:blipFill>
        <p:spPr>
          <a:xfrm>
            <a:off x="170716" y="1001224"/>
            <a:ext cx="5265380" cy="3802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10" name="矩形 1">
            <a:extLst>
              <a:ext uri="{FF2B5EF4-FFF2-40B4-BE49-F238E27FC236}">
                <a16:creationId xmlns:a16="http://schemas.microsoft.com/office/drawing/2014/main" id="{8B6C4526-9BF1-DA40-82DD-287EE054A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627" y="2323942"/>
            <a:ext cx="3947322" cy="176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一个核心、三个扩展点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以日程表为核心获取新的待办日程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的接口导入日程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Keeper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作为扩展点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890</Words>
  <Application>Microsoft Macintosh PowerPoint</Application>
  <PresentationFormat>全屏显示(16:9)</PresentationFormat>
  <Paragraphs>151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creator>www.tukuppt.com</dc:creator>
  <cp:keywords>tukuppt</cp:keywords>
  <cp:lastModifiedBy>同睿哲</cp:lastModifiedBy>
  <cp:revision>35</cp:revision>
  <dcterms:created xsi:type="dcterms:W3CDTF">2018-03-10T03:55:09Z</dcterms:created>
  <dcterms:modified xsi:type="dcterms:W3CDTF">2018-09-09T23:32:49Z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