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3" r:id="rId5"/>
    <p:sldId id="264" r:id="rId6"/>
    <p:sldId id="260" r:id="rId7"/>
    <p:sldId id="300" r:id="rId8"/>
    <p:sldId id="289" r:id="rId9"/>
    <p:sldId id="265" r:id="rId10"/>
    <p:sldId id="301" r:id="rId11"/>
    <p:sldId id="302" r:id="rId12"/>
    <p:sldId id="303" r:id="rId13"/>
    <p:sldId id="304" r:id="rId14"/>
    <p:sldId id="305" r:id="rId15"/>
    <p:sldId id="297" r:id="rId16"/>
    <p:sldId id="296" r:id="rId17"/>
    <p:sldId id="307" r:id="rId18"/>
    <p:sldId id="308" r:id="rId19"/>
    <p:sldId id="309" r:id="rId20"/>
    <p:sldId id="310" r:id="rId21"/>
    <p:sldId id="311" r:id="rId22"/>
    <p:sldId id="312" r:id="rId23"/>
    <p:sldId id="306" r:id="rId24"/>
    <p:sldId id="298" r:id="rId25"/>
    <p:sldId id="299" r:id="rId26"/>
    <p:sldId id="274" r:id="rId27"/>
    <p:sldId id="288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1" autoAdjust="0"/>
  </p:normalViewPr>
  <p:slideViewPr>
    <p:cSldViewPr>
      <p:cViewPr varScale="1">
        <p:scale>
          <a:sx n="124" d="100"/>
          <a:sy n="124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CC685-86A8-4B97-A9A3-4D12BB0ADFAD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01DD-9C4B-450B-80AA-099913495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3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4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88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82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5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8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9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64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5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6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70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73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80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37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59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50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5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0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101DD-9C4B-450B-80AA-09991349501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"/>
            <a:ext cx="9144000" cy="3993448"/>
          </a:xfrm>
          <a:custGeom>
            <a:avLst/>
            <a:gdLst/>
            <a:ahLst/>
            <a:cxnLst/>
            <a:rect l="l" t="t" r="r" b="b"/>
            <a:pathLst>
              <a:path w="9144000" h="3672043">
                <a:moveTo>
                  <a:pt x="0" y="0"/>
                </a:moveTo>
                <a:lnTo>
                  <a:pt x="9144000" y="0"/>
                </a:lnTo>
                <a:lnTo>
                  <a:pt x="9144000" y="75613"/>
                </a:lnTo>
                <a:lnTo>
                  <a:pt x="9144000" y="2787774"/>
                </a:lnTo>
                <a:lnTo>
                  <a:pt x="9144000" y="2863387"/>
                </a:lnTo>
                <a:cubicBezTo>
                  <a:pt x="7913914" y="3298815"/>
                  <a:pt x="4376056" y="4441816"/>
                  <a:pt x="0" y="2863387"/>
                </a:cubicBezTo>
                <a:lnTo>
                  <a:pt x="0" y="2787774"/>
                </a:lnTo>
                <a:lnTo>
                  <a:pt x="0" y="7561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4"/>
          <p:cNvSpPr/>
          <p:nvPr/>
        </p:nvSpPr>
        <p:spPr>
          <a:xfrm>
            <a:off x="0" y="-1"/>
            <a:ext cx="9144000" cy="3889279"/>
          </a:xfrm>
          <a:custGeom>
            <a:avLst/>
            <a:gdLst>
              <a:gd name="connsiteX0" fmla="*/ 0 w 9144000"/>
              <a:gd name="connsiteY0" fmla="*/ 0 h 2787774"/>
              <a:gd name="connsiteX1" fmla="*/ 9144000 w 9144000"/>
              <a:gd name="connsiteY1" fmla="*/ 0 h 2787774"/>
              <a:gd name="connsiteX2" fmla="*/ 9144000 w 9144000"/>
              <a:gd name="connsiteY2" fmla="*/ 2787774 h 2787774"/>
              <a:gd name="connsiteX3" fmla="*/ 0 w 9144000"/>
              <a:gd name="connsiteY3" fmla="*/ 2787774 h 2787774"/>
              <a:gd name="connsiteX4" fmla="*/ 0 w 9144000"/>
              <a:gd name="connsiteY4" fmla="*/ 0 h 2787774"/>
              <a:gd name="connsiteX0-1" fmla="*/ 0 w 9144000"/>
              <a:gd name="connsiteY0-2" fmla="*/ 0 h 3474783"/>
              <a:gd name="connsiteX1-3" fmla="*/ 9144000 w 9144000"/>
              <a:gd name="connsiteY1-4" fmla="*/ 0 h 3474783"/>
              <a:gd name="connsiteX2-5" fmla="*/ 9144000 w 9144000"/>
              <a:gd name="connsiteY2-6" fmla="*/ 2787774 h 3474783"/>
              <a:gd name="connsiteX3-7" fmla="*/ 0 w 9144000"/>
              <a:gd name="connsiteY3-8" fmla="*/ 2787774 h 3474783"/>
              <a:gd name="connsiteX4-9" fmla="*/ 0 w 9144000"/>
              <a:gd name="connsiteY4-10" fmla="*/ 0 h 3474783"/>
              <a:gd name="connsiteX0-11" fmla="*/ 0 w 9144000"/>
              <a:gd name="connsiteY0-12" fmla="*/ 0 h 3576258"/>
              <a:gd name="connsiteX1-13" fmla="*/ 9144000 w 9144000"/>
              <a:gd name="connsiteY1-14" fmla="*/ 0 h 3576258"/>
              <a:gd name="connsiteX2-15" fmla="*/ 9144000 w 9144000"/>
              <a:gd name="connsiteY2-16" fmla="*/ 2787774 h 3576258"/>
              <a:gd name="connsiteX3-17" fmla="*/ 0 w 9144000"/>
              <a:gd name="connsiteY3-18" fmla="*/ 2787774 h 3576258"/>
              <a:gd name="connsiteX4-19" fmla="*/ 0 w 9144000"/>
              <a:gd name="connsiteY4-20" fmla="*/ 0 h 3576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576258">
                <a:moveTo>
                  <a:pt x="0" y="0"/>
                </a:moveTo>
                <a:lnTo>
                  <a:pt x="9144000" y="0"/>
                </a:lnTo>
                <a:lnTo>
                  <a:pt x="9144000" y="2787774"/>
                </a:lnTo>
                <a:cubicBezTo>
                  <a:pt x="7685315" y="3201431"/>
                  <a:pt x="4593771" y="4333546"/>
                  <a:pt x="0" y="27877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1948521"/>
            <a:ext cx="6624736" cy="173122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3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XPlanner</a:t>
            </a:r>
            <a:endParaRPr lang="en-US" altLang="zh-CN" sz="3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Extensible and Intelligent Time Schedule </a:t>
            </a:r>
          </a:p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University Life</a:t>
            </a:r>
            <a:r>
              <a:rPr lang="zh-C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5150201" y="4388567"/>
            <a:ext cx="356238" cy="358812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6439" y="4410246"/>
            <a:ext cx="2639148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同睿哲 李琥 汪喆昊 贾兴国 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DC7AA34-CB6A-324D-9B2B-709DE64C0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3923928" y="699542"/>
            <a:ext cx="1144250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/>
      <p:bldP spid="13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1456618" y="4155926"/>
            <a:ext cx="66711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endCxn id="41" idx="6"/>
          </p:cNvCxnSpPr>
          <p:nvPr/>
        </p:nvCxnSpPr>
        <p:spPr>
          <a:xfrm rot="10800000" flipV="1">
            <a:off x="2123729" y="3507854"/>
            <a:ext cx="2386777" cy="972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176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爬取常用发布通知网站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获取新的待办日程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供用户查看和确认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将新的日程插入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97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1456618" y="4155926"/>
            <a:ext cx="66711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endCxn id="41" idx="6"/>
          </p:cNvCxnSpPr>
          <p:nvPr/>
        </p:nvCxnSpPr>
        <p:spPr>
          <a:xfrm rot="10800000" flipV="1">
            <a:off x="2123729" y="3507854"/>
            <a:ext cx="2386777" cy="972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143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获取用户的文字或图片输入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分析待办日程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用户确认后插入日程表</a:t>
            </a:r>
          </a:p>
        </p:txBody>
      </p:sp>
    </p:spTree>
    <p:extLst>
      <p:ext uri="{BB962C8B-B14F-4D97-AF65-F5344CB8AC3E}">
        <p14:creationId xmlns:p14="http://schemas.microsoft.com/office/powerpoint/2010/main" val="4011941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323528" y="3772612"/>
            <a:ext cx="66711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endCxn id="41" idx="6"/>
          </p:cNvCxnSpPr>
          <p:nvPr/>
        </p:nvCxnSpPr>
        <p:spPr>
          <a:xfrm rot="10800000" flipV="1">
            <a:off x="990638" y="3507854"/>
            <a:ext cx="3581362" cy="5887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176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Keeper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用户手动或通过图片输入摄取的事物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分析热量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给出可能的运动训练计划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经用户确认后插入日程表</a:t>
            </a:r>
          </a:p>
        </p:txBody>
      </p:sp>
    </p:spTree>
    <p:extLst>
      <p:ext uri="{BB962C8B-B14F-4D97-AF65-F5344CB8AC3E}">
        <p14:creationId xmlns:p14="http://schemas.microsoft.com/office/powerpoint/2010/main" val="3806356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323528" y="3772612"/>
            <a:ext cx="66711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endCxn id="41" idx="6"/>
          </p:cNvCxnSpPr>
          <p:nvPr/>
        </p:nvCxnSpPr>
        <p:spPr>
          <a:xfrm rot="10800000" flipV="1">
            <a:off x="990638" y="3075806"/>
            <a:ext cx="4026528" cy="10208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79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Work)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面向开发者的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563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323528" y="3772612"/>
            <a:ext cx="66711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endCxn id="41" idx="6"/>
          </p:cNvCxnSpPr>
          <p:nvPr/>
        </p:nvCxnSpPr>
        <p:spPr>
          <a:xfrm rot="10800000" flipV="1">
            <a:off x="990638" y="3435846"/>
            <a:ext cx="3581362" cy="660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11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的平台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用户根据需求开启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673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03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2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</p:spTree>
    <p:extLst>
      <p:ext uri="{BB962C8B-B14F-4D97-AF65-F5344CB8AC3E}">
        <p14:creationId xmlns:p14="http://schemas.microsoft.com/office/powerpoint/2010/main" val="1100008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技术架构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904290-8758-7646-A920-10F0ADAF864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4646"/>
            <a:ext cx="5273675" cy="38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1">
            <a:extLst>
              <a:ext uri="{FF2B5EF4-FFF2-40B4-BE49-F238E27FC236}">
                <a16:creationId xmlns:a16="http://schemas.microsoft.com/office/drawing/2014/main" id="{FF5A4285-39CD-DA4C-897C-4A38E78D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491630"/>
            <a:ext cx="2952328" cy="23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全家桶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324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技术难点实现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63688" y="2247729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识图</a:t>
            </a:r>
          </a:p>
        </p:txBody>
      </p:sp>
      <p:sp>
        <p:nvSpPr>
          <p:cNvPr id="27" name="等腰三角形 26"/>
          <p:cNvSpPr/>
          <p:nvPr/>
        </p:nvSpPr>
        <p:spPr>
          <a:xfrm rot="19800000" flipH="1">
            <a:off x="4697315" y="2535762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7"/>
          <p:cNvSpPr txBox="1">
            <a:spLocks noChangeArrowheads="1"/>
          </p:cNvSpPr>
          <p:nvPr/>
        </p:nvSpPr>
        <p:spPr bwMode="auto">
          <a:xfrm>
            <a:off x="5081059" y="2533850"/>
            <a:ext cx="4635061" cy="29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百度云识图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api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63688" y="3156759"/>
            <a:ext cx="2880320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</a:p>
        </p:txBody>
      </p:sp>
      <p:sp>
        <p:nvSpPr>
          <p:cNvPr id="41" name="等腰三角形 40"/>
          <p:cNvSpPr/>
          <p:nvPr/>
        </p:nvSpPr>
        <p:spPr>
          <a:xfrm rot="19800000" flipH="1">
            <a:off x="4697315" y="3444792"/>
            <a:ext cx="334117" cy="288032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7"/>
          <p:cNvSpPr txBox="1">
            <a:spLocks noChangeArrowheads="1"/>
          </p:cNvSpPr>
          <p:nvPr/>
        </p:nvSpPr>
        <p:spPr bwMode="auto">
          <a:xfrm>
            <a:off x="5061489" y="3425053"/>
            <a:ext cx="4635061" cy="64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爬虫库实现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AE984601-460C-A840-A170-7C4DB4D9B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2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25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2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2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25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25" grpId="0" animBg="1"/>
      <p:bldP spid="27" grpId="0" animBg="1"/>
      <p:bldP spid="29" grpId="0"/>
      <p:bldP spid="40" grpId="0" animBg="1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04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094675" y="2471536"/>
            <a:ext cx="295465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项目迭代计划</a:t>
            </a:r>
          </a:p>
        </p:txBody>
      </p:sp>
    </p:spTree>
    <p:extLst>
      <p:ext uri="{BB962C8B-B14F-4D97-AF65-F5344CB8AC3E}">
        <p14:creationId xmlns:p14="http://schemas.microsoft.com/office/powerpoint/2010/main" val="268709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项目迭代计划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BE3B5D1-E42D-2546-ACC6-7BC791896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996399D6-B43F-D54C-8173-68EF79D97AB9}"/>
              </a:ext>
            </a:extLst>
          </p:cNvPr>
          <p:cNvSpPr/>
          <p:nvPr/>
        </p:nvSpPr>
        <p:spPr>
          <a:xfrm>
            <a:off x="721833" y="3607591"/>
            <a:ext cx="1750687" cy="815713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/>
              <a:t>项目启动</a:t>
            </a:r>
          </a:p>
          <a:p>
            <a:r>
              <a:rPr lang="en-US" altLang="zh-CN" sz="1200" dirty="0"/>
              <a:t>6</a:t>
            </a:r>
            <a:r>
              <a:rPr lang="zh-CN" altLang="zh-CN" sz="1200" dirty="0"/>
              <a:t>月</a:t>
            </a:r>
            <a:r>
              <a:rPr lang="en-US" altLang="zh-CN" sz="1200" dirty="0"/>
              <a:t>14</a:t>
            </a:r>
            <a:r>
              <a:rPr lang="zh-CN" altLang="zh-CN" sz="1200" dirty="0"/>
              <a:t>日</a:t>
            </a:r>
            <a:r>
              <a:rPr lang="en-US" altLang="zh-CN" sz="1200" dirty="0"/>
              <a:t>~7</a:t>
            </a:r>
            <a:r>
              <a:rPr lang="zh-CN" altLang="zh-CN" sz="1200" dirty="0"/>
              <a:t>月</a:t>
            </a:r>
            <a:r>
              <a:rPr lang="en-US" altLang="zh-CN" sz="1200" dirty="0"/>
              <a:t>1</a:t>
            </a:r>
            <a:r>
              <a:rPr lang="zh-CN" altLang="zh-CN" sz="1200" dirty="0"/>
              <a:t>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C14654D-8FDD-E543-88CF-37D98EC1F719}"/>
              </a:ext>
            </a:extLst>
          </p:cNvPr>
          <p:cNvSpPr/>
          <p:nvPr/>
        </p:nvSpPr>
        <p:spPr>
          <a:xfrm>
            <a:off x="2843808" y="1851670"/>
            <a:ext cx="1755671" cy="833486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Sprint 1 </a:t>
            </a:r>
            <a:endParaRPr lang="zh-CN" altLang="zh-CN" sz="1200" dirty="0"/>
          </a:p>
          <a:p>
            <a:r>
              <a:rPr lang="en-US" altLang="zh-CN" sz="1200" dirty="0"/>
              <a:t>7</a:t>
            </a:r>
            <a:r>
              <a:rPr lang="zh-CN" altLang="zh-CN" sz="1200" dirty="0"/>
              <a:t>月</a:t>
            </a:r>
            <a:r>
              <a:rPr lang="en-US" altLang="zh-CN" sz="1200" dirty="0"/>
              <a:t>2</a:t>
            </a:r>
            <a:r>
              <a:rPr lang="zh-CN" altLang="zh-CN" sz="1200" dirty="0"/>
              <a:t>日</a:t>
            </a:r>
            <a:r>
              <a:rPr lang="en-US" altLang="zh-CN" sz="1200" dirty="0"/>
              <a:t>~7</a:t>
            </a:r>
            <a:r>
              <a:rPr lang="zh-CN" altLang="zh-CN" sz="1200" dirty="0"/>
              <a:t>月</a:t>
            </a:r>
            <a:r>
              <a:rPr lang="en-US" altLang="zh-CN" sz="1200" dirty="0"/>
              <a:t>17</a:t>
            </a:r>
            <a:r>
              <a:rPr lang="zh-CN" altLang="zh-CN" sz="1200" dirty="0"/>
              <a:t>日</a:t>
            </a:r>
            <a:endParaRPr lang="zh-CN" altLang="en-US" sz="1200" dirty="0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A63AA4E2-28B9-6841-906A-5B467B4F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035" y="3572693"/>
            <a:ext cx="243911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lvl="0" indent="-171450">
              <a:buFont typeface="Wingdings" pitchFamily="2" charset="2"/>
              <a:buChar char="l"/>
            </a:pPr>
            <a:r>
              <a:rPr lang="zh-CN" altLang="zh-CN" sz="1200" dirty="0"/>
              <a:t>项目立项</a:t>
            </a:r>
          </a:p>
          <a:p>
            <a:pPr marL="171450" lvl="0" indent="-171450">
              <a:buFont typeface="Wingdings" pitchFamily="2" charset="2"/>
              <a:buChar char="l"/>
            </a:pPr>
            <a:r>
              <a:rPr lang="zh-CN" altLang="zh-CN" sz="1200" dirty="0"/>
              <a:t>需求调研与分析</a:t>
            </a:r>
          </a:p>
          <a:p>
            <a:pPr marL="171450" lvl="0" indent="-171450">
              <a:buFont typeface="Wingdings" pitchFamily="2" charset="2"/>
              <a:buChar char="l"/>
            </a:pPr>
            <a:r>
              <a:rPr lang="zh-CN" altLang="zh-CN" sz="1200" dirty="0"/>
              <a:t>开发界面原型并获得用户反馈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制作燃尽图和任务看板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28209-3A16-4E40-A7AE-F73A1B05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1949567"/>
            <a:ext cx="36004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设计架构原型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实现和搭建架构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实现具有较高技术风险的功能，完成系统版本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测试并分析架构合理性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右箭头 17">
            <a:extLst>
              <a:ext uri="{FF2B5EF4-FFF2-40B4-BE49-F238E27FC236}">
                <a16:creationId xmlns:a16="http://schemas.microsoft.com/office/drawing/2014/main" id="{96097949-9363-9048-BD22-58782D5DD52A}"/>
              </a:ext>
            </a:extLst>
          </p:cNvPr>
          <p:cNvSpPr/>
          <p:nvPr/>
        </p:nvSpPr>
        <p:spPr>
          <a:xfrm>
            <a:off x="1547664" y="1951407"/>
            <a:ext cx="1296144" cy="16561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DF4A14-D3BD-FB4A-A305-670D5E9C99CD}"/>
              </a:ext>
            </a:extLst>
          </p:cNvPr>
          <p:cNvSpPr txBox="1"/>
          <p:nvPr/>
        </p:nvSpPr>
        <p:spPr>
          <a:xfrm>
            <a:off x="537375" y="2679762"/>
            <a:ext cx="10598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成果：</a:t>
            </a:r>
            <a:r>
              <a:rPr lang="zh-CN" altLang="zh-CN" sz="1050" b="1" dirty="0"/>
              <a:t>确定软件需求，完成界面原型</a:t>
            </a:r>
            <a:endParaRPr lang="zh-CN" altLang="en-US" sz="105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8A1D7-8A84-8C4D-9DDA-3912FFF377E9}"/>
              </a:ext>
            </a:extLst>
          </p:cNvPr>
          <p:cNvSpPr/>
          <p:nvPr/>
        </p:nvSpPr>
        <p:spPr>
          <a:xfrm>
            <a:off x="5021971" y="3113095"/>
            <a:ext cx="3600400" cy="1430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400" b="1" dirty="0">
                <a:solidFill>
                  <a:schemeClr val="tx1"/>
                </a:solidFill>
              </a:rPr>
              <a:t>系统版本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</a:rPr>
              <a:t>必须包括的基本功能：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schemeClr val="tx1"/>
                </a:solidFill>
              </a:rPr>
              <a:t>手动增、删、改日程安排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schemeClr val="tx1"/>
                </a:solidFill>
              </a:rPr>
              <a:t>通过食物信息（图片或名称）计算热量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schemeClr val="tx1"/>
                </a:solidFill>
              </a:rPr>
              <a:t>日程安排提醒</a:t>
            </a:r>
          </a:p>
          <a:p>
            <a:endParaRPr lang="zh-CN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12BAF5-46AC-A548-A0EA-6737FFBEC740}"/>
              </a:ext>
            </a:extLst>
          </p:cNvPr>
          <p:cNvSpPr/>
          <p:nvPr/>
        </p:nvSpPr>
        <p:spPr>
          <a:xfrm>
            <a:off x="7452319" y="2165591"/>
            <a:ext cx="781487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曲线连接符 5">
            <a:extLst>
              <a:ext uri="{FF2B5EF4-FFF2-40B4-BE49-F238E27FC236}">
                <a16:creationId xmlns:a16="http://schemas.microsoft.com/office/drawing/2014/main" id="{0DF3D431-0AF7-EF48-ACE8-A3276FE2315E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rot="5400000" flipH="1" flipV="1">
            <a:off x="7182901" y="2452933"/>
            <a:ext cx="299432" cy="1020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5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2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2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25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2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5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4" grpId="0" animBg="1"/>
      <p:bldP spid="15" grpId="0" animBg="1"/>
      <p:bldP spid="16" grpId="0"/>
      <p:bldP spid="17" grpId="0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90156" y="0"/>
            <a:ext cx="2844000" cy="5143500"/>
          </a:xfrm>
          <a:custGeom>
            <a:avLst/>
            <a:gdLst>
              <a:gd name="connsiteX0" fmla="*/ 0 w 9144000"/>
              <a:gd name="connsiteY0" fmla="*/ 0 h 123468"/>
              <a:gd name="connsiteX1" fmla="*/ 2286000 w 9144000"/>
              <a:gd name="connsiteY1" fmla="*/ 0 h 123468"/>
              <a:gd name="connsiteX2" fmla="*/ 4572000 w 9144000"/>
              <a:gd name="connsiteY2" fmla="*/ 0 h 123468"/>
              <a:gd name="connsiteX3" fmla="*/ 6858000 w 9144000"/>
              <a:gd name="connsiteY3" fmla="*/ 0 h 123468"/>
              <a:gd name="connsiteX4" fmla="*/ 9144000 w 9144000"/>
              <a:gd name="connsiteY4" fmla="*/ 0 h 123468"/>
              <a:gd name="connsiteX5" fmla="*/ 9144000 w 9144000"/>
              <a:gd name="connsiteY5" fmla="*/ 123468 h 123468"/>
              <a:gd name="connsiteX6" fmla="*/ 6858000 w 9144000"/>
              <a:gd name="connsiteY6" fmla="*/ 123468 h 123468"/>
              <a:gd name="connsiteX7" fmla="*/ 4572000 w 9144000"/>
              <a:gd name="connsiteY7" fmla="*/ 123468 h 123468"/>
              <a:gd name="connsiteX8" fmla="*/ 2286000 w 9144000"/>
              <a:gd name="connsiteY8" fmla="*/ 123468 h 123468"/>
              <a:gd name="connsiteX9" fmla="*/ 0 w 9144000"/>
              <a:gd name="connsiteY9" fmla="*/ 123468 h 12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123468">
                <a:moveTo>
                  <a:pt x="0" y="0"/>
                </a:moveTo>
                <a:lnTo>
                  <a:pt x="2286000" y="0"/>
                </a:lnTo>
                <a:lnTo>
                  <a:pt x="4572000" y="0"/>
                </a:lnTo>
                <a:lnTo>
                  <a:pt x="6858000" y="0"/>
                </a:lnTo>
                <a:lnTo>
                  <a:pt x="9144000" y="0"/>
                </a:lnTo>
                <a:lnTo>
                  <a:pt x="9144000" y="123468"/>
                </a:lnTo>
                <a:lnTo>
                  <a:pt x="6858000" y="123468"/>
                </a:lnTo>
                <a:lnTo>
                  <a:pt x="4572000" y="123468"/>
                </a:lnTo>
                <a:lnTo>
                  <a:pt x="2286000" y="123468"/>
                </a:lnTo>
                <a:lnTo>
                  <a:pt x="0" y="12346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60623" y="267494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4160623" y="1090303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160623" y="191311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160623" y="362743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794517" y="267494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794517" y="1090303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794517" y="191311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技术实现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0" y="0"/>
            <a:ext cx="2873828" cy="5143500"/>
          </a:xfrm>
          <a:custGeom>
            <a:avLst/>
            <a:gdLst>
              <a:gd name="connsiteX0" fmla="*/ 0 w 9144000"/>
              <a:gd name="connsiteY0" fmla="*/ 0 h 123468"/>
              <a:gd name="connsiteX1" fmla="*/ 2286000 w 9144000"/>
              <a:gd name="connsiteY1" fmla="*/ 0 h 123468"/>
              <a:gd name="connsiteX2" fmla="*/ 4572000 w 9144000"/>
              <a:gd name="connsiteY2" fmla="*/ 0 h 123468"/>
              <a:gd name="connsiteX3" fmla="*/ 6858000 w 9144000"/>
              <a:gd name="connsiteY3" fmla="*/ 0 h 123468"/>
              <a:gd name="connsiteX4" fmla="*/ 9144000 w 9144000"/>
              <a:gd name="connsiteY4" fmla="*/ 0 h 123468"/>
              <a:gd name="connsiteX5" fmla="*/ 9144000 w 9144000"/>
              <a:gd name="connsiteY5" fmla="*/ 123468 h 123468"/>
              <a:gd name="connsiteX6" fmla="*/ 6858000 w 9144000"/>
              <a:gd name="connsiteY6" fmla="*/ 123468 h 123468"/>
              <a:gd name="connsiteX7" fmla="*/ 4572000 w 9144000"/>
              <a:gd name="connsiteY7" fmla="*/ 123468 h 123468"/>
              <a:gd name="connsiteX8" fmla="*/ 2286000 w 9144000"/>
              <a:gd name="connsiteY8" fmla="*/ 123468 h 123468"/>
              <a:gd name="connsiteX9" fmla="*/ 0 w 9144000"/>
              <a:gd name="connsiteY9" fmla="*/ 123468 h 12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123468">
                <a:moveTo>
                  <a:pt x="0" y="0"/>
                </a:moveTo>
                <a:lnTo>
                  <a:pt x="2286000" y="0"/>
                </a:lnTo>
                <a:lnTo>
                  <a:pt x="4572000" y="0"/>
                </a:lnTo>
                <a:lnTo>
                  <a:pt x="6858000" y="0"/>
                </a:lnTo>
                <a:lnTo>
                  <a:pt x="9144000" y="0"/>
                </a:lnTo>
                <a:lnTo>
                  <a:pt x="9144000" y="123468"/>
                </a:lnTo>
                <a:lnTo>
                  <a:pt x="6858000" y="123468"/>
                </a:lnTo>
                <a:lnTo>
                  <a:pt x="4572000" y="123468"/>
                </a:lnTo>
                <a:lnTo>
                  <a:pt x="2286000" y="123468"/>
                </a:lnTo>
                <a:lnTo>
                  <a:pt x="0" y="1234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94517" y="362743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项目优势</a:t>
            </a:r>
          </a:p>
        </p:txBody>
      </p:sp>
      <p:sp>
        <p:nvSpPr>
          <p:cNvPr id="12" name="矩形 11"/>
          <p:cNvSpPr/>
          <p:nvPr/>
        </p:nvSpPr>
        <p:spPr>
          <a:xfrm>
            <a:off x="198664" y="1925419"/>
            <a:ext cx="2571750" cy="12926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4">
            <a:extLst>
              <a:ext uri="{FF2B5EF4-FFF2-40B4-BE49-F238E27FC236}">
                <a16:creationId xmlns:a16="http://schemas.microsoft.com/office/drawing/2014/main" id="{7A4536C8-0B78-8F4C-AD6F-A48A7554876E}"/>
              </a:ext>
            </a:extLst>
          </p:cNvPr>
          <p:cNvSpPr/>
          <p:nvPr/>
        </p:nvSpPr>
        <p:spPr>
          <a:xfrm>
            <a:off x="4160623" y="277027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04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任意多边形 8">
            <a:extLst>
              <a:ext uri="{FF2B5EF4-FFF2-40B4-BE49-F238E27FC236}">
                <a16:creationId xmlns:a16="http://schemas.microsoft.com/office/drawing/2014/main" id="{0757EA42-8E1C-6A47-93D4-35867C489D96}"/>
              </a:ext>
            </a:extLst>
          </p:cNvPr>
          <p:cNvSpPr/>
          <p:nvPr/>
        </p:nvSpPr>
        <p:spPr>
          <a:xfrm>
            <a:off x="4794517" y="277027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项目迭代计划</a:t>
            </a:r>
          </a:p>
        </p:txBody>
      </p:sp>
      <p:sp>
        <p:nvSpPr>
          <p:cNvPr id="16" name="任意多边形 5">
            <a:extLst>
              <a:ext uri="{FF2B5EF4-FFF2-40B4-BE49-F238E27FC236}">
                <a16:creationId xmlns:a16="http://schemas.microsoft.com/office/drawing/2014/main" id="{C9E5BF80-A18F-B441-BD8D-33138F9B691C}"/>
              </a:ext>
            </a:extLst>
          </p:cNvPr>
          <p:cNvSpPr/>
          <p:nvPr/>
        </p:nvSpPr>
        <p:spPr>
          <a:xfrm>
            <a:off x="4160623" y="4484592"/>
            <a:ext cx="543738" cy="485352"/>
          </a:xfrm>
          <a:custGeom>
            <a:avLst/>
            <a:gdLst>
              <a:gd name="connsiteX0" fmla="*/ 301824 w 1024400"/>
              <a:gd name="connsiteY0" fmla="*/ 0 h 914402"/>
              <a:gd name="connsiteX1" fmla="*/ 722014 w 1024400"/>
              <a:gd name="connsiteY1" fmla="*/ 0 h 914402"/>
              <a:gd name="connsiteX2" fmla="*/ 803051 w 1024400"/>
              <a:gd name="connsiteY2" fmla="*/ 46546 h 914402"/>
              <a:gd name="connsiteX3" fmla="*/ 1013145 w 1024400"/>
              <a:gd name="connsiteY3" fmla="*/ 410655 h 914402"/>
              <a:gd name="connsiteX4" fmla="*/ 1013145 w 1024400"/>
              <a:gd name="connsiteY4" fmla="*/ 503747 h 914402"/>
              <a:gd name="connsiteX5" fmla="*/ 803051 w 1024400"/>
              <a:gd name="connsiteY5" fmla="*/ 867856 h 914402"/>
              <a:gd name="connsiteX6" fmla="*/ 722014 w 1024400"/>
              <a:gd name="connsiteY6" fmla="*/ 914402 h 914402"/>
              <a:gd name="connsiteX7" fmla="*/ 301824 w 1024400"/>
              <a:gd name="connsiteY7" fmla="*/ 914402 h 914402"/>
              <a:gd name="connsiteX8" fmla="*/ 220787 w 1024400"/>
              <a:gd name="connsiteY8" fmla="*/ 867856 h 914402"/>
              <a:gd name="connsiteX9" fmla="*/ 10692 w 1024400"/>
              <a:gd name="connsiteY9" fmla="*/ 503747 h 914402"/>
              <a:gd name="connsiteX10" fmla="*/ 0 w 1024400"/>
              <a:gd name="connsiteY10" fmla="*/ 457201 h 914402"/>
              <a:gd name="connsiteX11" fmla="*/ 10692 w 1024400"/>
              <a:gd name="connsiteY11" fmla="*/ 410655 h 914402"/>
              <a:gd name="connsiteX12" fmla="*/ 220787 w 1024400"/>
              <a:gd name="connsiteY12" fmla="*/ 46546 h 914402"/>
              <a:gd name="connsiteX13" fmla="*/ 301824 w 1024400"/>
              <a:gd name="connsiteY13" fmla="*/ 0 h 91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4400" h="914402">
                <a:moveTo>
                  <a:pt x="301824" y="0"/>
                </a:moveTo>
                <a:cubicBezTo>
                  <a:pt x="722014" y="0"/>
                  <a:pt x="722014" y="0"/>
                  <a:pt x="722014" y="0"/>
                </a:cubicBezTo>
                <a:cubicBezTo>
                  <a:pt x="752028" y="0"/>
                  <a:pt x="788044" y="21020"/>
                  <a:pt x="803051" y="46546"/>
                </a:cubicBezTo>
                <a:cubicBezTo>
                  <a:pt x="1013145" y="410655"/>
                  <a:pt x="1013145" y="410655"/>
                  <a:pt x="1013145" y="410655"/>
                </a:cubicBezTo>
                <a:cubicBezTo>
                  <a:pt x="1028152" y="436180"/>
                  <a:pt x="1028152" y="478222"/>
                  <a:pt x="1013145" y="503747"/>
                </a:cubicBezTo>
                <a:cubicBezTo>
                  <a:pt x="803051" y="867856"/>
                  <a:pt x="803051" y="867856"/>
                  <a:pt x="803051" y="867856"/>
                </a:cubicBezTo>
                <a:cubicBezTo>
                  <a:pt x="788044" y="893381"/>
                  <a:pt x="752028" y="914402"/>
                  <a:pt x="722014" y="914402"/>
                </a:cubicBezTo>
                <a:lnTo>
                  <a:pt x="301824" y="914402"/>
                </a:lnTo>
                <a:cubicBezTo>
                  <a:pt x="272561" y="914402"/>
                  <a:pt x="235794" y="893381"/>
                  <a:pt x="220787" y="867856"/>
                </a:cubicBezTo>
                <a:cubicBezTo>
                  <a:pt x="10692" y="503747"/>
                  <a:pt x="10692" y="503747"/>
                  <a:pt x="10692" y="503747"/>
                </a:cubicBezTo>
                <a:cubicBezTo>
                  <a:pt x="3565" y="490984"/>
                  <a:pt x="0" y="474093"/>
                  <a:pt x="0" y="457201"/>
                </a:cubicBezTo>
                <a:cubicBezTo>
                  <a:pt x="0" y="440310"/>
                  <a:pt x="3565" y="423417"/>
                  <a:pt x="10692" y="410655"/>
                </a:cubicBezTo>
                <a:cubicBezTo>
                  <a:pt x="220787" y="46546"/>
                  <a:pt x="220787" y="46546"/>
                  <a:pt x="220787" y="46546"/>
                </a:cubicBezTo>
                <a:cubicBezTo>
                  <a:pt x="235794" y="21020"/>
                  <a:pt x="272561" y="0"/>
                  <a:pt x="301824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06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任意多边形 10">
            <a:extLst>
              <a:ext uri="{FF2B5EF4-FFF2-40B4-BE49-F238E27FC236}">
                <a16:creationId xmlns:a16="http://schemas.microsoft.com/office/drawing/2014/main" id="{26611726-ED46-034C-86A2-0422EDEE5437}"/>
              </a:ext>
            </a:extLst>
          </p:cNvPr>
          <p:cNvSpPr/>
          <p:nvPr/>
        </p:nvSpPr>
        <p:spPr>
          <a:xfrm>
            <a:off x="4794517" y="4484592"/>
            <a:ext cx="3098268" cy="485352"/>
          </a:xfrm>
          <a:custGeom>
            <a:avLst/>
            <a:gdLst>
              <a:gd name="connsiteX0" fmla="*/ 198320 w 4086223"/>
              <a:gd name="connsiteY0" fmla="*/ 0 h 600826"/>
              <a:gd name="connsiteX1" fmla="*/ 349254 w 4086223"/>
              <a:gd name="connsiteY1" fmla="*/ 0 h 600826"/>
              <a:gd name="connsiteX2" fmla="*/ 357937 w 4086223"/>
              <a:gd name="connsiteY2" fmla="*/ 0 h 600826"/>
              <a:gd name="connsiteX3" fmla="*/ 474414 w 4086223"/>
              <a:gd name="connsiteY3" fmla="*/ 0 h 600826"/>
              <a:gd name="connsiteX4" fmla="*/ 3611441 w 4086223"/>
              <a:gd name="connsiteY4" fmla="*/ 0 h 600826"/>
              <a:gd name="connsiteX5" fmla="*/ 3752336 w 4086223"/>
              <a:gd name="connsiteY5" fmla="*/ 0 h 600826"/>
              <a:gd name="connsiteX6" fmla="*/ 3771058 w 4086223"/>
              <a:gd name="connsiteY6" fmla="*/ 0 h 600826"/>
              <a:gd name="connsiteX7" fmla="*/ 3887535 w 4086223"/>
              <a:gd name="connsiteY7" fmla="*/ 0 h 600826"/>
              <a:gd name="connsiteX8" fmla="*/ 3940781 w 4086223"/>
              <a:gd name="connsiteY8" fmla="*/ 30584 h 600826"/>
              <a:gd name="connsiteX9" fmla="*/ 4078828 w 4086223"/>
              <a:gd name="connsiteY9" fmla="*/ 269829 h 600826"/>
              <a:gd name="connsiteX10" fmla="*/ 4078828 w 4086223"/>
              <a:gd name="connsiteY10" fmla="*/ 330997 h 600826"/>
              <a:gd name="connsiteX11" fmla="*/ 3940781 w 4086223"/>
              <a:gd name="connsiteY11" fmla="*/ 570242 h 600826"/>
              <a:gd name="connsiteX12" fmla="*/ 3887535 w 4086223"/>
              <a:gd name="connsiteY12" fmla="*/ 600826 h 600826"/>
              <a:gd name="connsiteX13" fmla="*/ 3752336 w 4086223"/>
              <a:gd name="connsiteY13" fmla="*/ 600826 h 600826"/>
              <a:gd name="connsiteX14" fmla="*/ 3611441 w 4086223"/>
              <a:gd name="connsiteY14" fmla="*/ 600826 h 600826"/>
              <a:gd name="connsiteX15" fmla="*/ 474414 w 4086223"/>
              <a:gd name="connsiteY15" fmla="*/ 600826 h 600826"/>
              <a:gd name="connsiteX16" fmla="*/ 349254 w 4086223"/>
              <a:gd name="connsiteY16" fmla="*/ 600826 h 600826"/>
              <a:gd name="connsiteX17" fmla="*/ 198320 w 4086223"/>
              <a:gd name="connsiteY17" fmla="*/ 600826 h 600826"/>
              <a:gd name="connsiteX18" fmla="*/ 145073 w 4086223"/>
              <a:gd name="connsiteY18" fmla="*/ 570242 h 600826"/>
              <a:gd name="connsiteX19" fmla="*/ 7026 w 4086223"/>
              <a:gd name="connsiteY19" fmla="*/ 330997 h 600826"/>
              <a:gd name="connsiteX20" fmla="*/ 0 w 4086223"/>
              <a:gd name="connsiteY20" fmla="*/ 300413 h 600826"/>
              <a:gd name="connsiteX21" fmla="*/ 7026 w 4086223"/>
              <a:gd name="connsiteY21" fmla="*/ 269829 h 600826"/>
              <a:gd name="connsiteX22" fmla="*/ 145073 w 4086223"/>
              <a:gd name="connsiteY22" fmla="*/ 30584 h 600826"/>
              <a:gd name="connsiteX23" fmla="*/ 198320 w 4086223"/>
              <a:gd name="connsiteY23" fmla="*/ 0 h 60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6223" h="600826">
                <a:moveTo>
                  <a:pt x="198320" y="0"/>
                </a:moveTo>
                <a:lnTo>
                  <a:pt x="349254" y="0"/>
                </a:lnTo>
                <a:lnTo>
                  <a:pt x="357937" y="0"/>
                </a:lnTo>
                <a:cubicBezTo>
                  <a:pt x="474414" y="0"/>
                  <a:pt x="474414" y="0"/>
                  <a:pt x="474414" y="0"/>
                </a:cubicBezTo>
                <a:lnTo>
                  <a:pt x="3611441" y="0"/>
                </a:lnTo>
                <a:lnTo>
                  <a:pt x="3752336" y="0"/>
                </a:lnTo>
                <a:lnTo>
                  <a:pt x="3771058" y="0"/>
                </a:lnTo>
                <a:cubicBezTo>
                  <a:pt x="3887535" y="0"/>
                  <a:pt x="3887535" y="0"/>
                  <a:pt x="3887535" y="0"/>
                </a:cubicBezTo>
                <a:cubicBezTo>
                  <a:pt x="3907256" y="0"/>
                  <a:pt x="3930921" y="13812"/>
                  <a:pt x="3940781" y="30584"/>
                </a:cubicBezTo>
                <a:cubicBezTo>
                  <a:pt x="4078828" y="269829"/>
                  <a:pt x="4078828" y="269829"/>
                  <a:pt x="4078828" y="269829"/>
                </a:cubicBezTo>
                <a:cubicBezTo>
                  <a:pt x="4088688" y="286601"/>
                  <a:pt x="4088688" y="314225"/>
                  <a:pt x="4078828" y="330997"/>
                </a:cubicBezTo>
                <a:cubicBezTo>
                  <a:pt x="3940781" y="570242"/>
                  <a:pt x="3940781" y="570242"/>
                  <a:pt x="3940781" y="570242"/>
                </a:cubicBezTo>
                <a:cubicBezTo>
                  <a:pt x="3930921" y="587014"/>
                  <a:pt x="3907256" y="600826"/>
                  <a:pt x="3887535" y="600826"/>
                </a:cubicBezTo>
                <a:lnTo>
                  <a:pt x="3752336" y="600826"/>
                </a:lnTo>
                <a:lnTo>
                  <a:pt x="3611441" y="600826"/>
                </a:lnTo>
                <a:lnTo>
                  <a:pt x="474414" y="600826"/>
                </a:lnTo>
                <a:lnTo>
                  <a:pt x="349254" y="600826"/>
                </a:lnTo>
                <a:lnTo>
                  <a:pt x="198320" y="600826"/>
                </a:lnTo>
                <a:cubicBezTo>
                  <a:pt x="179092" y="600826"/>
                  <a:pt x="154933" y="587014"/>
                  <a:pt x="145073" y="570242"/>
                </a:cubicBezTo>
                <a:cubicBezTo>
                  <a:pt x="7026" y="330997"/>
                  <a:pt x="7026" y="330997"/>
                  <a:pt x="7026" y="330997"/>
                </a:cubicBezTo>
                <a:cubicBezTo>
                  <a:pt x="2343" y="322611"/>
                  <a:pt x="0" y="311512"/>
                  <a:pt x="0" y="300413"/>
                </a:cubicBezTo>
                <a:cubicBezTo>
                  <a:pt x="0" y="289315"/>
                  <a:pt x="2343" y="278215"/>
                  <a:pt x="7026" y="269829"/>
                </a:cubicBezTo>
                <a:cubicBezTo>
                  <a:pt x="145073" y="30584"/>
                  <a:pt x="145073" y="30584"/>
                  <a:pt x="145073" y="30584"/>
                </a:cubicBezTo>
                <a:cubicBezTo>
                  <a:pt x="154933" y="13812"/>
                  <a:pt x="179092" y="0"/>
                  <a:pt x="19832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项目迭代计划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BE3B5D1-E42D-2546-ACC6-7BC791896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996399D6-B43F-D54C-8173-68EF79D97AB9}"/>
              </a:ext>
            </a:extLst>
          </p:cNvPr>
          <p:cNvSpPr/>
          <p:nvPr/>
        </p:nvSpPr>
        <p:spPr>
          <a:xfrm>
            <a:off x="721833" y="3247552"/>
            <a:ext cx="1750687" cy="815713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Sprint 1 </a:t>
            </a:r>
          </a:p>
          <a:p>
            <a:r>
              <a:rPr lang="e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C14654D-8FDD-E543-88CF-37D98EC1F719}"/>
              </a:ext>
            </a:extLst>
          </p:cNvPr>
          <p:cNvSpPr/>
          <p:nvPr/>
        </p:nvSpPr>
        <p:spPr>
          <a:xfrm>
            <a:off x="2843808" y="1491631"/>
            <a:ext cx="1755671" cy="833486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Sprint 2</a:t>
            </a:r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月</a:t>
            </a:r>
            <a:r>
              <a:rPr lang="en-US" altLang="zh-CN" sz="1200" dirty="0"/>
              <a:t>18</a:t>
            </a:r>
            <a:r>
              <a:rPr lang="zh-CN" altLang="en-US" sz="1200" dirty="0"/>
              <a:t>日</a:t>
            </a:r>
            <a:r>
              <a:rPr lang="en-US" altLang="zh-CN" sz="1200" dirty="0"/>
              <a:t>~8</a:t>
            </a:r>
            <a:r>
              <a:rPr lang="zh-CN" altLang="en-US" sz="1200" dirty="0"/>
              <a:t>月</a:t>
            </a:r>
            <a:r>
              <a:rPr lang="en-US" altLang="zh-CN" sz="1200" dirty="0"/>
              <a:t>1</a:t>
            </a:r>
            <a:r>
              <a:rPr lang="zh-CN" altLang="en-US" sz="1200" dirty="0"/>
              <a:t>日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A63AA4E2-28B9-6841-906A-5B467B4F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034" y="3212653"/>
            <a:ext cx="3686149" cy="137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设计架构原型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实现和搭建架构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实现具有较高技术风险的功能</a:t>
            </a:r>
            <a:r>
              <a:rPr lang="zh-CN" altLang="en-US" sz="1200" dirty="0"/>
              <a:t>，</a:t>
            </a:r>
            <a:r>
              <a:rPr lang="zh-CN" altLang="zh-CN" sz="1200" dirty="0"/>
              <a:t>完成系统版本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/>
              <a:t>测试并分析架构合理性</a:t>
            </a:r>
            <a:endParaRPr lang="en-US" altLang="zh-CN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28209-3A16-4E40-A7AE-F73A1B05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1589528"/>
            <a:ext cx="216024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在系统版本</a:t>
            </a:r>
            <a:r>
              <a:rPr lang="en-US" altLang="zh-CN" sz="1200" dirty="0"/>
              <a:t>1</a:t>
            </a:r>
            <a:r>
              <a:rPr lang="zh-CN" altLang="en-US" sz="1200" dirty="0"/>
              <a:t>的基础上进行系统版本</a:t>
            </a:r>
            <a:r>
              <a:rPr lang="en-US" altLang="zh-CN" sz="1200" dirty="0"/>
              <a:t>2</a:t>
            </a:r>
            <a:r>
              <a:rPr lang="zh-CN" altLang="en-US" sz="1200" dirty="0"/>
              <a:t>的需求分析、设计与实现；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系统测试，获得用户反馈并进行修复与改进</a:t>
            </a:r>
          </a:p>
        </p:txBody>
      </p:sp>
      <p:sp>
        <p:nvSpPr>
          <p:cNvPr id="18" name="圆角右箭头 17">
            <a:extLst>
              <a:ext uri="{FF2B5EF4-FFF2-40B4-BE49-F238E27FC236}">
                <a16:creationId xmlns:a16="http://schemas.microsoft.com/office/drawing/2014/main" id="{96097949-9363-9048-BD22-58782D5DD52A}"/>
              </a:ext>
            </a:extLst>
          </p:cNvPr>
          <p:cNvSpPr/>
          <p:nvPr/>
        </p:nvSpPr>
        <p:spPr>
          <a:xfrm>
            <a:off x="1547664" y="1591368"/>
            <a:ext cx="1296144" cy="16561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DF4A14-D3BD-FB4A-A305-670D5E9C99CD}"/>
              </a:ext>
            </a:extLst>
          </p:cNvPr>
          <p:cNvSpPr txBox="1"/>
          <p:nvPr/>
        </p:nvSpPr>
        <p:spPr>
          <a:xfrm>
            <a:off x="537375" y="2319723"/>
            <a:ext cx="1059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成果：完成系统版本</a:t>
            </a:r>
            <a:r>
              <a:rPr lang="en-US" altLang="zh-CN" sz="1050" b="1" dirty="0"/>
              <a:t>1</a:t>
            </a:r>
            <a:r>
              <a:rPr lang="zh-CN" altLang="en-US" sz="1050" b="1" dirty="0"/>
              <a:t>的开发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8A1D7-8A84-8C4D-9DDA-3912FFF377E9}"/>
              </a:ext>
            </a:extLst>
          </p:cNvPr>
          <p:cNvSpPr/>
          <p:nvPr/>
        </p:nvSpPr>
        <p:spPr>
          <a:xfrm>
            <a:off x="5796136" y="3095260"/>
            <a:ext cx="3456384" cy="1430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tx1"/>
                </a:solidFill>
              </a:rPr>
              <a:t>系统版本</a:t>
            </a:r>
            <a:r>
              <a:rPr lang="en-US" altLang="zh-CN" sz="1600" b="1" dirty="0">
                <a:solidFill>
                  <a:schemeClr val="tx1"/>
                </a:solidFill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</a:rPr>
              <a:t>必须包括的基本功能：</a:t>
            </a: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根据当日饮食信息提供运动方案</a:t>
            </a: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在日程安排中，经用户选择时间段自动创建运动事务</a:t>
            </a:r>
          </a:p>
          <a:p>
            <a:endParaRPr lang="zh-CN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12BAF5-46AC-A548-A0EA-6737FFBEC740}"/>
              </a:ext>
            </a:extLst>
          </p:cNvPr>
          <p:cNvSpPr/>
          <p:nvPr/>
        </p:nvSpPr>
        <p:spPr>
          <a:xfrm>
            <a:off x="5220072" y="1779661"/>
            <a:ext cx="781487" cy="288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曲线连接符 5">
            <a:extLst>
              <a:ext uri="{FF2B5EF4-FFF2-40B4-BE49-F238E27FC236}">
                <a16:creationId xmlns:a16="http://schemas.microsoft.com/office/drawing/2014/main" id="{0DF3D431-0AF7-EF48-ACE8-A3276FE2315E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rot="16200000" flipV="1">
            <a:off x="6053789" y="1624721"/>
            <a:ext cx="1027566" cy="19135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1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2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2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25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2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5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4" grpId="0" animBg="1"/>
      <p:bldP spid="15" grpId="0" animBg="1"/>
      <p:bldP spid="16" grpId="0"/>
      <p:bldP spid="17" grpId="0"/>
      <p:bldP spid="18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项目迭代计划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BE3B5D1-E42D-2546-ACC6-7BC791896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996399D6-B43F-D54C-8173-68EF79D97AB9}"/>
              </a:ext>
            </a:extLst>
          </p:cNvPr>
          <p:cNvSpPr/>
          <p:nvPr/>
        </p:nvSpPr>
        <p:spPr>
          <a:xfrm>
            <a:off x="721833" y="3247552"/>
            <a:ext cx="1750687" cy="815713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Sprint 2</a:t>
            </a:r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月</a:t>
            </a:r>
            <a:r>
              <a:rPr lang="en-US" altLang="zh-CN" sz="1200" dirty="0"/>
              <a:t>18</a:t>
            </a:r>
            <a:r>
              <a:rPr lang="zh-CN" altLang="en-US" sz="1200" dirty="0"/>
              <a:t>日</a:t>
            </a:r>
            <a:r>
              <a:rPr lang="en-US" altLang="zh-CN" sz="1200" dirty="0"/>
              <a:t>~8</a:t>
            </a:r>
            <a:r>
              <a:rPr lang="zh-CN" altLang="en-US" sz="1200" dirty="0"/>
              <a:t>月</a:t>
            </a:r>
            <a:r>
              <a:rPr lang="en-US" altLang="zh-CN" sz="1200" dirty="0"/>
              <a:t>1</a:t>
            </a:r>
            <a:r>
              <a:rPr lang="zh-CN" altLang="en-US" sz="1200" dirty="0"/>
              <a:t>日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C14654D-8FDD-E543-88CF-37D98EC1F719}"/>
              </a:ext>
            </a:extLst>
          </p:cNvPr>
          <p:cNvSpPr/>
          <p:nvPr/>
        </p:nvSpPr>
        <p:spPr>
          <a:xfrm>
            <a:off x="2843808" y="1491631"/>
            <a:ext cx="1755671" cy="833486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Sprint 3 </a:t>
            </a:r>
            <a:endParaRPr lang="zh-CN" altLang="zh-CN" sz="1200" dirty="0"/>
          </a:p>
          <a:p>
            <a:r>
              <a:rPr lang="en-US" altLang="zh-CN" sz="1200" dirty="0"/>
              <a:t>8</a:t>
            </a:r>
            <a:r>
              <a:rPr lang="zh-CN" altLang="zh-CN" sz="1200" dirty="0"/>
              <a:t>月</a:t>
            </a:r>
            <a:r>
              <a:rPr lang="en-US" altLang="zh-CN" sz="1200" dirty="0"/>
              <a:t>1</a:t>
            </a:r>
            <a:r>
              <a:rPr lang="zh-CN" altLang="zh-CN" sz="1200" dirty="0"/>
              <a:t>日</a:t>
            </a:r>
            <a:r>
              <a:rPr lang="en-US" altLang="zh-CN" sz="1200" dirty="0"/>
              <a:t>~8</a:t>
            </a:r>
            <a:r>
              <a:rPr lang="zh-CN" altLang="zh-CN" sz="1200" dirty="0"/>
              <a:t>月</a:t>
            </a:r>
            <a:r>
              <a:rPr lang="en-US" altLang="zh-CN" sz="1200" dirty="0"/>
              <a:t>16</a:t>
            </a:r>
            <a:r>
              <a:rPr lang="zh-CN" altLang="zh-CN" sz="1200" dirty="0"/>
              <a:t>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A63AA4E2-28B9-6841-906A-5B467B4F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034" y="3212653"/>
            <a:ext cx="2213141" cy="137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在系统版本</a:t>
            </a:r>
            <a:r>
              <a:rPr lang="en-US" altLang="zh-CN" sz="1200" dirty="0"/>
              <a:t>1</a:t>
            </a:r>
            <a:r>
              <a:rPr lang="zh-CN" altLang="en-US" sz="1200" dirty="0"/>
              <a:t>的基础上进行系统版本</a:t>
            </a:r>
            <a:r>
              <a:rPr lang="en-US" altLang="zh-CN" sz="1200" dirty="0"/>
              <a:t>2</a:t>
            </a:r>
            <a:r>
              <a:rPr lang="zh-CN" altLang="en-US" sz="1200" dirty="0"/>
              <a:t>的需求分析、设计与实现；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系统测试，获得用户反馈并进行修复与改进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28209-3A16-4E40-A7AE-F73A1B05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1589528"/>
            <a:ext cx="216024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在系统版本</a:t>
            </a:r>
            <a:r>
              <a:rPr lang="en-US" altLang="zh-CN" sz="1200" dirty="0"/>
              <a:t>2</a:t>
            </a:r>
            <a:r>
              <a:rPr lang="zh-CN" altLang="en-US" sz="1200" dirty="0"/>
              <a:t>的基础上进行系统版本</a:t>
            </a:r>
            <a:r>
              <a:rPr lang="en-US" altLang="zh-CN" sz="1200" dirty="0"/>
              <a:t>3</a:t>
            </a:r>
            <a:r>
              <a:rPr lang="zh-CN" altLang="en-US" sz="1200" dirty="0"/>
              <a:t>的需求分析、设计与实现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系统测试，获得用户反馈并进行修复与改进</a:t>
            </a:r>
          </a:p>
        </p:txBody>
      </p:sp>
      <p:sp>
        <p:nvSpPr>
          <p:cNvPr id="18" name="圆角右箭头 17">
            <a:extLst>
              <a:ext uri="{FF2B5EF4-FFF2-40B4-BE49-F238E27FC236}">
                <a16:creationId xmlns:a16="http://schemas.microsoft.com/office/drawing/2014/main" id="{96097949-9363-9048-BD22-58782D5DD52A}"/>
              </a:ext>
            </a:extLst>
          </p:cNvPr>
          <p:cNvSpPr/>
          <p:nvPr/>
        </p:nvSpPr>
        <p:spPr>
          <a:xfrm>
            <a:off x="1547664" y="1591368"/>
            <a:ext cx="1296144" cy="16561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DF4A14-D3BD-FB4A-A305-670D5E9C99CD}"/>
              </a:ext>
            </a:extLst>
          </p:cNvPr>
          <p:cNvSpPr txBox="1"/>
          <p:nvPr/>
        </p:nvSpPr>
        <p:spPr>
          <a:xfrm>
            <a:off x="537375" y="2319723"/>
            <a:ext cx="1059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成果：完成系统版本</a:t>
            </a:r>
            <a:r>
              <a:rPr lang="en-US" altLang="zh-CN" sz="1050" b="1" dirty="0"/>
              <a:t>2</a:t>
            </a:r>
            <a:r>
              <a:rPr lang="zh-CN" altLang="en-US" sz="1050" b="1" dirty="0"/>
              <a:t>的开发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C8A1D7-8A84-8C4D-9DDA-3912FFF377E9}"/>
              </a:ext>
            </a:extLst>
          </p:cNvPr>
          <p:cNvSpPr/>
          <p:nvPr/>
        </p:nvSpPr>
        <p:spPr>
          <a:xfrm>
            <a:off x="5796136" y="3095260"/>
            <a:ext cx="3240360" cy="1430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tx1"/>
                </a:solidFill>
              </a:rPr>
              <a:t>系统版本</a:t>
            </a:r>
            <a:r>
              <a:rPr lang="en-US" altLang="zh-CN" sz="1600" b="1" dirty="0">
                <a:solidFill>
                  <a:schemeClr val="tx1"/>
                </a:solidFill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</a:rPr>
              <a:t>必须包括的基本功能</a:t>
            </a:r>
            <a:r>
              <a:rPr lang="zh-CN" altLang="en-US" sz="1400" b="1" dirty="0">
                <a:solidFill>
                  <a:schemeClr val="tx1"/>
                </a:solidFill>
              </a:rPr>
              <a:t>：</a:t>
            </a: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自动获取从各种交大校园网站整合到的新信息</a:t>
            </a: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通过一段图片、文字识别出发生在学校的事务内容、时间及地点</a:t>
            </a:r>
          </a:p>
          <a:p>
            <a:endParaRPr lang="zh-CN" altLang="zh-CN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012BAF5-46AC-A548-A0EA-6737FFBEC740}"/>
              </a:ext>
            </a:extLst>
          </p:cNvPr>
          <p:cNvSpPr/>
          <p:nvPr/>
        </p:nvSpPr>
        <p:spPr>
          <a:xfrm>
            <a:off x="5220072" y="1779661"/>
            <a:ext cx="781487" cy="288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曲线连接符 5">
            <a:extLst>
              <a:ext uri="{FF2B5EF4-FFF2-40B4-BE49-F238E27FC236}">
                <a16:creationId xmlns:a16="http://schemas.microsoft.com/office/drawing/2014/main" id="{0DF3D431-0AF7-EF48-ACE8-A3276FE2315E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rot="16200000" flipV="1">
            <a:off x="5999783" y="1678727"/>
            <a:ext cx="1027566" cy="1805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80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2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2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25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2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5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4" grpId="0" animBg="1"/>
      <p:bldP spid="15" grpId="0" animBg="1"/>
      <p:bldP spid="16" grpId="0"/>
      <p:bldP spid="17" grpId="0"/>
      <p:bldP spid="18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项目迭代计划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BE3B5D1-E42D-2546-ACC6-7BC791896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996399D6-B43F-D54C-8173-68EF79D97AB9}"/>
              </a:ext>
            </a:extLst>
          </p:cNvPr>
          <p:cNvSpPr/>
          <p:nvPr/>
        </p:nvSpPr>
        <p:spPr>
          <a:xfrm>
            <a:off x="721833" y="3247552"/>
            <a:ext cx="1750687" cy="815713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Sprint 3 </a:t>
            </a:r>
            <a:endParaRPr lang="zh-CN" altLang="zh-CN" sz="1200" dirty="0"/>
          </a:p>
          <a:p>
            <a:r>
              <a:rPr lang="en-US" altLang="zh-CN" sz="1200" dirty="0"/>
              <a:t>8</a:t>
            </a:r>
            <a:r>
              <a:rPr lang="zh-CN" altLang="zh-CN" sz="1200" dirty="0"/>
              <a:t>月</a:t>
            </a:r>
            <a:r>
              <a:rPr lang="en-US" altLang="zh-CN" sz="1200" dirty="0"/>
              <a:t>1</a:t>
            </a:r>
            <a:r>
              <a:rPr lang="zh-CN" altLang="zh-CN" sz="1200" dirty="0"/>
              <a:t>日</a:t>
            </a:r>
            <a:r>
              <a:rPr lang="en-US" altLang="zh-CN" sz="1200" dirty="0"/>
              <a:t>~8</a:t>
            </a:r>
            <a:r>
              <a:rPr lang="zh-CN" altLang="zh-CN" sz="1200" dirty="0"/>
              <a:t>月</a:t>
            </a:r>
            <a:r>
              <a:rPr lang="en-US" altLang="zh-CN" sz="1200" dirty="0"/>
              <a:t>16</a:t>
            </a:r>
            <a:r>
              <a:rPr lang="zh-CN" altLang="zh-CN" sz="1200" dirty="0"/>
              <a:t>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9C14654D-8FDD-E543-88CF-37D98EC1F719}"/>
              </a:ext>
            </a:extLst>
          </p:cNvPr>
          <p:cNvSpPr/>
          <p:nvPr/>
        </p:nvSpPr>
        <p:spPr>
          <a:xfrm>
            <a:off x="2843808" y="1491631"/>
            <a:ext cx="1755671" cy="833486"/>
          </a:xfrm>
          <a:prstGeom prst="roundRect">
            <a:avLst>
              <a:gd name="adj" fmla="val 1918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Sprint 4 </a:t>
            </a:r>
            <a:endParaRPr lang="zh-CN" altLang="zh-CN" sz="1200" dirty="0"/>
          </a:p>
          <a:p>
            <a:r>
              <a:rPr lang="en-US" altLang="zh-CN" sz="1200" dirty="0"/>
              <a:t>8</a:t>
            </a:r>
            <a:r>
              <a:rPr lang="zh-CN" altLang="zh-CN" sz="1200" dirty="0"/>
              <a:t>月</a:t>
            </a:r>
            <a:r>
              <a:rPr lang="en-US" altLang="zh-CN" sz="1200" dirty="0"/>
              <a:t>17</a:t>
            </a:r>
            <a:r>
              <a:rPr lang="zh-CN" altLang="zh-CN" sz="1200" dirty="0"/>
              <a:t>日</a:t>
            </a:r>
            <a:r>
              <a:rPr lang="en-US" altLang="zh-CN" sz="1200" dirty="0"/>
              <a:t>~8</a:t>
            </a:r>
            <a:r>
              <a:rPr lang="zh-CN" altLang="zh-CN" sz="1200" dirty="0"/>
              <a:t>月</a:t>
            </a:r>
            <a:r>
              <a:rPr lang="en-US" altLang="zh-CN" sz="1200" dirty="0"/>
              <a:t>31</a:t>
            </a:r>
            <a:r>
              <a:rPr lang="zh-CN" altLang="zh-CN" sz="1200" dirty="0"/>
              <a:t>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A63AA4E2-28B9-6841-906A-5B467B4F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2034" y="3212653"/>
            <a:ext cx="2213141" cy="137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1200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在系统版本</a:t>
            </a:r>
            <a:r>
              <a:rPr lang="en-US" altLang="zh-CN" sz="1200" dirty="0"/>
              <a:t>2</a:t>
            </a:r>
            <a:r>
              <a:rPr lang="zh-CN" altLang="en-US" sz="1200" dirty="0"/>
              <a:t>的基础上进行系统版本</a:t>
            </a:r>
            <a:r>
              <a:rPr lang="en-US" altLang="zh-CN" sz="1200" dirty="0"/>
              <a:t>3</a:t>
            </a:r>
            <a:r>
              <a:rPr lang="zh-CN" altLang="en-US" sz="1200" dirty="0"/>
              <a:t>的需求分析、设计与实现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系统测试，获得用户反馈并进行修复与改进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128209-3A16-4E40-A7AE-F73A1B05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1589528"/>
            <a:ext cx="216024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小型发布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根据系统运行情况进行缺陷修补与改进</a:t>
            </a:r>
          </a:p>
        </p:txBody>
      </p:sp>
      <p:sp>
        <p:nvSpPr>
          <p:cNvPr id="18" name="圆角右箭头 17">
            <a:extLst>
              <a:ext uri="{FF2B5EF4-FFF2-40B4-BE49-F238E27FC236}">
                <a16:creationId xmlns:a16="http://schemas.microsoft.com/office/drawing/2014/main" id="{96097949-9363-9048-BD22-58782D5DD52A}"/>
              </a:ext>
            </a:extLst>
          </p:cNvPr>
          <p:cNvSpPr/>
          <p:nvPr/>
        </p:nvSpPr>
        <p:spPr>
          <a:xfrm>
            <a:off x="1547664" y="1591368"/>
            <a:ext cx="1296144" cy="16561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DF4A14-D3BD-FB4A-A305-670D5E9C99CD}"/>
              </a:ext>
            </a:extLst>
          </p:cNvPr>
          <p:cNvSpPr txBox="1"/>
          <p:nvPr/>
        </p:nvSpPr>
        <p:spPr>
          <a:xfrm>
            <a:off x="537375" y="2319723"/>
            <a:ext cx="1059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成果：完成系统版本</a:t>
            </a:r>
            <a:r>
              <a:rPr lang="en-US" altLang="zh-CN" sz="1050" b="1" dirty="0"/>
              <a:t>3</a:t>
            </a:r>
            <a:r>
              <a:rPr lang="zh-CN" altLang="en-US" sz="1050" b="1" dirty="0"/>
              <a:t>的开发</a:t>
            </a:r>
          </a:p>
        </p:txBody>
      </p:sp>
      <p:sp>
        <p:nvSpPr>
          <p:cNvPr id="22" name="圆角右箭头 21">
            <a:extLst>
              <a:ext uri="{FF2B5EF4-FFF2-40B4-BE49-F238E27FC236}">
                <a16:creationId xmlns:a16="http://schemas.microsoft.com/office/drawing/2014/main" id="{32E9BEC0-B95F-104E-8AD7-9950163AC2FA}"/>
              </a:ext>
            </a:extLst>
          </p:cNvPr>
          <p:cNvSpPr/>
          <p:nvPr/>
        </p:nvSpPr>
        <p:spPr>
          <a:xfrm rot="5400000">
            <a:off x="6582716" y="1916863"/>
            <a:ext cx="1296144" cy="1656184"/>
          </a:xfrm>
          <a:prstGeom prst="ben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4442B7-6962-9243-BE2C-B2ADF08D4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3393027"/>
            <a:ext cx="216024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/>
              <a:t>完成系统发布</a:t>
            </a:r>
          </a:p>
        </p:txBody>
      </p:sp>
    </p:spTree>
    <p:extLst>
      <p:ext uri="{BB962C8B-B14F-4D97-AF65-F5344CB8AC3E}">
        <p14:creationId xmlns:p14="http://schemas.microsoft.com/office/powerpoint/2010/main" val="385933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2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2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25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2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25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25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4" grpId="0" animBg="1"/>
      <p:bldP spid="15" grpId="0" animBg="1"/>
      <p:bldP spid="16" grpId="0"/>
      <p:bldP spid="17" grpId="0"/>
      <p:bldP spid="18" grpId="0" animBg="1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05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0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项目优势</a:t>
            </a:r>
          </a:p>
        </p:txBody>
      </p:sp>
    </p:spTree>
    <p:extLst>
      <p:ext uri="{BB962C8B-B14F-4D97-AF65-F5344CB8AC3E}">
        <p14:creationId xmlns:p14="http://schemas.microsoft.com/office/powerpoint/2010/main" val="1593854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项目优势</a:t>
            </a:r>
          </a:p>
        </p:txBody>
      </p:sp>
      <p:sp>
        <p:nvSpPr>
          <p:cNvPr id="5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矩形 18"/>
          <p:cNvSpPr/>
          <p:nvPr/>
        </p:nvSpPr>
        <p:spPr>
          <a:xfrm>
            <a:off x="888341" y="1563638"/>
            <a:ext cx="2174379" cy="3240360"/>
          </a:xfrm>
          <a:custGeom>
            <a:avLst/>
            <a:gdLst/>
            <a:ahLst/>
            <a:cxnLst/>
            <a:rect l="l" t="t" r="r" b="b"/>
            <a:pathLst>
              <a:path w="2736304" h="3312368">
                <a:moveTo>
                  <a:pt x="571805" y="0"/>
                </a:moveTo>
                <a:lnTo>
                  <a:pt x="1008112" y="0"/>
                </a:lnTo>
                <a:lnTo>
                  <a:pt x="2164499" y="0"/>
                </a:lnTo>
                <a:lnTo>
                  <a:pt x="2736304" y="0"/>
                </a:lnTo>
                <a:lnTo>
                  <a:pt x="2736304" y="571805"/>
                </a:lnTo>
                <a:lnTo>
                  <a:pt x="2736304" y="1296144"/>
                </a:lnTo>
                <a:lnTo>
                  <a:pt x="2736304" y="2740563"/>
                </a:lnTo>
                <a:cubicBezTo>
                  <a:pt x="2736304" y="3056362"/>
                  <a:pt x="2480298" y="3312368"/>
                  <a:pt x="2164499" y="3312368"/>
                </a:cubicBezTo>
                <a:lnTo>
                  <a:pt x="1728192" y="3312368"/>
                </a:lnTo>
                <a:lnTo>
                  <a:pt x="571805" y="3312368"/>
                </a:lnTo>
                <a:lnTo>
                  <a:pt x="0" y="3312368"/>
                </a:lnTo>
                <a:lnTo>
                  <a:pt x="0" y="2740563"/>
                </a:lnTo>
                <a:lnTo>
                  <a:pt x="0" y="2017224"/>
                </a:lnTo>
                <a:lnTo>
                  <a:pt x="0" y="571805"/>
                </a:lnTo>
                <a:cubicBezTo>
                  <a:pt x="0" y="256006"/>
                  <a:pt x="256006" y="0"/>
                  <a:pt x="571805" y="0"/>
                </a:cubicBezTo>
                <a:close/>
              </a:path>
            </a:pathLst>
          </a:custGeom>
          <a:noFill/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0086" tIns="510257" rIns="170086" bIns="43202" anchor="ctr"/>
          <a:lstStyle/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用户定位为在校大学生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以满足该类用户群体的特殊性需求为目的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充分结合当前大学生的实际状况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在用户体验上具有深度的优势。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1266719" y="2202332"/>
            <a:ext cx="14176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SO_GT1"/>
          <p:cNvSpPr txBox="1">
            <a:spLocks noChangeArrowheads="1"/>
          </p:cNvSpPr>
          <p:nvPr/>
        </p:nvSpPr>
        <p:spPr bwMode="auto">
          <a:xfrm>
            <a:off x="1266719" y="1662318"/>
            <a:ext cx="1417624" cy="540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3202" rIns="0" bIns="43202" anchor="ctr"/>
          <a:lstStyle/>
          <a:p>
            <a:pPr algn="ctr" eaLnBrk="1" hangingPunct="1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用户定位明确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18"/>
          <p:cNvSpPr/>
          <p:nvPr/>
        </p:nvSpPr>
        <p:spPr>
          <a:xfrm>
            <a:off x="3514329" y="1491942"/>
            <a:ext cx="2174379" cy="3312056"/>
          </a:xfrm>
          <a:custGeom>
            <a:avLst/>
            <a:gdLst/>
            <a:ahLst/>
            <a:cxnLst/>
            <a:rect l="l" t="t" r="r" b="b"/>
            <a:pathLst>
              <a:path w="2736304" h="3312368">
                <a:moveTo>
                  <a:pt x="571805" y="0"/>
                </a:moveTo>
                <a:lnTo>
                  <a:pt x="1008112" y="0"/>
                </a:lnTo>
                <a:lnTo>
                  <a:pt x="2164499" y="0"/>
                </a:lnTo>
                <a:lnTo>
                  <a:pt x="2736304" y="0"/>
                </a:lnTo>
                <a:lnTo>
                  <a:pt x="2736304" y="571805"/>
                </a:lnTo>
                <a:lnTo>
                  <a:pt x="2736304" y="1296144"/>
                </a:lnTo>
                <a:lnTo>
                  <a:pt x="2736304" y="2740563"/>
                </a:lnTo>
                <a:cubicBezTo>
                  <a:pt x="2736304" y="3056362"/>
                  <a:pt x="2480298" y="3312368"/>
                  <a:pt x="2164499" y="3312368"/>
                </a:cubicBezTo>
                <a:lnTo>
                  <a:pt x="1728192" y="3312368"/>
                </a:lnTo>
                <a:lnTo>
                  <a:pt x="571805" y="3312368"/>
                </a:lnTo>
                <a:lnTo>
                  <a:pt x="0" y="3312368"/>
                </a:lnTo>
                <a:lnTo>
                  <a:pt x="0" y="2740563"/>
                </a:lnTo>
                <a:lnTo>
                  <a:pt x="0" y="2017224"/>
                </a:lnTo>
                <a:lnTo>
                  <a:pt x="0" y="571805"/>
                </a:lnTo>
                <a:cubicBezTo>
                  <a:pt x="0" y="256006"/>
                  <a:pt x="256006" y="0"/>
                  <a:pt x="571805" y="0"/>
                </a:cubicBezTo>
                <a:close/>
              </a:path>
            </a:pathLst>
          </a:custGeom>
          <a:noFill/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0086" tIns="510257" rIns="170086" bIns="43202" anchor="ctr"/>
          <a:lstStyle/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大部分的此类软件都在实现功能的纵向扩展。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绝大部分的用户关心最基础功能；极少数的用户会去深度探索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30000"/>
              </a:lnSpc>
              <a:spcBef>
                <a:spcPts val="565"/>
              </a:spcBef>
              <a:buFont typeface="Wingdings" pitchFamily="2" charset="2"/>
              <a:buChar char="l"/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为依托，横向扩展功能，满足特定用户的特定的、特化的需求 </a:t>
            </a:r>
            <a:endParaRPr lang="zh-CN" altLang="en-US" sz="1400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93454" y="2202332"/>
            <a:ext cx="14161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KSO_GT1"/>
          <p:cNvSpPr txBox="1">
            <a:spLocks noChangeArrowheads="1"/>
          </p:cNvSpPr>
          <p:nvPr/>
        </p:nvSpPr>
        <p:spPr bwMode="auto">
          <a:xfrm>
            <a:off x="3893454" y="1644699"/>
            <a:ext cx="1416126" cy="540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3202" rIns="0" bIns="43202" anchor="ctr"/>
          <a:lstStyle/>
          <a:p>
            <a:pPr algn="ctr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功能横向发展、解决特化需求</a:t>
            </a:r>
          </a:p>
        </p:txBody>
      </p:sp>
      <p:sp>
        <p:nvSpPr>
          <p:cNvPr id="26" name="矩形 18"/>
          <p:cNvSpPr/>
          <p:nvPr/>
        </p:nvSpPr>
        <p:spPr>
          <a:xfrm>
            <a:off x="6131131" y="1491942"/>
            <a:ext cx="2174379" cy="3312056"/>
          </a:xfrm>
          <a:custGeom>
            <a:avLst/>
            <a:gdLst/>
            <a:ahLst/>
            <a:cxnLst/>
            <a:rect l="l" t="t" r="r" b="b"/>
            <a:pathLst>
              <a:path w="2736304" h="3312368">
                <a:moveTo>
                  <a:pt x="571805" y="0"/>
                </a:moveTo>
                <a:lnTo>
                  <a:pt x="1008112" y="0"/>
                </a:lnTo>
                <a:lnTo>
                  <a:pt x="2164499" y="0"/>
                </a:lnTo>
                <a:lnTo>
                  <a:pt x="2736304" y="0"/>
                </a:lnTo>
                <a:lnTo>
                  <a:pt x="2736304" y="571805"/>
                </a:lnTo>
                <a:lnTo>
                  <a:pt x="2736304" y="1296144"/>
                </a:lnTo>
                <a:lnTo>
                  <a:pt x="2736304" y="2740563"/>
                </a:lnTo>
                <a:cubicBezTo>
                  <a:pt x="2736304" y="3056362"/>
                  <a:pt x="2480298" y="3312368"/>
                  <a:pt x="2164499" y="3312368"/>
                </a:cubicBezTo>
                <a:lnTo>
                  <a:pt x="1728192" y="3312368"/>
                </a:lnTo>
                <a:lnTo>
                  <a:pt x="571805" y="3312368"/>
                </a:lnTo>
                <a:lnTo>
                  <a:pt x="0" y="3312368"/>
                </a:lnTo>
                <a:lnTo>
                  <a:pt x="0" y="2740563"/>
                </a:lnTo>
                <a:lnTo>
                  <a:pt x="0" y="2017224"/>
                </a:lnTo>
                <a:lnTo>
                  <a:pt x="0" y="571805"/>
                </a:lnTo>
                <a:cubicBezTo>
                  <a:pt x="0" y="256006"/>
                  <a:pt x="256006" y="0"/>
                  <a:pt x="571805" y="0"/>
                </a:cubicBezTo>
                <a:close/>
              </a:path>
            </a:pathLst>
          </a:custGeom>
          <a:noFill/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0086" tIns="510257" rIns="170086" bIns="43202" anchor="ctr"/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追求实现功能的横向扩展。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我们采用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高度解耦</a:t>
            </a:r>
            <a:r>
              <a:rPr lang="zh-CN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的软件架构来实现高度的功能可扩展性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588224" y="2067694"/>
            <a:ext cx="141762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SO_GT1"/>
          <p:cNvSpPr txBox="1">
            <a:spLocks noChangeArrowheads="1"/>
          </p:cNvSpPr>
          <p:nvPr/>
        </p:nvSpPr>
        <p:spPr bwMode="auto">
          <a:xfrm>
            <a:off x="6509849" y="1662318"/>
            <a:ext cx="1374519" cy="333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43202" rIns="0" bIns="43202" anchor="ctr"/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可扩展性强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E5A96983-E987-9045-A72E-C9BF6B4A7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75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975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75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975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20" grpId="0" animBg="1"/>
      <p:bldP spid="22" grpId="0"/>
      <p:bldP spid="23" grpId="0" animBg="1"/>
      <p:bldP spid="25" grpId="0"/>
      <p:bldP spid="26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06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094678" y="2471536"/>
            <a:ext cx="295465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项目未来展望</a:t>
            </a:r>
          </a:p>
        </p:txBody>
      </p:sp>
    </p:spTree>
    <p:extLst>
      <p:ext uri="{BB962C8B-B14F-4D97-AF65-F5344CB8AC3E}">
        <p14:creationId xmlns:p14="http://schemas.microsoft.com/office/powerpoint/2010/main" val="1422290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6200000">
            <a:off x="1176519" y="2438839"/>
            <a:ext cx="1205142" cy="1038916"/>
          </a:xfrm>
          <a:prstGeom prst="hexagon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086623" y="3862559"/>
            <a:ext cx="4751896" cy="7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不仅仅局限于交大用户</a:t>
            </a: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635978" y="2650312"/>
            <a:ext cx="4752446" cy="7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将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Planner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Store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打造成为一个开发者平台</a:t>
            </a: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3086375" y="1329788"/>
            <a:ext cx="4752144" cy="73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Jaccount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自动课程表导入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76557" y="3362632"/>
            <a:ext cx="1241751" cy="1440432"/>
            <a:chOff x="4584933" y="2976764"/>
            <a:chExt cx="1241751" cy="1440432"/>
          </a:xfrm>
        </p:grpSpPr>
        <p:sp>
          <p:nvSpPr>
            <p:cNvPr id="12" name="六边形 11"/>
            <p:cNvSpPr/>
            <p:nvPr/>
          </p:nvSpPr>
          <p:spPr>
            <a:xfrm rot="16200000">
              <a:off x="4485593" y="3076104"/>
              <a:ext cx="1440432" cy="1241751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58"/>
            <p:cNvSpPr>
              <a:spLocks noChangeArrowheads="1"/>
            </p:cNvSpPr>
            <p:nvPr/>
          </p:nvSpPr>
          <p:spPr bwMode="auto">
            <a:xfrm>
              <a:off x="4679479" y="3452843"/>
              <a:ext cx="1052657" cy="830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面向其他校园用户开放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97432" y="2238081"/>
            <a:ext cx="1241751" cy="1440432"/>
            <a:chOff x="5205808" y="1852213"/>
            <a:chExt cx="1241751" cy="1440432"/>
          </a:xfrm>
        </p:grpSpPr>
        <p:sp>
          <p:nvSpPr>
            <p:cNvPr id="15" name="六边形 14"/>
            <p:cNvSpPr/>
            <p:nvPr/>
          </p:nvSpPr>
          <p:spPr>
            <a:xfrm rot="16200000">
              <a:off x="5106468" y="1951553"/>
              <a:ext cx="1440432" cy="1241751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58"/>
            <p:cNvSpPr>
              <a:spLocks noChangeArrowheads="1"/>
            </p:cNvSpPr>
            <p:nvPr/>
          </p:nvSpPr>
          <p:spPr bwMode="auto">
            <a:xfrm>
              <a:off x="5300355" y="2328293"/>
              <a:ext cx="1052657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开放开发者平台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76557" y="1112173"/>
            <a:ext cx="1241752" cy="1440432"/>
            <a:chOff x="4584933" y="726305"/>
            <a:chExt cx="1241752" cy="1440432"/>
          </a:xfrm>
        </p:grpSpPr>
        <p:sp>
          <p:nvSpPr>
            <p:cNvPr id="18" name="六边形 17"/>
            <p:cNvSpPr/>
            <p:nvPr/>
          </p:nvSpPr>
          <p:spPr>
            <a:xfrm rot="16200000">
              <a:off x="4485593" y="825645"/>
              <a:ext cx="1440432" cy="1241751"/>
            </a:xfrm>
            <a:prstGeom prst="hexag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58"/>
            <p:cNvSpPr>
              <a:spLocks noChangeArrowheads="1"/>
            </p:cNvSpPr>
            <p:nvPr/>
          </p:nvSpPr>
          <p:spPr bwMode="auto">
            <a:xfrm>
              <a:off x="4679480" y="1202385"/>
              <a:ext cx="1147205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JAccount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362508" y="2722430"/>
            <a:ext cx="83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9D276CE7-4CA7-094A-B273-E542DAD86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75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4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9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6" grpId="0" animBg="1"/>
      <p:bldP spid="8" grpId="0"/>
      <p:bldP spid="9" grpId="0"/>
      <p:bldP spid="10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"/>
            <a:ext cx="9144000" cy="3993448"/>
          </a:xfrm>
          <a:custGeom>
            <a:avLst/>
            <a:gdLst/>
            <a:ahLst/>
            <a:cxnLst/>
            <a:rect l="l" t="t" r="r" b="b"/>
            <a:pathLst>
              <a:path w="9144000" h="3672043">
                <a:moveTo>
                  <a:pt x="0" y="0"/>
                </a:moveTo>
                <a:lnTo>
                  <a:pt x="9144000" y="0"/>
                </a:lnTo>
                <a:lnTo>
                  <a:pt x="9144000" y="75613"/>
                </a:lnTo>
                <a:lnTo>
                  <a:pt x="9144000" y="2787774"/>
                </a:lnTo>
                <a:lnTo>
                  <a:pt x="9144000" y="2863387"/>
                </a:lnTo>
                <a:cubicBezTo>
                  <a:pt x="7913914" y="3298815"/>
                  <a:pt x="4376056" y="4441816"/>
                  <a:pt x="0" y="2863387"/>
                </a:cubicBezTo>
                <a:lnTo>
                  <a:pt x="0" y="2787774"/>
                </a:lnTo>
                <a:lnTo>
                  <a:pt x="0" y="75613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4"/>
          <p:cNvSpPr/>
          <p:nvPr/>
        </p:nvSpPr>
        <p:spPr>
          <a:xfrm>
            <a:off x="0" y="-1"/>
            <a:ext cx="9144000" cy="3889279"/>
          </a:xfrm>
          <a:custGeom>
            <a:avLst/>
            <a:gdLst>
              <a:gd name="connsiteX0" fmla="*/ 0 w 9144000"/>
              <a:gd name="connsiteY0" fmla="*/ 0 h 2787774"/>
              <a:gd name="connsiteX1" fmla="*/ 9144000 w 9144000"/>
              <a:gd name="connsiteY1" fmla="*/ 0 h 2787774"/>
              <a:gd name="connsiteX2" fmla="*/ 9144000 w 9144000"/>
              <a:gd name="connsiteY2" fmla="*/ 2787774 h 2787774"/>
              <a:gd name="connsiteX3" fmla="*/ 0 w 9144000"/>
              <a:gd name="connsiteY3" fmla="*/ 2787774 h 2787774"/>
              <a:gd name="connsiteX4" fmla="*/ 0 w 9144000"/>
              <a:gd name="connsiteY4" fmla="*/ 0 h 2787774"/>
              <a:gd name="connsiteX0-1" fmla="*/ 0 w 9144000"/>
              <a:gd name="connsiteY0-2" fmla="*/ 0 h 3474783"/>
              <a:gd name="connsiteX1-3" fmla="*/ 9144000 w 9144000"/>
              <a:gd name="connsiteY1-4" fmla="*/ 0 h 3474783"/>
              <a:gd name="connsiteX2-5" fmla="*/ 9144000 w 9144000"/>
              <a:gd name="connsiteY2-6" fmla="*/ 2787774 h 3474783"/>
              <a:gd name="connsiteX3-7" fmla="*/ 0 w 9144000"/>
              <a:gd name="connsiteY3-8" fmla="*/ 2787774 h 3474783"/>
              <a:gd name="connsiteX4-9" fmla="*/ 0 w 9144000"/>
              <a:gd name="connsiteY4-10" fmla="*/ 0 h 3474783"/>
              <a:gd name="connsiteX0-11" fmla="*/ 0 w 9144000"/>
              <a:gd name="connsiteY0-12" fmla="*/ 0 h 3576258"/>
              <a:gd name="connsiteX1-13" fmla="*/ 9144000 w 9144000"/>
              <a:gd name="connsiteY1-14" fmla="*/ 0 h 3576258"/>
              <a:gd name="connsiteX2-15" fmla="*/ 9144000 w 9144000"/>
              <a:gd name="connsiteY2-16" fmla="*/ 2787774 h 3576258"/>
              <a:gd name="connsiteX3-17" fmla="*/ 0 w 9144000"/>
              <a:gd name="connsiteY3-18" fmla="*/ 2787774 h 3576258"/>
              <a:gd name="connsiteX4-19" fmla="*/ 0 w 9144000"/>
              <a:gd name="connsiteY4-20" fmla="*/ 0 h 3576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576258">
                <a:moveTo>
                  <a:pt x="0" y="0"/>
                </a:moveTo>
                <a:lnTo>
                  <a:pt x="9144000" y="0"/>
                </a:lnTo>
                <a:lnTo>
                  <a:pt x="9144000" y="2787774"/>
                </a:lnTo>
                <a:cubicBezTo>
                  <a:pt x="7685315" y="3201431"/>
                  <a:pt x="4593771" y="4333546"/>
                  <a:pt x="0" y="27877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59632" y="2355726"/>
            <a:ext cx="6624736" cy="108489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9F914FE-793C-7641-A399-7BB9386E4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3923928" y="699542"/>
            <a:ext cx="1144250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01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2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6" name="菱形 5"/>
          <p:cNvSpPr/>
          <p:nvPr/>
        </p:nvSpPr>
        <p:spPr>
          <a:xfrm>
            <a:off x="1043608" y="940005"/>
            <a:ext cx="1302115" cy="1302036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2" rIns="0" bIns="43202" anchor="ctr"/>
          <a:lstStyle/>
          <a:p>
            <a:pPr algn="ctr"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043608" y="3582177"/>
            <a:ext cx="1302115" cy="1303535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2" rIns="0" bIns="43202" anchor="ctr"/>
          <a:lstStyle/>
          <a:p>
            <a:pPr algn="ctr"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042858" y="2260342"/>
            <a:ext cx="1303614" cy="1303534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2" rIns="0" bIns="43202" anchor="ctr"/>
          <a:lstStyle/>
          <a:p>
            <a:pPr algn="ctr"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2156" y="1138158"/>
            <a:ext cx="5872251" cy="583987"/>
          </a:xfrm>
          <a:prstGeom prst="rect">
            <a:avLst/>
          </a:prstGeom>
        </p:spPr>
        <p:txBody>
          <a:bodyPr wrap="square" lIns="86404" tIns="43202" rIns="86404" bIns="43202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繁杂的日程安排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随着现代生活的节奏加快，繁杂的日程安排尝尝令人们失去头绪。 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2156" y="2461051"/>
            <a:ext cx="5872251" cy="824053"/>
          </a:xfrm>
          <a:prstGeom prst="rect">
            <a:avLst/>
          </a:prstGeom>
        </p:spPr>
        <p:txBody>
          <a:bodyPr wrap="square" lIns="86404" tIns="43202" rIns="86404" bIns="43202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作为大学生群体的我们</a:t>
            </a: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经常与重要活动、重要事件节点失之交臂；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经常因为日程安排的不当而难以抽出锻炼身体的机会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72156" y="3783944"/>
            <a:ext cx="5872251" cy="583987"/>
          </a:xfrm>
          <a:prstGeom prst="rect">
            <a:avLst/>
          </a:prstGeom>
        </p:spPr>
        <p:txBody>
          <a:bodyPr wrap="square" lIns="86404" tIns="43202" rIns="86404" bIns="43202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有些人选择市面上的时间、日程管理软件</a:t>
            </a: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、超级课程表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0A75DD0A-A772-9D42-9BFB-82B0BD842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E15DEA-E4DC-BB45-8C8F-6368F2054B91}"/>
              </a:ext>
            </a:extLst>
          </p:cNvPr>
          <p:cNvGrpSpPr/>
          <p:nvPr/>
        </p:nvGrpSpPr>
        <p:grpSpPr>
          <a:xfrm>
            <a:off x="1353675" y="1220896"/>
            <a:ext cx="681980" cy="681980"/>
            <a:chOff x="8393340" y="1988840"/>
            <a:chExt cx="877066" cy="87706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C1086FE-04EC-A34B-A34C-56B13DC0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" name="Picture 7" descr="D:\360data\重要数据\桌面\未标题-1.png">
              <a:extLst>
                <a:ext uri="{FF2B5EF4-FFF2-40B4-BE49-F238E27FC236}">
                  <a16:creationId xmlns:a16="http://schemas.microsoft.com/office/drawing/2014/main" id="{915D75A6-449A-CE47-A12F-E2AF44B43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9738E5-D5CB-8A4E-B6AA-97BF51240441}"/>
              </a:ext>
            </a:extLst>
          </p:cNvPr>
          <p:cNvGrpSpPr/>
          <p:nvPr/>
        </p:nvGrpSpPr>
        <p:grpSpPr>
          <a:xfrm>
            <a:off x="1353675" y="2550057"/>
            <a:ext cx="681980" cy="681980"/>
            <a:chOff x="4672898" y="2936570"/>
            <a:chExt cx="877066" cy="87706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B63A26D-C434-4541-8451-91676C00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9" name="Picture 5" descr="D:\360data\重要数据\桌面\未标题-4.png">
              <a:extLst>
                <a:ext uri="{FF2B5EF4-FFF2-40B4-BE49-F238E27FC236}">
                  <a16:creationId xmlns:a16="http://schemas.microsoft.com/office/drawing/2014/main" id="{2C697A2B-E285-4049-9D18-B712A5BB97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0D92C2-D8B1-D545-B068-2C1D3060EF95}"/>
              </a:ext>
            </a:extLst>
          </p:cNvPr>
          <p:cNvGrpSpPr/>
          <p:nvPr/>
        </p:nvGrpSpPr>
        <p:grpSpPr>
          <a:xfrm>
            <a:off x="1353675" y="3866682"/>
            <a:ext cx="681980" cy="681980"/>
            <a:chOff x="6533119" y="2285390"/>
            <a:chExt cx="877066" cy="87706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C58A924-1B31-4D40-B414-95B375D2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22" name="Picture 6" descr="D:\360data\重要数据\桌面\未标题-5.png">
              <a:extLst>
                <a:ext uri="{FF2B5EF4-FFF2-40B4-BE49-F238E27FC236}">
                  <a16:creationId xmlns:a16="http://schemas.microsoft.com/office/drawing/2014/main" id="{3AE8D0B2-1F28-1A47-A1F4-469BC7352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decel="533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475"/>
                                </p:stCondLst>
                                <p:childTnLst>
                                  <p:par>
                                    <p:cTn id="22" presetID="2" presetClass="entr" presetSubtype="8" decel="533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decel="533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decel="533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25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225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25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/>
          <p:bldP spid="6" grpId="0" animBg="1"/>
          <p:bldP spid="7" grpId="0" animBg="1"/>
          <p:bldP spid="8" grpId="0" animBg="1"/>
          <p:bldP spid="9" grpId="0"/>
          <p:bldP spid="10" grpId="0"/>
          <p:bldP spid="11" grpId="0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533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decel="533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475"/>
                                </p:stCondLst>
                                <p:childTnLst>
                                  <p:par>
                                    <p:cTn id="22" presetID="2" presetClass="entr" presetSubtype="8" decel="533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decel="533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decel="533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725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225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25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" grpId="0"/>
          <p:bldP spid="6" grpId="0" animBg="1"/>
          <p:bldP spid="7" grpId="0" animBg="1"/>
          <p:bldP spid="8" grpId="0" animBg="1"/>
          <p:bldP spid="9" grpId="0"/>
          <p:bldP spid="10" grpId="0"/>
          <p:bldP spid="11" grpId="0"/>
          <p:bldP spid="1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市场产品调研</a:t>
            </a:r>
          </a:p>
        </p:txBody>
      </p:sp>
      <p:sp>
        <p:nvSpPr>
          <p:cNvPr id="13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2043771" y="1220078"/>
            <a:ext cx="623725" cy="6238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430623" y="2115428"/>
            <a:ext cx="623725" cy="6226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2430623" y="3207230"/>
            <a:ext cx="623725" cy="6238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2043771" y="4102580"/>
            <a:ext cx="623725" cy="6226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58245" y="2316644"/>
            <a:ext cx="1454565" cy="1454945"/>
            <a:chOff x="877888" y="2946400"/>
            <a:chExt cx="1939925" cy="1939925"/>
          </a:xfrm>
          <a:solidFill>
            <a:srgbClr val="005E3C"/>
          </a:solidFill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877888" y="2946400"/>
              <a:ext cx="1939925" cy="193992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25"/>
            <p:cNvSpPr txBox="1"/>
            <p:nvPr/>
          </p:nvSpPr>
          <p:spPr>
            <a:xfrm>
              <a:off x="1078684" y="3436222"/>
              <a:ext cx="1538332" cy="94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现存软件调研</a:t>
              </a:r>
            </a:p>
          </p:txBody>
        </p:sp>
      </p:grpSp>
      <p:sp>
        <p:nvSpPr>
          <p:cNvPr id="36" name="TextBox 26"/>
          <p:cNvSpPr txBox="1"/>
          <p:nvPr/>
        </p:nvSpPr>
        <p:spPr>
          <a:xfrm>
            <a:off x="2682877" y="982404"/>
            <a:ext cx="2072298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三大类软件</a:t>
            </a:r>
          </a:p>
        </p:txBody>
      </p:sp>
      <p:sp>
        <p:nvSpPr>
          <p:cNvPr id="37" name="TextBox 27"/>
          <p:cNvSpPr txBox="1"/>
          <p:nvPr/>
        </p:nvSpPr>
        <p:spPr>
          <a:xfrm>
            <a:off x="2729669" y="1251168"/>
            <a:ext cx="5512425" cy="62322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时间管理软件：</a:t>
            </a: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Forest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、专注、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iHour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日程提醒软件：火箭闹钟、怪物闹钟</a:t>
            </a: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日程管理软件：超级课程表、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Pendo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、日事清、</a:t>
            </a:r>
            <a:r>
              <a:rPr lang="en-US" altLang="zh-CN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MyWeek</a:t>
            </a:r>
            <a:endParaRPr lang="zh-CN" altLang="en-US" sz="1200" dirty="0">
              <a:solidFill>
                <a:srgbClr val="2C36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2667496" y="4256201"/>
            <a:ext cx="2537195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横向可扩展性程度很低</a:t>
            </a:r>
          </a:p>
        </p:txBody>
      </p:sp>
      <p:sp>
        <p:nvSpPr>
          <p:cNvPr id="40" name="TextBox 30"/>
          <p:cNvSpPr txBox="1"/>
          <p:nvPr/>
        </p:nvSpPr>
        <p:spPr>
          <a:xfrm>
            <a:off x="3045940" y="3361447"/>
            <a:ext cx="4046339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核心功能基础、无法解决高度特化的需求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3054348" y="2262790"/>
            <a:ext cx="3238688" cy="31545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r>
              <a:rPr lang="zh-CN" altLang="en-US" sz="1600" b="1" dirty="0">
                <a:solidFill>
                  <a:srgbClr val="2C36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用户针对性差、产品定位太过宽泛 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69897C6D-EF35-B542-AB08-8916CF07A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25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62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7531E-6 L -0.14636 0.1114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55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34568E-6 L -0.14636 -0.08704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-435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91813E-6 L -0.104 -0.24714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1235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09877E-6 L -0.104 0.29938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14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25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25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925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25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25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6" grpId="0"/>
      <p:bldP spid="37" grpId="0"/>
      <p:bldP spid="38" grpId="0"/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682571"/>
            <a:ext cx="9144001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56031" y="987574"/>
            <a:ext cx="1231938" cy="1389993"/>
            <a:chOff x="1456773" y="1052456"/>
            <a:chExt cx="1642584" cy="1853324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1351403" y="1157826"/>
              <a:ext cx="1853324" cy="164258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550751" y="1164312"/>
              <a:ext cx="1454627" cy="1629611"/>
            </a:xfrm>
            <a:custGeom>
              <a:avLst/>
              <a:gdLst>
                <a:gd name="connsiteX0" fmla="*/ 727313 w 1454626"/>
                <a:gd name="connsiteY0" fmla="*/ 0 h 1629611"/>
                <a:gd name="connsiteX1" fmla="*/ 801358 w 1454626"/>
                <a:gd name="connsiteY1" fmla="*/ 17009 h 1629611"/>
                <a:gd name="connsiteX2" fmla="*/ 1380581 w 1454626"/>
                <a:gd name="connsiteY2" fmla="*/ 351227 h 1629611"/>
                <a:gd name="connsiteX3" fmla="*/ 1454626 w 1454626"/>
                <a:gd name="connsiteY3" fmla="*/ 480140 h 1629611"/>
                <a:gd name="connsiteX4" fmla="*/ 1454626 w 1454626"/>
                <a:gd name="connsiteY4" fmla="*/ 1148577 h 1629611"/>
                <a:gd name="connsiteX5" fmla="*/ 1380581 w 1454626"/>
                <a:gd name="connsiteY5" fmla="*/ 1277489 h 1629611"/>
                <a:gd name="connsiteX6" fmla="*/ 801358 w 1454626"/>
                <a:gd name="connsiteY6" fmla="*/ 1611707 h 1629611"/>
                <a:gd name="connsiteX7" fmla="*/ 653268 w 1454626"/>
                <a:gd name="connsiteY7" fmla="*/ 1611707 h 1629611"/>
                <a:gd name="connsiteX8" fmla="*/ 74045 w 1454626"/>
                <a:gd name="connsiteY8" fmla="*/ 1277489 h 1629611"/>
                <a:gd name="connsiteX9" fmla="*/ 0 w 1454626"/>
                <a:gd name="connsiteY9" fmla="*/ 1148577 h 1629611"/>
                <a:gd name="connsiteX10" fmla="*/ 0 w 1454626"/>
                <a:gd name="connsiteY10" fmla="*/ 480140 h 1629611"/>
                <a:gd name="connsiteX11" fmla="*/ 74045 w 1454626"/>
                <a:gd name="connsiteY11" fmla="*/ 351227 h 1629611"/>
                <a:gd name="connsiteX12" fmla="*/ 653268 w 1454626"/>
                <a:gd name="connsiteY12" fmla="*/ 17009 h 1629611"/>
                <a:gd name="connsiteX13" fmla="*/ 727313 w 1454626"/>
                <a:gd name="connsiteY13" fmla="*/ 0 h 16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4626" h="1629611">
                  <a:moveTo>
                    <a:pt x="727313" y="0"/>
                  </a:moveTo>
                  <a:cubicBezTo>
                    <a:pt x="754184" y="0"/>
                    <a:pt x="781056" y="5670"/>
                    <a:pt x="801358" y="17009"/>
                  </a:cubicBezTo>
                  <a:cubicBezTo>
                    <a:pt x="1380581" y="351227"/>
                    <a:pt x="1380581" y="351227"/>
                    <a:pt x="1380581" y="351227"/>
                  </a:cubicBezTo>
                  <a:cubicBezTo>
                    <a:pt x="1421187" y="375100"/>
                    <a:pt x="1454626" y="433588"/>
                    <a:pt x="1454626" y="480140"/>
                  </a:cubicBezTo>
                  <a:cubicBezTo>
                    <a:pt x="1454626" y="1148577"/>
                    <a:pt x="1454626" y="1148577"/>
                    <a:pt x="1454626" y="1148577"/>
                  </a:cubicBezTo>
                  <a:cubicBezTo>
                    <a:pt x="1454626" y="1196322"/>
                    <a:pt x="1421187" y="1253617"/>
                    <a:pt x="1380581" y="1277489"/>
                  </a:cubicBezTo>
                  <a:cubicBezTo>
                    <a:pt x="801358" y="1611707"/>
                    <a:pt x="801358" y="1611707"/>
                    <a:pt x="801358" y="1611707"/>
                  </a:cubicBezTo>
                  <a:cubicBezTo>
                    <a:pt x="760753" y="1635580"/>
                    <a:pt x="693874" y="1635580"/>
                    <a:pt x="653268" y="1611707"/>
                  </a:cubicBezTo>
                  <a:cubicBezTo>
                    <a:pt x="74045" y="1277489"/>
                    <a:pt x="74045" y="1277489"/>
                    <a:pt x="74045" y="1277489"/>
                  </a:cubicBezTo>
                  <a:cubicBezTo>
                    <a:pt x="33440" y="1253617"/>
                    <a:pt x="0" y="1196322"/>
                    <a:pt x="0" y="1148577"/>
                  </a:cubicBezTo>
                  <a:lnTo>
                    <a:pt x="0" y="480140"/>
                  </a:lnTo>
                  <a:cubicBezTo>
                    <a:pt x="0" y="433588"/>
                    <a:pt x="33440" y="375100"/>
                    <a:pt x="74045" y="351227"/>
                  </a:cubicBezTo>
                  <a:cubicBezTo>
                    <a:pt x="653268" y="17009"/>
                    <a:pt x="653268" y="17009"/>
                    <a:pt x="653268" y="17009"/>
                  </a:cubicBezTo>
                  <a:cubicBezTo>
                    <a:pt x="673571" y="5670"/>
                    <a:pt x="700442" y="0"/>
                    <a:pt x="727313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</a:rPr>
                <a:t>Part</a:t>
              </a:r>
            </a:p>
            <a:p>
              <a:pPr algn="ctr"/>
              <a:r>
                <a:rPr lang="en-US" altLang="zh-CN" sz="3600" dirty="0">
                  <a:solidFill>
                    <a:schemeClr val="bg1"/>
                  </a:solidFill>
                </a:rPr>
                <a:t>02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56341" y="2471536"/>
            <a:ext cx="2031325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533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33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21"/>
          <p:cNvSpPr txBox="1"/>
          <p:nvPr/>
        </p:nvSpPr>
        <p:spPr>
          <a:xfrm>
            <a:off x="899592" y="123478"/>
            <a:ext cx="3855583" cy="5024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项目功能介绍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需求简介）</a:t>
            </a:r>
          </a:p>
        </p:txBody>
      </p:sp>
      <p:sp>
        <p:nvSpPr>
          <p:cNvPr id="5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1272949" y="3168371"/>
            <a:ext cx="0" cy="857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1272949" y="1758111"/>
            <a:ext cx="0" cy="857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968227" y="1317667"/>
            <a:ext cx="599748" cy="5997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3" tIns="34277" rIns="68553" bIns="34277" numCol="1" rtlCol="0" anchor="t" anchorCtr="0" compatLnSpc="1"/>
          <a:lstStyle/>
          <a:p>
            <a:pPr defTabSz="685165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8996" y="1398336"/>
            <a:ext cx="52770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68227" y="2562520"/>
            <a:ext cx="599748" cy="5997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3" tIns="34277" rIns="68553" bIns="34277" numCol="1" rtlCol="0" anchor="t" anchorCtr="0" compatLnSpc="1"/>
          <a:lstStyle/>
          <a:p>
            <a:pPr defTabSz="685165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8996" y="2643189"/>
            <a:ext cx="52770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68227" y="3919646"/>
            <a:ext cx="599748" cy="5997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53" tIns="34277" rIns="68553" bIns="34277" numCol="1" rtlCol="0" anchor="t" anchorCtr="0" compatLnSpc="1"/>
          <a:lstStyle/>
          <a:p>
            <a:pPr defTabSz="685165"/>
            <a:endParaRPr lang="zh-CN" altLang="en-US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8996" y="4000315"/>
            <a:ext cx="52770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8744" y="1448264"/>
            <a:ext cx="6518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以用户的课程安排为框架的日程表</a:t>
            </a:r>
          </a:p>
        </p:txBody>
      </p:sp>
      <p:sp>
        <p:nvSpPr>
          <p:cNvPr id="15" name="矩形 14"/>
          <p:cNvSpPr/>
          <p:nvPr/>
        </p:nvSpPr>
        <p:spPr>
          <a:xfrm>
            <a:off x="1608743" y="4061806"/>
            <a:ext cx="651895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日程安排模块管理平台：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8742" y="2649320"/>
            <a:ext cx="651895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三大日程安排模块：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图片、文字日程提取模块）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Spider(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爬虫获取网站日程安排模块）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Keeper(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运动计划日程安排模块）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78ECBB69-64E4-0048-9ED4-C5C686A87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8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75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75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75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75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-0.28086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4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75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75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75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28086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4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75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75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53" name="矩形 1">
            <a:extLst>
              <a:ext uri="{FF2B5EF4-FFF2-40B4-BE49-F238E27FC236}">
                <a16:creationId xmlns:a16="http://schemas.microsoft.com/office/drawing/2014/main" id="{3358D1A7-F4E6-9440-9D4F-10124ACD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176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带有提醒功能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有多种可视化形式（表格式、时间轴）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以用户的课程安排为框架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提供了日程导入的接口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4139952" y="1131590"/>
            <a:ext cx="1728192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stCxn id="53" idx="0"/>
            <a:endCxn id="41" idx="6"/>
          </p:cNvCxnSpPr>
          <p:nvPr/>
        </p:nvCxnSpPr>
        <p:spPr>
          <a:xfrm rot="16200000" flipV="1">
            <a:off x="5990613" y="1657193"/>
            <a:ext cx="877746" cy="11226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8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7715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6000">
                <a:schemeClr val="accent5">
                  <a:lumMod val="75000"/>
                </a:schemeClr>
              </a:gs>
              <a:gs pos="83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7" name="KSO_Shape"/>
          <p:cNvSpPr/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3E9E0C7-144D-0445-B496-DEE3C736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652" t="12464" r="9716" b="3083"/>
          <a:stretch/>
        </p:blipFill>
        <p:spPr>
          <a:xfrm>
            <a:off x="170716" y="1001224"/>
            <a:ext cx="5265380" cy="3802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4A905F24-BAB4-1046-AA90-2B53D445E5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6939" t="38833" r="34372" b="22844"/>
          <a:stretch/>
        </p:blipFill>
        <p:spPr>
          <a:xfrm>
            <a:off x="8233807" y="-92546"/>
            <a:ext cx="915400" cy="864096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F7E0710-9D3D-D040-A730-4BBCB12616CB}"/>
              </a:ext>
            </a:extLst>
          </p:cNvPr>
          <p:cNvSpPr/>
          <p:nvPr/>
        </p:nvSpPr>
        <p:spPr>
          <a:xfrm>
            <a:off x="1963287" y="3507854"/>
            <a:ext cx="1728192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1C6CA9E7-BFAC-F647-ABED-ED17414ED569}"/>
              </a:ext>
            </a:extLst>
          </p:cNvPr>
          <p:cNvCxnSpPr>
            <a:cxnSpLocks/>
            <a:endCxn id="41" idx="6"/>
          </p:cNvCxnSpPr>
          <p:nvPr/>
        </p:nvCxnSpPr>
        <p:spPr>
          <a:xfrm rot="10800000" flipV="1">
            <a:off x="3691480" y="3363838"/>
            <a:ext cx="1325687" cy="792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">
            <a:extLst>
              <a:ext uri="{FF2B5EF4-FFF2-40B4-BE49-F238E27FC236}">
                <a16:creationId xmlns:a16="http://schemas.microsoft.com/office/drawing/2014/main" id="{8B6C4526-9BF1-DA40-82DD-287EE054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66" y="2657408"/>
            <a:ext cx="3947322" cy="143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Planner</a:t>
            </a: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根据不同需求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获取新的待办日程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1102995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的接口导入日程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1036</Words>
  <Application>Microsoft Macintosh PowerPoint</Application>
  <PresentationFormat>全屏显示(16:9)</PresentationFormat>
  <Paragraphs>222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Arial Narrow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同睿哲</cp:lastModifiedBy>
  <cp:revision>20</cp:revision>
  <dcterms:created xsi:type="dcterms:W3CDTF">2018-03-10T03:55:09Z</dcterms:created>
  <dcterms:modified xsi:type="dcterms:W3CDTF">2018-06-13T18:46:11Z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