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1264"/>
          </a:xfrm>
          <a:prstGeom prst="rect">
            <a:avLst/>
          </a:prstGeom>
          <a:solidFill>
            <a:srgbClr val="667E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11091672" y="5760720"/>
            <a:ext cx="457200" cy="457200"/>
          </a:xfrm>
          <a:prstGeom prst="ellipse">
            <a:avLst/>
          </a:prstGeom>
          <a:solidFill>
            <a:srgbClr val="667E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014984" y="722376"/>
            <a:ext cx="10158984" cy="164592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sz="4400" b="1">
                <a:solidFill>
                  <a:srgbClr val="2C3E50"/>
                </a:solidFill>
                <a:latin typeface="Microsoft YaHei"/>
              </a:rPr>
              <a:t>什么是智能体？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4984" y="2660904"/>
            <a:ext cx="10158984" cy="9144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sz="2800">
                <a:solidFill>
                  <a:srgbClr val="7F8C8D"/>
                </a:solidFill>
                <a:latin typeface="Microsoft YaHei"/>
              </a:rPr>
              <a:t>Agent（智能体）的基本概念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14984" y="3867912"/>
            <a:ext cx="10158984" cy="260604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algn="ctr">
              <a:lnSpc>
                <a:spcPct val="180000"/>
              </a:lnSpc>
            </a:pPr>
            <a:r>
              <a:rPr sz="2000">
                <a:solidFill>
                  <a:srgbClr val="2C3E50"/>
                </a:solidFill>
                <a:latin typeface="Microsoft YaHei"/>
              </a:rPr>
              <a:t>智能体是一种能够自主感知环境、做出决策并采取行动的系统。它可以是软件、机器人，或其他能够感知和响应的实体。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1264"/>
          </a:xfrm>
          <a:prstGeom prst="rect">
            <a:avLst/>
          </a:prstGeom>
          <a:solidFill>
            <a:srgbClr val="667E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11091672" y="5760720"/>
            <a:ext cx="457200" cy="457200"/>
          </a:xfrm>
          <a:prstGeom prst="ellipse">
            <a:avLst/>
          </a:prstGeom>
          <a:solidFill>
            <a:srgbClr val="667E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014984" y="722376"/>
            <a:ext cx="10158984" cy="164592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sz="4400" b="1">
                <a:solidFill>
                  <a:srgbClr val="2C3E50"/>
                </a:solidFill>
                <a:latin typeface="Microsoft YaHei"/>
              </a:rPr>
              <a:t>智能体的应用场景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4984" y="2660904"/>
            <a:ext cx="10158984" cy="9144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sz="2800">
                <a:solidFill>
                  <a:srgbClr val="7F8C8D"/>
                </a:solidFill>
                <a:latin typeface="Microsoft YaHei"/>
              </a:rPr>
              <a:t>多领域赋能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14984" y="3867912"/>
            <a:ext cx="10158984" cy="2606040"/>
          </a:xfrm>
          <a:prstGeom prst="rect">
            <a:avLst/>
          </a:prstGeom>
          <a:noFill/>
        </p:spPr>
        <p:txBody>
          <a:bodyPr wrap="square" anchor="t" lIns="384048" tIns="91440" bIns="91440">
            <a:noAutofit/>
          </a:bodyPr>
          <a:lstStyle/>
          <a:p>
            <a:pPr algn="ctr">
              <a:lnSpc>
                <a:spcPct val="160000"/>
              </a:lnSpc>
              <a:spcAft>
                <a:spcPts val="800"/>
              </a:spcAft>
            </a:pPr>
            <a:r>
              <a:rPr sz="2000">
                <a:solidFill>
                  <a:srgbClr val="667EEA"/>
                </a:solidFill>
                <a:latin typeface="Microsoft YaHei"/>
              </a:rPr>
              <a:t>• </a:t>
            </a:r>
            <a:r>
              <a:rPr sz="2000">
                <a:solidFill>
                  <a:srgbClr val="34495E"/>
                </a:solidFill>
                <a:latin typeface="Microsoft YaHei"/>
              </a:rPr>
              <a:t>智能客服与对话机器人</a:t>
            </a:r>
          </a:p>
          <a:p>
            <a:pPr algn="ctr">
              <a:lnSpc>
                <a:spcPct val="160000"/>
              </a:lnSpc>
              <a:spcAft>
                <a:spcPts val="800"/>
              </a:spcAft>
            </a:pPr>
            <a:r>
              <a:rPr sz="2000">
                <a:solidFill>
                  <a:srgbClr val="667EEA"/>
                </a:solidFill>
                <a:latin typeface="Microsoft YaHei"/>
              </a:rPr>
              <a:t>• </a:t>
            </a:r>
            <a:r>
              <a:rPr sz="2000">
                <a:solidFill>
                  <a:srgbClr val="34495E"/>
                </a:solidFill>
                <a:latin typeface="Microsoft YaHei"/>
              </a:rPr>
              <a:t>自动驾驶与智能交通</a:t>
            </a:r>
          </a:p>
          <a:p>
            <a:pPr algn="ctr">
              <a:lnSpc>
                <a:spcPct val="160000"/>
              </a:lnSpc>
              <a:spcAft>
                <a:spcPts val="800"/>
              </a:spcAft>
            </a:pPr>
            <a:r>
              <a:rPr sz="2000">
                <a:solidFill>
                  <a:srgbClr val="667EEA"/>
                </a:solidFill>
                <a:latin typeface="Microsoft YaHei"/>
              </a:rPr>
              <a:t>• </a:t>
            </a:r>
            <a:r>
              <a:rPr sz="2000">
                <a:solidFill>
                  <a:srgbClr val="34495E"/>
                </a:solidFill>
                <a:latin typeface="Microsoft YaHei"/>
              </a:rPr>
              <a:t>金融风控与智能投顾</a:t>
            </a:r>
          </a:p>
          <a:p>
            <a:pPr algn="ctr">
              <a:lnSpc>
                <a:spcPct val="160000"/>
              </a:lnSpc>
              <a:spcAft>
                <a:spcPts val="800"/>
              </a:spcAft>
            </a:pPr>
            <a:r>
              <a:rPr sz="2000">
                <a:solidFill>
                  <a:srgbClr val="667EEA"/>
                </a:solidFill>
                <a:latin typeface="Microsoft YaHei"/>
              </a:rPr>
              <a:t>• </a:t>
            </a:r>
            <a:r>
              <a:rPr sz="2000">
                <a:solidFill>
                  <a:srgbClr val="34495E"/>
                </a:solidFill>
                <a:latin typeface="Microsoft YaHei"/>
              </a:rPr>
              <a:t>智能家居与物联网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1264"/>
          </a:xfrm>
          <a:prstGeom prst="rect">
            <a:avLst/>
          </a:prstGeom>
          <a:solidFill>
            <a:srgbClr val="667E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11091672" y="5760720"/>
            <a:ext cx="457200" cy="457200"/>
          </a:xfrm>
          <a:prstGeom prst="ellipse">
            <a:avLst/>
          </a:prstGeom>
          <a:solidFill>
            <a:srgbClr val="667E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014984" y="722376"/>
            <a:ext cx="10158984" cy="164592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sz="4400" b="1">
                <a:solidFill>
                  <a:srgbClr val="2C3E50"/>
                </a:solidFill>
                <a:latin typeface="Microsoft YaHei"/>
              </a:rPr>
              <a:t>总结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4984" y="2660904"/>
            <a:ext cx="10158984" cy="9144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sz="2800">
                <a:solidFill>
                  <a:srgbClr val="7F8C8D"/>
                </a:solidFill>
                <a:latin typeface="Microsoft YaHei"/>
              </a:rPr>
              <a:t>智能体的未来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14984" y="3867912"/>
            <a:ext cx="10158984" cy="260604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algn="ctr">
              <a:lnSpc>
                <a:spcPct val="180000"/>
              </a:lnSpc>
            </a:pPr>
            <a:r>
              <a:rPr sz="2000">
                <a:solidFill>
                  <a:srgbClr val="2C3E50"/>
                </a:solidFill>
                <a:latin typeface="Microsoft YaHei"/>
              </a:rPr>
              <a:t>随着人工智能和自动化技术的发展，智能体将在更多领域展现价值，推动社会进步与创新。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