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95247" y="1881187"/>
            <a:ext cx="9598456" cy="428625"/>
          </a:xfrm>
          <a:prstGeom prst="rect">
            <a:avLst/>
          </a:prstGeom>
          <a:solidFill>
            <a:srgbClr val="F0F0F0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1800" b="0" i="0">
                <a:solidFill>
                  <a:srgbClr val="FFFFFF"/>
                </a:solidFill>
                <a:latin typeface="Microsoft YaHei"/>
              </a:rPr>
              <a:t>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247" y="2500312"/>
            <a:ext cx="9598456" cy="809625"/>
          </a:xfrm>
          <a:prstGeom prst="rect">
            <a:avLst/>
          </a:prstGeom>
          <a:solidFill>
            <a:srgbClr val="F0F0F0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5200" b="1" i="0">
                <a:solidFill>
                  <a:srgbClr val="FFFFFF"/>
                </a:solidFill>
                <a:latin typeface="Microsoft YaHei"/>
              </a:rPr>
              <a:t>人工智能技术发展报告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247" y="3500437"/>
            <a:ext cx="9598456" cy="666750"/>
          </a:xfrm>
          <a:prstGeom prst="rect">
            <a:avLst/>
          </a:prstGeom>
          <a:solidFill>
            <a:srgbClr val="F0F0F0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sz="3200" b="0" i="0">
                <a:solidFill>
                  <a:srgbClr val="FFFFFF"/>
                </a:solidFill>
                <a:latin typeface="Microsoft YaHei"/>
              </a:rPr>
              <a:t>2024年度深度分析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247" y="4357687"/>
            <a:ext cx="9598456" cy="428625"/>
          </a:xfrm>
          <a:prstGeom prst="rect">
            <a:avLst/>
          </a:prstGeom>
          <a:solidFill>
            <a:srgbClr val="F0F0F0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sz="2000" b="0" i="0">
                <a:solidFill>
                  <a:srgbClr val="34495E"/>
                </a:solidFill>
                <a:latin typeface="Microsoft YaHei"/>
              </a:rPr>
              <a:t>技术研究部 | 2024年12月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1999" y="571500"/>
            <a:ext cx="10664951" cy="809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>
                <a:solidFill>
                  <a:srgbClr val="2C3E50"/>
                </a:solidFill>
                <a:latin typeface="Microsoft YaHei"/>
              </a:rPr>
              <a:t>报告目录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599" y="2371724"/>
            <a:ext cx="10436351" cy="195262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>
              <a:spcAft>
                <a:spcPts val="600"/>
              </a:spcAft>
            </a:pPr>
            <a:r>
              <a:rPr sz="2400">
                <a:solidFill>
                  <a:srgbClr val="34495E"/>
                </a:solidFill>
                <a:latin typeface="Microsoft YaHei"/>
              </a:rPr>
              <a:t>1. 01技术现状分析</a:t>
            </a:r>
          </a:p>
          <a:p>
            <a:pPr>
              <a:spcAft>
                <a:spcPts val="600"/>
              </a:spcAft>
            </a:pPr>
            <a:r>
              <a:rPr sz="2400">
                <a:solidFill>
                  <a:srgbClr val="34495E"/>
                </a:solidFill>
                <a:latin typeface="Microsoft YaHei"/>
              </a:rPr>
              <a:t>2. 02市场发展趋势</a:t>
            </a:r>
          </a:p>
          <a:p>
            <a:pPr>
              <a:spcAft>
                <a:spcPts val="600"/>
              </a:spcAft>
            </a:pPr>
            <a:r>
              <a:rPr sz="2400">
                <a:solidFill>
                  <a:srgbClr val="34495E"/>
                </a:solidFill>
                <a:latin typeface="Microsoft YaHei"/>
              </a:rPr>
              <a:t>3. 03核心技术突破</a:t>
            </a:r>
          </a:p>
          <a:p>
            <a:pPr>
              <a:spcAft>
                <a:spcPts val="600"/>
              </a:spcAft>
            </a:pPr>
            <a:r>
              <a:rPr sz="2400">
                <a:solidFill>
                  <a:srgbClr val="34495E"/>
                </a:solidFill>
                <a:latin typeface="Microsoft YaHei"/>
              </a:rPr>
              <a:t>4. 04应用场景扩展</a:t>
            </a:r>
          </a:p>
          <a:p>
            <a:pPr>
              <a:spcAft>
                <a:spcPts val="600"/>
              </a:spcAft>
            </a:pPr>
            <a:r>
              <a:rPr sz="2400">
                <a:solidFill>
                  <a:srgbClr val="34495E"/>
                </a:solidFill>
                <a:latin typeface="Microsoft YaHei"/>
              </a:rPr>
              <a:t>5. 05未来发展预测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1999" y="571500"/>
            <a:ext cx="10664951" cy="809625"/>
          </a:xfrm>
          <a:prstGeom prst="rect">
            <a:avLst/>
          </a:prstGeom>
          <a:solidFill>
            <a:srgbClr val="F0F0F0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>
                <a:solidFill>
                  <a:srgbClr val="2C3E50"/>
                </a:solidFill>
                <a:latin typeface="Microsoft YaHei"/>
              </a:rPr>
              <a:t>市场规模增长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399" y="1990724"/>
            <a:ext cx="10360151" cy="428625"/>
          </a:xfrm>
          <a:prstGeom prst="rect">
            <a:avLst/>
          </a:prstGeom>
          <a:solidFill>
            <a:srgbClr val="F0F0F0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sz="4800" b="1" i="0">
                <a:solidFill>
                  <a:srgbClr val="000000"/>
                </a:solidFill>
                <a:latin typeface="Microsoft YaHei"/>
              </a:rPr>
              <a:t>$127B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399" y="3047999"/>
            <a:ext cx="10360151" cy="428625"/>
          </a:xfrm>
          <a:prstGeom prst="rect">
            <a:avLst/>
          </a:prstGeom>
          <a:solidFill>
            <a:srgbClr val="F0F0F0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sz="1600" b="0" i="0">
                <a:solidFill>
                  <a:srgbClr val="000000"/>
                </a:solidFill>
                <a:latin typeface="Microsoft YaHei"/>
              </a:rPr>
              <a:t>2024年市场规模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399" y="3990974"/>
            <a:ext cx="10360151" cy="428625"/>
          </a:xfrm>
          <a:prstGeom prst="rect">
            <a:avLst/>
          </a:prstGeom>
          <a:solidFill>
            <a:srgbClr val="F0F0F0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sz="4800" b="1" i="0">
                <a:solidFill>
                  <a:srgbClr val="000000"/>
                </a:solidFill>
                <a:latin typeface="Microsoft YaHei"/>
              </a:rPr>
              <a:t>45%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399" y="5048250"/>
            <a:ext cx="10360151" cy="428625"/>
          </a:xfrm>
          <a:prstGeom prst="rect">
            <a:avLst/>
          </a:prstGeom>
          <a:solidFill>
            <a:srgbClr val="F0F0F0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sz="1600" b="0" i="0">
                <a:solidFill>
                  <a:srgbClr val="000000"/>
                </a:solidFill>
                <a:latin typeface="Microsoft YaHei"/>
              </a:rPr>
              <a:t>年增长率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399" y="5991225"/>
            <a:ext cx="10360151" cy="295275"/>
          </a:xfrm>
          <a:prstGeom prst="rect">
            <a:avLst/>
          </a:prstGeom>
          <a:solidFill>
            <a:srgbClr val="F0F0F0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sz="4800" b="1" i="0">
                <a:solidFill>
                  <a:srgbClr val="000000"/>
                </a:solidFill>
                <a:latin typeface="Microsoft YaHei"/>
              </a:rPr>
              <a:t>2030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1999" y="571500"/>
            <a:ext cx="10664951" cy="809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>
                <a:solidFill>
                  <a:srgbClr val="2C3E50"/>
                </a:solidFill>
                <a:latin typeface="Microsoft YaHei"/>
              </a:rPr>
              <a:t>技术发展对比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99" y="1609724"/>
            <a:ext cx="5189600" cy="523874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0" i="0">
                <a:solidFill>
                  <a:srgbClr val="000000"/>
                </a:solidFill>
                <a:latin typeface="Microsoft YaHei"/>
              </a:rPr>
              <a:t>传统方法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7350" y="1609724"/>
            <a:ext cx="5189600" cy="1647825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⚠️ 规则驱动，灵活性差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⚠️ 需要大量人工标注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⚠️ 泛化能力有限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⚠️ 维护成本高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999" y="2286000"/>
            <a:ext cx="5189600" cy="523874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2800" b="0" i="0">
                <a:solidFill>
                  <a:srgbClr val="000000"/>
                </a:solidFill>
                <a:latin typeface="Microsoft YaHei"/>
              </a:rPr>
              <a:t>AI驱动方法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7350" y="3429000"/>
            <a:ext cx="5189600" cy="1647825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✅ 自适应学习能力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✅ 端到端训练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✅ 强泛化性能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✅ 持续优化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1999" y="571500"/>
            <a:ext cx="10664951" cy="809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>
                <a:solidFill>
                  <a:srgbClr val="2C3E50"/>
                </a:solidFill>
                <a:latin typeface="Microsoft YaHei"/>
              </a:rPr>
              <a:t>技术成熟度评估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99" y="1609724"/>
            <a:ext cx="2494787" cy="428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sz="1800" b="0" i="0">
                <a:solidFill>
                  <a:srgbClr val="34495E"/>
                </a:solidFill>
                <a:latin typeface="Microsoft YaHei"/>
              </a:rPr>
              <a:t>自然语言处理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5388" y="1609724"/>
            <a:ext cx="2494787" cy="428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sz="2000" b="0" i="0">
                <a:solidFill>
                  <a:srgbClr val="667EEA"/>
                </a:solidFill>
                <a:latin typeface="Microsoft YaHei"/>
              </a:rPr>
              <a:t>85%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8775" y="1609724"/>
            <a:ext cx="2494787" cy="428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sz="1800" b="0" i="0">
                <a:solidFill>
                  <a:srgbClr val="34495E"/>
                </a:solidFill>
                <a:latin typeface="Microsoft YaHei"/>
              </a:rPr>
              <a:t>计算机视觉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32164" y="1609724"/>
            <a:ext cx="2494787" cy="428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sz="2000" b="0" i="0">
                <a:solidFill>
                  <a:srgbClr val="667EEA"/>
                </a:solidFill>
                <a:latin typeface="Microsoft YaHei"/>
              </a:rPr>
              <a:t>78%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999" y="2171700"/>
            <a:ext cx="2494787" cy="428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sz="1800" b="0" i="0">
                <a:solidFill>
                  <a:srgbClr val="34495E"/>
                </a:solidFill>
                <a:latin typeface="Microsoft YaHei"/>
              </a:rPr>
              <a:t>机器人技术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5388" y="2171700"/>
            <a:ext cx="2494787" cy="428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sz="2000" b="0" i="0">
                <a:solidFill>
                  <a:srgbClr val="667EEA"/>
                </a:solidFill>
                <a:latin typeface="Microsoft YaHei"/>
              </a:rPr>
              <a:t>65%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08775" y="2171700"/>
            <a:ext cx="2494787" cy="428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sz="1800" b="0" i="0">
                <a:solidFill>
                  <a:srgbClr val="34495E"/>
                </a:solidFill>
                <a:latin typeface="Microsoft YaHei"/>
              </a:rPr>
              <a:t>通用人工智能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32164" y="2171700"/>
            <a:ext cx="2494787" cy="428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sz="2000" b="0" i="0">
                <a:solidFill>
                  <a:srgbClr val="667EEA"/>
                </a:solidFill>
                <a:latin typeface="Microsoft YaHei"/>
              </a:rPr>
              <a:t>42%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1999" y="571500"/>
            <a:ext cx="10664951" cy="809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>
                <a:solidFill>
                  <a:srgbClr val="2C3E50"/>
                </a:solidFill>
                <a:latin typeface="Microsoft YaHei"/>
              </a:rPr>
              <a:t>核心算法示例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799" y="2276474"/>
            <a:ext cx="10055352" cy="1009649"/>
          </a:xfrm>
          <a:prstGeom prst="rect">
            <a:avLst/>
          </a:prstGeom>
          <a:solidFill>
            <a:srgbClr val="F0F0F0"/>
          </a:solidFill>
        </p:spPr>
        <p:txBody>
          <a:bodyPr wrap="square" lIns="508000" rIns="508000" tIns="508000" bIns="508000" anchor="ctr">
            <a:spAutoFit/>
          </a:bodyPr>
          <a:lstStyle/>
          <a:p>
            <a:pPr algn="ctr">
              <a:lnSpc>
                <a:spcPct val="160000"/>
              </a:lnSpc>
            </a:pPr>
            <a:r>
              <a:rPr sz="2200" b="0" i="1">
                <a:solidFill>
                  <a:srgbClr val="FFFFFF"/>
                </a:solidFill>
                <a:latin typeface="Microsoft YaHei"/>
              </a:rPr>
              <a:t>""人工智能的真正挑战不在于让机器思考，而在于让它们理解世界的复杂性和不确定性。"</a:t>
            </a:r>
            <a:br/>
            <a:r>
              <a:t>      — AI研究先驱"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1999" y="4010024"/>
            <a:ext cx="10664951" cy="428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800" b="0" i="0">
                <a:solidFill>
                  <a:srgbClr val="000000"/>
                </a:solidFill>
                <a:latin typeface="Microsoft YaHei"/>
              </a:rPr>
              <a:t>Transformer架构核心代码：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876800"/>
            <a:ext cx="10512552" cy="1409700"/>
          </a:xfrm>
          <a:prstGeom prst="rect">
            <a:avLst/>
          </a:prstGeom>
          <a:solidFill>
            <a:srgbClr val="2D3748"/>
          </a:solidFill>
        </p:spPr>
        <p:txBody>
          <a:bodyPr wrap="square" lIns="304800" rIns="304800" tIns="304800" bIns="304800" anchor="ctr">
            <a:spAutoFit/>
          </a:bodyPr>
          <a:lstStyle/>
          <a:p>
            <a:pPr algn="l">
              <a:lnSpc>
                <a:spcPct val="160000"/>
              </a:lnSpc>
            </a:pPr>
            <a:r>
              <a:rPr sz="1400" b="0" i="0">
                <a:solidFill>
                  <a:srgbClr val="E2E8F0"/>
                </a:solidFill>
                <a:latin typeface="Consolas"/>
              </a:rPr>
              <a:t>def attention(Q, K, V, mask=None):</a:t>
            </a:r>
            <a:br/>
            <a:r>
              <a:t>    d_k = Q.size(-1)</a:t>
            </a:r>
            <a:br/>
            <a:r>
              <a:t>    scores = torch.matmul(Q, K.transpose(-2, -1)) / math.sqrt(d_k)</a:t>
            </a:r>
            <a:br/>
            <a:r>
              <a:t>    if mask is not None:</a:t>
            </a:r>
            <a:br/>
            <a:r>
              <a:t>        scores = scores.masked_fill(mask == 0, -1e9)</a:t>
            </a:r>
            <a:br/>
            <a:r>
              <a:t>    attention_weights = F.softmax(scores, dim=-1)</a:t>
            </a:r>
            <a:br/>
            <a:r>
              <a:t>    return torch.matmul(attention_weights, V)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1999" y="571500"/>
            <a:ext cx="10664951" cy="809625"/>
          </a:xfrm>
          <a:prstGeom prst="rect">
            <a:avLst/>
          </a:prstGeom>
          <a:solidFill>
            <a:srgbClr val="F0F0F0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>
                <a:solidFill>
                  <a:srgbClr val="2C3E50"/>
                </a:solidFill>
                <a:latin typeface="Microsoft YaHei"/>
              </a:rPr>
              <a:t>核心洞察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99" y="1609724"/>
            <a:ext cx="2494787" cy="428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800" b="0" i="0">
                <a:solidFill>
                  <a:srgbClr val="000000"/>
                </a:solidFill>
                <a:latin typeface="Microsoft YaHei"/>
              </a:rPr>
              <a:t>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85388" y="1609724"/>
            <a:ext cx="2494787" cy="523874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1800" b="0" i="0">
                <a:solidFill>
                  <a:srgbClr val="000000"/>
                </a:solidFill>
                <a:latin typeface="Microsoft YaHei"/>
              </a:rPr>
              <a:t>精准定位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8775" y="1609724"/>
            <a:ext cx="2494787" cy="428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60000"/>
              </a:lnSpc>
            </a:pPr>
            <a:r>
              <a:rPr sz="1800" b="0" i="0">
                <a:solidFill>
                  <a:srgbClr val="34495E"/>
                </a:solidFill>
                <a:latin typeface="Microsoft YaHei"/>
              </a:rPr>
              <a:t>AI技术正从概念验证转向产业化应用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32164" y="1609724"/>
            <a:ext cx="2494787" cy="428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800" b="0" i="0">
                <a:solidFill>
                  <a:srgbClr val="000000"/>
                </a:solidFill>
                <a:latin typeface="Microsoft YaHei"/>
              </a:rPr>
              <a:t>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999" y="2171700"/>
            <a:ext cx="2494787" cy="523874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1800" b="0" i="0">
                <a:solidFill>
                  <a:srgbClr val="000000"/>
                </a:solidFill>
                <a:latin typeface="Microsoft YaHei"/>
              </a:rPr>
              <a:t>加速发展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8775" y="2171700"/>
            <a:ext cx="2494787" cy="428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60000"/>
              </a:lnSpc>
            </a:pPr>
            <a:r>
              <a:rPr sz="1800" b="0" i="0">
                <a:solidFill>
                  <a:srgbClr val="34495E"/>
                </a:solidFill>
                <a:latin typeface="Microsoft YaHei"/>
              </a:rPr>
              <a:t>大模型推动技术能力指数级提升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32164" y="2171700"/>
            <a:ext cx="2494787" cy="428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800" b="0" i="0">
                <a:solidFill>
                  <a:srgbClr val="000000"/>
                </a:solidFill>
                <a:latin typeface="Microsoft YaHei"/>
              </a:rPr>
              <a:t>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5388" y="2286000"/>
            <a:ext cx="2494787" cy="523874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1800" b="0" i="0">
                <a:solidFill>
                  <a:srgbClr val="000000"/>
                </a:solidFill>
                <a:latin typeface="Microsoft YaHei"/>
              </a:rPr>
              <a:t>全面渗透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08775" y="2733674"/>
            <a:ext cx="2494787" cy="428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60000"/>
              </a:lnSpc>
            </a:pPr>
            <a:r>
              <a:rPr sz="1800" b="0" i="0">
                <a:solidFill>
                  <a:srgbClr val="34495E"/>
                </a:solidFill>
                <a:latin typeface="Microsoft YaHei"/>
              </a:rPr>
              <a:t>跨行业应用场景持续扩展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32164" y="2733674"/>
            <a:ext cx="2494787" cy="428625"/>
          </a:xfrm>
          <a:prstGeom prst="rect">
            <a:avLst/>
          </a:prstGeom>
          <a:solidFill>
            <a:srgbClr val="F0F0F0"/>
          </a:solidFill>
        </p:spPr>
        <p:txBody>
          <a:bodyPr wrap="square" lIns="381000" rIns="381000" tIns="381000" bIns="38100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sz="2400" b="0" i="0">
                <a:solidFill>
                  <a:srgbClr val="34495E"/>
                </a:solidFill>
                <a:latin typeface="Microsoft YaHei"/>
              </a:rPr>
              <a:t>抓住AI发展机遇，引领未来创新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1999" y="571500"/>
            <a:ext cx="10664951" cy="809625"/>
          </a:xfrm>
          <a:prstGeom prst="rect">
            <a:avLst/>
          </a:prstGeom>
          <a:solidFill>
            <a:srgbClr val="F0F0F0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sz="6400" b="1" i="0">
                <a:solidFill>
                  <a:srgbClr val="FFFFFF"/>
                </a:solidFill>
                <a:latin typeface="Microsoft YaHei"/>
              </a:rPr>
              <a:t>谢谢聆听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99" y="1800224"/>
            <a:ext cx="10664951" cy="666750"/>
          </a:xfrm>
          <a:prstGeom prst="rect">
            <a:avLst/>
          </a:prstGeom>
          <a:solidFill>
            <a:srgbClr val="F0F0F0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3600" b="0" i="0">
                <a:solidFill>
                  <a:srgbClr val="FFFFFF"/>
                </a:solidFill>
                <a:latin typeface="Microsoft YaHei"/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399" y="3133725"/>
            <a:ext cx="10360151" cy="428625"/>
          </a:xfrm>
          <a:prstGeom prst="rect">
            <a:avLst/>
          </a:prstGeom>
          <a:solidFill>
            <a:srgbClr val="F0F0F0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sz="2000" b="0" i="0">
                <a:solidFill>
                  <a:srgbClr val="34495E"/>
                </a:solidFill>
                <a:latin typeface="Microsoft YaHei"/>
              </a:rPr>
              <a:t>联系方式：ai-research@company.com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999" y="4457700"/>
            <a:ext cx="10664951" cy="333375"/>
          </a:xfrm>
          <a:prstGeom prst="rect">
            <a:avLst/>
          </a:prstGeom>
          <a:noFill/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1600" b="0" i="0">
                <a:solidFill>
                  <a:srgbClr val="FFFFFF"/>
                </a:solidFill>
                <a:latin typeface="Microsoft YaHei"/>
              </a:rPr>
              <a:t>🐦 @AIResearch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999" y="5667375"/>
            <a:ext cx="10664951" cy="333375"/>
          </a:xfrm>
          <a:prstGeom prst="rect">
            <a:avLst/>
          </a:prstGeom>
          <a:noFill/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1600" b="0" i="0">
                <a:solidFill>
                  <a:srgbClr val="FFFFFF"/>
                </a:solidFill>
                <a:latin typeface="Microsoft YaHei"/>
              </a:rPr>
              <a:t>📧 newsletter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