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822960"/>
            <a:ext cx="10360152" cy="736600"/>
          </a:xfrm>
          <a:prstGeom prst="rect">
            <a:avLst/>
          </a:prstGeom>
          <a:noFill/>
        </p:spPr>
        <p:txBody>
          <a:bodyPr wrap="square" lIns="45720" rIns="45720">
            <a:sp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sz="2800" b="1" i="0">
                <a:solidFill>
                  <a:srgbClr val="2C5AA0"/>
                </a:solidFill>
                <a:latin typeface="Microsoft YaHei"/>
              </a:rPr>
              <a:t>智能体技术深度解析</a:t>
            </a:r>
            <a:r>
              <a:rPr sz="2800" b="1" i="0">
                <a:solidFill>
                  <a:srgbClr val="2C5AA0"/>
                </a:solidFill>
                <a:latin typeface="Microsoft YaHei"/>
              </a:rPr>
              <a:t>智能体技术深度解析</a:t>
            </a:r>
          </a:p>
        </p:txBody>
      </p:sp>
      <p:cxnSp>
        <p:nvCxnSpPr>
          <p:cNvPr id="3" name="Connector 2"/>
          <p:cNvCxnSpPr/>
          <p:nvPr/>
        </p:nvCxnSpPr>
        <p:spPr>
          <a:xfrm>
            <a:off x="1173403" y="1417320"/>
            <a:ext cx="9842145" cy="0"/>
          </a:xfrm>
          <a:prstGeom prst="line">
            <a:avLst/>
          </a:prstGeom>
          <a:ln w="18288">
            <a:solidFill>
              <a:srgbClr val="2C5A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14400" y="1788160"/>
            <a:ext cx="10360152" cy="571500"/>
          </a:xfrm>
          <a:prstGeom prst="rect">
            <a:avLst/>
          </a:prstGeom>
          <a:noFill/>
        </p:spPr>
        <p:txBody>
          <a:bodyPr wrap="square" lIns="45720" rIns="45720">
            <a:sp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</a:pPr>
            <a:r>
              <a:rPr sz="1800" b="1" i="0">
                <a:solidFill>
                  <a:srgbClr val="333333"/>
                </a:solidFill>
                <a:latin typeface="Microsoft YaHei"/>
              </a:rPr>
              <a:t>从概念到实践的全面指南</a:t>
            </a:r>
            <a:r>
              <a:rPr sz="1800" b="1" i="0">
                <a:solidFill>
                  <a:srgbClr val="333333"/>
                </a:solidFill>
                <a:latin typeface="Microsoft YaHei"/>
              </a:rPr>
              <a:t>从概念到实践的全面指南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588260"/>
            <a:ext cx="10360152" cy="548640"/>
          </a:xfrm>
          <a:prstGeom prst="rect">
            <a:avLst/>
          </a:prstGeom>
          <a:noFill/>
        </p:spPr>
        <p:txBody>
          <a:bodyPr wrap="square" lIns="45720" rIns="45720">
            <a:sp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</a:pPr>
            <a:r>
              <a:rPr sz="1400" b="0" i="0">
                <a:solidFill>
                  <a:srgbClr val="555555"/>
                </a:solidFill>
                <a:latin typeface="Microsoft YaHei"/>
              </a:rPr>
              <a:t>探索人工智能时代的</a:t>
            </a:r>
            <a:r>
              <a:rPr sz="1400" b="0" i="0">
                <a:solidFill>
                  <a:srgbClr val="555555"/>
                </a:solidFill>
                <a:latin typeface="Microsoft YaHei"/>
              </a:rPr>
              <a:t>智能体</a:t>
            </a:r>
            <a:r>
              <a:rPr sz="1400" b="0" i="0">
                <a:solidFill>
                  <a:srgbClr val="555555"/>
                </a:solidFill>
                <a:latin typeface="Microsoft YaHei"/>
              </a:rPr>
              <a:t>技术革命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822960"/>
            <a:ext cx="10360152" cy="736600"/>
          </a:xfrm>
          <a:prstGeom prst="rect">
            <a:avLst/>
          </a:prstGeom>
          <a:noFill/>
        </p:spPr>
        <p:txBody>
          <a:bodyPr wrap="square" lIns="45720" rIns="45720">
            <a:sp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sz="2800" b="1" i="0">
                <a:solidFill>
                  <a:srgbClr val="2C5AA0"/>
                </a:solidFill>
                <a:latin typeface="Microsoft YaHei"/>
              </a:rPr>
              <a:t>智能体的核心特征</a:t>
            </a:r>
            <a:r>
              <a:rPr sz="2800" b="1" i="0">
                <a:solidFill>
                  <a:srgbClr val="2C5AA0"/>
                </a:solidFill>
                <a:latin typeface="Microsoft YaHei"/>
              </a:rPr>
              <a:t>智能体的核心特征</a:t>
            </a:r>
          </a:p>
        </p:txBody>
      </p:sp>
      <p:cxnSp>
        <p:nvCxnSpPr>
          <p:cNvPr id="3" name="Connector 2"/>
          <p:cNvCxnSpPr/>
          <p:nvPr/>
        </p:nvCxnSpPr>
        <p:spPr>
          <a:xfrm>
            <a:off x="1173403" y="1417320"/>
            <a:ext cx="9842145" cy="0"/>
          </a:xfrm>
          <a:prstGeom prst="line">
            <a:avLst/>
          </a:prstGeom>
          <a:ln w="18288">
            <a:solidFill>
              <a:srgbClr val="2C5A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14400" y="1788160"/>
            <a:ext cx="10360152" cy="571500"/>
          </a:xfrm>
          <a:prstGeom prst="rect">
            <a:avLst/>
          </a:prstGeom>
          <a:noFill/>
        </p:spPr>
        <p:txBody>
          <a:bodyPr wrap="square" lIns="45720" rIns="45720">
            <a:sp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</a:pPr>
            <a:r>
              <a:rPr sz="1800" b="1" i="0">
                <a:solidFill>
                  <a:srgbClr val="333333"/>
                </a:solidFill>
                <a:latin typeface="Microsoft YaHei"/>
              </a:rPr>
              <a:t>四大基本能力</a:t>
            </a:r>
            <a:r>
              <a:rPr sz="1800" b="1" i="0">
                <a:solidFill>
                  <a:srgbClr val="333333"/>
                </a:solidFill>
                <a:latin typeface="Microsoft YaHei"/>
              </a:rPr>
              <a:t>四大基本能力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8720" y="2588260"/>
            <a:ext cx="10085832" cy="1219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r>
              <a:rPr sz="1400" b="0" i="0">
                <a:solidFill>
                  <a:srgbClr val="555555"/>
                </a:solidFill>
                <a:latin typeface="Microsoft YaHei"/>
              </a:rPr>
              <a:t>1. </a:t>
            </a:r>
            <a:r>
              <a:rPr sz="1400" b="1" i="0">
                <a:solidFill>
                  <a:srgbClr val="2C5AA0"/>
                </a:solidFill>
                <a:latin typeface="Microsoft YaHei"/>
              </a:rPr>
              <a:t>感知能力</a:t>
            </a:r>
            <a:r>
              <a:rPr sz="1400" b="0" i="0">
                <a:solidFill>
                  <a:srgbClr val="555555"/>
                </a:solidFill>
                <a:latin typeface="Microsoft YaHei"/>
              </a:rPr>
              <a:t> - 获取环境信息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r>
              <a:rPr sz="1400" b="0" i="0">
                <a:solidFill>
                  <a:srgbClr val="555555"/>
                </a:solidFill>
                <a:latin typeface="Microsoft YaHei"/>
              </a:rPr>
              <a:t>2. </a:t>
            </a:r>
            <a:r>
              <a:rPr sz="1400" b="1" i="0">
                <a:solidFill>
                  <a:srgbClr val="2C5AA0"/>
                </a:solidFill>
                <a:latin typeface="Microsoft YaHei"/>
              </a:rPr>
              <a:t>推理能力</a:t>
            </a:r>
            <a:r>
              <a:rPr sz="1400" b="0" i="0">
                <a:solidFill>
                  <a:srgbClr val="555555"/>
                </a:solidFill>
                <a:latin typeface="Microsoft YaHei"/>
              </a:rPr>
              <a:t> - 分析和决策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r>
              <a:rPr sz="1400" b="0" i="0">
                <a:solidFill>
                  <a:srgbClr val="555555"/>
                </a:solidFill>
                <a:latin typeface="Microsoft YaHei"/>
              </a:rPr>
              <a:t>3. </a:t>
            </a:r>
            <a:r>
              <a:rPr sz="1400" b="1" i="0">
                <a:solidFill>
                  <a:srgbClr val="2C5AA0"/>
                </a:solidFill>
                <a:latin typeface="Microsoft YaHei"/>
              </a:rPr>
              <a:t>行动能力</a:t>
            </a:r>
            <a:r>
              <a:rPr sz="1400" b="0" i="0">
                <a:solidFill>
                  <a:srgbClr val="555555"/>
                </a:solidFill>
                <a:latin typeface="Microsoft YaHei"/>
              </a:rPr>
              <a:t> - 执行任务操作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r>
              <a:rPr sz="1400" b="0" i="0">
                <a:solidFill>
                  <a:srgbClr val="555555"/>
                </a:solidFill>
                <a:latin typeface="Microsoft YaHei"/>
              </a:rPr>
              <a:t>4. </a:t>
            </a:r>
            <a:r>
              <a:rPr sz="1400" b="1" i="0">
                <a:solidFill>
                  <a:srgbClr val="2C5AA0"/>
                </a:solidFill>
                <a:latin typeface="Microsoft YaHei"/>
              </a:rPr>
              <a:t>学习能力</a:t>
            </a:r>
            <a:r>
              <a:rPr sz="1400" b="0" i="0">
                <a:solidFill>
                  <a:srgbClr val="555555"/>
                </a:solidFill>
                <a:latin typeface="Microsoft YaHei"/>
              </a:rPr>
              <a:t> - 持续优化改进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822960"/>
            <a:ext cx="10360152" cy="736600"/>
          </a:xfrm>
          <a:prstGeom prst="rect">
            <a:avLst/>
          </a:prstGeom>
          <a:noFill/>
        </p:spPr>
        <p:txBody>
          <a:bodyPr wrap="square" lIns="45720" rIns="45720">
            <a:sp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sz="2800" b="1" i="0">
                <a:solidFill>
                  <a:srgbClr val="2C5AA0"/>
                </a:solidFill>
                <a:latin typeface="Microsoft YaHei"/>
              </a:rPr>
              <a:t>智能体技术架构</a:t>
            </a:r>
            <a:r>
              <a:rPr sz="2800" b="1" i="0">
                <a:solidFill>
                  <a:srgbClr val="2C5AA0"/>
                </a:solidFill>
                <a:latin typeface="Microsoft YaHei"/>
              </a:rPr>
              <a:t>智能体技术架构</a:t>
            </a:r>
          </a:p>
        </p:txBody>
      </p:sp>
      <p:cxnSp>
        <p:nvCxnSpPr>
          <p:cNvPr id="3" name="Connector 2"/>
          <p:cNvCxnSpPr/>
          <p:nvPr/>
        </p:nvCxnSpPr>
        <p:spPr>
          <a:xfrm>
            <a:off x="1173403" y="1417320"/>
            <a:ext cx="9842145" cy="0"/>
          </a:xfrm>
          <a:prstGeom prst="line">
            <a:avLst/>
          </a:prstGeom>
          <a:ln w="18288">
            <a:solidFill>
              <a:srgbClr val="2C5A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14400" y="1788160"/>
            <a:ext cx="10360152" cy="571500"/>
          </a:xfrm>
          <a:prstGeom prst="rect">
            <a:avLst/>
          </a:prstGeom>
          <a:noFill/>
        </p:spPr>
        <p:txBody>
          <a:bodyPr wrap="square" lIns="45720" rIns="45720">
            <a:sp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</a:pPr>
            <a:r>
              <a:rPr sz="1800" b="1" i="0">
                <a:solidFill>
                  <a:srgbClr val="333333"/>
                </a:solidFill>
                <a:latin typeface="Microsoft YaHei"/>
              </a:rPr>
              <a:t>核心组件及其关系</a:t>
            </a:r>
            <a:r>
              <a:rPr sz="1800" b="1" i="0">
                <a:solidFill>
                  <a:srgbClr val="333333"/>
                </a:solidFill>
                <a:latin typeface="Microsoft YaHei"/>
              </a:rPr>
              <a:t>核心组件及其关系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8720" y="2588260"/>
            <a:ext cx="10085832" cy="1219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r>
              <a:rPr sz="1400" b="0" i="0">
                <a:solidFill>
                  <a:srgbClr val="555555"/>
                </a:solidFill>
                <a:latin typeface="Microsoft YaHei"/>
              </a:rPr>
              <a:t>• </a:t>
            </a:r>
            <a:r>
              <a:rPr sz="1400" b="0" i="0">
                <a:solidFill>
                  <a:srgbClr val="555555"/>
                </a:solidFill>
                <a:latin typeface="Microsoft YaHei"/>
              </a:rPr>
              <a:t>感知模块 - 传感器数据处理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r>
              <a:rPr sz="1400" b="0" i="0">
                <a:solidFill>
                  <a:srgbClr val="555555"/>
                </a:solidFill>
                <a:latin typeface="Microsoft YaHei"/>
              </a:rPr>
              <a:t>• </a:t>
            </a:r>
            <a:r>
              <a:rPr sz="1400" b="0" i="0">
                <a:solidFill>
                  <a:srgbClr val="555555"/>
                </a:solidFill>
                <a:latin typeface="Microsoft YaHei"/>
              </a:rPr>
              <a:t>知识库 - 领域专业知识存储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r>
              <a:rPr sz="1400" b="0" i="0">
                <a:solidFill>
                  <a:srgbClr val="555555"/>
                </a:solidFill>
                <a:latin typeface="Microsoft YaHei"/>
              </a:rPr>
              <a:t>• </a:t>
            </a:r>
            <a:r>
              <a:rPr sz="1400" b="0" i="0">
                <a:solidFill>
                  <a:srgbClr val="555555"/>
                </a:solidFill>
                <a:latin typeface="Microsoft YaHei"/>
              </a:rPr>
              <a:t>推理引擎 - 逻辑判断与决策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r>
              <a:rPr sz="1400" b="0" i="0">
                <a:solidFill>
                  <a:srgbClr val="555555"/>
                </a:solidFill>
                <a:latin typeface="Microsoft YaHei"/>
              </a:rPr>
              <a:t>• </a:t>
            </a:r>
            <a:r>
              <a:rPr sz="1400" b="0" i="0">
                <a:solidFill>
                  <a:srgbClr val="555555"/>
                </a:solidFill>
                <a:latin typeface="Microsoft YaHei"/>
              </a:rPr>
              <a:t>执行模块 - 动作规划与执行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36060"/>
            <a:ext cx="10360152" cy="548640"/>
          </a:xfrm>
          <a:prstGeom prst="rect">
            <a:avLst/>
          </a:prstGeom>
          <a:noFill/>
        </p:spPr>
        <p:txBody>
          <a:bodyPr wrap="square" lIns="45720" rIns="45720">
            <a:sp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</a:pPr>
            <a:r>
              <a:rPr sz="1400" b="0" i="0">
                <a:solidFill>
                  <a:srgbClr val="555555"/>
                </a:solidFill>
                <a:latin typeface="Microsoft YaHei"/>
              </a:rPr>
              <a:t>各模块协同工作，形成完整的智能处理链路</a:t>
            </a:r>
            <a:r>
              <a:rPr sz="1400" b="0" i="0">
                <a:solidFill>
                  <a:srgbClr val="555555"/>
                </a:solidFill>
                <a:latin typeface="Microsoft YaHei"/>
              </a:rPr>
              <a:t>各模块协同工作，形成完整的智能处理链路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822960"/>
            <a:ext cx="10360152" cy="736600"/>
          </a:xfrm>
          <a:prstGeom prst="rect">
            <a:avLst/>
          </a:prstGeom>
          <a:noFill/>
        </p:spPr>
        <p:txBody>
          <a:bodyPr wrap="square" lIns="45720" rIns="45720">
            <a:sp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sz="2800" b="1" i="0">
                <a:solidFill>
                  <a:srgbClr val="2C5AA0"/>
                </a:solidFill>
                <a:latin typeface="Microsoft YaHei"/>
              </a:rPr>
              <a:t>实际应用场景分析</a:t>
            </a:r>
            <a:r>
              <a:rPr sz="2800" b="1" i="0">
                <a:solidFill>
                  <a:srgbClr val="2C5AA0"/>
                </a:solidFill>
                <a:latin typeface="Microsoft YaHei"/>
              </a:rPr>
              <a:t>实际应用场景分析</a:t>
            </a:r>
          </a:p>
        </p:txBody>
      </p:sp>
      <p:cxnSp>
        <p:nvCxnSpPr>
          <p:cNvPr id="3" name="Connector 2"/>
          <p:cNvCxnSpPr/>
          <p:nvPr/>
        </p:nvCxnSpPr>
        <p:spPr>
          <a:xfrm>
            <a:off x="1173403" y="1417320"/>
            <a:ext cx="9842145" cy="0"/>
          </a:xfrm>
          <a:prstGeom prst="line">
            <a:avLst/>
          </a:prstGeom>
          <a:ln w="18288">
            <a:solidFill>
              <a:srgbClr val="2C5A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14400" y="1788160"/>
            <a:ext cx="10360152" cy="571500"/>
          </a:xfrm>
          <a:prstGeom prst="rect">
            <a:avLst/>
          </a:prstGeom>
          <a:noFill/>
        </p:spPr>
        <p:txBody>
          <a:bodyPr wrap="square" lIns="45720" rIns="45720">
            <a:sp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</a:pPr>
            <a:r>
              <a:rPr sz="1800" b="1" i="0">
                <a:solidFill>
                  <a:srgbClr val="333333"/>
                </a:solidFill>
                <a:latin typeface="Microsoft YaHei"/>
              </a:rPr>
              <a:t>跨行业智能化应用</a:t>
            </a:r>
            <a:r>
              <a:rPr sz="1800" b="1" i="0">
                <a:solidFill>
                  <a:srgbClr val="333333"/>
                </a:solidFill>
                <a:latin typeface="Microsoft YaHei"/>
              </a:rPr>
              <a:t>跨行业智能化应用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8720" y="2588260"/>
            <a:ext cx="10085832" cy="143256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r>
              <a:rPr sz="1400" b="0" i="0">
                <a:solidFill>
                  <a:srgbClr val="555555"/>
                </a:solidFill>
                <a:latin typeface="Microsoft YaHei"/>
              </a:rPr>
              <a:t>• </a:t>
            </a:r>
            <a:r>
              <a:rPr sz="1400" b="1" i="0">
                <a:solidFill>
                  <a:srgbClr val="2C5AA0"/>
                </a:solidFill>
                <a:latin typeface="Microsoft YaHei"/>
              </a:rPr>
              <a:t>金融服务</a:t>
            </a:r>
            <a:r>
              <a:rPr sz="1400" b="0" i="0">
                <a:solidFill>
                  <a:srgbClr val="555555"/>
                </a:solidFill>
                <a:latin typeface="Microsoft YaHei"/>
              </a:rPr>
              <a:t> - 智能风控、投资顾问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r>
              <a:rPr sz="1400" b="0" i="0">
                <a:solidFill>
                  <a:srgbClr val="555555"/>
                </a:solidFill>
                <a:latin typeface="Microsoft YaHei"/>
              </a:rPr>
              <a:t>• </a:t>
            </a:r>
            <a:r>
              <a:rPr sz="1400" b="1" i="0">
                <a:solidFill>
                  <a:srgbClr val="2C5AA0"/>
                </a:solidFill>
                <a:latin typeface="Microsoft YaHei"/>
              </a:rPr>
              <a:t>医疗健康</a:t>
            </a:r>
            <a:r>
              <a:rPr sz="1400" b="0" i="0">
                <a:solidFill>
                  <a:srgbClr val="555555"/>
                </a:solidFill>
                <a:latin typeface="Microsoft YaHei"/>
              </a:rPr>
              <a:t> - 诊断辅助、药物发现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r>
              <a:rPr sz="1400" b="0" i="0">
                <a:solidFill>
                  <a:srgbClr val="555555"/>
                </a:solidFill>
                <a:latin typeface="Microsoft YaHei"/>
              </a:rPr>
              <a:t>• </a:t>
            </a:r>
            <a:r>
              <a:rPr sz="1400" b="1" i="0">
                <a:solidFill>
                  <a:srgbClr val="2C5AA0"/>
                </a:solidFill>
                <a:latin typeface="Microsoft YaHei"/>
              </a:rPr>
              <a:t>智能制造</a:t>
            </a:r>
            <a:r>
              <a:rPr sz="1400" b="0" i="0">
                <a:solidFill>
                  <a:srgbClr val="555555"/>
                </a:solidFill>
                <a:latin typeface="Microsoft YaHei"/>
              </a:rPr>
              <a:t> - 质量检测、预测维护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r>
              <a:rPr sz="1400" b="0" i="0">
                <a:solidFill>
                  <a:srgbClr val="555555"/>
                </a:solidFill>
                <a:latin typeface="Microsoft YaHei"/>
              </a:rPr>
              <a:t>• </a:t>
            </a:r>
            <a:r>
              <a:rPr sz="1400" b="1" i="0">
                <a:solidFill>
                  <a:srgbClr val="2C5AA0"/>
                </a:solidFill>
                <a:latin typeface="Microsoft YaHei"/>
              </a:rPr>
              <a:t>智慧城市</a:t>
            </a:r>
            <a:r>
              <a:rPr sz="1400" b="0" i="0">
                <a:solidFill>
                  <a:srgbClr val="555555"/>
                </a:solidFill>
                <a:latin typeface="Microsoft YaHei"/>
              </a:rPr>
              <a:t> - 交通优化、能源管理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r>
              <a:rPr sz="1400" b="0" i="0">
                <a:solidFill>
                  <a:srgbClr val="555555"/>
                </a:solidFill>
                <a:latin typeface="Microsoft YaHei"/>
              </a:rPr>
              <a:t>• </a:t>
            </a:r>
            <a:r>
              <a:rPr sz="1400" b="1" i="0">
                <a:solidFill>
                  <a:srgbClr val="2C5AA0"/>
                </a:solidFill>
                <a:latin typeface="Microsoft YaHei"/>
              </a:rPr>
              <a:t>教育培训</a:t>
            </a:r>
            <a:r>
              <a:rPr sz="1400" b="0" i="0">
                <a:solidFill>
                  <a:srgbClr val="555555"/>
                </a:solidFill>
                <a:latin typeface="Microsoft YaHei"/>
              </a:rPr>
              <a:t> - 个性化学习、智能辅导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822960"/>
            <a:ext cx="10360152" cy="736600"/>
          </a:xfrm>
          <a:prstGeom prst="rect">
            <a:avLst/>
          </a:prstGeom>
          <a:noFill/>
        </p:spPr>
        <p:txBody>
          <a:bodyPr wrap="square" lIns="45720" rIns="45720">
            <a:sp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sz="2800" b="1" i="0">
                <a:solidFill>
                  <a:srgbClr val="2C5AA0"/>
                </a:solidFill>
                <a:latin typeface="Microsoft YaHei"/>
              </a:rPr>
              <a:t>当前面临的技术挑战</a:t>
            </a:r>
            <a:r>
              <a:rPr sz="2800" b="1" i="0">
                <a:solidFill>
                  <a:srgbClr val="2C5AA0"/>
                </a:solidFill>
                <a:latin typeface="Microsoft YaHei"/>
              </a:rPr>
              <a:t>当前面临的技术挑战</a:t>
            </a:r>
          </a:p>
        </p:txBody>
      </p:sp>
      <p:cxnSp>
        <p:nvCxnSpPr>
          <p:cNvPr id="3" name="Connector 2"/>
          <p:cNvCxnSpPr/>
          <p:nvPr/>
        </p:nvCxnSpPr>
        <p:spPr>
          <a:xfrm>
            <a:off x="1173403" y="1417320"/>
            <a:ext cx="9842145" cy="0"/>
          </a:xfrm>
          <a:prstGeom prst="line">
            <a:avLst/>
          </a:prstGeom>
          <a:ln w="18288">
            <a:solidFill>
              <a:srgbClr val="2C5A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14400" y="1788160"/>
            <a:ext cx="10360152" cy="571500"/>
          </a:xfrm>
          <a:prstGeom prst="rect">
            <a:avLst/>
          </a:prstGeom>
          <a:noFill/>
        </p:spPr>
        <p:txBody>
          <a:bodyPr wrap="square" lIns="45720" rIns="45720">
            <a:sp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</a:pPr>
            <a:r>
              <a:rPr sz="1800" b="1" i="0">
                <a:solidFill>
                  <a:srgbClr val="333333"/>
                </a:solidFill>
                <a:latin typeface="Microsoft YaHei"/>
              </a:rPr>
              <a:t>需要突破的关键问题</a:t>
            </a:r>
            <a:r>
              <a:rPr sz="1800" b="1" i="0">
                <a:solidFill>
                  <a:srgbClr val="333333"/>
                </a:solidFill>
                <a:latin typeface="Microsoft YaHei"/>
              </a:rPr>
              <a:t>需要突破的关键问题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8720" y="2588260"/>
            <a:ext cx="10085832" cy="143256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r>
              <a:rPr sz="1400" b="0" i="0">
                <a:solidFill>
                  <a:srgbClr val="555555"/>
                </a:solidFill>
                <a:latin typeface="Microsoft YaHei"/>
              </a:rPr>
              <a:t>1. </a:t>
            </a:r>
            <a:r>
              <a:rPr sz="1400" b="0" i="0">
                <a:solidFill>
                  <a:srgbClr val="555555"/>
                </a:solidFill>
                <a:latin typeface="Microsoft YaHei"/>
              </a:rPr>
              <a:t>多模态信息融合处理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r>
              <a:rPr sz="1400" b="0" i="0">
                <a:solidFill>
                  <a:srgbClr val="555555"/>
                </a:solidFill>
                <a:latin typeface="Microsoft YaHei"/>
              </a:rPr>
              <a:t>2. </a:t>
            </a:r>
            <a:r>
              <a:rPr sz="1400" b="0" i="0">
                <a:solidFill>
                  <a:srgbClr val="555555"/>
                </a:solidFill>
                <a:latin typeface="Microsoft YaHei"/>
              </a:rPr>
              <a:t>复杂环境下的鲁棒性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r>
              <a:rPr sz="1400" b="0" i="0">
                <a:solidFill>
                  <a:srgbClr val="555555"/>
                </a:solidFill>
                <a:latin typeface="Microsoft YaHei"/>
              </a:rPr>
              <a:t>3. </a:t>
            </a:r>
            <a:r>
              <a:rPr sz="1400" b="0" i="0">
                <a:solidFill>
                  <a:srgbClr val="555555"/>
                </a:solidFill>
                <a:latin typeface="Microsoft YaHei"/>
              </a:rPr>
              <a:t>可解释性与透明度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r>
              <a:rPr sz="1400" b="0" i="0">
                <a:solidFill>
                  <a:srgbClr val="555555"/>
                </a:solidFill>
                <a:latin typeface="Microsoft YaHei"/>
              </a:rPr>
              <a:t>4. </a:t>
            </a:r>
            <a:r>
              <a:rPr sz="1400" b="0" i="0">
                <a:solidFill>
                  <a:srgbClr val="555555"/>
                </a:solidFill>
                <a:latin typeface="Microsoft YaHei"/>
              </a:rPr>
              <a:t>隐私保护与安全性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r>
              <a:rPr sz="1400" b="0" i="0">
                <a:solidFill>
                  <a:srgbClr val="555555"/>
                </a:solidFill>
                <a:latin typeface="Microsoft YaHei"/>
              </a:rPr>
              <a:t>5. </a:t>
            </a:r>
            <a:r>
              <a:rPr sz="1400" b="0" i="0">
                <a:solidFill>
                  <a:srgbClr val="555555"/>
                </a:solidFill>
                <a:latin typeface="Microsoft YaHei"/>
              </a:rPr>
              <a:t>计算资源优化利用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822960"/>
            <a:ext cx="10360152" cy="736600"/>
          </a:xfrm>
          <a:prstGeom prst="rect">
            <a:avLst/>
          </a:prstGeom>
          <a:noFill/>
        </p:spPr>
        <p:txBody>
          <a:bodyPr wrap="square" lIns="45720" rIns="45720">
            <a:sp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sz="2800" b="1" i="0">
                <a:solidFill>
                  <a:srgbClr val="2C5AA0"/>
                </a:solidFill>
                <a:latin typeface="Microsoft YaHei"/>
              </a:rPr>
              <a:t>智能体发展趋势</a:t>
            </a:r>
            <a:r>
              <a:rPr sz="2800" b="1" i="0">
                <a:solidFill>
                  <a:srgbClr val="2C5AA0"/>
                </a:solidFill>
                <a:latin typeface="Microsoft YaHei"/>
              </a:rPr>
              <a:t>智能体发展趋势</a:t>
            </a:r>
          </a:p>
        </p:txBody>
      </p:sp>
      <p:cxnSp>
        <p:nvCxnSpPr>
          <p:cNvPr id="3" name="Connector 2"/>
          <p:cNvCxnSpPr/>
          <p:nvPr/>
        </p:nvCxnSpPr>
        <p:spPr>
          <a:xfrm>
            <a:off x="1173403" y="1417320"/>
            <a:ext cx="9842145" cy="0"/>
          </a:xfrm>
          <a:prstGeom prst="line">
            <a:avLst/>
          </a:prstGeom>
          <a:ln w="18288">
            <a:solidFill>
              <a:srgbClr val="2C5A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14400" y="1788160"/>
            <a:ext cx="10360152" cy="571500"/>
          </a:xfrm>
          <a:prstGeom prst="rect">
            <a:avLst/>
          </a:prstGeom>
          <a:noFill/>
        </p:spPr>
        <p:txBody>
          <a:bodyPr wrap="square" lIns="45720" rIns="45720">
            <a:sp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</a:pPr>
            <a:r>
              <a:rPr sz="1800" b="1" i="0">
                <a:solidFill>
                  <a:srgbClr val="333333"/>
                </a:solidFill>
                <a:latin typeface="Microsoft YaHei"/>
              </a:rPr>
              <a:t>未来技术演进方向</a:t>
            </a:r>
            <a:r>
              <a:rPr sz="1800" b="1" i="0">
                <a:solidFill>
                  <a:srgbClr val="333333"/>
                </a:solidFill>
                <a:latin typeface="Microsoft YaHei"/>
              </a:rPr>
              <a:t>未来技术演进方向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588260"/>
            <a:ext cx="10360152" cy="548640"/>
          </a:xfrm>
          <a:prstGeom prst="rect">
            <a:avLst/>
          </a:prstGeom>
          <a:noFill/>
        </p:spPr>
        <p:txBody>
          <a:bodyPr wrap="square" lIns="45720" rIns="45720">
            <a:sp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</a:pPr>
            <a:r>
              <a:rPr sz="1400" b="0" i="0">
                <a:solidFill>
                  <a:srgbClr val="555555"/>
                </a:solidFill>
                <a:latin typeface="Microsoft YaHei"/>
              </a:rPr>
              <a:t>智能体技术正朝着更加</a:t>
            </a:r>
            <a:r>
              <a:rPr sz="1400" b="0" i="0">
                <a:solidFill>
                  <a:srgbClr val="555555"/>
                </a:solidFill>
                <a:latin typeface="Microsoft YaHei"/>
              </a:rPr>
              <a:t>智能化</a:t>
            </a:r>
            <a:r>
              <a:rPr sz="1400" b="0" i="0">
                <a:solidFill>
                  <a:srgbClr val="555555"/>
                </a:solidFill>
                <a:latin typeface="Microsoft YaHei"/>
              </a:rPr>
              <a:t>、</a:t>
            </a:r>
            <a:r>
              <a:rPr sz="1400" b="0" i="0">
                <a:solidFill>
                  <a:srgbClr val="555555"/>
                </a:solidFill>
                <a:latin typeface="Microsoft YaHei"/>
              </a:rPr>
              <a:t>自主化</a:t>
            </a:r>
            <a:r>
              <a:rPr sz="1400" b="0" i="0">
                <a:solidFill>
                  <a:srgbClr val="555555"/>
                </a:solidFill>
                <a:latin typeface="Microsoft YaHei"/>
              </a:rPr>
              <a:t>和</a:t>
            </a:r>
            <a:r>
              <a:rPr sz="1400" b="0" i="0">
                <a:solidFill>
                  <a:srgbClr val="555555"/>
                </a:solidFill>
                <a:latin typeface="Microsoft YaHei"/>
              </a:rPr>
              <a:t>协作化</a:t>
            </a:r>
            <a:r>
              <a:rPr sz="1400" b="0" i="0">
                <a:solidFill>
                  <a:srgbClr val="555555"/>
                </a:solidFill>
                <a:latin typeface="Microsoft YaHei"/>
              </a:rPr>
              <a:t>的方向发展。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8720" y="3365500"/>
            <a:ext cx="10085832" cy="1219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r>
              <a:rPr sz="1400" b="0" i="0">
                <a:solidFill>
                  <a:srgbClr val="555555"/>
                </a:solidFill>
                <a:latin typeface="Microsoft YaHei"/>
              </a:rPr>
              <a:t>• </a:t>
            </a:r>
            <a:r>
              <a:rPr sz="1400" b="0" i="0">
                <a:solidFill>
                  <a:srgbClr val="555555"/>
                </a:solidFill>
                <a:latin typeface="Microsoft YaHei"/>
              </a:rPr>
              <a:t>大模型驱动的通用智能体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r>
              <a:rPr sz="1400" b="0" i="0">
                <a:solidFill>
                  <a:srgbClr val="555555"/>
                </a:solidFill>
                <a:latin typeface="Microsoft YaHei"/>
              </a:rPr>
              <a:t>• </a:t>
            </a:r>
            <a:r>
              <a:rPr sz="1400" b="0" i="0">
                <a:solidFill>
                  <a:srgbClr val="555555"/>
                </a:solidFill>
                <a:latin typeface="Microsoft YaHei"/>
              </a:rPr>
              <a:t>多智能体协作系统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r>
              <a:rPr sz="1400" b="0" i="0">
                <a:solidFill>
                  <a:srgbClr val="555555"/>
                </a:solidFill>
                <a:latin typeface="Microsoft YaHei"/>
              </a:rPr>
              <a:t>• </a:t>
            </a:r>
            <a:r>
              <a:rPr sz="1400" b="0" i="0">
                <a:solidFill>
                  <a:srgbClr val="555555"/>
                </a:solidFill>
                <a:latin typeface="Microsoft YaHei"/>
              </a:rPr>
              <a:t>边缘计算智能体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r>
              <a:rPr sz="1400" b="0" i="0">
                <a:solidFill>
                  <a:srgbClr val="555555"/>
                </a:solidFill>
                <a:latin typeface="Microsoft YaHei"/>
              </a:rPr>
              <a:t>• </a:t>
            </a:r>
            <a:r>
              <a:rPr sz="1400" b="0" i="0">
                <a:solidFill>
                  <a:srgbClr val="555555"/>
                </a:solidFill>
                <a:latin typeface="Microsoft YaHei"/>
              </a:rPr>
              <a:t>自适应学习机制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822960"/>
            <a:ext cx="10360152" cy="736600"/>
          </a:xfrm>
          <a:prstGeom prst="rect">
            <a:avLst/>
          </a:prstGeom>
          <a:noFill/>
        </p:spPr>
        <p:txBody>
          <a:bodyPr wrap="square" lIns="45720" rIns="45720">
            <a:sp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sz="2800" b="1" i="0">
                <a:solidFill>
                  <a:srgbClr val="2C5AA0"/>
                </a:solidFill>
                <a:latin typeface="Microsoft YaHei"/>
              </a:rPr>
              <a:t>总结与展望</a:t>
            </a:r>
            <a:r>
              <a:rPr sz="2800" b="1" i="0">
                <a:solidFill>
                  <a:srgbClr val="2C5AA0"/>
                </a:solidFill>
                <a:latin typeface="Microsoft YaHei"/>
              </a:rPr>
              <a:t>总结与展望</a:t>
            </a:r>
          </a:p>
        </p:txBody>
      </p:sp>
      <p:cxnSp>
        <p:nvCxnSpPr>
          <p:cNvPr id="3" name="Connector 2"/>
          <p:cNvCxnSpPr/>
          <p:nvPr/>
        </p:nvCxnSpPr>
        <p:spPr>
          <a:xfrm>
            <a:off x="1173403" y="1417320"/>
            <a:ext cx="9842145" cy="0"/>
          </a:xfrm>
          <a:prstGeom prst="line">
            <a:avLst/>
          </a:prstGeom>
          <a:ln w="18288">
            <a:solidFill>
              <a:srgbClr val="2C5A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14400" y="1788160"/>
            <a:ext cx="10360152" cy="571500"/>
          </a:xfrm>
          <a:prstGeom prst="rect">
            <a:avLst/>
          </a:prstGeom>
          <a:noFill/>
        </p:spPr>
        <p:txBody>
          <a:bodyPr wrap="square" lIns="45720" rIns="45720">
            <a:sp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</a:pPr>
            <a:r>
              <a:rPr sz="1800" b="1" i="0">
                <a:solidFill>
                  <a:srgbClr val="333333"/>
                </a:solidFill>
                <a:latin typeface="Microsoft YaHei"/>
              </a:rPr>
              <a:t>智能体的未来前景</a:t>
            </a:r>
            <a:r>
              <a:rPr sz="1800" b="1" i="0">
                <a:solidFill>
                  <a:srgbClr val="333333"/>
                </a:solidFill>
                <a:latin typeface="Microsoft YaHei"/>
              </a:rPr>
              <a:t>智能体的未来前景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588260"/>
            <a:ext cx="10360152" cy="548640"/>
          </a:xfrm>
          <a:prstGeom prst="rect">
            <a:avLst/>
          </a:prstGeom>
          <a:noFill/>
        </p:spPr>
        <p:txBody>
          <a:bodyPr wrap="square" lIns="45720" rIns="45720">
            <a:sp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</a:pPr>
            <a:r>
              <a:rPr sz="1400" b="0" i="0">
                <a:solidFill>
                  <a:srgbClr val="555555"/>
                </a:solidFill>
                <a:latin typeface="Microsoft YaHei"/>
              </a:rPr>
              <a:t>智能体技术作为人工智能发展的重要方向，将在未来十年内实现重大突破。</a:t>
            </a:r>
            <a:r>
              <a:rPr sz="1400" b="0" i="0">
                <a:solidFill>
                  <a:srgbClr val="555555"/>
                </a:solidFill>
                <a:latin typeface="Microsoft YaHei"/>
              </a:rPr>
              <a:t>智能体技术作为人工智能发展的重要方向，将在未来十年内实现重大突破。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365500"/>
            <a:ext cx="10360152" cy="548640"/>
          </a:xfrm>
          <a:prstGeom prst="rect">
            <a:avLst/>
          </a:prstGeom>
          <a:noFill/>
        </p:spPr>
        <p:txBody>
          <a:bodyPr wrap="square" lIns="45720" rIns="45720">
            <a:sp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</a:pPr>
            <a:r>
              <a:rPr sz="1400" b="1" i="0">
                <a:solidFill>
                  <a:srgbClr val="2C5AA0"/>
                </a:solidFill>
                <a:latin typeface="Microsoft YaHei"/>
              </a:rPr>
              <a:t>关键预期：</a:t>
            </a:r>
            <a:r>
              <a:rPr sz="1400" b="0" i="0">
                <a:solidFill>
                  <a:srgbClr val="555555"/>
                </a:solidFill>
                <a:latin typeface="Microsoft YaHei"/>
              </a:rPr>
              <a:t>关键预期：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8720" y="4142740"/>
            <a:ext cx="10085832" cy="100584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r>
              <a:rPr sz="1400" b="0" i="0">
                <a:solidFill>
                  <a:srgbClr val="555555"/>
                </a:solidFill>
                <a:latin typeface="Microsoft YaHei"/>
              </a:rPr>
              <a:t>• </a:t>
            </a:r>
            <a:r>
              <a:rPr sz="1400" b="0" i="0">
                <a:solidFill>
                  <a:srgbClr val="555555"/>
                </a:solidFill>
                <a:latin typeface="Microsoft YaHei"/>
              </a:rPr>
              <a:t>2025年：通用智能体原型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r>
              <a:rPr sz="1400" b="0" i="0">
                <a:solidFill>
                  <a:srgbClr val="555555"/>
                </a:solidFill>
                <a:latin typeface="Microsoft YaHei"/>
              </a:rPr>
              <a:t>• </a:t>
            </a:r>
            <a:r>
              <a:rPr sz="1400" b="0" i="0">
                <a:solidFill>
                  <a:srgbClr val="555555"/>
                </a:solidFill>
                <a:latin typeface="Microsoft YaHei"/>
              </a:rPr>
              <a:t>2027年：行业应用规模化</a:t>
            </a:r>
          </a:p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r>
              <a:rPr sz="1400" b="0" i="0">
                <a:solidFill>
                  <a:srgbClr val="555555"/>
                </a:solidFill>
                <a:latin typeface="Microsoft YaHei"/>
              </a:rPr>
              <a:t>• </a:t>
            </a:r>
            <a:r>
              <a:rPr sz="1400" b="0" i="0">
                <a:solidFill>
                  <a:srgbClr val="555555"/>
                </a:solidFill>
                <a:latin typeface="Microsoft YaHei"/>
              </a:rPr>
              <a:t>2030年：全社会智能化转型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