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37F30D-A2C5-40CB-B2F9-8546DCD67231}">
  <a:tblStyle styleId="{2B37F30D-A2C5-40CB-B2F9-8546DCD672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3b257430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3b257430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3b257430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3b257430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39731eb3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39731eb3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39731eb3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39731eb3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39731eb3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39731eb3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39731eb3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39731eb3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3b2574306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3b2574306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39731eb3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39731eb3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9731eb3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9731eb3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9731eb32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9731eb32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39731eb3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39731eb3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9731eb3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9731eb3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39731eb3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39731eb3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39731eb3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39731eb3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3b25743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3b25743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3b2574306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3b2574306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Opinion Analysis of Media Bias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172900"/>
            <a:ext cx="7688100" cy="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CS5344: Final Project Presentation</a:t>
            </a:r>
            <a:endParaRPr/>
          </a:p>
          <a:p>
            <a:pPr indent="0" lvl="0" marL="0" rtl="0" algn="l">
              <a:spcBef>
                <a:spcPts val="0"/>
              </a:spcBef>
              <a:spcAft>
                <a:spcPts val="0"/>
              </a:spcAft>
              <a:buNone/>
            </a:pPr>
            <a:r>
              <a:rPr lang="zh-CN"/>
              <a:t>Team 42: Wu Tong, Yang Haohong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Fine-tune RoBERTa</a:t>
            </a:r>
            <a:endParaRPr/>
          </a:p>
        </p:txBody>
      </p:sp>
      <p:sp>
        <p:nvSpPr>
          <p:cNvPr id="146" name="Google Shape;146;p22"/>
          <p:cNvSpPr txBox="1"/>
          <p:nvPr>
            <p:ph idx="1" type="body"/>
          </p:nvPr>
        </p:nvSpPr>
        <p:spPr>
          <a:xfrm>
            <a:off x="729450" y="2078875"/>
            <a:ext cx="4461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3.  Optimization:</a:t>
            </a:r>
            <a:endParaRPr/>
          </a:p>
          <a:p>
            <a:pPr indent="-311150" lvl="0" marL="457200" rtl="0" algn="l">
              <a:spcBef>
                <a:spcPts val="1200"/>
              </a:spcBef>
              <a:spcAft>
                <a:spcPts val="0"/>
              </a:spcAft>
              <a:buSzPts val="1300"/>
              <a:buAutoNum type="alphaLcPeriod"/>
            </a:pPr>
            <a:r>
              <a:rPr lang="zh-CN"/>
              <a:t>Use Adam optimizer</a:t>
            </a:r>
            <a:endParaRPr/>
          </a:p>
          <a:p>
            <a:pPr indent="-311150" lvl="0" marL="457200" rtl="0" algn="l">
              <a:spcBef>
                <a:spcPts val="0"/>
              </a:spcBef>
              <a:spcAft>
                <a:spcPts val="0"/>
              </a:spcAft>
              <a:buSzPts val="1300"/>
              <a:buAutoNum type="alphaLcPeriod"/>
            </a:pPr>
            <a:r>
              <a:rPr lang="zh-CN"/>
              <a:t>U</a:t>
            </a:r>
            <a:r>
              <a:rPr lang="zh-CN"/>
              <a:t>se mixed_precision.LossScaleOptimizer to scale the loss in a dynamic way to ensure stable values in mixed precision training.</a:t>
            </a:r>
            <a:endParaRPr/>
          </a:p>
          <a:p>
            <a:pPr indent="-311150" lvl="0" marL="457200" rtl="0" algn="l">
              <a:spcBef>
                <a:spcPts val="0"/>
              </a:spcBef>
              <a:spcAft>
                <a:spcPts val="0"/>
              </a:spcAft>
              <a:buSzPts val="1300"/>
              <a:buAutoNum type="alphaLcPeriod"/>
            </a:pPr>
            <a:r>
              <a:rPr lang="zh-CN"/>
              <a:t>Optimize hyperparameter by Optuna</a:t>
            </a:r>
            <a:endParaRPr/>
          </a:p>
          <a:p>
            <a:pPr indent="-311150" lvl="0" marL="457200" rtl="0" algn="l">
              <a:spcBef>
                <a:spcPts val="0"/>
              </a:spcBef>
              <a:spcAft>
                <a:spcPts val="0"/>
              </a:spcAft>
              <a:buSzPts val="1300"/>
              <a:buAutoNum type="alphaLcPeriod"/>
            </a:pPr>
            <a:r>
              <a:rPr lang="zh-CN"/>
              <a:t>Data </a:t>
            </a:r>
            <a:r>
              <a:rPr lang="zh-CN"/>
              <a:t>generator</a:t>
            </a:r>
            <a:r>
              <a:rPr lang="zh-CN"/>
              <a:t> (Python </a:t>
            </a:r>
            <a:r>
              <a:rPr lang="zh-CN"/>
              <a:t>generator</a:t>
            </a:r>
            <a:r>
              <a:rPr lang="zh-CN"/>
              <a:t> to fetch data in batch)</a:t>
            </a:r>
            <a:endParaRPr/>
          </a:p>
        </p:txBody>
      </p:sp>
      <p:pic>
        <p:nvPicPr>
          <p:cNvPr id="147" name="Google Shape;147;p22"/>
          <p:cNvPicPr preferRelativeResize="0"/>
          <p:nvPr/>
        </p:nvPicPr>
        <p:blipFill>
          <a:blip r:embed="rId3">
            <a:alphaModFix/>
          </a:blip>
          <a:stretch>
            <a:fillRect/>
          </a:stretch>
        </p:blipFill>
        <p:spPr>
          <a:xfrm>
            <a:off x="5707550" y="1517325"/>
            <a:ext cx="2611002"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Feature Extraction and Train RF</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Extract CLS token’s embedding from the </a:t>
            </a:r>
            <a:r>
              <a:rPr lang="zh-CN"/>
              <a:t> fine-tuned RoBERTa model</a:t>
            </a:r>
            <a:endParaRPr/>
          </a:p>
          <a:p>
            <a:pPr indent="-311150" lvl="0" marL="457200" rtl="0" algn="l">
              <a:spcBef>
                <a:spcPts val="1200"/>
              </a:spcBef>
              <a:spcAft>
                <a:spcPts val="0"/>
              </a:spcAft>
              <a:buSzPts val="1300"/>
              <a:buAutoNum type="arabicPeriod"/>
            </a:pPr>
            <a:r>
              <a:rPr lang="zh-CN"/>
              <a:t>Custom embedding extractor class</a:t>
            </a:r>
            <a:endParaRPr/>
          </a:p>
          <a:p>
            <a:pPr indent="-298450" lvl="1" marL="914400" rtl="0" algn="l">
              <a:spcBef>
                <a:spcPts val="0"/>
              </a:spcBef>
              <a:spcAft>
                <a:spcPts val="0"/>
              </a:spcAft>
              <a:buSzPts val="1100"/>
              <a:buAutoNum type="alphaLcPeriod"/>
            </a:pPr>
            <a:r>
              <a:rPr lang="zh-CN"/>
              <a:t>Receive input_ids and attention_mask</a:t>
            </a:r>
            <a:endParaRPr/>
          </a:p>
          <a:p>
            <a:pPr indent="-298450" lvl="1" marL="914400" rtl="0" algn="l">
              <a:spcBef>
                <a:spcPts val="0"/>
              </a:spcBef>
              <a:spcAft>
                <a:spcPts val="0"/>
              </a:spcAft>
              <a:buSzPts val="1100"/>
              <a:buAutoNum type="alphaLcPeriod"/>
            </a:pPr>
            <a:r>
              <a:rPr lang="zh-CN"/>
              <a:t>Rerturn CLS token embedding</a:t>
            </a:r>
            <a:endParaRPr/>
          </a:p>
          <a:p>
            <a:pPr indent="-311150" lvl="0" marL="457200" rtl="0" algn="l">
              <a:spcBef>
                <a:spcPts val="0"/>
              </a:spcBef>
              <a:spcAft>
                <a:spcPts val="0"/>
              </a:spcAft>
              <a:buSzPts val="1300"/>
              <a:buAutoNum type="arabicPeriod"/>
            </a:pPr>
            <a:r>
              <a:rPr lang="zh-CN"/>
              <a:t>Extract train and test dataset’s embedding</a:t>
            </a:r>
            <a:endParaRPr/>
          </a:p>
          <a:p>
            <a:pPr indent="-298450" lvl="1" marL="914400" rtl="0" algn="l">
              <a:spcBef>
                <a:spcPts val="0"/>
              </a:spcBef>
              <a:spcAft>
                <a:spcPts val="0"/>
              </a:spcAft>
              <a:buSzPts val="1100"/>
              <a:buAutoNum type="alphaLcPeriod"/>
            </a:pPr>
            <a:r>
              <a:rPr lang="zh-CN"/>
              <a:t>Split into 20 batches to reduce memory usage</a:t>
            </a:r>
            <a:endParaRPr/>
          </a:p>
          <a:p>
            <a:pPr indent="0" lvl="0" marL="0" rtl="0" algn="l">
              <a:spcBef>
                <a:spcPts val="1200"/>
              </a:spcBef>
              <a:spcAft>
                <a:spcPts val="1200"/>
              </a:spcAft>
              <a:buNone/>
            </a:pPr>
            <a:r>
              <a:rPr lang="zh-CN"/>
              <a:t>Then we use the embedded data to train Random Forest model (with Optuna search for best hyperparameter)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a:t>
            </a:r>
            <a:r>
              <a:rPr lang="zh-CN"/>
              <a:t>xperiment (Baseline)</a:t>
            </a:r>
            <a:endParaRPr/>
          </a:p>
        </p:txBody>
      </p:sp>
      <p:sp>
        <p:nvSpPr>
          <p:cNvPr id="159" name="Google Shape;159;p24"/>
          <p:cNvSpPr txBox="1"/>
          <p:nvPr>
            <p:ph idx="1" type="body"/>
          </p:nvPr>
        </p:nvSpPr>
        <p:spPr>
          <a:xfrm>
            <a:off x="729450" y="2078875"/>
            <a:ext cx="3158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Baseline Approach:</a:t>
            </a:r>
            <a:endParaRPr/>
          </a:p>
          <a:p>
            <a:pPr indent="-311150" lvl="0" marL="457200" rtl="0" algn="l">
              <a:spcBef>
                <a:spcPts val="1200"/>
              </a:spcBef>
              <a:spcAft>
                <a:spcPts val="0"/>
              </a:spcAft>
              <a:buSzPts val="1300"/>
              <a:buChar char="-"/>
            </a:pPr>
            <a:r>
              <a:rPr lang="zh-CN"/>
              <a:t>TF-IDF + Logistic Regression</a:t>
            </a:r>
            <a:endParaRPr/>
          </a:p>
          <a:p>
            <a:pPr indent="-311150" lvl="0" marL="457200" rtl="0" algn="l">
              <a:spcBef>
                <a:spcPts val="0"/>
              </a:spcBef>
              <a:spcAft>
                <a:spcPts val="0"/>
              </a:spcAft>
              <a:buSzPts val="1300"/>
              <a:buChar char="-"/>
            </a:pPr>
            <a:r>
              <a:rPr lang="zh-CN"/>
              <a:t>Accuracy: 0.64</a:t>
            </a:r>
            <a:endParaRPr/>
          </a:p>
        </p:txBody>
      </p:sp>
      <p:graphicFrame>
        <p:nvGraphicFramePr>
          <p:cNvPr id="160" name="Google Shape;160;p24"/>
          <p:cNvGraphicFramePr/>
          <p:nvPr/>
        </p:nvGraphicFramePr>
        <p:xfrm>
          <a:off x="3972888" y="1853850"/>
          <a:ext cx="3000000" cy="3000000"/>
        </p:xfrm>
        <a:graphic>
          <a:graphicData uri="http://schemas.openxmlformats.org/drawingml/2006/table">
            <a:tbl>
              <a:tblPr>
                <a:noFill/>
                <a:tableStyleId>{2B37F30D-A2C5-40CB-B2F9-8546DCD67231}</a:tableStyleId>
              </a:tblPr>
              <a:tblGrid>
                <a:gridCol w="907725"/>
                <a:gridCol w="907725"/>
                <a:gridCol w="907725"/>
                <a:gridCol w="907725"/>
                <a:gridCol w="907725"/>
              </a:tblGrid>
              <a:tr h="237325">
                <a:tc>
                  <a:txBody>
                    <a:bodyPr/>
                    <a:lstStyle/>
                    <a:p>
                      <a:pPr indent="0" lvl="0" marL="0" rtl="0" algn="l">
                        <a:spcBef>
                          <a:spcPts val="0"/>
                        </a:spcBef>
                        <a:spcAft>
                          <a:spcPts val="0"/>
                        </a:spcAft>
                        <a:buNone/>
                      </a:pPr>
                      <a:r>
                        <a:rPr lang="zh-CN" sz="900"/>
                        <a:t>C</a:t>
                      </a:r>
                      <a:r>
                        <a:rPr lang="zh-CN" sz="900"/>
                        <a:t>lass</a:t>
                      </a:r>
                      <a:endParaRPr sz="900"/>
                    </a:p>
                  </a:txBody>
                  <a:tcPr marT="91425" marB="91425" marR="91425" marL="91425"/>
                </a:tc>
                <a:tc>
                  <a:txBody>
                    <a:bodyPr/>
                    <a:lstStyle/>
                    <a:p>
                      <a:pPr indent="0" lvl="0" marL="0" rtl="0" algn="l">
                        <a:spcBef>
                          <a:spcPts val="0"/>
                        </a:spcBef>
                        <a:spcAft>
                          <a:spcPts val="0"/>
                        </a:spcAft>
                        <a:buNone/>
                      </a:pPr>
                      <a:r>
                        <a:rPr lang="zh-CN" sz="900"/>
                        <a:t>Precision</a:t>
                      </a:r>
                      <a:endParaRPr sz="900"/>
                    </a:p>
                  </a:txBody>
                  <a:tcPr marT="91425" marB="91425" marR="91425" marL="91425"/>
                </a:tc>
                <a:tc>
                  <a:txBody>
                    <a:bodyPr/>
                    <a:lstStyle/>
                    <a:p>
                      <a:pPr indent="0" lvl="0" marL="0" rtl="0" algn="l">
                        <a:spcBef>
                          <a:spcPts val="0"/>
                        </a:spcBef>
                        <a:spcAft>
                          <a:spcPts val="0"/>
                        </a:spcAft>
                        <a:buNone/>
                      </a:pPr>
                      <a:r>
                        <a:rPr lang="zh-CN" sz="900"/>
                        <a:t>Recall</a:t>
                      </a:r>
                      <a:endParaRPr sz="900"/>
                    </a:p>
                  </a:txBody>
                  <a:tcPr marT="91425" marB="91425" marR="91425" marL="91425"/>
                </a:tc>
                <a:tc>
                  <a:txBody>
                    <a:bodyPr/>
                    <a:lstStyle/>
                    <a:p>
                      <a:pPr indent="0" lvl="0" marL="0" rtl="0" algn="l">
                        <a:spcBef>
                          <a:spcPts val="0"/>
                        </a:spcBef>
                        <a:spcAft>
                          <a:spcPts val="0"/>
                        </a:spcAft>
                        <a:buNone/>
                      </a:pPr>
                      <a:r>
                        <a:rPr lang="zh-CN" sz="900"/>
                        <a:t>F1-Score</a:t>
                      </a:r>
                      <a:endParaRPr sz="900"/>
                    </a:p>
                  </a:txBody>
                  <a:tcPr marT="91425" marB="91425" marR="91425" marL="91425"/>
                </a:tc>
                <a:tc>
                  <a:txBody>
                    <a:bodyPr/>
                    <a:lstStyle/>
                    <a:p>
                      <a:pPr indent="0" lvl="0" marL="0" rtl="0" algn="l">
                        <a:spcBef>
                          <a:spcPts val="0"/>
                        </a:spcBef>
                        <a:spcAft>
                          <a:spcPts val="0"/>
                        </a:spcAft>
                        <a:buNone/>
                      </a:pPr>
                      <a:r>
                        <a:rPr lang="zh-CN" sz="900"/>
                        <a:t>Support</a:t>
                      </a:r>
                      <a:endParaRPr sz="900"/>
                    </a:p>
                  </a:txBody>
                  <a:tcPr marT="91425" marB="91425" marR="91425" marL="91425"/>
                </a:tc>
              </a:tr>
              <a:tr h="237325">
                <a:tc>
                  <a:txBody>
                    <a:bodyPr/>
                    <a:lstStyle/>
                    <a:p>
                      <a:pPr indent="0" lvl="0" marL="0" rtl="0" algn="l">
                        <a:spcBef>
                          <a:spcPts val="0"/>
                        </a:spcBef>
                        <a:spcAft>
                          <a:spcPts val="0"/>
                        </a:spcAft>
                        <a:buNone/>
                      </a:pPr>
                      <a:r>
                        <a:rPr lang="zh-CN" sz="900"/>
                        <a:t>0(Negative)</a:t>
                      </a:r>
                      <a:endParaRPr sz="900"/>
                    </a:p>
                  </a:txBody>
                  <a:tcPr marT="91425" marB="91425" marR="91425" marL="91425"/>
                </a:tc>
                <a:tc>
                  <a:txBody>
                    <a:bodyPr/>
                    <a:lstStyle/>
                    <a:p>
                      <a:pPr indent="0" lvl="0" marL="0" rtl="0" algn="l">
                        <a:spcBef>
                          <a:spcPts val="0"/>
                        </a:spcBef>
                        <a:spcAft>
                          <a:spcPts val="0"/>
                        </a:spcAft>
                        <a:buNone/>
                      </a:pPr>
                      <a:r>
                        <a:rPr lang="zh-CN" sz="900"/>
                        <a:t>0.70</a:t>
                      </a:r>
                      <a:endParaRPr sz="900"/>
                    </a:p>
                  </a:txBody>
                  <a:tcPr marT="91425" marB="91425" marR="91425" marL="91425"/>
                </a:tc>
                <a:tc>
                  <a:txBody>
                    <a:bodyPr/>
                    <a:lstStyle/>
                    <a:p>
                      <a:pPr indent="0" lvl="0" marL="0" rtl="0" algn="l">
                        <a:spcBef>
                          <a:spcPts val="0"/>
                        </a:spcBef>
                        <a:spcAft>
                          <a:spcPts val="0"/>
                        </a:spcAft>
                        <a:buNone/>
                      </a:pPr>
                      <a:r>
                        <a:rPr lang="zh-CN" sz="900"/>
                        <a:t>0.49</a:t>
                      </a:r>
                      <a:endParaRPr sz="900"/>
                    </a:p>
                  </a:txBody>
                  <a:tcPr marT="91425" marB="91425" marR="91425" marL="91425"/>
                </a:tc>
                <a:tc>
                  <a:txBody>
                    <a:bodyPr/>
                    <a:lstStyle/>
                    <a:p>
                      <a:pPr indent="0" lvl="0" marL="0" rtl="0" algn="l">
                        <a:spcBef>
                          <a:spcPts val="0"/>
                        </a:spcBef>
                        <a:spcAft>
                          <a:spcPts val="0"/>
                        </a:spcAft>
                        <a:buNone/>
                      </a:pPr>
                      <a:r>
                        <a:rPr lang="zh-CN" sz="900"/>
                        <a:t>0.58</a:t>
                      </a:r>
                      <a:endParaRPr sz="900"/>
                    </a:p>
                  </a:txBody>
                  <a:tcPr marT="91425" marB="91425" marR="91425" marL="91425"/>
                </a:tc>
                <a:tc>
                  <a:txBody>
                    <a:bodyPr/>
                    <a:lstStyle/>
                    <a:p>
                      <a:pPr indent="0" lvl="0" marL="0" rtl="0" algn="l">
                        <a:spcBef>
                          <a:spcPts val="0"/>
                        </a:spcBef>
                        <a:spcAft>
                          <a:spcPts val="0"/>
                        </a:spcAft>
                        <a:buNone/>
                      </a:pPr>
                      <a:r>
                        <a:rPr lang="zh-CN" sz="900"/>
                        <a:t>504</a:t>
                      </a:r>
                      <a:endParaRPr sz="900"/>
                    </a:p>
                  </a:txBody>
                  <a:tcPr marT="91425" marB="91425" marR="91425" marL="91425"/>
                </a:tc>
              </a:tr>
              <a:tr h="237325">
                <a:tc>
                  <a:txBody>
                    <a:bodyPr/>
                    <a:lstStyle/>
                    <a:p>
                      <a:pPr indent="0" lvl="0" marL="0" rtl="0" algn="l">
                        <a:spcBef>
                          <a:spcPts val="0"/>
                        </a:spcBef>
                        <a:spcAft>
                          <a:spcPts val="0"/>
                        </a:spcAft>
                        <a:buNone/>
                      </a:pPr>
                      <a:r>
                        <a:rPr lang="zh-CN" sz="900"/>
                        <a:t>1(Neutral)</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0.72</a:t>
                      </a:r>
                      <a:endParaRPr sz="900"/>
                    </a:p>
                  </a:txBody>
                  <a:tcPr marT="91425" marB="91425" marR="91425" marL="91425"/>
                </a:tc>
                <a:tc>
                  <a:txBody>
                    <a:bodyPr/>
                    <a:lstStyle/>
                    <a:p>
                      <a:pPr indent="0" lvl="0" marL="0" rtl="0" algn="l">
                        <a:spcBef>
                          <a:spcPts val="0"/>
                        </a:spcBef>
                        <a:spcAft>
                          <a:spcPts val="0"/>
                        </a:spcAft>
                        <a:buNone/>
                      </a:pPr>
                      <a:r>
                        <a:rPr lang="zh-CN" sz="900"/>
                        <a:t>0.67</a:t>
                      </a:r>
                      <a:endParaRPr sz="900"/>
                    </a:p>
                  </a:txBody>
                  <a:tcPr marT="91425" marB="91425" marR="91425" marL="91425"/>
                </a:tc>
                <a:tc>
                  <a:txBody>
                    <a:bodyPr/>
                    <a:lstStyle/>
                    <a:p>
                      <a:pPr indent="0" lvl="0" marL="0" rtl="0" algn="l">
                        <a:spcBef>
                          <a:spcPts val="0"/>
                        </a:spcBef>
                        <a:spcAft>
                          <a:spcPts val="0"/>
                        </a:spcAft>
                        <a:buNone/>
                      </a:pPr>
                      <a:r>
                        <a:rPr lang="zh-CN" sz="900"/>
                        <a:t>989</a:t>
                      </a:r>
                      <a:endParaRPr sz="900"/>
                    </a:p>
                  </a:txBody>
                  <a:tcPr marT="91425" marB="91425" marR="91425" marL="91425"/>
                </a:tc>
              </a:tr>
              <a:tr h="237325">
                <a:tc>
                  <a:txBody>
                    <a:bodyPr/>
                    <a:lstStyle/>
                    <a:p>
                      <a:pPr indent="0" lvl="0" marL="0" rtl="0" algn="l">
                        <a:spcBef>
                          <a:spcPts val="0"/>
                        </a:spcBef>
                        <a:spcAft>
                          <a:spcPts val="0"/>
                        </a:spcAft>
                        <a:buNone/>
                      </a:pPr>
                      <a:r>
                        <a:rPr lang="zh-CN" sz="900"/>
                        <a:t>2(Positive)</a:t>
                      </a:r>
                      <a:endParaRPr sz="900"/>
                    </a:p>
                  </a:txBody>
                  <a:tcPr marT="91425" marB="91425" marR="91425" marL="91425"/>
                </a:tc>
                <a:tc>
                  <a:txBody>
                    <a:bodyPr/>
                    <a:lstStyle/>
                    <a:p>
                      <a:pPr indent="0" lvl="0" marL="0" rtl="0" algn="l">
                        <a:spcBef>
                          <a:spcPts val="0"/>
                        </a:spcBef>
                        <a:spcAft>
                          <a:spcPts val="0"/>
                        </a:spcAft>
                        <a:buNone/>
                      </a:pPr>
                      <a:r>
                        <a:rPr lang="zh-CN" sz="900"/>
                        <a:t>0.61</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0.62</a:t>
                      </a:r>
                      <a:endParaRPr sz="900"/>
                    </a:p>
                  </a:txBody>
                  <a:tcPr marT="91425" marB="91425" marR="91425" marL="91425"/>
                </a:tc>
                <a:tc>
                  <a:txBody>
                    <a:bodyPr/>
                    <a:lstStyle/>
                    <a:p>
                      <a:pPr indent="0" lvl="0" marL="0" rtl="0" algn="l">
                        <a:spcBef>
                          <a:spcPts val="0"/>
                        </a:spcBef>
                        <a:spcAft>
                          <a:spcPts val="0"/>
                        </a:spcAft>
                        <a:buNone/>
                      </a:pPr>
                      <a:r>
                        <a:rPr lang="zh-CN" sz="900"/>
                        <a:t>506</a:t>
                      </a:r>
                      <a:endParaRPr sz="900"/>
                    </a:p>
                  </a:txBody>
                  <a:tcPr marT="91425" marB="91425" marR="91425" marL="91425"/>
                </a:tc>
              </a:tr>
              <a:tr h="237325">
                <a:tc>
                  <a:txBody>
                    <a:bodyPr/>
                    <a:lstStyle/>
                    <a:p>
                      <a:pPr indent="0" lvl="0" marL="0" rtl="0" algn="l">
                        <a:spcBef>
                          <a:spcPts val="0"/>
                        </a:spcBef>
                        <a:spcAft>
                          <a:spcPts val="0"/>
                        </a:spcAft>
                        <a:buNone/>
                      </a:pPr>
                      <a:r>
                        <a:rPr lang="zh-CN" sz="900"/>
                        <a:t>Accuracy</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zh-CN" sz="900"/>
                        <a:t>0.64</a:t>
                      </a:r>
                      <a:endParaRPr sz="900"/>
                    </a:p>
                  </a:txBody>
                  <a:tcPr marT="91425" marB="91425" marR="91425" marL="91425"/>
                </a:tc>
                <a:tc>
                  <a:txBody>
                    <a:bodyPr/>
                    <a:lstStyle/>
                    <a:p>
                      <a:pPr indent="0" lvl="0" marL="0" rtl="0" algn="l">
                        <a:spcBef>
                          <a:spcPts val="0"/>
                        </a:spcBef>
                        <a:spcAft>
                          <a:spcPts val="0"/>
                        </a:spcAft>
                        <a:buNone/>
                      </a:pPr>
                      <a:r>
                        <a:rPr lang="zh-CN" sz="900"/>
                        <a:t>1999</a:t>
                      </a:r>
                      <a:endParaRPr sz="900"/>
                    </a:p>
                  </a:txBody>
                  <a:tcPr marT="91425" marB="91425" marR="91425" marL="91425"/>
                </a:tc>
              </a:tr>
              <a:tr h="237325">
                <a:tc>
                  <a:txBody>
                    <a:bodyPr/>
                    <a:lstStyle/>
                    <a:p>
                      <a:pPr indent="0" lvl="0" marL="0" rtl="0" algn="l">
                        <a:spcBef>
                          <a:spcPts val="0"/>
                        </a:spcBef>
                        <a:spcAft>
                          <a:spcPts val="0"/>
                        </a:spcAft>
                        <a:buNone/>
                      </a:pPr>
                      <a:r>
                        <a:rPr lang="zh-CN" sz="900"/>
                        <a:t>Macro Avg</a:t>
                      </a:r>
                      <a:endParaRPr sz="900"/>
                    </a:p>
                  </a:txBody>
                  <a:tcPr marT="91425" marB="91425" marR="91425" marL="91425"/>
                </a:tc>
                <a:tc>
                  <a:txBody>
                    <a:bodyPr/>
                    <a:lstStyle/>
                    <a:p>
                      <a:pPr indent="0" lvl="0" marL="0" rtl="0" algn="l">
                        <a:spcBef>
                          <a:spcPts val="0"/>
                        </a:spcBef>
                        <a:spcAft>
                          <a:spcPts val="0"/>
                        </a:spcAft>
                        <a:buNone/>
                      </a:pPr>
                      <a:r>
                        <a:rPr lang="zh-CN" sz="900"/>
                        <a:t>0.65</a:t>
                      </a:r>
                      <a:endParaRPr sz="900"/>
                    </a:p>
                  </a:txBody>
                  <a:tcPr marT="91425" marB="91425" marR="91425" marL="91425"/>
                </a:tc>
                <a:tc>
                  <a:txBody>
                    <a:bodyPr/>
                    <a:lstStyle/>
                    <a:p>
                      <a:pPr indent="0" lvl="0" marL="0" rtl="0" algn="l">
                        <a:spcBef>
                          <a:spcPts val="0"/>
                        </a:spcBef>
                        <a:spcAft>
                          <a:spcPts val="0"/>
                        </a:spcAft>
                        <a:buNone/>
                      </a:pPr>
                      <a:r>
                        <a:rPr lang="zh-CN" sz="900"/>
                        <a:t>0.61</a:t>
                      </a:r>
                      <a:endParaRPr sz="900"/>
                    </a:p>
                  </a:txBody>
                  <a:tcPr marT="91425" marB="91425" marR="91425" marL="91425"/>
                </a:tc>
                <a:tc>
                  <a:txBody>
                    <a:bodyPr/>
                    <a:lstStyle/>
                    <a:p>
                      <a:pPr indent="0" lvl="0" marL="0" rtl="0" algn="l">
                        <a:spcBef>
                          <a:spcPts val="0"/>
                        </a:spcBef>
                        <a:spcAft>
                          <a:spcPts val="0"/>
                        </a:spcAft>
                        <a:buNone/>
                      </a:pPr>
                      <a:r>
                        <a:rPr lang="zh-CN" sz="900"/>
                        <a:t>0.62</a:t>
                      </a:r>
                      <a:endParaRPr sz="900"/>
                    </a:p>
                  </a:txBody>
                  <a:tcPr marT="91425" marB="91425" marR="91425" marL="91425"/>
                </a:tc>
                <a:tc>
                  <a:txBody>
                    <a:bodyPr/>
                    <a:lstStyle/>
                    <a:p>
                      <a:pPr indent="0" lvl="0" marL="0" rtl="0" algn="l">
                        <a:spcBef>
                          <a:spcPts val="0"/>
                        </a:spcBef>
                        <a:spcAft>
                          <a:spcPts val="0"/>
                        </a:spcAft>
                        <a:buNone/>
                      </a:pPr>
                      <a:r>
                        <a:rPr lang="zh-CN" sz="900"/>
                        <a:t>1999</a:t>
                      </a:r>
                      <a:endParaRPr sz="900"/>
                    </a:p>
                  </a:txBody>
                  <a:tcPr marT="91425" marB="91425" marR="91425" marL="91425"/>
                </a:tc>
              </a:tr>
              <a:tr h="237325">
                <a:tc>
                  <a:txBody>
                    <a:bodyPr/>
                    <a:lstStyle/>
                    <a:p>
                      <a:pPr indent="0" lvl="0" marL="0" rtl="0" algn="l">
                        <a:spcBef>
                          <a:spcPts val="0"/>
                        </a:spcBef>
                        <a:spcAft>
                          <a:spcPts val="0"/>
                        </a:spcAft>
                        <a:buNone/>
                      </a:pPr>
                      <a:r>
                        <a:rPr lang="zh-CN" sz="900"/>
                        <a:t>Weighted Avg</a:t>
                      </a:r>
                      <a:endParaRPr sz="900"/>
                    </a:p>
                  </a:txBody>
                  <a:tcPr marT="91425" marB="91425" marR="91425" marL="91425"/>
                </a:tc>
                <a:tc>
                  <a:txBody>
                    <a:bodyPr/>
                    <a:lstStyle/>
                    <a:p>
                      <a:pPr indent="0" lvl="0" marL="0" rtl="0" algn="l">
                        <a:spcBef>
                          <a:spcPts val="0"/>
                        </a:spcBef>
                        <a:spcAft>
                          <a:spcPts val="0"/>
                        </a:spcAft>
                        <a:buNone/>
                      </a:pPr>
                      <a:r>
                        <a:rPr lang="zh-CN" sz="900"/>
                        <a:t>0.64</a:t>
                      </a:r>
                      <a:endParaRPr sz="900"/>
                    </a:p>
                  </a:txBody>
                  <a:tcPr marT="91425" marB="91425" marR="91425" marL="91425"/>
                </a:tc>
                <a:tc>
                  <a:txBody>
                    <a:bodyPr/>
                    <a:lstStyle/>
                    <a:p>
                      <a:pPr indent="0" lvl="0" marL="0" rtl="0" algn="l">
                        <a:spcBef>
                          <a:spcPts val="0"/>
                        </a:spcBef>
                        <a:spcAft>
                          <a:spcPts val="0"/>
                        </a:spcAft>
                        <a:buNone/>
                      </a:pPr>
                      <a:r>
                        <a:rPr lang="zh-CN" sz="900"/>
                        <a:t>0.64</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1999</a:t>
                      </a:r>
                      <a:endParaRPr sz="9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a:t>
            </a:r>
            <a:endParaRPr/>
          </a:p>
        </p:txBody>
      </p:sp>
      <p:sp>
        <p:nvSpPr>
          <p:cNvPr id="166" name="Google Shape;166;p25"/>
          <p:cNvSpPr txBox="1"/>
          <p:nvPr>
            <p:ph idx="1" type="body"/>
          </p:nvPr>
        </p:nvSpPr>
        <p:spPr>
          <a:xfrm>
            <a:off x="729450" y="2078875"/>
            <a:ext cx="29274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a:t>100% data-load fine-tuned RoBERTa with Random Forest:</a:t>
            </a:r>
            <a:endParaRPr/>
          </a:p>
          <a:p>
            <a:pPr indent="-311150" lvl="0" marL="457200" rtl="0" algn="l">
              <a:spcBef>
                <a:spcPts val="1200"/>
              </a:spcBef>
              <a:spcAft>
                <a:spcPts val="0"/>
              </a:spcAft>
              <a:buSzPts val="1300"/>
              <a:buChar char="-"/>
            </a:pPr>
            <a:r>
              <a:rPr lang="zh-CN"/>
              <a:t>Accuracy=77.9%</a:t>
            </a:r>
            <a:endParaRPr/>
          </a:p>
          <a:p>
            <a:pPr indent="-311150" lvl="0" marL="457200" rtl="0" algn="l">
              <a:spcBef>
                <a:spcPts val="0"/>
              </a:spcBef>
              <a:spcAft>
                <a:spcPts val="0"/>
              </a:spcAft>
              <a:buSzPts val="1300"/>
              <a:buChar char="-"/>
            </a:pPr>
            <a:r>
              <a:rPr lang="zh-CN"/>
              <a:t>Increase the accuracy of 15% compared with baseline model</a:t>
            </a:r>
            <a:endParaRPr/>
          </a:p>
          <a:p>
            <a:pPr indent="-311150" lvl="0" marL="457200" rtl="0" algn="l">
              <a:spcBef>
                <a:spcPts val="0"/>
              </a:spcBef>
              <a:spcAft>
                <a:spcPts val="0"/>
              </a:spcAft>
              <a:buSzPts val="1300"/>
              <a:buChar char="-"/>
            </a:pPr>
            <a:r>
              <a:rPr lang="zh-CN"/>
              <a:t>Performance for positive is higher than negative</a:t>
            </a:r>
            <a:endParaRPr/>
          </a:p>
          <a:p>
            <a:pPr indent="0" lvl="0" marL="0" rtl="0" algn="l">
              <a:spcBef>
                <a:spcPts val="1200"/>
              </a:spcBef>
              <a:spcAft>
                <a:spcPts val="1200"/>
              </a:spcAft>
              <a:buNone/>
            </a:pPr>
            <a:r>
              <a:t/>
            </a:r>
            <a:endParaRPr/>
          </a:p>
        </p:txBody>
      </p:sp>
      <p:graphicFrame>
        <p:nvGraphicFramePr>
          <p:cNvPr id="167" name="Google Shape;167;p25"/>
          <p:cNvGraphicFramePr/>
          <p:nvPr/>
        </p:nvGraphicFramePr>
        <p:xfrm>
          <a:off x="3972888" y="1853850"/>
          <a:ext cx="3000000" cy="3000000"/>
        </p:xfrm>
        <a:graphic>
          <a:graphicData uri="http://schemas.openxmlformats.org/drawingml/2006/table">
            <a:tbl>
              <a:tblPr>
                <a:noFill/>
                <a:tableStyleId>{2B37F30D-A2C5-40CB-B2F9-8546DCD67231}</a:tableStyleId>
              </a:tblPr>
              <a:tblGrid>
                <a:gridCol w="907725"/>
                <a:gridCol w="907725"/>
                <a:gridCol w="907725"/>
                <a:gridCol w="907725"/>
                <a:gridCol w="907725"/>
              </a:tblGrid>
              <a:tr h="237325">
                <a:tc>
                  <a:txBody>
                    <a:bodyPr/>
                    <a:lstStyle/>
                    <a:p>
                      <a:pPr indent="0" lvl="0" marL="0" rtl="0" algn="l">
                        <a:spcBef>
                          <a:spcPts val="0"/>
                        </a:spcBef>
                        <a:spcAft>
                          <a:spcPts val="0"/>
                        </a:spcAft>
                        <a:buNone/>
                      </a:pPr>
                      <a:r>
                        <a:rPr lang="zh-CN" sz="900"/>
                        <a:t>Class</a:t>
                      </a:r>
                      <a:endParaRPr sz="900"/>
                    </a:p>
                  </a:txBody>
                  <a:tcPr marT="91425" marB="91425" marR="91425" marL="91425"/>
                </a:tc>
                <a:tc>
                  <a:txBody>
                    <a:bodyPr/>
                    <a:lstStyle/>
                    <a:p>
                      <a:pPr indent="0" lvl="0" marL="0" rtl="0" algn="l">
                        <a:spcBef>
                          <a:spcPts val="0"/>
                        </a:spcBef>
                        <a:spcAft>
                          <a:spcPts val="0"/>
                        </a:spcAft>
                        <a:buNone/>
                      </a:pPr>
                      <a:r>
                        <a:rPr lang="zh-CN" sz="900"/>
                        <a:t>Precision</a:t>
                      </a:r>
                      <a:endParaRPr sz="900"/>
                    </a:p>
                  </a:txBody>
                  <a:tcPr marT="91425" marB="91425" marR="91425" marL="91425"/>
                </a:tc>
                <a:tc>
                  <a:txBody>
                    <a:bodyPr/>
                    <a:lstStyle/>
                    <a:p>
                      <a:pPr indent="0" lvl="0" marL="0" rtl="0" algn="l">
                        <a:spcBef>
                          <a:spcPts val="0"/>
                        </a:spcBef>
                        <a:spcAft>
                          <a:spcPts val="0"/>
                        </a:spcAft>
                        <a:buNone/>
                      </a:pPr>
                      <a:r>
                        <a:rPr lang="zh-CN" sz="900"/>
                        <a:t>Recall</a:t>
                      </a:r>
                      <a:endParaRPr sz="900"/>
                    </a:p>
                  </a:txBody>
                  <a:tcPr marT="91425" marB="91425" marR="91425" marL="91425"/>
                </a:tc>
                <a:tc>
                  <a:txBody>
                    <a:bodyPr/>
                    <a:lstStyle/>
                    <a:p>
                      <a:pPr indent="0" lvl="0" marL="0" rtl="0" algn="l">
                        <a:spcBef>
                          <a:spcPts val="0"/>
                        </a:spcBef>
                        <a:spcAft>
                          <a:spcPts val="0"/>
                        </a:spcAft>
                        <a:buNone/>
                      </a:pPr>
                      <a:r>
                        <a:rPr lang="zh-CN" sz="900"/>
                        <a:t>F1-Score</a:t>
                      </a:r>
                      <a:endParaRPr sz="900"/>
                    </a:p>
                  </a:txBody>
                  <a:tcPr marT="91425" marB="91425" marR="91425" marL="91425"/>
                </a:tc>
                <a:tc>
                  <a:txBody>
                    <a:bodyPr/>
                    <a:lstStyle/>
                    <a:p>
                      <a:pPr indent="0" lvl="0" marL="0" rtl="0" algn="l">
                        <a:spcBef>
                          <a:spcPts val="0"/>
                        </a:spcBef>
                        <a:spcAft>
                          <a:spcPts val="0"/>
                        </a:spcAft>
                        <a:buNone/>
                      </a:pPr>
                      <a:r>
                        <a:rPr lang="zh-CN" sz="900"/>
                        <a:t>Support</a:t>
                      </a:r>
                      <a:endParaRPr sz="900"/>
                    </a:p>
                  </a:txBody>
                  <a:tcPr marT="91425" marB="91425" marR="91425" marL="91425"/>
                </a:tc>
              </a:tr>
              <a:tr h="237325">
                <a:tc>
                  <a:txBody>
                    <a:bodyPr/>
                    <a:lstStyle/>
                    <a:p>
                      <a:pPr indent="0" lvl="0" marL="0" rtl="0" algn="l">
                        <a:spcBef>
                          <a:spcPts val="0"/>
                        </a:spcBef>
                        <a:spcAft>
                          <a:spcPts val="0"/>
                        </a:spcAft>
                        <a:buNone/>
                      </a:pPr>
                      <a:r>
                        <a:rPr lang="zh-CN" sz="900"/>
                        <a:t>0 (Strong Negative)</a:t>
                      </a:r>
                      <a:endParaRPr sz="900"/>
                    </a:p>
                  </a:txBody>
                  <a:tcPr marT="91425" marB="91425" marR="91425" marL="91425"/>
                </a:tc>
                <a:tc>
                  <a:txBody>
                    <a:bodyPr/>
                    <a:lstStyle/>
                    <a:p>
                      <a:pPr indent="0" lvl="0" marL="0" rtl="0" algn="l">
                        <a:spcBef>
                          <a:spcPts val="0"/>
                        </a:spcBef>
                        <a:spcAft>
                          <a:spcPts val="0"/>
                        </a:spcAft>
                        <a:buNone/>
                      </a:pPr>
                      <a:r>
                        <a:rPr lang="zh-CN" sz="900"/>
                        <a:t>0.77</a:t>
                      </a:r>
                      <a:endParaRPr sz="900"/>
                    </a:p>
                  </a:txBody>
                  <a:tcPr marT="91425" marB="91425" marR="91425" marL="91425"/>
                </a:tc>
                <a:tc>
                  <a:txBody>
                    <a:bodyPr/>
                    <a:lstStyle/>
                    <a:p>
                      <a:pPr indent="0" lvl="0" marL="0" rtl="0" algn="l">
                        <a:spcBef>
                          <a:spcPts val="0"/>
                        </a:spcBef>
                        <a:spcAft>
                          <a:spcPts val="0"/>
                        </a:spcAft>
                        <a:buNone/>
                      </a:pPr>
                      <a:r>
                        <a:rPr lang="zh-CN" sz="900"/>
                        <a:t>0.75</a:t>
                      </a:r>
                      <a:endParaRPr sz="900"/>
                    </a:p>
                  </a:txBody>
                  <a:tcPr marT="91425" marB="91425" marR="91425" marL="91425"/>
                </a:tc>
                <a:tc>
                  <a:txBody>
                    <a:bodyPr/>
                    <a:lstStyle/>
                    <a:p>
                      <a:pPr indent="0" lvl="0" marL="0" rtl="0" algn="l">
                        <a:spcBef>
                          <a:spcPts val="0"/>
                        </a:spcBef>
                        <a:spcAft>
                          <a:spcPts val="0"/>
                        </a:spcAft>
                        <a:buNone/>
                      </a:pPr>
                      <a:r>
                        <a:rPr lang="zh-CN" sz="900"/>
                        <a:t>0.76</a:t>
                      </a:r>
                      <a:endParaRPr sz="900"/>
                    </a:p>
                  </a:txBody>
                  <a:tcPr marT="91425" marB="91425" marR="91425" marL="91425"/>
                </a:tc>
                <a:tc>
                  <a:txBody>
                    <a:bodyPr/>
                    <a:lstStyle/>
                    <a:p>
                      <a:pPr indent="0" lvl="0" marL="0" rtl="0" algn="l">
                        <a:spcBef>
                          <a:spcPts val="0"/>
                        </a:spcBef>
                        <a:spcAft>
                          <a:spcPts val="0"/>
                        </a:spcAft>
                        <a:buNone/>
                      </a:pPr>
                      <a:r>
                        <a:rPr lang="zh-CN" sz="900"/>
                        <a:t>367429</a:t>
                      </a:r>
                      <a:endParaRPr sz="900"/>
                    </a:p>
                  </a:txBody>
                  <a:tcPr marT="91425" marB="91425" marR="91425" marL="91425"/>
                </a:tc>
              </a:tr>
              <a:tr h="237325">
                <a:tc>
                  <a:txBody>
                    <a:bodyPr/>
                    <a:lstStyle/>
                    <a:p>
                      <a:pPr indent="0" lvl="0" marL="0" rtl="0" algn="l">
                        <a:spcBef>
                          <a:spcPts val="0"/>
                        </a:spcBef>
                        <a:spcAft>
                          <a:spcPts val="0"/>
                        </a:spcAft>
                        <a:buNone/>
                      </a:pPr>
                      <a:r>
                        <a:rPr lang="zh-CN" sz="900"/>
                        <a:t>1 (Negative)</a:t>
                      </a:r>
                      <a:endParaRPr sz="900"/>
                    </a:p>
                  </a:txBody>
                  <a:tcPr marT="91425" marB="91425" marR="91425" marL="91425"/>
                </a:tc>
                <a:tc>
                  <a:txBody>
                    <a:bodyPr/>
                    <a:lstStyle/>
                    <a:p>
                      <a:pPr indent="0" lvl="0" marL="0" rtl="0" algn="l">
                        <a:spcBef>
                          <a:spcPts val="0"/>
                        </a:spcBef>
                        <a:spcAft>
                          <a:spcPts val="0"/>
                        </a:spcAft>
                        <a:buNone/>
                      </a:pPr>
                      <a:r>
                        <a:rPr lang="zh-CN" sz="900"/>
                        <a:t>0.76</a:t>
                      </a:r>
                      <a:endParaRPr sz="900"/>
                    </a:p>
                  </a:txBody>
                  <a:tcPr marT="91425" marB="91425" marR="91425" marL="91425"/>
                </a:tc>
                <a:tc>
                  <a:txBody>
                    <a:bodyPr/>
                    <a:lstStyle/>
                    <a:p>
                      <a:pPr indent="0" lvl="0" marL="0" rtl="0" algn="l">
                        <a:spcBef>
                          <a:spcPts val="0"/>
                        </a:spcBef>
                        <a:spcAft>
                          <a:spcPts val="0"/>
                        </a:spcAft>
                        <a:buNone/>
                      </a:pPr>
                      <a:r>
                        <a:rPr lang="zh-CN" sz="900"/>
                        <a:t>0.69</a:t>
                      </a:r>
                      <a:endParaRPr sz="900"/>
                    </a:p>
                  </a:txBody>
                  <a:tcPr marT="91425" marB="91425" marR="91425" marL="91425"/>
                </a:tc>
                <a:tc>
                  <a:txBody>
                    <a:bodyPr/>
                    <a:lstStyle/>
                    <a:p>
                      <a:pPr indent="0" lvl="0" marL="0" rtl="0" algn="l">
                        <a:spcBef>
                          <a:spcPts val="0"/>
                        </a:spcBef>
                        <a:spcAft>
                          <a:spcPts val="0"/>
                        </a:spcAft>
                        <a:buNone/>
                      </a:pPr>
                      <a:r>
                        <a:rPr lang="zh-CN" sz="900"/>
                        <a:t>0.73</a:t>
                      </a:r>
                      <a:endParaRPr sz="900"/>
                    </a:p>
                  </a:txBody>
                  <a:tcPr marT="91425" marB="91425" marR="91425" marL="91425"/>
                </a:tc>
                <a:tc>
                  <a:txBody>
                    <a:bodyPr/>
                    <a:lstStyle/>
                    <a:p>
                      <a:pPr indent="0" lvl="0" marL="0" rtl="0" algn="l">
                        <a:spcBef>
                          <a:spcPts val="0"/>
                        </a:spcBef>
                        <a:spcAft>
                          <a:spcPts val="0"/>
                        </a:spcAft>
                        <a:buNone/>
                      </a:pPr>
                      <a:r>
                        <a:rPr lang="zh-CN" sz="900"/>
                        <a:t>367394</a:t>
                      </a:r>
                      <a:endParaRPr sz="900"/>
                    </a:p>
                  </a:txBody>
                  <a:tcPr marT="91425" marB="91425" marR="91425" marL="91425"/>
                </a:tc>
              </a:tr>
              <a:tr h="237325">
                <a:tc>
                  <a:txBody>
                    <a:bodyPr/>
                    <a:lstStyle/>
                    <a:p>
                      <a:pPr indent="0" lvl="0" marL="0" rtl="0" algn="l">
                        <a:spcBef>
                          <a:spcPts val="0"/>
                        </a:spcBef>
                        <a:spcAft>
                          <a:spcPts val="0"/>
                        </a:spcAft>
                        <a:buNone/>
                      </a:pPr>
                      <a:r>
                        <a:rPr lang="zh-CN" sz="900"/>
                        <a:t>2 (Neutral)</a:t>
                      </a:r>
                      <a:endParaRPr sz="900"/>
                    </a:p>
                  </a:txBody>
                  <a:tcPr marT="91425" marB="91425" marR="91425" marL="91425"/>
                </a:tc>
                <a:tc>
                  <a:txBody>
                    <a:bodyPr/>
                    <a:lstStyle/>
                    <a:p>
                      <a:pPr indent="0" lvl="0" marL="0" rtl="0" algn="l">
                        <a:spcBef>
                          <a:spcPts val="0"/>
                        </a:spcBef>
                        <a:spcAft>
                          <a:spcPts val="0"/>
                        </a:spcAft>
                        <a:buNone/>
                      </a:pPr>
                      <a:r>
                        <a:rPr lang="zh-CN" sz="900"/>
                        <a:t>0.72</a:t>
                      </a:r>
                      <a:endParaRPr sz="900"/>
                    </a:p>
                  </a:txBody>
                  <a:tcPr marT="91425" marB="91425" marR="91425" marL="91425"/>
                </a:tc>
                <a:tc>
                  <a:txBody>
                    <a:bodyPr/>
                    <a:lstStyle/>
                    <a:p>
                      <a:pPr indent="0" lvl="0" marL="0" rtl="0" algn="l">
                        <a:spcBef>
                          <a:spcPts val="0"/>
                        </a:spcBef>
                        <a:spcAft>
                          <a:spcPts val="0"/>
                        </a:spcAft>
                        <a:buNone/>
                      </a:pPr>
                      <a:r>
                        <a:rPr lang="zh-CN" sz="900"/>
                        <a:t>0.71</a:t>
                      </a:r>
                      <a:endParaRPr sz="900"/>
                    </a:p>
                  </a:txBody>
                  <a:tcPr marT="91425" marB="91425" marR="91425" marL="91425"/>
                </a:tc>
                <a:tc>
                  <a:txBody>
                    <a:bodyPr/>
                    <a:lstStyle/>
                    <a:p>
                      <a:pPr indent="0" lvl="0" marL="0" rtl="0" algn="l">
                        <a:spcBef>
                          <a:spcPts val="0"/>
                        </a:spcBef>
                        <a:spcAft>
                          <a:spcPts val="0"/>
                        </a:spcAft>
                        <a:buNone/>
                      </a:pPr>
                      <a:r>
                        <a:rPr lang="zh-CN" sz="900"/>
                        <a:t>0.71</a:t>
                      </a:r>
                      <a:endParaRPr sz="900"/>
                    </a:p>
                  </a:txBody>
                  <a:tcPr marT="91425" marB="91425" marR="91425" marL="91425"/>
                </a:tc>
                <a:tc>
                  <a:txBody>
                    <a:bodyPr/>
                    <a:lstStyle/>
                    <a:p>
                      <a:pPr indent="0" lvl="0" marL="0" rtl="0" algn="l">
                        <a:spcBef>
                          <a:spcPts val="0"/>
                        </a:spcBef>
                        <a:spcAft>
                          <a:spcPts val="0"/>
                        </a:spcAft>
                        <a:buNone/>
                      </a:pPr>
                      <a:r>
                        <a:rPr lang="zh-CN" sz="900"/>
                        <a:t>367434</a:t>
                      </a:r>
                      <a:endParaRPr sz="900"/>
                    </a:p>
                  </a:txBody>
                  <a:tcPr marT="91425" marB="91425" marR="91425" marL="91425"/>
                </a:tc>
              </a:tr>
              <a:tr h="237325">
                <a:tc>
                  <a:txBody>
                    <a:bodyPr/>
                    <a:lstStyle/>
                    <a:p>
                      <a:pPr indent="0" lvl="0" marL="0" rtl="0" algn="l">
                        <a:spcBef>
                          <a:spcPts val="0"/>
                        </a:spcBef>
                        <a:spcAft>
                          <a:spcPts val="0"/>
                        </a:spcAft>
                        <a:buNone/>
                      </a:pPr>
                      <a:r>
                        <a:rPr lang="zh-CN" sz="900"/>
                        <a:t>3 (Positive)</a:t>
                      </a:r>
                      <a:endParaRPr sz="900"/>
                    </a:p>
                  </a:txBody>
                  <a:tcPr marT="91425" marB="91425" marR="91425" marL="91425"/>
                </a:tc>
                <a:tc>
                  <a:txBody>
                    <a:bodyPr/>
                    <a:lstStyle/>
                    <a:p>
                      <a:pPr indent="0" lvl="0" marL="0" rtl="0" algn="l">
                        <a:spcBef>
                          <a:spcPts val="0"/>
                        </a:spcBef>
                        <a:spcAft>
                          <a:spcPts val="0"/>
                        </a:spcAft>
                        <a:buNone/>
                      </a:pPr>
                      <a:r>
                        <a:rPr lang="zh-CN" sz="900"/>
                        <a:t>0.86</a:t>
                      </a:r>
                      <a:endParaRPr sz="900"/>
                    </a:p>
                  </a:txBody>
                  <a:tcPr marT="91425" marB="91425" marR="91425" marL="91425"/>
                </a:tc>
                <a:tc>
                  <a:txBody>
                    <a:bodyPr/>
                    <a:lstStyle/>
                    <a:p>
                      <a:pPr indent="0" lvl="0" marL="0" rtl="0" algn="l">
                        <a:spcBef>
                          <a:spcPts val="0"/>
                        </a:spcBef>
                        <a:spcAft>
                          <a:spcPts val="0"/>
                        </a:spcAft>
                        <a:buNone/>
                      </a:pPr>
                      <a:r>
                        <a:rPr lang="zh-CN" sz="900"/>
                        <a:t>0.88</a:t>
                      </a:r>
                      <a:endParaRPr sz="900"/>
                    </a:p>
                  </a:txBody>
                  <a:tcPr marT="91425" marB="91425" marR="91425" marL="91425"/>
                </a:tc>
                <a:tc>
                  <a:txBody>
                    <a:bodyPr/>
                    <a:lstStyle/>
                    <a:p>
                      <a:pPr indent="0" lvl="0" marL="0" rtl="0" algn="l">
                        <a:spcBef>
                          <a:spcPts val="0"/>
                        </a:spcBef>
                        <a:spcAft>
                          <a:spcPts val="0"/>
                        </a:spcAft>
                        <a:buNone/>
                      </a:pPr>
                      <a:r>
                        <a:rPr lang="zh-CN" sz="900"/>
                        <a:t>0.87</a:t>
                      </a:r>
                      <a:endParaRPr sz="900"/>
                    </a:p>
                  </a:txBody>
                  <a:tcPr marT="91425" marB="91425" marR="91425" marL="91425"/>
                </a:tc>
                <a:tc>
                  <a:txBody>
                    <a:bodyPr/>
                    <a:lstStyle/>
                    <a:p>
                      <a:pPr indent="0" lvl="0" marL="0" rtl="0" algn="l">
                        <a:spcBef>
                          <a:spcPts val="0"/>
                        </a:spcBef>
                        <a:spcAft>
                          <a:spcPts val="0"/>
                        </a:spcAft>
                        <a:buNone/>
                      </a:pPr>
                      <a:r>
                        <a:rPr lang="zh-CN" sz="900"/>
                        <a:t>367421</a:t>
                      </a:r>
                      <a:endParaRPr sz="900"/>
                    </a:p>
                  </a:txBody>
                  <a:tcPr marT="91425" marB="91425" marR="91425" marL="91425"/>
                </a:tc>
              </a:tr>
              <a:tr h="237325">
                <a:tc>
                  <a:txBody>
                    <a:bodyPr/>
                    <a:lstStyle/>
                    <a:p>
                      <a:pPr indent="0" lvl="0" marL="0" rtl="0" algn="l">
                        <a:spcBef>
                          <a:spcPts val="0"/>
                        </a:spcBef>
                        <a:spcAft>
                          <a:spcPts val="0"/>
                        </a:spcAft>
                        <a:buNone/>
                      </a:pPr>
                      <a:r>
                        <a:rPr lang="zh-CN" sz="900"/>
                        <a:t>4 (Strong Positive)</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0.87</a:t>
                      </a:r>
                      <a:endParaRPr sz="900"/>
                    </a:p>
                  </a:txBody>
                  <a:tcPr marT="91425" marB="91425" marR="91425" marL="91425"/>
                </a:tc>
                <a:tc>
                  <a:txBody>
                    <a:bodyPr/>
                    <a:lstStyle/>
                    <a:p>
                      <a:pPr indent="0" lvl="0" marL="0" rtl="0" algn="l">
                        <a:spcBef>
                          <a:spcPts val="0"/>
                        </a:spcBef>
                        <a:spcAft>
                          <a:spcPts val="0"/>
                        </a:spcAft>
                        <a:buNone/>
                      </a:pPr>
                      <a:r>
                        <a:rPr lang="zh-CN" sz="900"/>
                        <a:t>0.82</a:t>
                      </a:r>
                      <a:endParaRPr sz="900"/>
                    </a:p>
                  </a:txBody>
                  <a:tcPr marT="91425" marB="91425" marR="91425" marL="91425"/>
                </a:tc>
                <a:tc>
                  <a:txBody>
                    <a:bodyPr/>
                    <a:lstStyle/>
                    <a:p>
                      <a:pPr indent="0" lvl="0" marL="0" rtl="0" algn="l">
                        <a:spcBef>
                          <a:spcPts val="0"/>
                        </a:spcBef>
                        <a:spcAft>
                          <a:spcPts val="0"/>
                        </a:spcAft>
                        <a:buNone/>
                      </a:pPr>
                      <a:r>
                        <a:rPr lang="zh-CN" sz="900"/>
                        <a:t>367383</a:t>
                      </a:r>
                      <a:endParaRPr sz="900"/>
                    </a:p>
                  </a:txBody>
                  <a:tcPr marT="91425" marB="91425" marR="91425" marL="91425"/>
                </a:tc>
              </a:tr>
              <a:tr h="237325">
                <a:tc>
                  <a:txBody>
                    <a:bodyPr/>
                    <a:lstStyle/>
                    <a:p>
                      <a:pPr indent="0" lvl="0" marL="0" rtl="0" algn="l">
                        <a:spcBef>
                          <a:spcPts val="0"/>
                        </a:spcBef>
                        <a:spcAft>
                          <a:spcPts val="0"/>
                        </a:spcAft>
                        <a:buNone/>
                      </a:pPr>
                      <a:r>
                        <a:rPr lang="zh-CN" sz="900"/>
                        <a:t>Accuracy</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1837061</a:t>
                      </a:r>
                      <a:endParaRPr sz="900"/>
                    </a:p>
                  </a:txBody>
                  <a:tcPr marT="91425" marB="91425" marR="91425" marL="91425"/>
                </a:tc>
              </a:tr>
              <a:tr h="237325">
                <a:tc>
                  <a:txBody>
                    <a:bodyPr/>
                    <a:lstStyle/>
                    <a:p>
                      <a:pPr indent="0" lvl="0" marL="0" rtl="0" algn="l">
                        <a:spcBef>
                          <a:spcPts val="0"/>
                        </a:spcBef>
                        <a:spcAft>
                          <a:spcPts val="0"/>
                        </a:spcAft>
                        <a:buNone/>
                      </a:pPr>
                      <a:r>
                        <a:rPr lang="zh-CN" sz="900"/>
                        <a:t>Macro Avg</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1837061</a:t>
                      </a:r>
                      <a:endParaRPr sz="900"/>
                    </a:p>
                  </a:txBody>
                  <a:tcPr marT="91425" marB="91425" marR="91425" marL="91425"/>
                </a:tc>
              </a:tr>
              <a:tr h="237325">
                <a:tc>
                  <a:txBody>
                    <a:bodyPr/>
                    <a:lstStyle/>
                    <a:p>
                      <a:pPr indent="0" lvl="0" marL="0" rtl="0" algn="l">
                        <a:spcBef>
                          <a:spcPts val="0"/>
                        </a:spcBef>
                        <a:spcAft>
                          <a:spcPts val="0"/>
                        </a:spcAft>
                        <a:buNone/>
                      </a:pPr>
                      <a:r>
                        <a:rPr lang="zh-CN" sz="900"/>
                        <a:t>Weighted Avg</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0.78</a:t>
                      </a:r>
                      <a:endParaRPr sz="900"/>
                    </a:p>
                  </a:txBody>
                  <a:tcPr marT="91425" marB="91425" marR="91425" marL="91425"/>
                </a:tc>
                <a:tc>
                  <a:txBody>
                    <a:bodyPr/>
                    <a:lstStyle/>
                    <a:p>
                      <a:pPr indent="0" lvl="0" marL="0" rtl="0" algn="l">
                        <a:spcBef>
                          <a:spcPts val="0"/>
                        </a:spcBef>
                        <a:spcAft>
                          <a:spcPts val="0"/>
                        </a:spcAft>
                        <a:buNone/>
                      </a:pPr>
                      <a:r>
                        <a:rPr lang="zh-CN" sz="900"/>
                        <a:t>1837061</a:t>
                      </a:r>
                      <a:endParaRPr sz="9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Experiment (Cross Validation)</a:t>
            </a:r>
            <a:endParaRPr/>
          </a:p>
        </p:txBody>
      </p:sp>
      <p:sp>
        <p:nvSpPr>
          <p:cNvPr id="173" name="Google Shape;173;p26"/>
          <p:cNvSpPr txBox="1"/>
          <p:nvPr>
            <p:ph idx="1" type="body"/>
          </p:nvPr>
        </p:nvSpPr>
        <p:spPr>
          <a:xfrm>
            <a:off x="729450" y="2078875"/>
            <a:ext cx="3056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IMDB Review Dataset</a:t>
            </a:r>
            <a:endParaRPr/>
          </a:p>
          <a:p>
            <a:pPr indent="-311150" lvl="0" marL="457200" rtl="0" algn="l">
              <a:spcBef>
                <a:spcPts val="1200"/>
              </a:spcBef>
              <a:spcAft>
                <a:spcPts val="0"/>
              </a:spcAft>
              <a:buSzPts val="1300"/>
              <a:buChar char="-"/>
            </a:pPr>
            <a:r>
              <a:rPr lang="zh-CN"/>
              <a:t>Accuracy = 63.18%</a:t>
            </a:r>
            <a:endParaRPr/>
          </a:p>
          <a:p>
            <a:pPr indent="-311150" lvl="0" marL="457200" rtl="0" algn="l">
              <a:spcBef>
                <a:spcPts val="0"/>
              </a:spcBef>
              <a:spcAft>
                <a:spcPts val="0"/>
              </a:spcAft>
              <a:buSzPts val="1300"/>
              <a:buChar char="-"/>
            </a:pPr>
            <a:r>
              <a:rPr lang="zh-CN"/>
              <a:t>Different script aspect may cause the performance downgrade</a:t>
            </a:r>
            <a:endParaRPr/>
          </a:p>
        </p:txBody>
      </p:sp>
      <p:graphicFrame>
        <p:nvGraphicFramePr>
          <p:cNvPr id="174" name="Google Shape;174;p26"/>
          <p:cNvGraphicFramePr/>
          <p:nvPr/>
        </p:nvGraphicFramePr>
        <p:xfrm>
          <a:off x="3993513" y="2142825"/>
          <a:ext cx="3000000" cy="3000000"/>
        </p:xfrm>
        <a:graphic>
          <a:graphicData uri="http://schemas.openxmlformats.org/drawingml/2006/table">
            <a:tbl>
              <a:tblPr>
                <a:noFill/>
                <a:tableStyleId>{2B37F30D-A2C5-40CB-B2F9-8546DCD67231}</a:tableStyleId>
              </a:tblPr>
              <a:tblGrid>
                <a:gridCol w="907725"/>
                <a:gridCol w="907725"/>
                <a:gridCol w="907725"/>
                <a:gridCol w="907725"/>
                <a:gridCol w="907725"/>
              </a:tblGrid>
              <a:tr h="182675">
                <a:tc>
                  <a:txBody>
                    <a:bodyPr/>
                    <a:lstStyle/>
                    <a:p>
                      <a:pPr indent="0" lvl="0" marL="0" rtl="0" algn="l">
                        <a:spcBef>
                          <a:spcPts val="0"/>
                        </a:spcBef>
                        <a:spcAft>
                          <a:spcPts val="0"/>
                        </a:spcAft>
                        <a:buNone/>
                      </a:pPr>
                      <a:r>
                        <a:rPr lang="zh-CN" sz="900"/>
                        <a:t>Class</a:t>
                      </a:r>
                      <a:endParaRPr sz="900"/>
                    </a:p>
                  </a:txBody>
                  <a:tcPr marT="91425" marB="91425" marR="91425" marL="91425"/>
                </a:tc>
                <a:tc>
                  <a:txBody>
                    <a:bodyPr/>
                    <a:lstStyle/>
                    <a:p>
                      <a:pPr indent="0" lvl="0" marL="0" rtl="0" algn="l">
                        <a:spcBef>
                          <a:spcPts val="0"/>
                        </a:spcBef>
                        <a:spcAft>
                          <a:spcPts val="0"/>
                        </a:spcAft>
                        <a:buNone/>
                      </a:pPr>
                      <a:r>
                        <a:rPr lang="zh-CN" sz="900"/>
                        <a:t>Precision</a:t>
                      </a:r>
                      <a:endParaRPr sz="900"/>
                    </a:p>
                  </a:txBody>
                  <a:tcPr marT="91425" marB="91425" marR="91425" marL="91425"/>
                </a:tc>
                <a:tc>
                  <a:txBody>
                    <a:bodyPr/>
                    <a:lstStyle/>
                    <a:p>
                      <a:pPr indent="0" lvl="0" marL="0" rtl="0" algn="l">
                        <a:spcBef>
                          <a:spcPts val="0"/>
                        </a:spcBef>
                        <a:spcAft>
                          <a:spcPts val="0"/>
                        </a:spcAft>
                        <a:buNone/>
                      </a:pPr>
                      <a:r>
                        <a:rPr lang="zh-CN" sz="900"/>
                        <a:t>Recall</a:t>
                      </a:r>
                      <a:endParaRPr sz="900"/>
                    </a:p>
                  </a:txBody>
                  <a:tcPr marT="91425" marB="91425" marR="91425" marL="91425"/>
                </a:tc>
                <a:tc>
                  <a:txBody>
                    <a:bodyPr/>
                    <a:lstStyle/>
                    <a:p>
                      <a:pPr indent="0" lvl="0" marL="0" rtl="0" algn="l">
                        <a:spcBef>
                          <a:spcPts val="0"/>
                        </a:spcBef>
                        <a:spcAft>
                          <a:spcPts val="0"/>
                        </a:spcAft>
                        <a:buNone/>
                      </a:pPr>
                      <a:r>
                        <a:rPr lang="zh-CN" sz="900"/>
                        <a:t>F1-Score</a:t>
                      </a:r>
                      <a:endParaRPr sz="900"/>
                    </a:p>
                  </a:txBody>
                  <a:tcPr marT="91425" marB="91425" marR="91425" marL="91425"/>
                </a:tc>
                <a:tc>
                  <a:txBody>
                    <a:bodyPr/>
                    <a:lstStyle/>
                    <a:p>
                      <a:pPr indent="0" lvl="0" marL="0" rtl="0" algn="l">
                        <a:spcBef>
                          <a:spcPts val="0"/>
                        </a:spcBef>
                        <a:spcAft>
                          <a:spcPts val="0"/>
                        </a:spcAft>
                        <a:buNone/>
                      </a:pPr>
                      <a:r>
                        <a:rPr lang="zh-CN" sz="900"/>
                        <a:t>Support</a:t>
                      </a:r>
                      <a:endParaRPr sz="900"/>
                    </a:p>
                  </a:txBody>
                  <a:tcPr marT="91425" marB="91425" marR="91425" marL="91425"/>
                </a:tc>
              </a:tr>
              <a:tr h="226175">
                <a:tc>
                  <a:txBody>
                    <a:bodyPr/>
                    <a:lstStyle/>
                    <a:p>
                      <a:pPr indent="0" lvl="0" marL="0" rtl="0" algn="l">
                        <a:spcBef>
                          <a:spcPts val="0"/>
                        </a:spcBef>
                        <a:spcAft>
                          <a:spcPts val="0"/>
                        </a:spcAft>
                        <a:buNone/>
                      </a:pPr>
                      <a:r>
                        <a:rPr lang="zh-CN" sz="900"/>
                        <a:t>0(Negative)</a:t>
                      </a:r>
                      <a:endParaRPr sz="900"/>
                    </a:p>
                  </a:txBody>
                  <a:tcPr marT="91425" marB="91425" marR="91425" marL="91425"/>
                </a:tc>
                <a:tc>
                  <a:txBody>
                    <a:bodyPr/>
                    <a:lstStyle/>
                    <a:p>
                      <a:pPr indent="0" lvl="0" marL="0" rtl="0" algn="l">
                        <a:spcBef>
                          <a:spcPts val="0"/>
                        </a:spcBef>
                        <a:spcAft>
                          <a:spcPts val="0"/>
                        </a:spcAft>
                        <a:buNone/>
                      </a:pPr>
                      <a:r>
                        <a:rPr lang="zh-CN" sz="900"/>
                        <a:t>0.62</a:t>
                      </a:r>
                      <a:endParaRPr sz="900"/>
                    </a:p>
                  </a:txBody>
                  <a:tcPr marT="91425" marB="91425" marR="91425" marL="91425"/>
                </a:tc>
                <a:tc>
                  <a:txBody>
                    <a:bodyPr/>
                    <a:lstStyle/>
                    <a:p>
                      <a:pPr indent="0" lvl="0" marL="0" rtl="0" algn="l">
                        <a:spcBef>
                          <a:spcPts val="0"/>
                        </a:spcBef>
                        <a:spcAft>
                          <a:spcPts val="0"/>
                        </a:spcAft>
                        <a:buNone/>
                      </a:pPr>
                      <a:r>
                        <a:rPr lang="zh-CN" sz="900"/>
                        <a:t>0.70</a:t>
                      </a:r>
                      <a:endParaRPr sz="900"/>
                    </a:p>
                  </a:txBody>
                  <a:tcPr marT="91425" marB="91425" marR="91425" marL="91425"/>
                </a:tc>
                <a:tc>
                  <a:txBody>
                    <a:bodyPr/>
                    <a:lstStyle/>
                    <a:p>
                      <a:pPr indent="0" lvl="0" marL="0" rtl="0" algn="l">
                        <a:spcBef>
                          <a:spcPts val="0"/>
                        </a:spcBef>
                        <a:spcAft>
                          <a:spcPts val="0"/>
                        </a:spcAft>
                        <a:buNone/>
                      </a:pPr>
                      <a:r>
                        <a:rPr lang="zh-CN" sz="900"/>
                        <a:t>0.65</a:t>
                      </a:r>
                      <a:endParaRPr sz="900"/>
                    </a:p>
                  </a:txBody>
                  <a:tcPr marT="91425" marB="91425" marR="91425" marL="91425"/>
                </a:tc>
                <a:tc>
                  <a:txBody>
                    <a:bodyPr/>
                    <a:lstStyle/>
                    <a:p>
                      <a:pPr indent="0" lvl="0" marL="0" rtl="0" algn="l">
                        <a:spcBef>
                          <a:spcPts val="0"/>
                        </a:spcBef>
                        <a:spcAft>
                          <a:spcPts val="0"/>
                        </a:spcAft>
                        <a:buNone/>
                      </a:pPr>
                      <a:r>
                        <a:rPr lang="zh-CN" sz="900"/>
                        <a:t>12500</a:t>
                      </a:r>
                      <a:endParaRPr sz="900"/>
                    </a:p>
                  </a:txBody>
                  <a:tcPr marT="91425" marB="91425" marR="91425" marL="91425"/>
                </a:tc>
              </a:tr>
              <a:tr h="226175">
                <a:tc>
                  <a:txBody>
                    <a:bodyPr/>
                    <a:lstStyle/>
                    <a:p>
                      <a:pPr indent="0" lvl="0" marL="0" rtl="0" algn="l">
                        <a:spcBef>
                          <a:spcPts val="0"/>
                        </a:spcBef>
                        <a:spcAft>
                          <a:spcPts val="0"/>
                        </a:spcAft>
                        <a:buNone/>
                      </a:pPr>
                      <a:r>
                        <a:rPr lang="zh-CN" sz="900"/>
                        <a:t>2(Positive)</a:t>
                      </a:r>
                      <a:endParaRPr sz="900"/>
                    </a:p>
                  </a:txBody>
                  <a:tcPr marT="91425" marB="91425" marR="91425" marL="91425"/>
                </a:tc>
                <a:tc>
                  <a:txBody>
                    <a:bodyPr/>
                    <a:lstStyle/>
                    <a:p>
                      <a:pPr indent="0" lvl="0" marL="0" rtl="0" algn="l">
                        <a:spcBef>
                          <a:spcPts val="0"/>
                        </a:spcBef>
                        <a:spcAft>
                          <a:spcPts val="0"/>
                        </a:spcAft>
                        <a:buNone/>
                      </a:pPr>
                      <a:r>
                        <a:rPr lang="zh-CN" sz="900"/>
                        <a:t>0.65</a:t>
                      </a:r>
                      <a:endParaRPr sz="900"/>
                    </a:p>
                  </a:txBody>
                  <a:tcPr marT="91425" marB="91425" marR="91425" marL="91425"/>
                </a:tc>
                <a:tc>
                  <a:txBody>
                    <a:bodyPr/>
                    <a:lstStyle/>
                    <a:p>
                      <a:pPr indent="0" lvl="0" marL="0" rtl="0" algn="l">
                        <a:spcBef>
                          <a:spcPts val="0"/>
                        </a:spcBef>
                        <a:spcAft>
                          <a:spcPts val="0"/>
                        </a:spcAft>
                        <a:buNone/>
                      </a:pPr>
                      <a:r>
                        <a:rPr lang="zh-CN" sz="900"/>
                        <a:t>0.57</a:t>
                      </a:r>
                      <a:endParaRPr sz="900"/>
                    </a:p>
                  </a:txBody>
                  <a:tcPr marT="91425" marB="91425" marR="91425" marL="91425"/>
                </a:tc>
                <a:tc>
                  <a:txBody>
                    <a:bodyPr/>
                    <a:lstStyle/>
                    <a:p>
                      <a:pPr indent="0" lvl="0" marL="0" rtl="0" algn="l">
                        <a:spcBef>
                          <a:spcPts val="0"/>
                        </a:spcBef>
                        <a:spcAft>
                          <a:spcPts val="0"/>
                        </a:spcAft>
                        <a:buNone/>
                      </a:pPr>
                      <a:r>
                        <a:rPr lang="zh-CN" sz="900"/>
                        <a:t>0.61</a:t>
                      </a:r>
                      <a:endParaRPr sz="900"/>
                    </a:p>
                  </a:txBody>
                  <a:tcPr marT="91425" marB="91425" marR="91425" marL="91425"/>
                </a:tc>
                <a:tc>
                  <a:txBody>
                    <a:bodyPr/>
                    <a:lstStyle/>
                    <a:p>
                      <a:pPr indent="0" lvl="0" marL="0" rtl="0" algn="l">
                        <a:spcBef>
                          <a:spcPts val="0"/>
                        </a:spcBef>
                        <a:spcAft>
                          <a:spcPts val="0"/>
                        </a:spcAft>
                        <a:buNone/>
                      </a:pPr>
                      <a:r>
                        <a:rPr lang="zh-CN" sz="900"/>
                        <a:t>12500</a:t>
                      </a:r>
                      <a:endParaRPr sz="900"/>
                    </a:p>
                  </a:txBody>
                  <a:tcPr marT="91425" marB="91425" marR="91425" marL="91425"/>
                </a:tc>
              </a:tr>
              <a:tr h="226175">
                <a:tc>
                  <a:txBody>
                    <a:bodyPr/>
                    <a:lstStyle/>
                    <a:p>
                      <a:pPr indent="0" lvl="0" marL="0" rtl="0" algn="l">
                        <a:spcBef>
                          <a:spcPts val="0"/>
                        </a:spcBef>
                        <a:spcAft>
                          <a:spcPts val="0"/>
                        </a:spcAft>
                        <a:buNone/>
                      </a:pPr>
                      <a:r>
                        <a:rPr lang="zh-CN" sz="900"/>
                        <a:t>Accuracy</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25000</a:t>
                      </a:r>
                      <a:endParaRPr sz="900"/>
                    </a:p>
                  </a:txBody>
                  <a:tcPr marT="91425" marB="91425" marR="91425" marL="91425"/>
                </a:tc>
              </a:tr>
              <a:tr h="226175">
                <a:tc>
                  <a:txBody>
                    <a:bodyPr/>
                    <a:lstStyle/>
                    <a:p>
                      <a:pPr indent="0" lvl="0" marL="0" rtl="0" algn="l">
                        <a:spcBef>
                          <a:spcPts val="0"/>
                        </a:spcBef>
                        <a:spcAft>
                          <a:spcPts val="0"/>
                        </a:spcAft>
                        <a:buNone/>
                      </a:pPr>
                      <a:r>
                        <a:rPr lang="zh-CN" sz="900"/>
                        <a:t>Macro Avg</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25000</a:t>
                      </a:r>
                      <a:endParaRPr sz="900"/>
                    </a:p>
                  </a:txBody>
                  <a:tcPr marT="91425" marB="91425" marR="91425" marL="91425"/>
                </a:tc>
              </a:tr>
              <a:tr h="226175">
                <a:tc>
                  <a:txBody>
                    <a:bodyPr/>
                    <a:lstStyle/>
                    <a:p>
                      <a:pPr indent="0" lvl="0" marL="0" rtl="0" algn="l">
                        <a:spcBef>
                          <a:spcPts val="0"/>
                        </a:spcBef>
                        <a:spcAft>
                          <a:spcPts val="0"/>
                        </a:spcAft>
                        <a:buNone/>
                      </a:pPr>
                      <a:r>
                        <a:rPr lang="zh-CN" sz="900"/>
                        <a:t>Weighted Avg</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0.63</a:t>
                      </a:r>
                      <a:endParaRPr sz="900"/>
                    </a:p>
                  </a:txBody>
                  <a:tcPr marT="91425" marB="91425" marR="91425" marL="91425"/>
                </a:tc>
                <a:tc>
                  <a:txBody>
                    <a:bodyPr/>
                    <a:lstStyle/>
                    <a:p>
                      <a:pPr indent="0" lvl="0" marL="0" rtl="0" algn="l">
                        <a:spcBef>
                          <a:spcPts val="0"/>
                        </a:spcBef>
                        <a:spcAft>
                          <a:spcPts val="0"/>
                        </a:spcAft>
                        <a:buNone/>
                      </a:pPr>
                      <a:r>
                        <a:rPr lang="zh-CN" sz="900"/>
                        <a:t>25000</a:t>
                      </a:r>
                      <a:endParaRPr sz="9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Lesson Learned</a:t>
            </a:r>
            <a:endParaRPr/>
          </a:p>
        </p:txBody>
      </p:sp>
      <p:sp>
        <p:nvSpPr>
          <p:cNvPr id="180" name="Google Shape;180;p27"/>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Large scale data processing</a:t>
            </a:r>
            <a:endParaRPr/>
          </a:p>
          <a:p>
            <a:pPr indent="-298450" lvl="1" marL="914400" rtl="0" algn="l">
              <a:spcBef>
                <a:spcPts val="0"/>
              </a:spcBef>
              <a:spcAft>
                <a:spcPts val="0"/>
              </a:spcAft>
              <a:buSzPts val="1100"/>
              <a:buAutoNum type="alphaLcPeriod"/>
            </a:pPr>
            <a:r>
              <a:rPr lang="zh-CN"/>
              <a:t>Need to use stream processing tools (Spark) to deal with big-data processing bottleneck.</a:t>
            </a:r>
            <a:endParaRPr/>
          </a:p>
          <a:p>
            <a:pPr indent="-298450" lvl="1" marL="914400" rtl="0" algn="l">
              <a:spcBef>
                <a:spcPts val="0"/>
              </a:spcBef>
              <a:spcAft>
                <a:spcPts val="0"/>
              </a:spcAft>
              <a:buSzPts val="1100"/>
              <a:buAutoNum type="alphaLcPeriod"/>
            </a:pPr>
            <a:r>
              <a:rPr lang="zh-CN"/>
              <a:t>For </a:t>
            </a:r>
            <a:r>
              <a:rPr lang="zh-CN"/>
              <a:t>potential</a:t>
            </a:r>
            <a:r>
              <a:rPr lang="zh-CN"/>
              <a:t> compatibility issue, can use chunk, data reading flow and data </a:t>
            </a:r>
            <a:r>
              <a:rPr lang="zh-CN"/>
              <a:t>generator</a:t>
            </a:r>
            <a:r>
              <a:rPr lang="zh-CN"/>
              <a:t> to fetch data on-demand.</a:t>
            </a:r>
            <a:endParaRPr/>
          </a:p>
          <a:p>
            <a:pPr indent="-311150" lvl="0" marL="457200" rtl="0" algn="l">
              <a:spcBef>
                <a:spcPts val="0"/>
              </a:spcBef>
              <a:spcAft>
                <a:spcPts val="0"/>
              </a:spcAft>
              <a:buSzPts val="1300"/>
              <a:buAutoNum type="arabicPeriod"/>
            </a:pPr>
            <a:r>
              <a:rPr lang="zh-CN"/>
              <a:t>Data &amp; Model Scale and GPU Training Speed</a:t>
            </a:r>
            <a:endParaRPr/>
          </a:p>
          <a:p>
            <a:pPr indent="-298450" lvl="1" marL="914400" rtl="0" algn="l">
              <a:spcBef>
                <a:spcPts val="0"/>
              </a:spcBef>
              <a:spcAft>
                <a:spcPts val="0"/>
              </a:spcAft>
              <a:buSzPts val="1100"/>
              <a:buAutoNum type="alphaLcPeriod"/>
            </a:pPr>
            <a:r>
              <a:rPr lang="zh-CN"/>
              <a:t>Large model needs much more time to train, GPU cost will be expensive</a:t>
            </a:r>
            <a:endParaRPr/>
          </a:p>
          <a:p>
            <a:pPr indent="-298450" lvl="1" marL="914400" rtl="0" algn="l">
              <a:spcBef>
                <a:spcPts val="0"/>
              </a:spcBef>
              <a:spcAft>
                <a:spcPts val="0"/>
              </a:spcAft>
              <a:buSzPts val="1100"/>
              <a:buAutoNum type="alphaLcPeriod"/>
            </a:pPr>
            <a:r>
              <a:rPr lang="zh-CN"/>
              <a:t>For this project, we use 256 token length (13GB data) to train RoBERTa model, cost more than 40hours using single A100 GPU to train. 512 token length will have 30+GB data which needs 90+hours for training, 1024 token length is 70+ GB.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Inspiration</a:t>
            </a:r>
            <a:endParaRPr/>
          </a:p>
        </p:txBody>
      </p:sp>
      <p:sp>
        <p:nvSpPr>
          <p:cNvPr id="186" name="Google Shape;18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Different dataset means different aspects</a:t>
            </a:r>
            <a:endParaRPr/>
          </a:p>
          <a:p>
            <a:pPr indent="-298450" lvl="1" marL="914400" rtl="0" algn="l">
              <a:spcBef>
                <a:spcPts val="0"/>
              </a:spcBef>
              <a:spcAft>
                <a:spcPts val="0"/>
              </a:spcAft>
              <a:buSzPts val="1100"/>
              <a:buAutoNum type="alphaLcPeriod"/>
            </a:pPr>
            <a:r>
              <a:rPr lang="zh-CN"/>
              <a:t>In cross validation section we can see that model has wrose performance in different aspect dataset.</a:t>
            </a:r>
            <a:endParaRPr/>
          </a:p>
          <a:p>
            <a:pPr indent="-298450" lvl="1" marL="914400" rtl="0" algn="l">
              <a:spcBef>
                <a:spcPts val="0"/>
              </a:spcBef>
              <a:spcAft>
                <a:spcPts val="0"/>
              </a:spcAft>
              <a:buSzPts val="1100"/>
              <a:buAutoNum type="alphaLcPeriod"/>
            </a:pPr>
            <a:r>
              <a:rPr lang="zh-CN"/>
              <a:t>Different aspects has different emotional expressions. Movie review can be more complex, especially contains sarcasm, puns or ambiguous sentences. The model may not catch these expressions accordingly.</a:t>
            </a:r>
            <a:endParaRPr/>
          </a:p>
          <a:p>
            <a:pPr indent="-311150" lvl="0" marL="457200" rtl="0" algn="l">
              <a:spcBef>
                <a:spcPts val="0"/>
              </a:spcBef>
              <a:spcAft>
                <a:spcPts val="0"/>
              </a:spcAft>
              <a:buSzPts val="1300"/>
              <a:buAutoNum type="arabicPeriod"/>
            </a:pPr>
            <a:r>
              <a:rPr lang="zh-CN"/>
              <a:t>Expressions of negative and positive emotions</a:t>
            </a:r>
            <a:endParaRPr/>
          </a:p>
          <a:p>
            <a:pPr indent="-298450" lvl="1" marL="914400" rtl="0" algn="l">
              <a:spcBef>
                <a:spcPts val="0"/>
              </a:spcBef>
              <a:spcAft>
                <a:spcPts val="0"/>
              </a:spcAft>
              <a:buSzPts val="1100"/>
              <a:buAutoNum type="alphaLcPeriod"/>
            </a:pPr>
            <a:r>
              <a:rPr lang="zh-CN"/>
              <a:t>Negative emotions may be expressed using indirect and euphemistic language to maintain objectivity and neutrality.</a:t>
            </a:r>
            <a:endParaRPr/>
          </a:p>
          <a:p>
            <a:pPr indent="-298450" lvl="1" marL="914400" rtl="0" algn="l">
              <a:spcBef>
                <a:spcPts val="0"/>
              </a:spcBef>
              <a:spcAft>
                <a:spcPts val="0"/>
              </a:spcAft>
              <a:buSzPts val="1100"/>
              <a:buAutoNum type="alphaLcPeriod"/>
            </a:pPr>
            <a:r>
              <a:rPr lang="zh-CN"/>
              <a:t>Same as movie review, negative emotions may use parody, metaphor, analogies to deine something in indirect ways.  For strong negative emotions, sometimes will use triple denial or other methods to reinforce the denial.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Thanks!</a:t>
            </a:r>
            <a:endParaRPr/>
          </a:p>
        </p:txBody>
      </p:sp>
      <p:sp>
        <p:nvSpPr>
          <p:cNvPr id="192" name="Google Shape;192;p29"/>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59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Content</a:t>
            </a:r>
            <a:endParaRPr/>
          </a:p>
        </p:txBody>
      </p:sp>
      <p:sp>
        <p:nvSpPr>
          <p:cNvPr id="93" name="Google Shape;93;p14"/>
          <p:cNvSpPr txBox="1"/>
          <p:nvPr>
            <p:ph idx="1" type="body"/>
          </p:nvPr>
        </p:nvSpPr>
        <p:spPr>
          <a:xfrm>
            <a:off x="721225" y="2079375"/>
            <a:ext cx="3300900" cy="229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Target Task</a:t>
            </a:r>
            <a:endParaRPr/>
          </a:p>
          <a:p>
            <a:pPr indent="-311150" lvl="0" marL="457200" rtl="0" algn="l">
              <a:spcBef>
                <a:spcPts val="0"/>
              </a:spcBef>
              <a:spcAft>
                <a:spcPts val="0"/>
              </a:spcAft>
              <a:buSzPts val="1300"/>
              <a:buAutoNum type="arabicPeriod"/>
            </a:pPr>
            <a:r>
              <a:rPr lang="zh-CN"/>
              <a:t>Dataset</a:t>
            </a:r>
            <a:endParaRPr/>
          </a:p>
          <a:p>
            <a:pPr indent="-311150" lvl="0" marL="457200" rtl="0" algn="l">
              <a:spcBef>
                <a:spcPts val="0"/>
              </a:spcBef>
              <a:spcAft>
                <a:spcPts val="0"/>
              </a:spcAft>
              <a:buSzPts val="1300"/>
              <a:buAutoNum type="arabicPeriod"/>
            </a:pPr>
            <a:r>
              <a:rPr lang="zh-CN"/>
              <a:t>Approach</a:t>
            </a:r>
            <a:endParaRPr/>
          </a:p>
          <a:p>
            <a:pPr indent="-311150" lvl="0" marL="457200" rtl="0" algn="l">
              <a:spcBef>
                <a:spcPts val="0"/>
              </a:spcBef>
              <a:spcAft>
                <a:spcPts val="0"/>
              </a:spcAft>
              <a:buSzPts val="1300"/>
              <a:buAutoNum type="arabicPeriod"/>
            </a:pPr>
            <a:r>
              <a:rPr lang="zh-CN"/>
              <a:t>Experiment &amp; Result</a:t>
            </a:r>
            <a:endParaRPr/>
          </a:p>
          <a:p>
            <a:pPr indent="-311150" lvl="0" marL="457200" rtl="0" algn="l">
              <a:spcBef>
                <a:spcPts val="0"/>
              </a:spcBef>
              <a:spcAft>
                <a:spcPts val="0"/>
              </a:spcAft>
              <a:buSzPts val="1300"/>
              <a:buAutoNum type="arabicPeriod"/>
            </a:pPr>
            <a:r>
              <a:rPr lang="zh-CN"/>
              <a:t>Lesson Learned</a:t>
            </a:r>
            <a:endParaRPr/>
          </a:p>
          <a:p>
            <a:pPr indent="-311150" lvl="0" marL="457200" rtl="0" algn="l">
              <a:spcBef>
                <a:spcPts val="0"/>
              </a:spcBef>
              <a:spcAft>
                <a:spcPts val="0"/>
              </a:spcAft>
              <a:buSzPts val="1300"/>
              <a:buAutoNum type="arabicPeriod"/>
            </a:pPr>
            <a:r>
              <a:rPr lang="zh-CN"/>
              <a:t>Finding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Target task</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Main Task: Sentiment Classification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zh-CN"/>
              <a:t>Objective:</a:t>
            </a:r>
            <a:endParaRPr/>
          </a:p>
          <a:p>
            <a:pPr indent="-311150" lvl="0" marL="457200" rtl="0" algn="l">
              <a:spcBef>
                <a:spcPts val="1200"/>
              </a:spcBef>
              <a:spcAft>
                <a:spcPts val="0"/>
              </a:spcAft>
              <a:buSzPts val="1300"/>
              <a:buChar char="-"/>
            </a:pPr>
            <a:r>
              <a:rPr lang="zh-CN"/>
              <a:t>Analyze the sentiment and opinion.</a:t>
            </a:r>
            <a:endParaRPr/>
          </a:p>
          <a:p>
            <a:pPr indent="-311150" lvl="0" marL="457200" rtl="0" algn="l">
              <a:spcBef>
                <a:spcPts val="0"/>
              </a:spcBef>
              <a:spcAft>
                <a:spcPts val="0"/>
              </a:spcAft>
              <a:buSzPts val="1300"/>
              <a:buChar char="-"/>
            </a:pPr>
            <a:r>
              <a:rPr lang="zh-CN"/>
              <a:t>Identify potential biases or consistent perspectives.</a:t>
            </a:r>
            <a:endParaRPr/>
          </a:p>
          <a:p>
            <a:pPr indent="-311150" lvl="0" marL="457200" rtl="0" algn="l">
              <a:spcBef>
                <a:spcPts val="0"/>
              </a:spcBef>
              <a:spcAft>
                <a:spcPts val="0"/>
              </a:spcAft>
              <a:buSzPts val="1300"/>
              <a:buChar char="-"/>
            </a:pPr>
            <a:r>
              <a:rPr lang="zh-CN"/>
              <a:t>Uncover patterns in how Singapore-related news is portrayed internationally.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CN"/>
              <a:t>Main Dataset: </a:t>
            </a:r>
            <a:r>
              <a:rPr lang="zh-CN"/>
              <a:t>Global Geographic Graph Singapore (GGGSG) dataset</a:t>
            </a:r>
            <a:endParaRPr/>
          </a:p>
          <a:p>
            <a:pPr indent="0" lvl="0" marL="0" rtl="0" algn="l">
              <a:spcBef>
                <a:spcPts val="1200"/>
              </a:spcBef>
              <a:spcAft>
                <a:spcPts val="0"/>
              </a:spcAft>
              <a:buNone/>
            </a:pPr>
            <a:r>
              <a:rPr lang="zh-CN"/>
              <a:t>Description: </a:t>
            </a:r>
            <a:endParaRPr/>
          </a:p>
          <a:p>
            <a:pPr indent="-304958" lvl="0" marL="457200" rtl="0" algn="l">
              <a:spcBef>
                <a:spcPts val="1200"/>
              </a:spcBef>
              <a:spcAft>
                <a:spcPts val="0"/>
              </a:spcAft>
              <a:buSzPct val="100000"/>
              <a:buChar char="-"/>
            </a:pPr>
            <a:r>
              <a:rPr lang="zh-CN"/>
              <a:t>English news mentioning Singapore from Apr. 4, 2017 to Jul. 19, 2024.</a:t>
            </a:r>
            <a:endParaRPr/>
          </a:p>
          <a:p>
            <a:pPr indent="-304958" lvl="0" marL="457200" rtl="0" algn="l">
              <a:spcBef>
                <a:spcPts val="0"/>
              </a:spcBef>
              <a:spcAft>
                <a:spcPts val="0"/>
              </a:spcAft>
              <a:buSzPct val="100000"/>
              <a:buChar char="-"/>
            </a:pPr>
            <a:r>
              <a:rPr lang="zh-CN"/>
              <a:t>Machine-annotated.</a:t>
            </a:r>
            <a:endParaRPr/>
          </a:p>
          <a:p>
            <a:pPr indent="0" lvl="0" marL="0" rtl="0" algn="l">
              <a:spcBef>
                <a:spcPts val="1200"/>
              </a:spcBef>
              <a:spcAft>
                <a:spcPts val="0"/>
              </a:spcAft>
              <a:buNone/>
            </a:pPr>
            <a:r>
              <a:rPr lang="zh-CN"/>
              <a:t>Support Dataset:</a:t>
            </a:r>
            <a:endParaRPr/>
          </a:p>
          <a:p>
            <a:pPr indent="-304958" lvl="0" marL="457200" rtl="0" algn="l">
              <a:spcBef>
                <a:spcPts val="1200"/>
              </a:spcBef>
              <a:spcAft>
                <a:spcPts val="0"/>
              </a:spcAft>
              <a:buSzPct val="100000"/>
              <a:buChar char="-"/>
            </a:pPr>
            <a:r>
              <a:rPr lang="zh-CN"/>
              <a:t>Large Movie Review Dataset</a:t>
            </a:r>
            <a:endParaRPr/>
          </a:p>
          <a:p>
            <a:pPr indent="-304958" lvl="0" marL="457200" rtl="0" algn="l">
              <a:spcBef>
                <a:spcPts val="0"/>
              </a:spcBef>
              <a:spcAft>
                <a:spcPts val="0"/>
              </a:spcAft>
              <a:buSzPct val="100000"/>
              <a:buChar char="-"/>
            </a:pPr>
            <a:r>
              <a:rPr lang="zh-CN"/>
              <a:t>Financial Phrase Bank v.1.0</a:t>
            </a:r>
            <a:endParaRPr/>
          </a:p>
          <a:p>
            <a:pPr indent="-304958" lvl="0" marL="457200" rtl="0" algn="l">
              <a:spcBef>
                <a:spcPts val="0"/>
              </a:spcBef>
              <a:spcAft>
                <a:spcPts val="0"/>
              </a:spcAft>
              <a:buSzPct val="100000"/>
              <a:buChar char="-"/>
            </a:pPr>
            <a:r>
              <a:rPr lang="zh-C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Media Bias Result</a:t>
            </a:r>
            <a:endParaRPr/>
          </a:p>
        </p:txBody>
      </p:sp>
      <p:sp>
        <p:nvSpPr>
          <p:cNvPr id="111" name="Google Shape;111;p17"/>
          <p:cNvSpPr txBox="1"/>
          <p:nvPr>
            <p:ph idx="1" type="body"/>
          </p:nvPr>
        </p:nvSpPr>
        <p:spPr>
          <a:xfrm>
            <a:off x="729450" y="2078875"/>
            <a:ext cx="3534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For those who report most frequently on news about Singapore:</a:t>
            </a:r>
            <a:endParaRPr/>
          </a:p>
          <a:p>
            <a:pPr indent="-311150" lvl="0" marL="457200" rtl="0" algn="l">
              <a:spcBef>
                <a:spcPts val="0"/>
              </a:spcBef>
              <a:spcAft>
                <a:spcPts val="0"/>
              </a:spcAft>
              <a:buSzPts val="1300"/>
              <a:buChar char="-"/>
            </a:pPr>
            <a:r>
              <a:rPr lang="zh-CN"/>
              <a:t>News sources from RP (Philippines), CH (China), and SN (Singapore) are more likely to report </a:t>
            </a:r>
            <a:r>
              <a:rPr b="1" i="1" lang="zh-CN" u="sng"/>
              <a:t>positively </a:t>
            </a:r>
            <a:r>
              <a:rPr lang="zh-CN"/>
              <a:t>on Singapore.</a:t>
            </a:r>
            <a:endParaRPr/>
          </a:p>
          <a:p>
            <a:pPr indent="-311150" lvl="0" marL="457200" rtl="0" algn="l">
              <a:spcBef>
                <a:spcPts val="0"/>
              </a:spcBef>
              <a:spcAft>
                <a:spcPts val="0"/>
              </a:spcAft>
              <a:buSzPts val="1300"/>
              <a:buChar char="-"/>
            </a:pPr>
            <a:r>
              <a:rPr lang="zh-CN"/>
              <a:t>News sources from CA (Canada), MY (Malaysia), and US (United States) are more likely to report </a:t>
            </a:r>
            <a:r>
              <a:rPr b="1" i="1" lang="zh-CN" u="sng"/>
              <a:t>negatively </a:t>
            </a:r>
            <a:r>
              <a:rPr lang="zh-CN"/>
              <a:t>on Singapore.</a:t>
            </a:r>
            <a:endParaRPr/>
          </a:p>
        </p:txBody>
      </p:sp>
      <p:pic>
        <p:nvPicPr>
          <p:cNvPr id="112" name="Google Shape;112;p17"/>
          <p:cNvPicPr preferRelativeResize="0"/>
          <p:nvPr/>
        </p:nvPicPr>
        <p:blipFill>
          <a:blip r:embed="rId3">
            <a:alphaModFix/>
          </a:blip>
          <a:stretch>
            <a:fillRect/>
          </a:stretch>
        </p:blipFill>
        <p:spPr>
          <a:xfrm>
            <a:off x="4223400" y="1708750"/>
            <a:ext cx="4604649" cy="2631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Media Bias Trend</a:t>
            </a:r>
            <a:endParaRPr/>
          </a:p>
        </p:txBody>
      </p:sp>
      <p:sp>
        <p:nvSpPr>
          <p:cNvPr id="118" name="Google Shape;118;p18"/>
          <p:cNvSpPr txBox="1"/>
          <p:nvPr>
            <p:ph idx="1" type="body"/>
          </p:nvPr>
        </p:nvSpPr>
        <p:spPr>
          <a:xfrm>
            <a:off x="729450" y="2078875"/>
            <a:ext cx="3426900" cy="2733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zh-CN"/>
              <a:t>All countries’ media show a drop in positive tone towards Singapore in 2020, with recovery starting from 2021.</a:t>
            </a:r>
            <a:endParaRPr/>
          </a:p>
          <a:p>
            <a:pPr indent="-311150" lvl="0" marL="457200" rtl="0" algn="l">
              <a:spcBef>
                <a:spcPts val="0"/>
              </a:spcBef>
              <a:spcAft>
                <a:spcPts val="0"/>
              </a:spcAft>
              <a:buSzPts val="1300"/>
              <a:buChar char="-"/>
            </a:pPr>
            <a:r>
              <a:rPr lang="zh-CN"/>
              <a:t>China and Singapore's media are more positive, while US/MY/IN media are not so positive. All countries show a dip in 2020 but recover afterward.</a:t>
            </a:r>
            <a:endParaRPr/>
          </a:p>
          <a:p>
            <a:pPr indent="-311150" lvl="0" marL="457200" rtl="0" algn="l">
              <a:spcBef>
                <a:spcPts val="0"/>
              </a:spcBef>
              <a:spcAft>
                <a:spcPts val="0"/>
              </a:spcAft>
              <a:buSzPts val="1300"/>
              <a:buChar char="-"/>
            </a:pPr>
            <a:r>
              <a:rPr lang="zh-CN"/>
              <a:t>Likely due to COVID-19’s impact on Singapore’s economy, tourism, and regional tensions, leading to more negative coverage.</a:t>
            </a:r>
            <a:endParaRPr/>
          </a:p>
        </p:txBody>
      </p:sp>
      <p:pic>
        <p:nvPicPr>
          <p:cNvPr id="119" name="Google Shape;119;p18"/>
          <p:cNvPicPr preferRelativeResize="0"/>
          <p:nvPr/>
        </p:nvPicPr>
        <p:blipFill>
          <a:blip r:embed="rId3">
            <a:alphaModFix/>
          </a:blip>
          <a:stretch>
            <a:fillRect/>
          </a:stretch>
        </p:blipFill>
        <p:spPr>
          <a:xfrm>
            <a:off x="4156300" y="1716825"/>
            <a:ext cx="4858374" cy="277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Approach</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Preprocessing source data and tokenization</a:t>
            </a:r>
            <a:endParaRPr/>
          </a:p>
          <a:p>
            <a:pPr indent="-311150" lvl="0" marL="457200" rtl="0" algn="l">
              <a:spcBef>
                <a:spcPts val="0"/>
              </a:spcBef>
              <a:spcAft>
                <a:spcPts val="0"/>
              </a:spcAft>
              <a:buSzPts val="1300"/>
              <a:buChar char="-"/>
            </a:pPr>
            <a:r>
              <a:rPr lang="zh-CN"/>
              <a:t>Fine-tune RoBERTa</a:t>
            </a:r>
            <a:endParaRPr/>
          </a:p>
          <a:p>
            <a:pPr indent="-311150" lvl="0" marL="457200" rtl="0" algn="l">
              <a:spcBef>
                <a:spcPts val="0"/>
              </a:spcBef>
              <a:spcAft>
                <a:spcPts val="0"/>
              </a:spcAft>
              <a:buSzPts val="1300"/>
              <a:buChar char="-"/>
            </a:pPr>
            <a:r>
              <a:rPr lang="zh-CN"/>
              <a:t>Feature Extraction</a:t>
            </a:r>
            <a:endParaRPr/>
          </a:p>
          <a:p>
            <a:pPr indent="-311150" lvl="0" marL="457200" rtl="0" algn="l">
              <a:spcBef>
                <a:spcPts val="0"/>
              </a:spcBef>
              <a:spcAft>
                <a:spcPts val="0"/>
              </a:spcAft>
              <a:buSzPts val="1300"/>
              <a:buChar char="-"/>
            </a:pPr>
            <a:r>
              <a:rPr lang="zh-CN"/>
              <a:t>Train Random Forest with </a:t>
            </a:r>
            <a:r>
              <a:rPr lang="zh-CN"/>
              <a:t>hyperparameter optimization</a:t>
            </a:r>
            <a:endParaRPr/>
          </a:p>
          <a:p>
            <a:pPr indent="-311150" lvl="0" marL="457200" rtl="0" algn="l">
              <a:spcBef>
                <a:spcPts val="0"/>
              </a:spcBef>
              <a:spcAft>
                <a:spcPts val="0"/>
              </a:spcAft>
              <a:buSzPts val="1300"/>
              <a:buChar char="-"/>
            </a:pPr>
            <a:r>
              <a:rPr lang="zh-CN"/>
              <a:t>Evaluation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Preprocessing source data and tokenization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zh-CN"/>
              <a:t>Read source data, do regular EDA process</a:t>
            </a:r>
            <a:endParaRPr/>
          </a:p>
          <a:p>
            <a:pPr indent="-287972" lvl="1" marL="914400" rtl="0" algn="l">
              <a:spcBef>
                <a:spcPts val="0"/>
              </a:spcBef>
              <a:spcAft>
                <a:spcPts val="0"/>
              </a:spcAft>
              <a:buSzPct val="84615"/>
              <a:buAutoNum type="alphaLcPeriod"/>
            </a:pPr>
            <a:r>
              <a:rPr lang="zh-CN" sz="1300"/>
              <a:t>Stream Processing with lazy evaluation: reduce memory usage</a:t>
            </a:r>
            <a:endParaRPr sz="1300"/>
          </a:p>
          <a:p>
            <a:pPr indent="-298767" lvl="1" marL="914400" rtl="0" algn="l">
              <a:spcBef>
                <a:spcPts val="0"/>
              </a:spcBef>
              <a:spcAft>
                <a:spcPts val="0"/>
              </a:spcAft>
              <a:buSzPct val="100000"/>
              <a:buAutoNum type="alphaLcPeriod"/>
            </a:pPr>
            <a:r>
              <a:rPr lang="zh-CN" sz="1300"/>
              <a:t>Drop irrelevant columns, filter out empty value</a:t>
            </a:r>
            <a:endParaRPr sz="13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AutoNum type="arabicPeriod"/>
            </a:pPr>
            <a:r>
              <a:rPr lang="zh-CN"/>
              <a:t>Add sentiment label based on DocTone column</a:t>
            </a:r>
            <a:endParaRPr/>
          </a:p>
          <a:p>
            <a:pPr indent="-287972" lvl="1" marL="914400" rtl="0" algn="l">
              <a:spcBef>
                <a:spcPts val="0"/>
              </a:spcBef>
              <a:spcAft>
                <a:spcPts val="0"/>
              </a:spcAft>
              <a:buSzPct val="100000"/>
              <a:buAutoNum type="alphaLcPeriod"/>
            </a:pPr>
            <a:r>
              <a:rPr lang="zh-CN"/>
              <a:t>Use 5 percentile ranges to divide sentiment into 5 levels</a:t>
            </a:r>
            <a:endParaRPr/>
          </a:p>
          <a:p>
            <a:pPr indent="-298767" lvl="0" marL="457200" rtl="0" algn="l">
              <a:spcBef>
                <a:spcPts val="0"/>
              </a:spcBef>
              <a:spcAft>
                <a:spcPts val="0"/>
              </a:spcAft>
              <a:buSzPct val="100000"/>
              <a:buAutoNum type="arabicPeriod"/>
            </a:pPr>
            <a:r>
              <a:rPr lang="zh-CN"/>
              <a:t>Tokenize the content into input_ids and attention_mask</a:t>
            </a:r>
            <a:endParaRPr/>
          </a:p>
        </p:txBody>
      </p:sp>
      <p:pic>
        <p:nvPicPr>
          <p:cNvPr id="132" name="Google Shape;132;p20"/>
          <p:cNvPicPr preferRelativeResize="0"/>
          <p:nvPr/>
        </p:nvPicPr>
        <p:blipFill>
          <a:blip r:embed="rId3">
            <a:alphaModFix/>
          </a:blip>
          <a:stretch>
            <a:fillRect/>
          </a:stretch>
        </p:blipFill>
        <p:spPr>
          <a:xfrm>
            <a:off x="830150" y="2735937"/>
            <a:ext cx="3741852" cy="854325"/>
          </a:xfrm>
          <a:prstGeom prst="rect">
            <a:avLst/>
          </a:prstGeom>
          <a:noFill/>
          <a:ln>
            <a:noFill/>
          </a:ln>
        </p:spPr>
      </p:pic>
      <p:pic>
        <p:nvPicPr>
          <p:cNvPr id="133" name="Google Shape;133;p20"/>
          <p:cNvPicPr preferRelativeResize="0"/>
          <p:nvPr/>
        </p:nvPicPr>
        <p:blipFill>
          <a:blip r:embed="rId4">
            <a:alphaModFix/>
          </a:blip>
          <a:stretch>
            <a:fillRect/>
          </a:stretch>
        </p:blipFill>
        <p:spPr>
          <a:xfrm>
            <a:off x="4829425" y="2518650"/>
            <a:ext cx="3896354" cy="262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Fine-tune RoBERTa</a:t>
            </a:r>
            <a:endParaRPr/>
          </a:p>
        </p:txBody>
      </p:sp>
      <p:sp>
        <p:nvSpPr>
          <p:cNvPr id="139" name="Google Shape;139;p21"/>
          <p:cNvSpPr txBox="1"/>
          <p:nvPr>
            <p:ph idx="1" type="body"/>
          </p:nvPr>
        </p:nvSpPr>
        <p:spPr>
          <a:xfrm>
            <a:off x="729450" y="2078875"/>
            <a:ext cx="4461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zh-CN"/>
              <a:t>Compute class weight dict</a:t>
            </a:r>
            <a:endParaRPr/>
          </a:p>
          <a:p>
            <a:pPr indent="-311150" lvl="0" marL="457200" rtl="0" algn="l">
              <a:spcBef>
                <a:spcPts val="0"/>
              </a:spcBef>
              <a:spcAft>
                <a:spcPts val="0"/>
              </a:spcAft>
              <a:buSzPts val="1300"/>
              <a:buAutoNum type="arabicPeriod"/>
            </a:pPr>
            <a:r>
              <a:rPr lang="zh-CN"/>
              <a:t>Build model</a:t>
            </a:r>
            <a:endParaRPr/>
          </a:p>
          <a:p>
            <a:pPr indent="-298450" lvl="1" marL="914400" rtl="0" algn="l">
              <a:spcBef>
                <a:spcPts val="0"/>
              </a:spcBef>
              <a:spcAft>
                <a:spcPts val="0"/>
              </a:spcAft>
              <a:buSzPts val="1100"/>
              <a:buAutoNum type="alphaLcPeriod"/>
            </a:pPr>
            <a:r>
              <a:rPr lang="zh-CN"/>
              <a:t>Define a custom Transformer Layer</a:t>
            </a:r>
            <a:endParaRPr/>
          </a:p>
          <a:p>
            <a:pPr indent="-298450" lvl="1" marL="914400" rtl="0" algn="l">
              <a:spcBef>
                <a:spcPts val="0"/>
              </a:spcBef>
              <a:spcAft>
                <a:spcPts val="0"/>
              </a:spcAft>
              <a:buSzPts val="1100"/>
              <a:buAutoNum type="alphaLcPeriod"/>
            </a:pPr>
            <a:r>
              <a:rPr lang="zh-CN"/>
              <a:t>Use Keras input layer to receive ids and attention mask</a:t>
            </a:r>
            <a:endParaRPr/>
          </a:p>
          <a:p>
            <a:pPr indent="-298450" lvl="1" marL="914400" rtl="0" algn="l">
              <a:spcBef>
                <a:spcPts val="0"/>
              </a:spcBef>
              <a:spcAft>
                <a:spcPts val="0"/>
              </a:spcAft>
              <a:buSzPts val="1100"/>
              <a:buAutoNum type="alphaLcPeriod"/>
            </a:pPr>
            <a:r>
              <a:rPr lang="zh-CN"/>
              <a:t>Create a transformer layer to extract content, select first token as the feature vector</a:t>
            </a:r>
            <a:endParaRPr/>
          </a:p>
          <a:p>
            <a:pPr indent="-298450" lvl="1" marL="914400" rtl="0" algn="l">
              <a:spcBef>
                <a:spcPts val="0"/>
              </a:spcBef>
              <a:spcAft>
                <a:spcPts val="0"/>
              </a:spcAft>
              <a:buSzPts val="1100"/>
              <a:buAutoNum type="alphaLcPeriod"/>
            </a:pPr>
            <a:r>
              <a:rPr lang="zh-CN"/>
              <a:t>Add Dropout and Dense Layer</a:t>
            </a:r>
            <a:endParaRPr/>
          </a:p>
        </p:txBody>
      </p:sp>
      <p:pic>
        <p:nvPicPr>
          <p:cNvPr id="140" name="Google Shape;140;p21"/>
          <p:cNvPicPr preferRelativeResize="0"/>
          <p:nvPr/>
        </p:nvPicPr>
        <p:blipFill>
          <a:blip r:embed="rId3">
            <a:alphaModFix/>
          </a:blip>
          <a:stretch>
            <a:fillRect/>
          </a:stretch>
        </p:blipFill>
        <p:spPr>
          <a:xfrm>
            <a:off x="5103200" y="2078875"/>
            <a:ext cx="4040800" cy="207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