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g764J6VR1smb75kw8Jy4qnpAMv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Slide 1:</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"Good morning everyone. Today, we are excited to present our project proposal titled </a:t>
            </a:r>
            <a:r>
              <a:rPr i="1" lang="en-US">
                <a:solidFill>
                  <a:schemeClr val="dk1"/>
                </a:solidFill>
              </a:rPr>
              <a:t>'Opinion Analysis of Media Bias.'</a:t>
            </a:r>
            <a:r>
              <a:rPr lang="en-US">
                <a:solidFill>
                  <a:schemeClr val="dk1"/>
                </a:solidFill>
              </a:rPr>
              <a:t> We are Team 42; my name is Wu Tong, and this is my colleague, Yang Haohong."</a:t>
            </a:r>
            <a:endParaRPr>
              <a:solidFill>
                <a:schemeClr val="dk1"/>
              </a:solidFill>
            </a:endParaRPr>
          </a:p>
          <a:p>
            <a:pPr indent="0" lvl="0" marL="0" rtl="0" algn="l">
              <a:spcBef>
                <a:spcPts val="120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Slide 10: Comparison Baseline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"As a starting point, we established baselines using a subset of the Singapore News Articles dataset.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Baseline 1:</a:t>
            </a:r>
            <a:r>
              <a:rPr lang="en-US">
                <a:solidFill>
                  <a:schemeClr val="dk1"/>
                </a:solidFill>
              </a:rPr>
              <a:t> Using TF-IDF features with Logistic Regression, we achieved a precision of 0.70, recall of 0.49, and an F1-score of 0.58."</a:t>
            </a:r>
            <a:endParaRPr>
              <a:solidFill>
                <a:schemeClr val="dk1"/>
              </a:solidFill>
            </a:endParaRPr>
          </a:p>
          <a:p>
            <a:pPr indent="0" lvl="0" marL="0" rtl="0" algn="l">
              <a:spcBef>
                <a:spcPts val="1200"/>
              </a:spcBef>
              <a:spcAft>
                <a:spcPts val="0"/>
              </a:spcAft>
              <a:buNone/>
            </a:pPr>
            <a:r>
              <a:t/>
            </a:r>
            <a:endParaRPr/>
          </a:p>
        </p:txBody>
      </p:sp>
      <p:sp>
        <p:nvSpPr>
          <p:cNvPr id="136" name="Google Shape;13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Slide 11: Comparison Baseline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 </a:t>
            </a:r>
            <a:r>
              <a:rPr b="1" lang="en-US">
                <a:solidFill>
                  <a:schemeClr val="dk1"/>
                </a:solidFill>
              </a:rPr>
              <a:t>Baseline 2:</a:t>
            </a:r>
            <a:r>
              <a:rPr lang="en-US">
                <a:solidFill>
                  <a:schemeClr val="dk1"/>
                </a:solidFill>
              </a:rPr>
              <a:t> By employing BERT embeddings with Logistic Regression, the results improved slightly, yielding a precision of 0.65, recall of 0.61, and an F1-score of 0.63."</a:t>
            </a:r>
            <a:endParaRPr>
              <a:solidFill>
                <a:schemeClr val="dk1"/>
              </a:solidFill>
            </a:endParaRPr>
          </a:p>
          <a:p>
            <a:pPr indent="0" lvl="0" marL="0" rtl="0" algn="l">
              <a:spcBef>
                <a:spcPts val="1200"/>
              </a:spcBef>
              <a:spcAft>
                <a:spcPts val="0"/>
              </a:spcAft>
              <a:buNone/>
            </a:pPr>
            <a:r>
              <a:t/>
            </a:r>
            <a:endParaRPr/>
          </a:p>
        </p:txBody>
      </p:sp>
      <p:sp>
        <p:nvSpPr>
          <p:cNvPr id="143" name="Google Shape;14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908eefd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Slide 12: Comparison Baseline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 </a:t>
            </a:r>
            <a:r>
              <a:rPr b="1" lang="en-US">
                <a:solidFill>
                  <a:schemeClr val="dk1"/>
                </a:solidFill>
              </a:rPr>
              <a:t>Baseline 3:</a:t>
            </a:r>
            <a:r>
              <a:rPr lang="en-US">
                <a:solidFill>
                  <a:schemeClr val="dk1"/>
                </a:solidFill>
              </a:rPr>
              <a:t> Combining BERT embeddings with a Random Forest classifier, we obtained a precision of 0.72, but the recall dropped to 0.41, resulting in an F1-score of 0.52. While the precision is higher, the lower recall indicates the model misses more relevant instances."</a:t>
            </a:r>
            <a:endParaRPr>
              <a:solidFill>
                <a:schemeClr val="dk1"/>
              </a:solidFill>
            </a:endParaRPr>
          </a:p>
          <a:p>
            <a:pPr indent="0" lvl="0" marL="0" rtl="0" algn="l">
              <a:spcBef>
                <a:spcPts val="1200"/>
              </a:spcBef>
              <a:spcAft>
                <a:spcPts val="0"/>
              </a:spcAft>
              <a:buNone/>
            </a:pPr>
            <a:r>
              <a:t/>
            </a:r>
            <a:endParaRPr/>
          </a:p>
        </p:txBody>
      </p:sp>
      <p:sp>
        <p:nvSpPr>
          <p:cNvPr id="150" name="Google Shape;150;g2f908eefde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f908eefde2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f908eefde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Slide 2: Target Task</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"Our project focuses on classification for univariate time series by improving an existing algorithm. Specifically, our main task is sentiment classification. We aim to analyze the sentiment and opinions expressed by media outlets towards specific financial events in financial news. Building on this, our downstream task involves stock price prediction. We'll investigate whether the sentiment extracted from news impacts stock prices and use this information to predict future stock movements."</a:t>
            </a:r>
            <a:endParaRPr>
              <a:solidFill>
                <a:schemeClr val="dk1"/>
              </a:solidFill>
            </a:endParaRPr>
          </a:p>
          <a:p>
            <a:pPr indent="0" lvl="0" marL="0" rtl="0" algn="l">
              <a:spcBef>
                <a:spcPts val="120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Slide 3: Dataset</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"To achieve our objectives, we'll be utilizing several datasets: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Singapore News Articles:</a:t>
            </a:r>
            <a:r>
              <a:rPr lang="en-US">
                <a:solidFill>
                  <a:schemeClr val="dk1"/>
                </a:solidFill>
              </a:rPr>
              <a:t> This dataset focuses on news articles related to Singapore and is machine-annotated using traditional NLP methods.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Financial Phrase Bank:</a:t>
            </a:r>
            <a:r>
              <a:rPr lang="en-US">
                <a:solidFill>
                  <a:schemeClr val="dk1"/>
                </a:solidFill>
              </a:rPr>
              <a:t> It contains sentiments for financial news headlines from the perspective of a retail investor, providing valuable insights into market perceptions.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Million News Headlines:</a:t>
            </a:r>
            <a:r>
              <a:rPr lang="en-US">
                <a:solidFill>
                  <a:schemeClr val="dk1"/>
                </a:solidFill>
              </a:rPr>
              <a:t> Sourced from the reputable Australian news outlet ABC, this dataset comprises news headlines published over nineteen years, offering a broad temporal perspective.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Amazon Review Data:</a:t>
            </a:r>
            <a:r>
              <a:rPr lang="en-US">
                <a:solidFill>
                  <a:schemeClr val="dk1"/>
                </a:solidFill>
              </a:rPr>
              <a:t> With over 142 million reviews from May 1996 to October 2018, this dataset includes reviews, ratings, product metadata, and customer behavior graphs, which can enrich our sentiment analysis."</a:t>
            </a:r>
            <a:endParaRPr>
              <a:solidFill>
                <a:schemeClr val="dk1"/>
              </a:solidFill>
            </a:endParaRPr>
          </a:p>
          <a:p>
            <a:pPr indent="0" lvl="0" marL="0" rtl="0" algn="l">
              <a:spcBef>
                <a:spcPts val="120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Slide 4: Dataset</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"Additional datasets we'll incorporate include:</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Stanford Sentiment Treebank:</a:t>
            </a:r>
            <a:r>
              <a:rPr lang="en-US">
                <a:solidFill>
                  <a:schemeClr val="dk1"/>
                </a:solidFill>
              </a:rPr>
              <a:t> A corpus with fully labeled parse trees, allowing for comprehensive analysis of the compositional effects of sentiment in language.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WordStat Sentiment Dictionary:</a:t>
            </a:r>
            <a:r>
              <a:rPr lang="en-US">
                <a:solidFill>
                  <a:schemeClr val="dk1"/>
                </a:solidFill>
              </a:rPr>
              <a:t> This resource classifies sentiments as negative or positive and combines three dictionaries, enabling automatic identification of synonyms and word patterns.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Social Media Sentiment:</a:t>
            </a:r>
            <a:r>
              <a:rPr lang="en-US">
                <a:solidFill>
                  <a:schemeClr val="dk1"/>
                </a:solidFill>
              </a:rPr>
              <a:t> Capturing diverse emotions and interactions across social media platforms, this dataset includes text, timestamps, and categorized emotions, providing a dynamic view of public sentiment."</a:t>
            </a:r>
            <a:endParaRPr>
              <a:solidFill>
                <a:schemeClr val="dk1"/>
              </a:solidFill>
            </a:endParaRPr>
          </a:p>
          <a:p>
            <a:pPr indent="0" lvl="0" marL="0" rtl="0" algn="l">
              <a:spcBef>
                <a:spcPts val="120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Slide 5: Dataset</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"We'll also use:</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Hotel Reviews:</a:t>
            </a:r>
            <a:r>
              <a:rPr lang="en-US">
                <a:solidFill>
                  <a:schemeClr val="dk1"/>
                </a:solidFill>
              </a:rPr>
              <a:t> Containing reviews of 1,000 hotels with details like location, rating, and review text, this dataset is suitable for aspect-based sentiment analysis.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NewsMTSC:</a:t>
            </a:r>
            <a:r>
              <a:rPr lang="en-US">
                <a:solidFill>
                  <a:schemeClr val="dk1"/>
                </a:solidFill>
              </a:rPr>
              <a:t> A dataset designed for target-dependent sentiment classification on news articles reporting policy issues, consisting of over 11,000 labeled sentences from online US news outlets.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FNSPID (Financial News and Stock Price Integration Dataset):</a:t>
            </a:r>
            <a:r>
              <a:rPr lang="en-US">
                <a:solidFill>
                  <a:schemeClr val="dk1"/>
                </a:solidFill>
              </a:rPr>
              <a:t> A comprehensive dataset combining quantitative and qualitative data to enhance stock market predictions, featuring 29.7 million stock prices and 15.7 million financial news records for 4,775 S&amp;P 500 companies from 1999 to 2023."</a:t>
            </a:r>
            <a:endParaRPr>
              <a:solidFill>
                <a:schemeClr val="dk1"/>
              </a:solidFill>
            </a:endParaRPr>
          </a:p>
          <a:p>
            <a:pPr indent="0" lvl="0" marL="0" rtl="0" algn="l">
              <a:spcBef>
                <a:spcPts val="120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Slide 6: Dataset</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"Moreover, we'll incorporate:</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Twitter Financial News Sentiment:</a:t>
            </a:r>
            <a:r>
              <a:rPr lang="en-US">
                <a:solidFill>
                  <a:schemeClr val="dk1"/>
                </a:solidFill>
              </a:rPr>
              <a:t> An annotated corpus of finance-related tweets used for sentiment classification in the financial domain.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IMDB Reviews:</a:t>
            </a:r>
            <a:r>
              <a:rPr lang="en-US">
                <a:solidFill>
                  <a:schemeClr val="dk1"/>
                </a:solidFill>
              </a:rPr>
              <a:t> A large movie review dataset for binary sentiment classification, containing 25,000 highly polar movie reviews for both training and testing.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Yelp Reviews:</a:t>
            </a:r>
            <a:r>
              <a:rPr lang="en-US">
                <a:solidFill>
                  <a:schemeClr val="dk1"/>
                </a:solidFill>
              </a:rPr>
              <a:t> Extracted from the Yelp Dataset Challenge 2015, this dataset is used for text classification, predicting sentiment based on review text."</a:t>
            </a:r>
            <a:endParaRPr>
              <a:solidFill>
                <a:schemeClr val="dk1"/>
              </a:solidFill>
            </a:endParaRPr>
          </a:p>
          <a:p>
            <a:pPr indent="0" lvl="0" marL="0" rtl="0" algn="l">
              <a:spcBef>
                <a:spcPts val="120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Slide 7: Intended Approach</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"Our approach comprises several key steps:</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US">
                <a:solidFill>
                  <a:schemeClr val="dk1"/>
                </a:solidFill>
              </a:rPr>
              <a:t>Preprocessing Source Data:</a:t>
            </a:r>
            <a:r>
              <a:rPr lang="en-US">
                <a:solidFill>
                  <a:schemeClr val="dk1"/>
                </a:solidFill>
              </a:rPr>
              <a:t> We'll enhance precision by removing stopwords, handling negations, and converting emoticons to their textual meanings. We'll also perform feature engineering to construct additional features that contribute to the analysis.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Sentiment Analysis:</a:t>
            </a:r>
            <a:r>
              <a:rPr lang="en-US">
                <a:solidFill>
                  <a:schemeClr val="dk1"/>
                </a:solidFill>
              </a:rPr>
              <a:t> We'll train word embeddings or utilize pre-trained models like BERT. By incorporating attention mechanisms, we'll increase the model's sensitivity to critical information within the text.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Model Fusion:</a:t>
            </a:r>
            <a:r>
              <a:rPr lang="en-US">
                <a:solidFill>
                  <a:schemeClr val="dk1"/>
                </a:solidFill>
              </a:rPr>
              <a:t> To improve performance, we'll employ multiple models such as Logistic Regression and Random Forest. We'll fuse these models using techniques like voting or stacking to leverage their combined strengths."</a:t>
            </a:r>
            <a:endParaRPr>
              <a:solidFill>
                <a:schemeClr val="dk1"/>
              </a:solidFill>
            </a:endParaRPr>
          </a:p>
          <a:p>
            <a:pPr indent="0" lvl="0" marL="0" rtl="0" algn="l">
              <a:spcBef>
                <a:spcPts val="120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f908eefde2_1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f908eefde2_1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Slide 8: Evaluation Method</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"For evaluating our main task—sentiment classification—we'll use metrics like accuracy, precision, recall, and F1-score to assess the model's performance.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For the downstream task of stock price prediction, we'll integrate our sentiment analysis model into time-series models. This will help us capture time-dependent features and predict market movements, thereby demonstrating the relationship between media sentiment and stock prices."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Slide 9: Challenges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"We anticipate several challenges: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Massive Data:</a:t>
            </a:r>
            <a:r>
              <a:rPr lang="en-US">
                <a:solidFill>
                  <a:schemeClr val="dk1"/>
                </a:solidFill>
              </a:rPr>
              <a:t> The Singapore News Articles dataset contains over 9 million rows and exceeds 8 GB in size. Processing such large datasets requires stream processing techniques, as loading it entirely into memory isn't feasible.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Domain Adaptation:</a:t>
            </a:r>
            <a:r>
              <a:rPr lang="en-US">
                <a:solidFill>
                  <a:schemeClr val="dk1"/>
                </a:solidFill>
              </a:rPr>
              <a:t> Our datasets span general news, financial news, and online shopping reviews. Models trained on one domain may not perform well on others due to differences in language and context.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Label Accuracy:</a:t>
            </a:r>
            <a:r>
              <a:rPr lang="en-US">
                <a:solidFill>
                  <a:schemeClr val="dk1"/>
                </a:solidFill>
              </a:rPr>
              <a:t> Many datasets have ground truth labels generated by traditional NLP tools, which may not always be accurate. We may need to leverage large language models to generate higher-quality data for better results."</a:t>
            </a:r>
            <a:endParaRPr>
              <a:solidFill>
                <a:schemeClr val="dk1"/>
              </a:solidFill>
            </a:endParaRPr>
          </a:p>
          <a:p>
            <a:pPr indent="0" lvl="0" marL="0" rtl="0" algn="l">
              <a:spcBef>
                <a:spcPts val="1200"/>
              </a:spcBef>
              <a:spcAft>
                <a:spcPts val="0"/>
              </a:spcAft>
              <a:buNone/>
            </a:pPr>
            <a:r>
              <a:t/>
            </a:r>
            <a:endParaRPr/>
          </a:p>
        </p:txBody>
      </p:sp>
      <p:sp>
        <p:nvSpPr>
          <p:cNvPr id="130" name="Google Shape;1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5183188" y="987425"/>
            <a:ext cx="6172200" cy="4873625"/>
          </a:xfrm>
          <a:prstGeom prst="rect">
            <a:avLst/>
          </a:prstGeom>
          <a:noFill/>
          <a:ln>
            <a:noFill/>
          </a:ln>
        </p:spPr>
      </p:sp>
      <p:sp>
        <p:nvSpPr>
          <p:cNvPr id="64" name="Google Shape;6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Arial"/>
              <a:buNone/>
            </a:pPr>
            <a:r>
              <a:rPr lang="en-US" sz="5100"/>
              <a:t>Opinion Analysis of Media Bias</a:t>
            </a:r>
            <a:endParaRPr sz="5100"/>
          </a:p>
          <a:p>
            <a:pPr indent="0" lvl="0" marL="0" rtl="0" algn="ctr">
              <a:lnSpc>
                <a:spcPct val="90000"/>
              </a:lnSpc>
              <a:spcBef>
                <a:spcPts val="0"/>
              </a:spcBef>
              <a:spcAft>
                <a:spcPts val="0"/>
              </a:spcAft>
              <a:buClr>
                <a:schemeClr val="dk1"/>
              </a:buClr>
              <a:buSzPts val="6000"/>
              <a:buFont typeface="Arial"/>
              <a:buNone/>
            </a:pPr>
            <a:r>
              <a:t/>
            </a:r>
            <a:endParaRPr sz="5100"/>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CS5344: Project Proposal</a:t>
            </a:r>
            <a:endParaRPr/>
          </a:p>
          <a:p>
            <a:pPr indent="0" lvl="0" marL="0" rtl="0" algn="ctr">
              <a:lnSpc>
                <a:spcPct val="90000"/>
              </a:lnSpc>
              <a:spcBef>
                <a:spcPts val="1000"/>
              </a:spcBef>
              <a:spcAft>
                <a:spcPts val="0"/>
              </a:spcAft>
              <a:buClr>
                <a:schemeClr val="dk1"/>
              </a:buClr>
              <a:buSzPts val="2400"/>
              <a:buNone/>
            </a:pPr>
            <a:r>
              <a:rPr lang="en-US"/>
              <a:t>Team: 42</a:t>
            </a:r>
            <a:endParaRPr/>
          </a:p>
          <a:p>
            <a:pPr indent="0" lvl="0" marL="0" rtl="0" algn="ctr">
              <a:lnSpc>
                <a:spcPct val="90000"/>
              </a:lnSpc>
              <a:spcBef>
                <a:spcPts val="1000"/>
              </a:spcBef>
              <a:spcAft>
                <a:spcPts val="0"/>
              </a:spcAft>
              <a:buClr>
                <a:schemeClr val="dk1"/>
              </a:buClr>
              <a:buSzPts val="2400"/>
              <a:buNone/>
            </a:pPr>
            <a:r>
              <a:rPr lang="en-US"/>
              <a:t>Wu Tong, Yang Haohong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Comparison baseline</a:t>
            </a:r>
            <a:endParaRPr/>
          </a:p>
        </p:txBody>
      </p:sp>
      <p:sp>
        <p:nvSpPr>
          <p:cNvPr id="139" name="Google Shape;13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Dataset: subset of Singapore News Articles</a:t>
            </a:r>
            <a:endParaRPr/>
          </a:p>
          <a:p>
            <a:pPr indent="-228600" lvl="0" marL="228600" rtl="0" algn="l">
              <a:lnSpc>
                <a:spcPct val="90000"/>
              </a:lnSpc>
              <a:spcBef>
                <a:spcPts val="1000"/>
              </a:spcBef>
              <a:spcAft>
                <a:spcPts val="0"/>
              </a:spcAft>
              <a:buClr>
                <a:schemeClr val="dk1"/>
              </a:buClr>
              <a:buSzPts val="2800"/>
              <a:buChar char="•"/>
            </a:pPr>
            <a:r>
              <a:rPr lang="en-US"/>
              <a:t>Baseline 1:</a:t>
            </a:r>
            <a:endParaRPr/>
          </a:p>
          <a:p>
            <a:pPr indent="-228600" lvl="1" marL="685800" rtl="0" algn="l">
              <a:lnSpc>
                <a:spcPct val="90000"/>
              </a:lnSpc>
              <a:spcBef>
                <a:spcPts val="500"/>
              </a:spcBef>
              <a:spcAft>
                <a:spcPts val="0"/>
              </a:spcAft>
              <a:buClr>
                <a:schemeClr val="dk1"/>
              </a:buClr>
              <a:buSzPts val="2400"/>
              <a:buChar char="•"/>
            </a:pPr>
            <a:r>
              <a:rPr lang="en-US"/>
              <a:t>TF-IDF + Logistic Regression</a:t>
            </a:r>
            <a:endParaRPr/>
          </a:p>
          <a:p>
            <a:pPr indent="-101600" lvl="2" marL="1143000" rtl="0" algn="l">
              <a:lnSpc>
                <a:spcPct val="90000"/>
              </a:lnSpc>
              <a:spcBef>
                <a:spcPts val="500"/>
              </a:spcBef>
              <a:spcAft>
                <a:spcPts val="0"/>
              </a:spcAft>
              <a:buClr>
                <a:schemeClr val="dk1"/>
              </a:buClr>
              <a:buSzPts val="2000"/>
              <a:buNone/>
            </a:pPr>
            <a:r>
              <a:t/>
            </a:r>
            <a:endParaRPr/>
          </a:p>
          <a:p>
            <a:pPr indent="-76200" lvl="1" marL="685800" rtl="0" algn="l">
              <a:lnSpc>
                <a:spcPct val="90000"/>
              </a:lnSpc>
              <a:spcBef>
                <a:spcPts val="500"/>
              </a:spcBef>
              <a:spcAft>
                <a:spcPts val="0"/>
              </a:spcAft>
              <a:buClr>
                <a:schemeClr val="dk1"/>
              </a:buClr>
              <a:buSzPts val="2400"/>
              <a:buNone/>
            </a:pPr>
            <a:r>
              <a:t/>
            </a:r>
            <a:endParaRPr/>
          </a:p>
        </p:txBody>
      </p:sp>
      <p:pic>
        <p:nvPicPr>
          <p:cNvPr id="140" name="Google Shape;140;p9"/>
          <p:cNvPicPr preferRelativeResize="0"/>
          <p:nvPr/>
        </p:nvPicPr>
        <p:blipFill rotWithShape="1">
          <a:blip r:embed="rId3">
            <a:alphaModFix/>
          </a:blip>
          <a:srcRect b="0" l="0" r="0" t="0"/>
          <a:stretch/>
        </p:blipFill>
        <p:spPr>
          <a:xfrm>
            <a:off x="2996218" y="3323195"/>
            <a:ext cx="6199564" cy="285376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Comparison baseline</a:t>
            </a:r>
            <a:endParaRPr/>
          </a:p>
        </p:txBody>
      </p:sp>
      <p:sp>
        <p:nvSpPr>
          <p:cNvPr id="146" name="Google Shape;146;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Dataset: subset of Singapore News Articles</a:t>
            </a:r>
            <a:endParaRPr/>
          </a:p>
          <a:p>
            <a:pPr indent="-228600" lvl="0" marL="228600" rtl="0" algn="l">
              <a:lnSpc>
                <a:spcPct val="90000"/>
              </a:lnSpc>
              <a:spcBef>
                <a:spcPts val="1000"/>
              </a:spcBef>
              <a:spcAft>
                <a:spcPts val="0"/>
              </a:spcAft>
              <a:buClr>
                <a:schemeClr val="dk1"/>
              </a:buClr>
              <a:buSzPts val="2800"/>
              <a:buChar char="•"/>
            </a:pPr>
            <a:r>
              <a:rPr lang="en-US"/>
              <a:t>Baseline 2:</a:t>
            </a:r>
            <a:endParaRPr/>
          </a:p>
          <a:p>
            <a:pPr indent="-228600" lvl="1" marL="685800" rtl="0" algn="l">
              <a:lnSpc>
                <a:spcPct val="90000"/>
              </a:lnSpc>
              <a:spcBef>
                <a:spcPts val="500"/>
              </a:spcBef>
              <a:spcAft>
                <a:spcPts val="0"/>
              </a:spcAft>
              <a:buClr>
                <a:schemeClr val="dk1"/>
              </a:buClr>
              <a:buSzPts val="2400"/>
              <a:buChar char="•"/>
            </a:pPr>
            <a:r>
              <a:rPr lang="en-US"/>
              <a:t>BERT Embedding + Logistic Regression</a:t>
            </a:r>
            <a:endParaRPr/>
          </a:p>
          <a:p>
            <a:pPr indent="-101600" lvl="2" marL="1143000" rtl="0" algn="l">
              <a:lnSpc>
                <a:spcPct val="90000"/>
              </a:lnSpc>
              <a:spcBef>
                <a:spcPts val="500"/>
              </a:spcBef>
              <a:spcAft>
                <a:spcPts val="0"/>
              </a:spcAft>
              <a:buClr>
                <a:schemeClr val="dk1"/>
              </a:buClr>
              <a:buSzPts val="2000"/>
              <a:buNone/>
            </a:pPr>
            <a:r>
              <a:t/>
            </a:r>
            <a:endParaRPr/>
          </a:p>
          <a:p>
            <a:pPr indent="-76200" lvl="1" marL="685800" rtl="0" algn="l">
              <a:lnSpc>
                <a:spcPct val="90000"/>
              </a:lnSpc>
              <a:spcBef>
                <a:spcPts val="500"/>
              </a:spcBef>
              <a:spcAft>
                <a:spcPts val="0"/>
              </a:spcAft>
              <a:buClr>
                <a:schemeClr val="dk1"/>
              </a:buClr>
              <a:buSzPts val="2400"/>
              <a:buNone/>
            </a:pPr>
            <a:r>
              <a:t/>
            </a:r>
            <a:endParaRPr/>
          </a:p>
        </p:txBody>
      </p:sp>
      <p:pic>
        <p:nvPicPr>
          <p:cNvPr id="147" name="Google Shape;147;p10"/>
          <p:cNvPicPr preferRelativeResize="0"/>
          <p:nvPr/>
        </p:nvPicPr>
        <p:blipFill rotWithShape="1">
          <a:blip r:embed="rId3">
            <a:alphaModFix/>
          </a:blip>
          <a:srcRect b="0" l="0" r="0" t="0"/>
          <a:stretch/>
        </p:blipFill>
        <p:spPr>
          <a:xfrm>
            <a:off x="2860448" y="3429000"/>
            <a:ext cx="6471104" cy="29821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f908eefde2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Comparison baseline</a:t>
            </a:r>
            <a:endParaRPr/>
          </a:p>
        </p:txBody>
      </p:sp>
      <p:sp>
        <p:nvSpPr>
          <p:cNvPr id="153" name="Google Shape;153;g2f908eefde2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Dataset: subset of Singapore News Articles</a:t>
            </a:r>
            <a:endParaRPr/>
          </a:p>
          <a:p>
            <a:pPr indent="-228600" lvl="0" marL="228600" rtl="0" algn="l">
              <a:lnSpc>
                <a:spcPct val="90000"/>
              </a:lnSpc>
              <a:spcBef>
                <a:spcPts val="1000"/>
              </a:spcBef>
              <a:spcAft>
                <a:spcPts val="0"/>
              </a:spcAft>
              <a:buClr>
                <a:schemeClr val="dk1"/>
              </a:buClr>
              <a:buSzPts val="2800"/>
              <a:buChar char="•"/>
            </a:pPr>
            <a:r>
              <a:rPr lang="en-US"/>
              <a:t>Baseline 3:</a:t>
            </a:r>
            <a:endParaRPr/>
          </a:p>
          <a:p>
            <a:pPr indent="-228600" lvl="1" marL="685800" rtl="0" algn="l">
              <a:lnSpc>
                <a:spcPct val="90000"/>
              </a:lnSpc>
              <a:spcBef>
                <a:spcPts val="500"/>
              </a:spcBef>
              <a:spcAft>
                <a:spcPts val="0"/>
              </a:spcAft>
              <a:buClr>
                <a:schemeClr val="dk1"/>
              </a:buClr>
              <a:buSzPts val="2400"/>
              <a:buChar char="•"/>
            </a:pPr>
            <a:r>
              <a:rPr lang="en-US"/>
              <a:t>BERT Embedding + R</a:t>
            </a:r>
            <a:r>
              <a:rPr lang="en-US"/>
              <a:t>andom Forest</a:t>
            </a:r>
            <a:endParaRPr/>
          </a:p>
          <a:p>
            <a:pPr indent="-101600" lvl="2" marL="1143000" rtl="0" algn="l">
              <a:lnSpc>
                <a:spcPct val="90000"/>
              </a:lnSpc>
              <a:spcBef>
                <a:spcPts val="500"/>
              </a:spcBef>
              <a:spcAft>
                <a:spcPts val="0"/>
              </a:spcAft>
              <a:buClr>
                <a:schemeClr val="dk1"/>
              </a:buClr>
              <a:buSzPts val="2000"/>
              <a:buNone/>
            </a:pPr>
            <a:r>
              <a:t/>
            </a:r>
            <a:endParaRPr/>
          </a:p>
          <a:p>
            <a:pPr indent="-76200" lvl="1" marL="685800" rtl="0" algn="l">
              <a:lnSpc>
                <a:spcPct val="90000"/>
              </a:lnSpc>
              <a:spcBef>
                <a:spcPts val="500"/>
              </a:spcBef>
              <a:spcAft>
                <a:spcPts val="0"/>
              </a:spcAft>
              <a:buClr>
                <a:schemeClr val="dk1"/>
              </a:buClr>
              <a:buSzPts val="2400"/>
              <a:buNone/>
            </a:pPr>
            <a:r>
              <a:t/>
            </a:r>
            <a:endParaRPr/>
          </a:p>
        </p:txBody>
      </p:sp>
      <p:pic>
        <p:nvPicPr>
          <p:cNvPr id="154" name="Google Shape;154;g2f908eefde2_0_0"/>
          <p:cNvPicPr preferRelativeResize="0"/>
          <p:nvPr/>
        </p:nvPicPr>
        <p:blipFill>
          <a:blip r:embed="rId3">
            <a:alphaModFix/>
          </a:blip>
          <a:stretch>
            <a:fillRect/>
          </a:stretch>
        </p:blipFill>
        <p:spPr>
          <a:xfrm>
            <a:off x="2688938" y="3422175"/>
            <a:ext cx="6814125" cy="3167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f908eefde2_0_22"/>
          <p:cNvSpPr txBox="1"/>
          <p:nvPr>
            <p:ph type="ctrTitle"/>
          </p:nvPr>
        </p:nvSpPr>
        <p:spPr>
          <a:xfrm>
            <a:off x="1524000" y="1122363"/>
            <a:ext cx="9144000" cy="2387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Thanks !!</a:t>
            </a:r>
            <a:endParaRPr/>
          </a:p>
        </p:txBody>
      </p:sp>
      <p:sp>
        <p:nvSpPr>
          <p:cNvPr id="160" name="Google Shape;160;g2f908eefde2_0_22"/>
          <p:cNvSpPr txBox="1"/>
          <p:nvPr>
            <p:ph idx="1" type="subTitle"/>
          </p:nvPr>
        </p:nvSpPr>
        <p:spPr>
          <a:xfrm>
            <a:off x="1524000" y="3602038"/>
            <a:ext cx="9144000" cy="1655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Target task</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We are working on Classification for Univariate Time Series by Improving an existing algorithm.</a:t>
            </a:r>
            <a:endParaRPr/>
          </a:p>
          <a:p>
            <a:pPr indent="-228600" lvl="0" marL="228600" rtl="0" algn="l">
              <a:lnSpc>
                <a:spcPct val="90000"/>
              </a:lnSpc>
              <a:spcBef>
                <a:spcPts val="1000"/>
              </a:spcBef>
              <a:spcAft>
                <a:spcPts val="0"/>
              </a:spcAft>
              <a:buClr>
                <a:schemeClr val="dk1"/>
              </a:buClr>
              <a:buSzPts val="2800"/>
              <a:buChar char="•"/>
            </a:pPr>
            <a:r>
              <a:rPr lang="en-US"/>
              <a:t>M</a:t>
            </a:r>
            <a:r>
              <a:rPr lang="en-US"/>
              <a:t>ain Task: Sentiment </a:t>
            </a:r>
            <a:r>
              <a:rPr lang="en-US"/>
              <a:t>Classification</a:t>
            </a:r>
            <a:endParaRPr/>
          </a:p>
          <a:p>
            <a:pPr indent="-228600" lvl="1" marL="685800" rtl="0" algn="l">
              <a:spcBef>
                <a:spcPts val="1000"/>
              </a:spcBef>
              <a:spcAft>
                <a:spcPts val="0"/>
              </a:spcAft>
              <a:buSzPts val="1800"/>
              <a:buChar char="•"/>
            </a:pPr>
            <a:r>
              <a:rPr lang="en-US"/>
              <a:t>Analyzing the sentiment and opinion expressed by media outlets towards specific financial events in financial news. </a:t>
            </a:r>
            <a:endParaRPr/>
          </a:p>
          <a:p>
            <a:pPr indent="-228600" lvl="0" marL="228600" rtl="0" algn="l">
              <a:lnSpc>
                <a:spcPct val="90000"/>
              </a:lnSpc>
              <a:spcBef>
                <a:spcPts val="1000"/>
              </a:spcBef>
              <a:spcAft>
                <a:spcPts val="0"/>
              </a:spcAft>
              <a:buSzPts val="1800"/>
              <a:buChar char="•"/>
            </a:pPr>
            <a:r>
              <a:rPr lang="en-US"/>
              <a:t>Downstream Task: Stock Price Prediction</a:t>
            </a:r>
            <a:endParaRPr/>
          </a:p>
          <a:p>
            <a:pPr indent="-228600" lvl="1" marL="685800" rtl="0" algn="l">
              <a:lnSpc>
                <a:spcPct val="90000"/>
              </a:lnSpc>
              <a:spcBef>
                <a:spcPts val="1000"/>
              </a:spcBef>
              <a:spcAft>
                <a:spcPts val="0"/>
              </a:spcAft>
              <a:buSzPts val="1800"/>
              <a:buChar char="•"/>
            </a:pPr>
            <a:r>
              <a:rPr lang="en-US"/>
              <a:t>With the result of main task, analyzing whether the sentiment of news will affect stock prices and predicting the stock prices.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Dataset</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Singapore News Articles</a:t>
            </a:r>
            <a:endParaRPr/>
          </a:p>
          <a:p>
            <a:pPr indent="-228600" lvl="1" marL="685800" rtl="0" algn="l">
              <a:lnSpc>
                <a:spcPct val="90000"/>
              </a:lnSpc>
              <a:spcBef>
                <a:spcPts val="500"/>
              </a:spcBef>
              <a:spcAft>
                <a:spcPts val="0"/>
              </a:spcAft>
              <a:buClr>
                <a:schemeClr val="dk1"/>
              </a:buClr>
              <a:buSzPct val="100000"/>
              <a:buChar char="•"/>
            </a:pPr>
            <a:r>
              <a:rPr lang="en-US"/>
              <a:t>The dataset focuses on analyzing news articles related to Singapore. This dataset is machine-annotated using traditional NLP methods</a:t>
            </a:r>
            <a:endParaRPr/>
          </a:p>
          <a:p>
            <a:pPr indent="-228600" lvl="0" marL="228600" rtl="0" algn="l">
              <a:lnSpc>
                <a:spcPct val="90000"/>
              </a:lnSpc>
              <a:spcBef>
                <a:spcPts val="1000"/>
              </a:spcBef>
              <a:spcAft>
                <a:spcPts val="0"/>
              </a:spcAft>
              <a:buClr>
                <a:schemeClr val="dk1"/>
              </a:buClr>
              <a:buSzPct val="100000"/>
              <a:buChar char="•"/>
            </a:pPr>
            <a:r>
              <a:rPr lang="en-US"/>
              <a:t>Financial Phrase Bank</a:t>
            </a:r>
            <a:endParaRPr/>
          </a:p>
          <a:p>
            <a:pPr indent="-228600" lvl="1" marL="685800" rtl="0" algn="l">
              <a:lnSpc>
                <a:spcPct val="90000"/>
              </a:lnSpc>
              <a:spcBef>
                <a:spcPts val="500"/>
              </a:spcBef>
              <a:spcAft>
                <a:spcPts val="0"/>
              </a:spcAft>
              <a:buClr>
                <a:schemeClr val="dk1"/>
              </a:buClr>
              <a:buSzPct val="100000"/>
              <a:buChar char="•"/>
            </a:pPr>
            <a:r>
              <a:rPr lang="en-US"/>
              <a:t>This dataset </a:t>
            </a:r>
            <a:r>
              <a:rPr lang="en-US"/>
              <a:t>(FinancialPhraseBank) </a:t>
            </a:r>
            <a:r>
              <a:rPr lang="en-US"/>
              <a:t>contains the sentiments for financial news headlines from the perspective of a retail investor.</a:t>
            </a:r>
            <a:endParaRPr/>
          </a:p>
          <a:p>
            <a:pPr indent="-228600" lvl="0" marL="228600" rtl="0" algn="l">
              <a:lnSpc>
                <a:spcPct val="90000"/>
              </a:lnSpc>
              <a:spcBef>
                <a:spcPts val="1000"/>
              </a:spcBef>
              <a:spcAft>
                <a:spcPts val="0"/>
              </a:spcAft>
              <a:buClr>
                <a:schemeClr val="dk1"/>
              </a:buClr>
              <a:buSzPct val="100000"/>
              <a:buChar char="•"/>
            </a:pPr>
            <a:r>
              <a:rPr lang="en-US"/>
              <a:t>Million News Headlines</a:t>
            </a:r>
            <a:endParaRPr/>
          </a:p>
          <a:p>
            <a:pPr indent="-228600" lvl="1" marL="685800" rtl="0" algn="l">
              <a:lnSpc>
                <a:spcPct val="90000"/>
              </a:lnSpc>
              <a:spcBef>
                <a:spcPts val="500"/>
              </a:spcBef>
              <a:spcAft>
                <a:spcPts val="0"/>
              </a:spcAft>
              <a:buClr>
                <a:schemeClr val="dk1"/>
              </a:buClr>
              <a:buSzPct val="100000"/>
              <a:buChar char="•"/>
            </a:pPr>
            <a:r>
              <a:rPr lang="en-US"/>
              <a:t>This contains data of news headlines published over a period of nineteen years. Sourced from the reputable Australian news source ABC.</a:t>
            </a:r>
            <a:endParaRPr/>
          </a:p>
          <a:p>
            <a:pPr indent="-228600" lvl="0" marL="228600" rtl="0" algn="l">
              <a:lnSpc>
                <a:spcPct val="90000"/>
              </a:lnSpc>
              <a:spcBef>
                <a:spcPts val="1000"/>
              </a:spcBef>
              <a:spcAft>
                <a:spcPts val="0"/>
              </a:spcAft>
              <a:buClr>
                <a:schemeClr val="dk1"/>
              </a:buClr>
              <a:buSzPct val="100000"/>
              <a:buChar char="•"/>
            </a:pPr>
            <a:r>
              <a:rPr lang="en-US"/>
              <a:t>Amazon Review Data</a:t>
            </a:r>
            <a:endParaRPr/>
          </a:p>
          <a:p>
            <a:pPr indent="-228600" lvl="1" marL="685800" rtl="0" algn="l">
              <a:lnSpc>
                <a:spcPct val="90000"/>
              </a:lnSpc>
              <a:spcBef>
                <a:spcPts val="500"/>
              </a:spcBef>
              <a:spcAft>
                <a:spcPts val="0"/>
              </a:spcAft>
              <a:buClr>
                <a:schemeClr val="dk1"/>
              </a:buClr>
              <a:buSzPct val="100000"/>
              <a:buChar char="•"/>
            </a:pPr>
            <a:r>
              <a:rPr lang="en-US"/>
              <a:t>This dataset contains product reviews and metadata from Amazon, including 142.8 million reviews spanning May 1996 - Oct 2018.</a:t>
            </a:r>
            <a:endParaRPr/>
          </a:p>
          <a:p>
            <a:pPr indent="-228600" lvl="1" marL="685800" rtl="0" algn="l">
              <a:lnSpc>
                <a:spcPct val="90000"/>
              </a:lnSpc>
              <a:spcBef>
                <a:spcPts val="500"/>
              </a:spcBef>
              <a:spcAft>
                <a:spcPts val="0"/>
              </a:spcAft>
              <a:buClr>
                <a:schemeClr val="dk1"/>
              </a:buClr>
              <a:buSzPct val="100000"/>
              <a:buChar char="•"/>
            </a:pPr>
            <a:r>
              <a:rPr lang="en-US"/>
              <a:t>This dataset includes reviews (ratings, text, helpfulness votes), product metadata (descriptions, category information, price, brand, and image features), and links (also viewed/also bought graphs).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Dataset</a:t>
            </a: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Stanford Sentiment Treebank</a:t>
            </a:r>
            <a:endParaRPr/>
          </a:p>
          <a:p>
            <a:pPr indent="-228600" lvl="1" marL="685800" rtl="0" algn="l">
              <a:lnSpc>
                <a:spcPct val="90000"/>
              </a:lnSpc>
              <a:spcBef>
                <a:spcPts val="500"/>
              </a:spcBef>
              <a:spcAft>
                <a:spcPts val="0"/>
              </a:spcAft>
              <a:buClr>
                <a:schemeClr val="dk1"/>
              </a:buClr>
              <a:buSzPts val="2400"/>
              <a:buChar char="•"/>
            </a:pPr>
            <a:r>
              <a:rPr lang="en-US"/>
              <a:t>is a corpus with fully labeled parse trees that allows for a complete analysis of the compositional effects of sentiment in language.</a:t>
            </a:r>
            <a:endParaRPr/>
          </a:p>
          <a:p>
            <a:pPr indent="-228600" lvl="0" marL="228600" rtl="0" algn="l">
              <a:lnSpc>
                <a:spcPct val="90000"/>
              </a:lnSpc>
              <a:spcBef>
                <a:spcPts val="1000"/>
              </a:spcBef>
              <a:spcAft>
                <a:spcPts val="0"/>
              </a:spcAft>
              <a:buClr>
                <a:schemeClr val="dk1"/>
              </a:buClr>
              <a:buSzPts val="2800"/>
              <a:buChar char="•"/>
            </a:pPr>
            <a:r>
              <a:rPr lang="en-US"/>
              <a:t>WordStat Sentiment Dictionary</a:t>
            </a:r>
            <a:endParaRPr/>
          </a:p>
          <a:p>
            <a:pPr indent="-228600" lvl="1" marL="685800" rtl="0" algn="l">
              <a:lnSpc>
                <a:spcPct val="90000"/>
              </a:lnSpc>
              <a:spcBef>
                <a:spcPts val="500"/>
              </a:spcBef>
              <a:spcAft>
                <a:spcPts val="0"/>
              </a:spcAft>
              <a:buClr>
                <a:schemeClr val="dk1"/>
              </a:buClr>
              <a:buSzPts val="2400"/>
              <a:buChar char="•"/>
            </a:pPr>
            <a:r>
              <a:rPr lang="en-US"/>
              <a:t>classifies sentiments as negative or positive and combines three dictionaries, allowing for identifying synonyms and word patterns automatically.</a:t>
            </a:r>
            <a:endParaRPr/>
          </a:p>
          <a:p>
            <a:pPr indent="-228600" lvl="0" marL="228600" rtl="0" algn="l">
              <a:lnSpc>
                <a:spcPct val="90000"/>
              </a:lnSpc>
              <a:spcBef>
                <a:spcPts val="1000"/>
              </a:spcBef>
              <a:spcAft>
                <a:spcPts val="0"/>
              </a:spcAft>
              <a:buClr>
                <a:schemeClr val="dk1"/>
              </a:buClr>
              <a:buSzPts val="2800"/>
              <a:buChar char="•"/>
            </a:pPr>
            <a:r>
              <a:rPr lang="en-US"/>
              <a:t>Social Media Sentiment</a:t>
            </a:r>
            <a:endParaRPr/>
          </a:p>
          <a:p>
            <a:pPr indent="-228600" lvl="1" marL="685800" rtl="0" algn="l">
              <a:lnSpc>
                <a:spcPct val="90000"/>
              </a:lnSpc>
              <a:spcBef>
                <a:spcPts val="500"/>
              </a:spcBef>
              <a:spcAft>
                <a:spcPts val="0"/>
              </a:spcAft>
              <a:buClr>
                <a:schemeClr val="dk1"/>
              </a:buClr>
              <a:buSzPts val="2400"/>
              <a:buChar char="•"/>
            </a:pPr>
            <a:r>
              <a:rPr lang="en-US"/>
              <a:t>captures diverse emotions and interactions across social media platforms,  including text, timestamps, categorized emotions and etc.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Dataset</a:t>
            </a:r>
            <a:endParaRPr/>
          </a:p>
        </p:txBody>
      </p:sp>
      <p:sp>
        <p:nvSpPr>
          <p:cNvPr id="109" name="Google Shape;10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Hotel Reviews</a:t>
            </a:r>
            <a:endParaRPr/>
          </a:p>
          <a:p>
            <a:pPr indent="-228600" lvl="1" marL="685800" rtl="0" algn="l">
              <a:lnSpc>
                <a:spcPct val="90000"/>
              </a:lnSpc>
              <a:spcBef>
                <a:spcPts val="500"/>
              </a:spcBef>
              <a:spcAft>
                <a:spcPts val="0"/>
              </a:spcAft>
              <a:buClr>
                <a:schemeClr val="dk1"/>
              </a:buClr>
              <a:buSzPct val="100000"/>
              <a:buChar char="•"/>
            </a:pPr>
            <a:r>
              <a:rPr lang="en-US"/>
              <a:t>contains 1,000 hotels and their reviews, including details like location, rating, and review text. It can be used for aspects based sentiment analysis.</a:t>
            </a:r>
            <a:endParaRPr/>
          </a:p>
          <a:p>
            <a:pPr indent="-228600" lvl="0" marL="228600" rtl="0" algn="l">
              <a:lnSpc>
                <a:spcPct val="90000"/>
              </a:lnSpc>
              <a:spcBef>
                <a:spcPts val="1000"/>
              </a:spcBef>
              <a:spcAft>
                <a:spcPts val="0"/>
              </a:spcAft>
              <a:buClr>
                <a:schemeClr val="dk1"/>
              </a:buClr>
              <a:buSzPct val="100000"/>
              <a:buChar char="•"/>
            </a:pPr>
            <a:r>
              <a:rPr lang="en-US"/>
              <a:t>NewsMTSC</a:t>
            </a:r>
            <a:endParaRPr/>
          </a:p>
          <a:p>
            <a:pPr indent="-228600" lvl="1" marL="685800" rtl="0" algn="l">
              <a:lnSpc>
                <a:spcPct val="90000"/>
              </a:lnSpc>
              <a:spcBef>
                <a:spcPts val="500"/>
              </a:spcBef>
              <a:spcAft>
                <a:spcPts val="0"/>
              </a:spcAft>
              <a:buClr>
                <a:schemeClr val="dk1"/>
              </a:buClr>
              <a:buSzPct val="100000"/>
              <a:buChar char="•"/>
            </a:pPr>
            <a:r>
              <a:rPr lang="en-US"/>
              <a:t>a dataset for target-dependent sentiment classification (TSC) on news articles reporting on policy issues. consists of more than 11k labeled sentences, which we sampled from news articles from online US news outlets</a:t>
            </a:r>
            <a:endParaRPr/>
          </a:p>
          <a:p>
            <a:pPr indent="-228600" lvl="0" marL="228600" rtl="0" algn="l">
              <a:lnSpc>
                <a:spcPct val="90000"/>
              </a:lnSpc>
              <a:spcBef>
                <a:spcPts val="1000"/>
              </a:spcBef>
              <a:spcAft>
                <a:spcPts val="0"/>
              </a:spcAft>
              <a:buClr>
                <a:schemeClr val="dk1"/>
              </a:buClr>
              <a:buSzPct val="100000"/>
              <a:buChar char="•"/>
            </a:pPr>
            <a:r>
              <a:rPr lang="en-US"/>
              <a:t>FNSPID</a:t>
            </a:r>
            <a:endParaRPr/>
          </a:p>
          <a:p>
            <a:pPr indent="-228600" lvl="1" marL="685800" rtl="0" algn="l">
              <a:lnSpc>
                <a:spcPct val="90000"/>
              </a:lnSpc>
              <a:spcBef>
                <a:spcPts val="500"/>
              </a:spcBef>
              <a:spcAft>
                <a:spcPts val="0"/>
              </a:spcAft>
              <a:buClr>
                <a:schemeClr val="dk1"/>
              </a:buClr>
              <a:buSzPct val="100000"/>
              <a:buChar char="•"/>
            </a:pPr>
            <a:r>
              <a:rPr lang="en-US"/>
              <a:t>Financial News and Stock Price Integration Dataset is a comprehensive financial dataset designed to enhance stock market predictions by combining quantitative and qualitative data. It contains 29.7 million stock prices and 15.7 million financial news records for 4,775 S&amp;P500 companies from 1999 to 2023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Dataset</a:t>
            </a:r>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twitter-financial-news-sentiment</a:t>
            </a:r>
            <a:endParaRPr/>
          </a:p>
          <a:p>
            <a:pPr indent="-228600" lvl="1" marL="685800" rtl="0" algn="l">
              <a:lnSpc>
                <a:spcPct val="90000"/>
              </a:lnSpc>
              <a:spcBef>
                <a:spcPts val="500"/>
              </a:spcBef>
              <a:spcAft>
                <a:spcPts val="0"/>
              </a:spcAft>
              <a:buClr>
                <a:schemeClr val="dk1"/>
              </a:buClr>
              <a:buSzPts val="2400"/>
              <a:buChar char="•"/>
            </a:pPr>
            <a:r>
              <a:rPr lang="en-US"/>
              <a:t>Dataset containing an annotated corpus of finance-related tweets used to classify finance-related tweets for their sentiment.</a:t>
            </a:r>
            <a:endParaRPr/>
          </a:p>
          <a:p>
            <a:pPr indent="-228600" lvl="0" marL="228600" rtl="0" algn="l">
              <a:lnSpc>
                <a:spcPct val="90000"/>
              </a:lnSpc>
              <a:spcBef>
                <a:spcPts val="1000"/>
              </a:spcBef>
              <a:spcAft>
                <a:spcPts val="0"/>
              </a:spcAft>
              <a:buClr>
                <a:schemeClr val="dk1"/>
              </a:buClr>
              <a:buSzPts val="2800"/>
              <a:buChar char="•"/>
            </a:pPr>
            <a:r>
              <a:rPr lang="en-US"/>
              <a:t>IMDB</a:t>
            </a:r>
            <a:endParaRPr/>
          </a:p>
          <a:p>
            <a:pPr indent="-228600" lvl="1" marL="685800" rtl="0" algn="l">
              <a:lnSpc>
                <a:spcPct val="90000"/>
              </a:lnSpc>
              <a:spcBef>
                <a:spcPts val="500"/>
              </a:spcBef>
              <a:spcAft>
                <a:spcPts val="0"/>
              </a:spcAft>
              <a:buClr>
                <a:schemeClr val="dk1"/>
              </a:buClr>
              <a:buSzPts val="2400"/>
              <a:buChar char="•"/>
            </a:pPr>
            <a:r>
              <a:rPr lang="en-US"/>
              <a:t>Large Movie Review Dataset. This is a dataset for binary sentiment classification containing 25,000 highly polar movie reviews for training, and 25,000 for testing.</a:t>
            </a:r>
            <a:endParaRPr/>
          </a:p>
          <a:p>
            <a:pPr indent="-228600" lvl="0" marL="228600" rtl="0" algn="l">
              <a:lnSpc>
                <a:spcPct val="90000"/>
              </a:lnSpc>
              <a:spcBef>
                <a:spcPts val="1000"/>
              </a:spcBef>
              <a:spcAft>
                <a:spcPts val="0"/>
              </a:spcAft>
              <a:buClr>
                <a:schemeClr val="dk1"/>
              </a:buClr>
              <a:buSzPts val="2800"/>
              <a:buChar char="•"/>
            </a:pPr>
            <a:r>
              <a:rPr lang="en-US"/>
              <a:t>Yelp reviews</a:t>
            </a:r>
            <a:endParaRPr/>
          </a:p>
          <a:p>
            <a:pPr indent="-228600" lvl="1" marL="685800" rtl="0" algn="l">
              <a:lnSpc>
                <a:spcPct val="90000"/>
              </a:lnSpc>
              <a:spcBef>
                <a:spcPts val="500"/>
              </a:spcBef>
              <a:spcAft>
                <a:spcPts val="0"/>
              </a:spcAft>
              <a:buClr>
                <a:schemeClr val="dk1"/>
              </a:buClr>
              <a:buSzPts val="2400"/>
              <a:buChar char="•"/>
            </a:pPr>
            <a:r>
              <a:rPr lang="en-US"/>
              <a:t>The Yelp reviews dataset consists of reviews from Yelp. It is extracted from the Yelp Dataset Challenge 2015 data. The dataset is mainly used for text classification: given the text, predict the sentiment.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Intended Approach</a:t>
            </a:r>
            <a:endParaRPr/>
          </a:p>
        </p:txBody>
      </p:sp>
      <p:sp>
        <p:nvSpPr>
          <p:cNvPr id="121" name="Google Shape;121;p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Char char="●"/>
            </a:pPr>
            <a:r>
              <a:rPr b="1" lang="en-US"/>
              <a:t>Preprocessing source data:</a:t>
            </a:r>
            <a:r>
              <a:rPr lang="en-US"/>
              <a:t> apply methods like the stopword removal, negation handling, and convert emoticons to textual meanings </a:t>
            </a:r>
            <a:r>
              <a:rPr lang="en-US"/>
              <a:t>to increase the precision. Apply feature engineering by construct additional features to contribute to the analysis.</a:t>
            </a:r>
            <a:endParaRPr/>
          </a:p>
          <a:p>
            <a:pPr indent="-342900" lvl="0" marL="457200" rtl="0" algn="l">
              <a:spcBef>
                <a:spcPts val="0"/>
              </a:spcBef>
              <a:spcAft>
                <a:spcPts val="0"/>
              </a:spcAft>
              <a:buSzPts val="1800"/>
              <a:buChar char="●"/>
            </a:pPr>
            <a:r>
              <a:rPr b="1" lang="en-US"/>
              <a:t>Sentimental Analysis:</a:t>
            </a:r>
            <a:r>
              <a:rPr lang="en-US"/>
              <a:t> </a:t>
            </a:r>
            <a:r>
              <a:rPr lang="en-US"/>
              <a:t>Train word embedding or using the pre-trained BERT model, using attention mechanism as an add-on to increase the sensitivity of critical information.</a:t>
            </a:r>
            <a:endParaRPr/>
          </a:p>
          <a:p>
            <a:pPr indent="-342900" lvl="0" marL="457200" rtl="0" algn="l">
              <a:spcBef>
                <a:spcPts val="0"/>
              </a:spcBef>
              <a:spcAft>
                <a:spcPts val="0"/>
              </a:spcAft>
              <a:buSzPts val="1800"/>
              <a:buChar char="●"/>
            </a:pPr>
            <a:r>
              <a:rPr b="1" lang="en-US"/>
              <a:t>Model Fusion:</a:t>
            </a:r>
            <a:r>
              <a:rPr lang="en-US"/>
              <a:t> Using multiple models to extract features, including but not limited to RF, LR. Using specific mechanism to make a fusion of multiple models (voting, stacking).</a:t>
            </a:r>
            <a:endParaRPr/>
          </a:p>
          <a:p>
            <a:pPr indent="0" lvl="0" marL="45720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f908eefde2_11_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Evaluate method</a:t>
            </a:r>
            <a:endParaRPr/>
          </a:p>
        </p:txBody>
      </p:sp>
      <p:sp>
        <p:nvSpPr>
          <p:cNvPr id="127" name="Google Shape;127;g2f908eefde2_11_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For main task(</a:t>
            </a:r>
            <a:r>
              <a:rPr lang="en-US"/>
              <a:t>Sentiment Classification)</a:t>
            </a:r>
            <a:r>
              <a:rPr lang="en-US"/>
              <a:t>: Accuracy, Precision, Recall, F1-Score.</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For downstream task:</a:t>
            </a:r>
            <a:endParaRPr/>
          </a:p>
          <a:p>
            <a:pPr indent="0" lvl="0" marL="0" rtl="0" algn="l">
              <a:spcBef>
                <a:spcPts val="1000"/>
              </a:spcBef>
              <a:spcAft>
                <a:spcPts val="0"/>
              </a:spcAft>
              <a:buNone/>
            </a:pPr>
            <a:r>
              <a:rPr lang="en-US"/>
              <a:t>Apply the model into downstream tasks to help evaluate its performance indicator. </a:t>
            </a:r>
            <a:endParaRPr/>
          </a:p>
          <a:p>
            <a:pPr indent="0" lvl="0" marL="0" rtl="0" algn="l">
              <a:spcBef>
                <a:spcPts val="1000"/>
              </a:spcBef>
              <a:spcAft>
                <a:spcPts val="0"/>
              </a:spcAft>
              <a:buNone/>
            </a:pPr>
            <a:r>
              <a:rPr lang="en-US"/>
              <a:t>The downstream task will use time-series model to catch the time-dependencies features then predict the market, which is a good practise to show the relationship between media comments and the market.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t>Challenges</a:t>
            </a:r>
            <a:endParaRPr/>
          </a:p>
        </p:txBody>
      </p:sp>
      <p:sp>
        <p:nvSpPr>
          <p:cNvPr id="133" name="Google Shape;133;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a:t>Massive Data</a:t>
            </a:r>
            <a:endParaRPr/>
          </a:p>
          <a:p>
            <a:pPr indent="-342900" lvl="1" marL="914400" rtl="0" algn="l">
              <a:spcBef>
                <a:spcPts val="0"/>
              </a:spcBef>
              <a:spcAft>
                <a:spcPts val="0"/>
              </a:spcAft>
              <a:buSzPts val="1800"/>
              <a:buChar char="○"/>
            </a:pPr>
            <a:r>
              <a:rPr lang="en-US"/>
              <a:t>The Singapore News Articles dataset contains 9,185,305 rows and takes up more than 8GB of space. Without using stream processing, it would be difficult to load it directly into memory and operate on it.</a:t>
            </a:r>
            <a:endParaRPr/>
          </a:p>
          <a:p>
            <a:pPr indent="-342900" lvl="0" marL="457200" rtl="0" algn="l">
              <a:spcBef>
                <a:spcPts val="0"/>
              </a:spcBef>
              <a:spcAft>
                <a:spcPts val="0"/>
              </a:spcAft>
              <a:buSzPts val="1800"/>
              <a:buChar char="●"/>
            </a:pPr>
            <a:r>
              <a:rPr lang="en-US"/>
              <a:t>Domain adaptation</a:t>
            </a:r>
            <a:endParaRPr/>
          </a:p>
          <a:p>
            <a:pPr indent="-342900" lvl="1" marL="914400" rtl="0" algn="l">
              <a:spcBef>
                <a:spcPts val="0"/>
              </a:spcBef>
              <a:spcAft>
                <a:spcPts val="0"/>
              </a:spcAft>
              <a:buSzPts val="1800"/>
              <a:buChar char="○"/>
            </a:pPr>
            <a:r>
              <a:rPr lang="en-US"/>
              <a:t>Our dataset includes general news, financial news, online shopping reviews, etc. Models trained on one or a few datasets may not perform well in other domains.</a:t>
            </a:r>
            <a:endParaRPr/>
          </a:p>
          <a:p>
            <a:pPr indent="-342900" lvl="0" marL="457200" rtl="0" algn="l">
              <a:spcBef>
                <a:spcPts val="0"/>
              </a:spcBef>
              <a:spcAft>
                <a:spcPts val="0"/>
              </a:spcAft>
              <a:buSzPts val="1800"/>
              <a:buChar char="●"/>
            </a:pPr>
            <a:r>
              <a:rPr lang="en-US"/>
              <a:t>Label Accuracy</a:t>
            </a:r>
            <a:endParaRPr/>
          </a:p>
          <a:p>
            <a:pPr indent="-342900" lvl="1" marL="914400" rtl="0" algn="l">
              <a:spcBef>
                <a:spcPts val="0"/>
              </a:spcBef>
              <a:spcAft>
                <a:spcPts val="0"/>
              </a:spcAft>
              <a:buSzPts val="1800"/>
              <a:buChar char="○"/>
            </a:pPr>
            <a:r>
              <a:rPr lang="en-US"/>
              <a:t>The ground truth labels of many datasets are generated by traditional NLP tools, which may not always be correct. We might need to leverage LLMs to generate higher-quality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2024-09-29T11:09:51Z</dcterms:created>
  <dc:creator>杨浩弘</dc:creator>
</cp:coreProperties>
</file>