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84" r:id="rId2"/>
    <p:sldId id="285" r:id="rId3"/>
    <p:sldId id="286" r:id="rId4"/>
    <p:sldId id="287" r:id="rId5"/>
    <p:sldId id="288" r:id="rId6"/>
    <p:sldId id="289" r:id="rId7"/>
    <p:sldId id="291" r:id="rId8"/>
    <p:sldId id="292" r:id="rId9"/>
    <p:sldId id="293" r:id="rId10"/>
    <p:sldId id="262" r:id="rId11"/>
    <p:sldId id="264" r:id="rId12"/>
    <p:sldId id="266" r:id="rId13"/>
    <p:sldId id="294" r:id="rId14"/>
    <p:sldId id="270" r:id="rId15"/>
    <p:sldId id="295" r:id="rId16"/>
    <p:sldId id="297" r:id="rId17"/>
    <p:sldId id="296" r:id="rId18"/>
    <p:sldId id="298" r:id="rId19"/>
    <p:sldId id="299" r:id="rId20"/>
    <p:sldId id="300" r:id="rId21"/>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extLst>
    <p:ext uri="{521415D9-36F7-43E2-AB2F-B90AF26B5E84}">
      <p14:sectionLst xmlns:p14="http://schemas.microsoft.com/office/powerpoint/2010/main">
        <p14:section name="Default Section" id="{25D98555-747B-4EC8-9ABE-10F0C661FCA8}">
          <p14:sldIdLst>
            <p14:sldId id="284"/>
          </p14:sldIdLst>
        </p14:section>
        <p14:section name="Q1" id="{866E8070-8B53-4D32-A25F-CB630E11DD04}">
          <p14:sldIdLst>
            <p14:sldId id="285"/>
            <p14:sldId id="286"/>
            <p14:sldId id="287"/>
            <p14:sldId id="288"/>
          </p14:sldIdLst>
        </p14:section>
        <p14:section name="Q2" id="{109E9995-4975-433E-8489-158E7274B9C7}">
          <p14:sldIdLst>
            <p14:sldId id="289"/>
            <p14:sldId id="291"/>
            <p14:sldId id="292"/>
            <p14:sldId id="293"/>
            <p14:sldId id="262"/>
          </p14:sldIdLst>
        </p14:section>
        <p14:section name="Q3" id="{6E2425AD-7323-4687-BEC3-7BBA79795CC1}">
          <p14:sldIdLst>
            <p14:sldId id="264"/>
            <p14:sldId id="266"/>
            <p14:sldId id="294"/>
            <p14:sldId id="270"/>
            <p14:sldId id="295"/>
            <p14:sldId id="297"/>
            <p14:sldId id="296"/>
            <p14:sldId id="298"/>
            <p14:sldId id="299"/>
            <p14:sldId id="3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DFE3"/>
          </a:solidFill>
        </a:fill>
      </a:tcStyle>
    </a:wholeTbl>
    <a:band2H>
      <a:tcTxStyle/>
      <a:tcStyle>
        <a:tcBdr/>
        <a:fill>
          <a:solidFill>
            <a:srgbClr val="EAF0F2"/>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AD9E0"/>
          </a:solidFill>
        </a:fill>
      </a:tcStyle>
    </a:wholeTbl>
    <a:band2H>
      <a:tcTxStyle/>
      <a:tcStyle>
        <a:tcBdr/>
        <a:fill>
          <a:solidFill>
            <a:srgbClr val="EDEDF0"/>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8DA"/>
          </a:solidFill>
        </a:fill>
      </a:tcStyle>
    </a:wholeTbl>
    <a:band2H>
      <a:tcTxStyle/>
      <a:tcStyle>
        <a:tcBdr/>
        <a:fill>
          <a:solidFill>
            <a:srgbClr val="ECECED"/>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05"/>
    <p:restoredTop sz="94645"/>
  </p:normalViewPr>
  <p:slideViewPr>
    <p:cSldViewPr snapToGrid="0">
      <p:cViewPr varScale="1">
        <p:scale>
          <a:sx n="123" d="100"/>
          <a:sy n="123" d="100"/>
        </p:scale>
        <p:origin x="2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4" name="Shape 114"/>
          <p:cNvSpPr>
            <a:spLocks noGrp="1" noRot="1" noChangeAspect="1"/>
          </p:cNvSpPr>
          <p:nvPr>
            <p:ph type="sldImg"/>
          </p:nvPr>
        </p:nvSpPr>
        <p:spPr>
          <a:xfrm>
            <a:off x="1143000" y="685800"/>
            <a:ext cx="4572000" cy="3429000"/>
          </a:xfrm>
          <a:prstGeom prst="rect">
            <a:avLst/>
          </a:prstGeom>
        </p:spPr>
        <p:txBody>
          <a:bodyPr/>
          <a:lstStyle/>
          <a:p>
            <a:endParaRPr/>
          </a:p>
        </p:txBody>
      </p:sp>
      <p:sp>
        <p:nvSpPr>
          <p:cNvPr id="115" name="Shape 11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a:t>
            </a:r>
            <a:r>
              <a:rPr lang="en-US" baseline="0" dirty="0"/>
              <a:t> can assume this is the result of word count on every single document</a:t>
            </a:r>
          </a:p>
          <a:p>
            <a:pPr marL="171450" indent="-171450">
              <a:buFontTx/>
              <a:buChar char="-"/>
            </a:pPr>
            <a:r>
              <a:rPr lang="en-US" baseline="0" dirty="0"/>
              <a:t>Which is the occurrence of word on the whole dataset..</a:t>
            </a:r>
            <a:endParaRPr lang="en-US" dirty="0"/>
          </a:p>
        </p:txBody>
      </p:sp>
    </p:spTree>
    <p:extLst>
      <p:ext uri="{BB962C8B-B14F-4D97-AF65-F5344CB8AC3E}">
        <p14:creationId xmlns:p14="http://schemas.microsoft.com/office/powerpoint/2010/main" val="2107353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a:t>
            </a:r>
            <a:r>
              <a:rPr lang="en-US" baseline="0" dirty="0"/>
              <a:t> can assume this is the result of word count on every single document</a:t>
            </a:r>
          </a:p>
          <a:p>
            <a:pPr marL="171450" indent="-171450">
              <a:buFontTx/>
              <a:buChar char="-"/>
            </a:pPr>
            <a:r>
              <a:rPr lang="en-US" baseline="0" dirty="0"/>
              <a:t>Which is the occurrence of word on the whole dataset..</a:t>
            </a:r>
            <a:endParaRPr lang="en-US" dirty="0"/>
          </a:p>
        </p:txBody>
      </p:sp>
    </p:spTree>
    <p:extLst>
      <p:ext uri="{BB962C8B-B14F-4D97-AF65-F5344CB8AC3E}">
        <p14:creationId xmlns:p14="http://schemas.microsoft.com/office/powerpoint/2010/main" val="1242312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a:t>
            </a:r>
            <a:r>
              <a:rPr lang="en-US" baseline="0" dirty="0"/>
              <a:t> can assume this is the result of word count on every single document</a:t>
            </a:r>
          </a:p>
          <a:p>
            <a:pPr marL="171450" indent="-171450">
              <a:buFontTx/>
              <a:buChar char="-"/>
            </a:pPr>
            <a:r>
              <a:rPr lang="en-US" baseline="0" dirty="0"/>
              <a:t>Which is the occurrence of word on the whole dataset..</a:t>
            </a:r>
            <a:endParaRPr lang="en-US" dirty="0"/>
          </a:p>
        </p:txBody>
      </p:sp>
    </p:spTree>
    <p:extLst>
      <p:ext uri="{BB962C8B-B14F-4D97-AF65-F5344CB8AC3E}">
        <p14:creationId xmlns:p14="http://schemas.microsoft.com/office/powerpoint/2010/main" val="3808591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a:t>
            </a:r>
            <a:r>
              <a:rPr lang="en-US" baseline="0" dirty="0"/>
              <a:t> can assume this is the result of word count on every single document</a:t>
            </a:r>
          </a:p>
          <a:p>
            <a:pPr marL="171450" indent="-171450">
              <a:buFontTx/>
              <a:buChar char="-"/>
            </a:pPr>
            <a:r>
              <a:rPr lang="en-US" baseline="0" dirty="0"/>
              <a:t>Which is the occurrence of word on the whole dataset..</a:t>
            </a:r>
            <a:endParaRPr lang="en-US" dirty="0"/>
          </a:p>
        </p:txBody>
      </p:sp>
    </p:spTree>
    <p:extLst>
      <p:ext uri="{BB962C8B-B14F-4D97-AF65-F5344CB8AC3E}">
        <p14:creationId xmlns:p14="http://schemas.microsoft.com/office/powerpoint/2010/main" val="2034938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a:t>
            </a:r>
            <a:r>
              <a:rPr lang="en-US" baseline="0" dirty="0"/>
              <a:t> can assume this is the result of word count on every single document</a:t>
            </a:r>
          </a:p>
          <a:p>
            <a:pPr marL="171450" indent="-171450">
              <a:buFontTx/>
              <a:buChar char="-"/>
            </a:pPr>
            <a:r>
              <a:rPr lang="en-US" baseline="0" dirty="0"/>
              <a:t>Which is the occurrence of word on the whole dataset..</a:t>
            </a:r>
            <a:endParaRPr lang="en-US" dirty="0"/>
          </a:p>
        </p:txBody>
      </p:sp>
    </p:spTree>
    <p:extLst>
      <p:ext uri="{BB962C8B-B14F-4D97-AF65-F5344CB8AC3E}">
        <p14:creationId xmlns:p14="http://schemas.microsoft.com/office/powerpoint/2010/main" val="33939672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202" name="Rectangle 10"/>
          <p:cNvSpPr>
            <a:spLocks noChangeArrowheads="1"/>
          </p:cNvSpPr>
          <p:nvPr/>
        </p:nvSpPr>
        <p:spPr bwMode="auto">
          <a:xfrm>
            <a:off x="0" y="0"/>
            <a:ext cx="9144000" cy="4953239"/>
          </a:xfrm>
          <a:prstGeom prst="rect">
            <a:avLst/>
          </a:prstGeom>
          <a:solidFill>
            <a:srgbClr val="FF6600"/>
          </a:solidFill>
          <a:ln w="9525">
            <a:noFill/>
            <a:miter lim="800000"/>
            <a:headEnd/>
            <a:tailEnd/>
          </a:ln>
          <a:effectLst/>
        </p:spPr>
        <p:txBody>
          <a:bodyPr wrap="none" anchor="ctr"/>
          <a:lstStyle/>
          <a:p>
            <a:endParaRPr lang="en-US" sz="1441"/>
          </a:p>
        </p:txBody>
      </p:sp>
      <p:sp>
        <p:nvSpPr>
          <p:cNvPr id="8203" name="Rectangle 11"/>
          <p:cNvSpPr>
            <a:spLocks noChangeArrowheads="1"/>
          </p:cNvSpPr>
          <p:nvPr/>
        </p:nvSpPr>
        <p:spPr bwMode="auto">
          <a:xfrm>
            <a:off x="0" y="6604318"/>
            <a:ext cx="9144000" cy="253682"/>
          </a:xfrm>
          <a:prstGeom prst="rect">
            <a:avLst/>
          </a:prstGeom>
          <a:solidFill>
            <a:srgbClr val="FF6600"/>
          </a:solidFill>
          <a:ln w="9525">
            <a:noFill/>
            <a:miter lim="800000"/>
            <a:headEnd/>
            <a:tailEnd/>
          </a:ln>
          <a:effectLst/>
        </p:spPr>
        <p:txBody>
          <a:bodyPr wrap="none" anchor="ctr"/>
          <a:lstStyle/>
          <a:p>
            <a:endParaRPr lang="en-US" sz="1441"/>
          </a:p>
        </p:txBody>
      </p:sp>
      <p:sp>
        <p:nvSpPr>
          <p:cNvPr id="8194" name="Rectangle 2"/>
          <p:cNvSpPr>
            <a:spLocks noGrp="1" noChangeArrowheads="1"/>
          </p:cNvSpPr>
          <p:nvPr>
            <p:ph type="ctrTitle"/>
          </p:nvPr>
        </p:nvSpPr>
        <p:spPr>
          <a:xfrm>
            <a:off x="549069" y="1375899"/>
            <a:ext cx="8098767" cy="1582285"/>
          </a:xfrm>
        </p:spPr>
        <p:txBody>
          <a:bodyPr/>
          <a:lstStyle>
            <a:lvl1pPr algn="ctr">
              <a:defRPr sz="5404">
                <a:solidFill>
                  <a:schemeClr val="bg1"/>
                </a:solidFill>
              </a:defRPr>
            </a:lvl1pPr>
          </a:lstStyle>
          <a:p>
            <a:r>
              <a:rPr lang="en-US"/>
              <a:t>Click to edit Master title style</a:t>
            </a:r>
            <a:endParaRPr lang="en-GB"/>
          </a:p>
        </p:txBody>
      </p:sp>
      <p:pic>
        <p:nvPicPr>
          <p:cNvPr id="8205" name="Picture 13"/>
          <p:cNvPicPr>
            <a:picLocks noChangeAspect="1" noChangeArrowheads="1"/>
          </p:cNvPicPr>
          <p:nvPr/>
        </p:nvPicPr>
        <p:blipFill>
          <a:blip r:embed="rId2"/>
          <a:srcRect/>
          <a:stretch>
            <a:fillRect/>
          </a:stretch>
        </p:blipFill>
        <p:spPr bwMode="auto">
          <a:xfrm>
            <a:off x="3363047" y="5198322"/>
            <a:ext cx="2317815" cy="1136550"/>
          </a:xfrm>
          <a:prstGeom prst="rect">
            <a:avLst/>
          </a:prstGeom>
          <a:noFill/>
        </p:spPr>
      </p:pic>
    </p:spTree>
    <p:extLst>
      <p:ext uri="{BB962C8B-B14F-4D97-AF65-F5344CB8AC3E}">
        <p14:creationId xmlns:p14="http://schemas.microsoft.com/office/powerpoint/2010/main" val="384650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GB"/>
          </a:p>
        </p:txBody>
      </p:sp>
      <p:sp>
        <p:nvSpPr>
          <p:cNvPr id="5" name="Slide Number Placeholder 4"/>
          <p:cNvSpPr>
            <a:spLocks noGrp="1"/>
          </p:cNvSpPr>
          <p:nvPr>
            <p:ph type="sldNum" sz="quarter" idx="11"/>
          </p:nvPr>
        </p:nvSpPr>
        <p:spPr/>
        <p:txBody>
          <a:bodyPr/>
          <a:lstStyle>
            <a:lvl1pPr>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2762431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80067" y="290946"/>
            <a:ext cx="1941759" cy="596939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50500" y="290946"/>
            <a:ext cx="5692300" cy="596939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GB"/>
          </a:p>
        </p:txBody>
      </p:sp>
      <p:sp>
        <p:nvSpPr>
          <p:cNvPr id="5" name="Slide Number Placeholder 4"/>
          <p:cNvSpPr>
            <a:spLocks noGrp="1"/>
          </p:cNvSpPr>
          <p:nvPr>
            <p:ph type="sldNum" sz="quarter" idx="11"/>
          </p:nvPr>
        </p:nvSpPr>
        <p:spPr/>
        <p:txBody>
          <a:bodyPr/>
          <a:lstStyle>
            <a:lvl1pPr>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1652694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GB"/>
          </a:p>
        </p:txBody>
      </p:sp>
      <p:sp>
        <p:nvSpPr>
          <p:cNvPr id="5" name="Slide Number Placeholder 4"/>
          <p:cNvSpPr>
            <a:spLocks noGrp="1"/>
          </p:cNvSpPr>
          <p:nvPr>
            <p:ph type="sldNum" sz="quarter" idx="11"/>
          </p:nvPr>
        </p:nvSpPr>
        <p:spPr/>
        <p:txBody>
          <a:bodyPr/>
          <a:lstStyle>
            <a:lvl1pPr>
              <a:defRPr/>
            </a:lvl1pPr>
          </a:lstStyle>
          <a:p>
            <a:fld id="{86CB4B4D-7CA3-9044-876B-883B54F8677D}" type="slidenum">
              <a:rPr lang="en-US" smtClean="0"/>
              <a:t>‹#›</a:t>
            </a:fld>
            <a:endParaRPr lang="en-US"/>
          </a:p>
        </p:txBody>
      </p:sp>
      <p:sp>
        <p:nvSpPr>
          <p:cNvPr id="6" name="文本框 5"/>
          <p:cNvSpPr txBox="1"/>
          <p:nvPr/>
        </p:nvSpPr>
        <p:spPr>
          <a:xfrm>
            <a:off x="8236034" y="690758"/>
            <a:ext cx="184731" cy="314060"/>
          </a:xfrm>
          <a:prstGeom prst="rect">
            <a:avLst/>
          </a:prstGeom>
          <a:noFill/>
        </p:spPr>
        <p:txBody>
          <a:bodyPr wrap="none" rtlCol="0">
            <a:spAutoFit/>
          </a:bodyPr>
          <a:lstStyle/>
          <a:p>
            <a:endParaRPr kumimoji="1" lang="zh-CN" altLang="en-US" sz="1441" dirty="0"/>
          </a:p>
        </p:txBody>
      </p:sp>
    </p:spTree>
    <p:extLst>
      <p:ext uri="{BB962C8B-B14F-4D97-AF65-F5344CB8AC3E}">
        <p14:creationId xmlns:p14="http://schemas.microsoft.com/office/powerpoint/2010/main" val="4272617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083" y="4407179"/>
            <a:ext cx="7772757" cy="1361567"/>
          </a:xfrm>
        </p:spPr>
        <p:txBody>
          <a:bodyPr anchor="t"/>
          <a:lstStyle>
            <a:lvl1pPr algn="l">
              <a:defRPr sz="3603" b="1" cap="all"/>
            </a:lvl1pPr>
          </a:lstStyle>
          <a:p>
            <a:r>
              <a:rPr lang="en-US"/>
              <a:t>Click to edit Master title style</a:t>
            </a:r>
          </a:p>
        </p:txBody>
      </p:sp>
      <p:sp>
        <p:nvSpPr>
          <p:cNvPr id="3" name="Text Placeholder 2"/>
          <p:cNvSpPr>
            <a:spLocks noGrp="1"/>
          </p:cNvSpPr>
          <p:nvPr>
            <p:ph type="body" idx="1"/>
          </p:nvPr>
        </p:nvSpPr>
        <p:spPr>
          <a:xfrm>
            <a:off x="722083" y="2906588"/>
            <a:ext cx="7772757" cy="1500591"/>
          </a:xfrm>
        </p:spPr>
        <p:txBody>
          <a:bodyPr anchor="b"/>
          <a:lstStyle>
            <a:lvl1pPr marL="0" indent="0">
              <a:buNone/>
              <a:defRPr sz="1801"/>
            </a:lvl1pPr>
            <a:lvl2pPr marL="411800" indent="0">
              <a:buNone/>
              <a:defRPr sz="1621"/>
            </a:lvl2pPr>
            <a:lvl3pPr marL="823600" indent="0">
              <a:buNone/>
              <a:defRPr sz="1441"/>
            </a:lvl3pPr>
            <a:lvl4pPr marL="1235400" indent="0">
              <a:buNone/>
              <a:defRPr sz="1261"/>
            </a:lvl4pPr>
            <a:lvl5pPr marL="1647200" indent="0">
              <a:buNone/>
              <a:defRPr sz="1261"/>
            </a:lvl5pPr>
            <a:lvl6pPr marL="2059000" indent="0">
              <a:buNone/>
              <a:defRPr sz="1261"/>
            </a:lvl6pPr>
            <a:lvl7pPr marL="2470800" indent="0">
              <a:buNone/>
              <a:defRPr sz="1261"/>
            </a:lvl7pPr>
            <a:lvl8pPr marL="2882600" indent="0">
              <a:buNone/>
              <a:defRPr sz="1261"/>
            </a:lvl8pPr>
            <a:lvl9pPr marL="3294400" indent="0">
              <a:buNone/>
              <a:defRPr sz="1261"/>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Slide Number Placeholder 4"/>
          <p:cNvSpPr>
            <a:spLocks noGrp="1"/>
          </p:cNvSpPr>
          <p:nvPr>
            <p:ph type="sldNum" sz="quarter" idx="11"/>
          </p:nvPr>
        </p:nvSpPr>
        <p:spPr/>
        <p:txBody>
          <a:bodyPr/>
          <a:lstStyle>
            <a:lvl1pPr>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126878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50500" y="1641047"/>
            <a:ext cx="3816315" cy="4619296"/>
          </a:xfrm>
        </p:spPr>
        <p:txBody>
          <a:bodyPr/>
          <a:lstStyle>
            <a:lvl1pPr>
              <a:defRPr sz="2522"/>
            </a:lvl1pPr>
            <a:lvl2pPr>
              <a:defRPr sz="2162"/>
            </a:lvl2pPr>
            <a:lvl3pPr>
              <a:defRPr sz="1801"/>
            </a:lvl3pPr>
            <a:lvl4pPr>
              <a:defRPr sz="1621"/>
            </a:lvl4pPr>
            <a:lvl5pPr>
              <a:defRPr sz="1621"/>
            </a:lvl5pPr>
            <a:lvl6pPr>
              <a:defRPr sz="1621"/>
            </a:lvl6pPr>
            <a:lvl7pPr>
              <a:defRPr sz="1621"/>
            </a:lvl7pPr>
            <a:lvl8pPr>
              <a:defRPr sz="1621"/>
            </a:lvl8pPr>
            <a:lvl9pPr>
              <a:defRPr sz="1621"/>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04082" y="1641047"/>
            <a:ext cx="3817745" cy="4619296"/>
          </a:xfrm>
        </p:spPr>
        <p:txBody>
          <a:bodyPr/>
          <a:lstStyle>
            <a:lvl1pPr>
              <a:defRPr sz="2522"/>
            </a:lvl1pPr>
            <a:lvl2pPr>
              <a:defRPr sz="2162"/>
            </a:lvl2pPr>
            <a:lvl3pPr>
              <a:defRPr sz="1801"/>
            </a:lvl3pPr>
            <a:lvl4pPr>
              <a:defRPr sz="1621"/>
            </a:lvl4pPr>
            <a:lvl5pPr>
              <a:defRPr sz="1621"/>
            </a:lvl5pPr>
            <a:lvl6pPr>
              <a:defRPr sz="1621"/>
            </a:lvl6pPr>
            <a:lvl7pPr>
              <a:defRPr sz="1621"/>
            </a:lvl7pPr>
            <a:lvl8pPr>
              <a:defRPr sz="1621"/>
            </a:lvl8pPr>
            <a:lvl9pPr>
              <a:defRPr sz="1621"/>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GB"/>
          </a:p>
        </p:txBody>
      </p:sp>
      <p:sp>
        <p:nvSpPr>
          <p:cNvPr id="6" name="Slide Number Placeholder 5"/>
          <p:cNvSpPr>
            <a:spLocks noGrp="1"/>
          </p:cNvSpPr>
          <p:nvPr>
            <p:ph type="sldNum" sz="quarter" idx="11"/>
          </p:nvPr>
        </p:nvSpPr>
        <p:spPr/>
        <p:txBody>
          <a:bodyPr/>
          <a:lstStyle>
            <a:lvl1pPr>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900998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558" y="275180"/>
            <a:ext cx="8228885" cy="1142284"/>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557" y="1534989"/>
            <a:ext cx="4039375" cy="639220"/>
          </a:xfrm>
        </p:spPr>
        <p:txBody>
          <a:bodyPr anchor="b"/>
          <a:lstStyle>
            <a:lvl1pPr marL="0" indent="0">
              <a:buNone/>
              <a:defRPr sz="2162" b="1"/>
            </a:lvl1pPr>
            <a:lvl2pPr marL="411800" indent="0">
              <a:buNone/>
              <a:defRPr sz="1801" b="1"/>
            </a:lvl2pPr>
            <a:lvl3pPr marL="823600" indent="0">
              <a:buNone/>
              <a:defRPr sz="1621" b="1"/>
            </a:lvl3pPr>
            <a:lvl4pPr marL="1235400" indent="0">
              <a:buNone/>
              <a:defRPr sz="1441" b="1"/>
            </a:lvl4pPr>
            <a:lvl5pPr marL="1647200" indent="0">
              <a:buNone/>
              <a:defRPr sz="1441" b="1"/>
            </a:lvl5pPr>
            <a:lvl6pPr marL="2059000" indent="0">
              <a:buNone/>
              <a:defRPr sz="1441" b="1"/>
            </a:lvl6pPr>
            <a:lvl7pPr marL="2470800" indent="0">
              <a:buNone/>
              <a:defRPr sz="1441" b="1"/>
            </a:lvl7pPr>
            <a:lvl8pPr marL="2882600" indent="0">
              <a:buNone/>
              <a:defRPr sz="1441" b="1"/>
            </a:lvl8pPr>
            <a:lvl9pPr marL="3294400" indent="0">
              <a:buNone/>
              <a:defRPr sz="1441" b="1"/>
            </a:lvl9pPr>
          </a:lstStyle>
          <a:p>
            <a:pPr lvl="0"/>
            <a:r>
              <a:rPr lang="en-US"/>
              <a:t>Edit Master text styles</a:t>
            </a:r>
          </a:p>
        </p:txBody>
      </p:sp>
      <p:sp>
        <p:nvSpPr>
          <p:cNvPr id="4" name="Content Placeholder 3"/>
          <p:cNvSpPr>
            <a:spLocks noGrp="1"/>
          </p:cNvSpPr>
          <p:nvPr>
            <p:ph sz="half" idx="2"/>
          </p:nvPr>
        </p:nvSpPr>
        <p:spPr>
          <a:xfrm>
            <a:off x="457557" y="2174209"/>
            <a:ext cx="4039375" cy="3951411"/>
          </a:xfrm>
        </p:spPr>
        <p:txBody>
          <a:bodyPr/>
          <a:lstStyle>
            <a:lvl1pPr>
              <a:defRPr sz="2162"/>
            </a:lvl1pPr>
            <a:lvl2pPr>
              <a:defRPr sz="1801"/>
            </a:lvl2pPr>
            <a:lvl3pPr>
              <a:defRPr sz="1621"/>
            </a:lvl3pPr>
            <a:lvl4pPr>
              <a:defRPr sz="1441"/>
            </a:lvl4pPr>
            <a:lvl5pPr>
              <a:defRPr sz="1441"/>
            </a:lvl5pPr>
            <a:lvl6pPr>
              <a:defRPr sz="1441"/>
            </a:lvl6pPr>
            <a:lvl7pPr>
              <a:defRPr sz="1441"/>
            </a:lvl7pPr>
            <a:lvl8pPr>
              <a:defRPr sz="1441"/>
            </a:lvl8pPr>
            <a:lvl9pPr>
              <a:defRPr sz="1441"/>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639" y="1534989"/>
            <a:ext cx="4040804" cy="639220"/>
          </a:xfrm>
        </p:spPr>
        <p:txBody>
          <a:bodyPr anchor="b"/>
          <a:lstStyle>
            <a:lvl1pPr marL="0" indent="0">
              <a:buNone/>
              <a:defRPr sz="2162" b="1"/>
            </a:lvl1pPr>
            <a:lvl2pPr marL="411800" indent="0">
              <a:buNone/>
              <a:defRPr sz="1801" b="1"/>
            </a:lvl2pPr>
            <a:lvl3pPr marL="823600" indent="0">
              <a:buNone/>
              <a:defRPr sz="1621" b="1"/>
            </a:lvl3pPr>
            <a:lvl4pPr marL="1235400" indent="0">
              <a:buNone/>
              <a:defRPr sz="1441" b="1"/>
            </a:lvl4pPr>
            <a:lvl5pPr marL="1647200" indent="0">
              <a:buNone/>
              <a:defRPr sz="1441" b="1"/>
            </a:lvl5pPr>
            <a:lvl6pPr marL="2059000" indent="0">
              <a:buNone/>
              <a:defRPr sz="1441" b="1"/>
            </a:lvl6pPr>
            <a:lvl7pPr marL="2470800" indent="0">
              <a:buNone/>
              <a:defRPr sz="1441" b="1"/>
            </a:lvl7pPr>
            <a:lvl8pPr marL="2882600" indent="0">
              <a:buNone/>
              <a:defRPr sz="1441" b="1"/>
            </a:lvl8pPr>
            <a:lvl9pPr marL="3294400" indent="0">
              <a:buNone/>
              <a:defRPr sz="1441" b="1"/>
            </a:lvl9pPr>
          </a:lstStyle>
          <a:p>
            <a:pPr lvl="0"/>
            <a:r>
              <a:rPr lang="en-US"/>
              <a:t>Edit Master text styles</a:t>
            </a:r>
          </a:p>
        </p:txBody>
      </p:sp>
      <p:sp>
        <p:nvSpPr>
          <p:cNvPr id="6" name="Content Placeholder 5"/>
          <p:cNvSpPr>
            <a:spLocks noGrp="1"/>
          </p:cNvSpPr>
          <p:nvPr>
            <p:ph sz="quarter" idx="4"/>
          </p:nvPr>
        </p:nvSpPr>
        <p:spPr>
          <a:xfrm>
            <a:off x="4645639" y="2174209"/>
            <a:ext cx="4040804" cy="3951411"/>
          </a:xfrm>
        </p:spPr>
        <p:txBody>
          <a:bodyPr/>
          <a:lstStyle>
            <a:lvl1pPr>
              <a:defRPr sz="2162"/>
            </a:lvl1pPr>
            <a:lvl2pPr>
              <a:defRPr sz="1801"/>
            </a:lvl2pPr>
            <a:lvl3pPr>
              <a:defRPr sz="1621"/>
            </a:lvl3pPr>
            <a:lvl4pPr>
              <a:defRPr sz="1441"/>
            </a:lvl4pPr>
            <a:lvl5pPr>
              <a:defRPr sz="1441"/>
            </a:lvl5pPr>
            <a:lvl6pPr>
              <a:defRPr sz="1441"/>
            </a:lvl6pPr>
            <a:lvl7pPr>
              <a:defRPr sz="1441"/>
            </a:lvl7pPr>
            <a:lvl8pPr>
              <a:defRPr sz="1441"/>
            </a:lvl8pPr>
            <a:lvl9pPr>
              <a:defRPr sz="1441"/>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GB"/>
          </a:p>
        </p:txBody>
      </p:sp>
      <p:sp>
        <p:nvSpPr>
          <p:cNvPr id="8" name="Slide Number Placeholder 7"/>
          <p:cNvSpPr>
            <a:spLocks noGrp="1"/>
          </p:cNvSpPr>
          <p:nvPr>
            <p:ph type="sldNum" sz="quarter" idx="11"/>
          </p:nvPr>
        </p:nvSpPr>
        <p:spPr/>
        <p:txBody>
          <a:bodyPr/>
          <a:lstStyle>
            <a:lvl1pPr>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4026180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GB"/>
          </a:p>
        </p:txBody>
      </p:sp>
      <p:sp>
        <p:nvSpPr>
          <p:cNvPr id="4" name="Slide Number Placeholder 3"/>
          <p:cNvSpPr>
            <a:spLocks noGrp="1"/>
          </p:cNvSpPr>
          <p:nvPr>
            <p:ph type="sldNum" sz="quarter" idx="11"/>
          </p:nvPr>
        </p:nvSpPr>
        <p:spPr/>
        <p:txBody>
          <a:bodyPr/>
          <a:lstStyle>
            <a:lvl1pPr>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2868512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Slide Number Placeholder 2"/>
          <p:cNvSpPr>
            <a:spLocks noGrp="1"/>
          </p:cNvSpPr>
          <p:nvPr>
            <p:ph type="sldNum" sz="quarter" idx="11"/>
          </p:nvPr>
        </p:nvSpPr>
        <p:spPr/>
        <p:txBody>
          <a:bodyPr/>
          <a:lstStyle>
            <a:lvl1pPr>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2679151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558" y="273748"/>
            <a:ext cx="3008440" cy="1160915"/>
          </a:xfrm>
        </p:spPr>
        <p:txBody>
          <a:bodyPr anchor="b"/>
          <a:lstStyle>
            <a:lvl1pPr algn="l">
              <a:defRPr sz="1801" b="1"/>
            </a:lvl1pPr>
          </a:lstStyle>
          <a:p>
            <a:r>
              <a:rPr lang="en-US"/>
              <a:t>Click to edit Master title style</a:t>
            </a:r>
          </a:p>
        </p:txBody>
      </p:sp>
      <p:sp>
        <p:nvSpPr>
          <p:cNvPr id="3" name="Content Placeholder 2"/>
          <p:cNvSpPr>
            <a:spLocks noGrp="1"/>
          </p:cNvSpPr>
          <p:nvPr>
            <p:ph idx="1"/>
          </p:nvPr>
        </p:nvSpPr>
        <p:spPr>
          <a:xfrm>
            <a:off x="3574668" y="273747"/>
            <a:ext cx="5111775" cy="5851873"/>
          </a:xfrm>
        </p:spPr>
        <p:txBody>
          <a:bodyPr/>
          <a:lstStyle>
            <a:lvl1pPr>
              <a:defRPr sz="2882"/>
            </a:lvl1pPr>
            <a:lvl2pPr>
              <a:defRPr sz="2522"/>
            </a:lvl2pPr>
            <a:lvl3pPr>
              <a:defRPr sz="2162"/>
            </a:lvl3pPr>
            <a:lvl4pPr>
              <a:defRPr sz="1801"/>
            </a:lvl4pPr>
            <a:lvl5pPr>
              <a:defRPr sz="1801"/>
            </a:lvl5pPr>
            <a:lvl6pPr>
              <a:defRPr sz="1801"/>
            </a:lvl6pPr>
            <a:lvl7pPr>
              <a:defRPr sz="1801"/>
            </a:lvl7pPr>
            <a:lvl8pPr>
              <a:defRPr sz="1801"/>
            </a:lvl8pPr>
            <a:lvl9pPr>
              <a:defRPr sz="1801"/>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558" y="1434663"/>
            <a:ext cx="3008440" cy="4690957"/>
          </a:xfrm>
        </p:spPr>
        <p:txBody>
          <a:bodyPr/>
          <a:lstStyle>
            <a:lvl1pPr marL="0" indent="0">
              <a:buNone/>
              <a:defRPr sz="1261"/>
            </a:lvl1pPr>
            <a:lvl2pPr marL="411800" indent="0">
              <a:buNone/>
              <a:defRPr sz="1081"/>
            </a:lvl2pPr>
            <a:lvl3pPr marL="823600" indent="0">
              <a:buNone/>
              <a:defRPr sz="901"/>
            </a:lvl3pPr>
            <a:lvl4pPr marL="1235400" indent="0">
              <a:buNone/>
              <a:defRPr sz="811"/>
            </a:lvl4pPr>
            <a:lvl5pPr marL="1647200" indent="0">
              <a:buNone/>
              <a:defRPr sz="811"/>
            </a:lvl5pPr>
            <a:lvl6pPr marL="2059000" indent="0">
              <a:buNone/>
              <a:defRPr sz="811"/>
            </a:lvl6pPr>
            <a:lvl7pPr marL="2470800" indent="0">
              <a:buNone/>
              <a:defRPr sz="811"/>
            </a:lvl7pPr>
            <a:lvl8pPr marL="2882600" indent="0">
              <a:buNone/>
              <a:defRPr sz="811"/>
            </a:lvl8pPr>
            <a:lvl9pPr marL="3294400" indent="0">
              <a:buNone/>
              <a:defRPr sz="811"/>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Slide Number Placeholder 5"/>
          <p:cNvSpPr>
            <a:spLocks noGrp="1"/>
          </p:cNvSpPr>
          <p:nvPr>
            <p:ph type="sldNum" sz="quarter" idx="11"/>
          </p:nvPr>
        </p:nvSpPr>
        <p:spPr/>
        <p:txBody>
          <a:bodyPr/>
          <a:lstStyle>
            <a:lvl1pPr>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842174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624" y="4801317"/>
            <a:ext cx="5486399" cy="566126"/>
          </a:xfrm>
        </p:spPr>
        <p:txBody>
          <a:bodyPr anchor="b"/>
          <a:lstStyle>
            <a:lvl1pPr algn="l">
              <a:defRPr sz="1801" b="1"/>
            </a:lvl1pPr>
          </a:lstStyle>
          <a:p>
            <a:r>
              <a:rPr lang="en-US"/>
              <a:t>Click to edit Master title style</a:t>
            </a:r>
          </a:p>
        </p:txBody>
      </p:sp>
      <p:sp>
        <p:nvSpPr>
          <p:cNvPr id="3" name="Picture Placeholder 2"/>
          <p:cNvSpPr>
            <a:spLocks noGrp="1"/>
          </p:cNvSpPr>
          <p:nvPr>
            <p:ph type="pic" idx="1"/>
          </p:nvPr>
        </p:nvSpPr>
        <p:spPr>
          <a:xfrm>
            <a:off x="1791624" y="613422"/>
            <a:ext cx="5486399" cy="4114800"/>
          </a:xfrm>
        </p:spPr>
        <p:txBody>
          <a:bodyPr/>
          <a:lstStyle>
            <a:lvl1pPr marL="0" indent="0">
              <a:buNone/>
              <a:defRPr sz="2882"/>
            </a:lvl1pPr>
            <a:lvl2pPr marL="411800" indent="0">
              <a:buNone/>
              <a:defRPr sz="2522"/>
            </a:lvl2pPr>
            <a:lvl3pPr marL="823600" indent="0">
              <a:buNone/>
              <a:defRPr sz="2162"/>
            </a:lvl3pPr>
            <a:lvl4pPr marL="1235400" indent="0">
              <a:buNone/>
              <a:defRPr sz="1801"/>
            </a:lvl4pPr>
            <a:lvl5pPr marL="1647200" indent="0">
              <a:buNone/>
              <a:defRPr sz="1801"/>
            </a:lvl5pPr>
            <a:lvl6pPr marL="2059000" indent="0">
              <a:buNone/>
              <a:defRPr sz="1801"/>
            </a:lvl6pPr>
            <a:lvl7pPr marL="2470800" indent="0">
              <a:buNone/>
              <a:defRPr sz="1801"/>
            </a:lvl7pPr>
            <a:lvl8pPr marL="2882600" indent="0">
              <a:buNone/>
              <a:defRPr sz="1801"/>
            </a:lvl8pPr>
            <a:lvl9pPr marL="3294400" indent="0">
              <a:buNone/>
              <a:defRPr sz="1801"/>
            </a:lvl9pPr>
          </a:lstStyle>
          <a:p>
            <a:r>
              <a:rPr lang="en-US"/>
              <a:t>Click icon to add picture</a:t>
            </a:r>
          </a:p>
        </p:txBody>
      </p:sp>
      <p:sp>
        <p:nvSpPr>
          <p:cNvPr id="4" name="Text Placeholder 3"/>
          <p:cNvSpPr>
            <a:spLocks noGrp="1"/>
          </p:cNvSpPr>
          <p:nvPr>
            <p:ph type="body" sz="half" idx="2"/>
          </p:nvPr>
        </p:nvSpPr>
        <p:spPr>
          <a:xfrm>
            <a:off x="1791624" y="5367442"/>
            <a:ext cx="5486399" cy="805475"/>
          </a:xfrm>
        </p:spPr>
        <p:txBody>
          <a:bodyPr/>
          <a:lstStyle>
            <a:lvl1pPr marL="0" indent="0">
              <a:buNone/>
              <a:defRPr sz="1261"/>
            </a:lvl1pPr>
            <a:lvl2pPr marL="411800" indent="0">
              <a:buNone/>
              <a:defRPr sz="1081"/>
            </a:lvl2pPr>
            <a:lvl3pPr marL="823600" indent="0">
              <a:buNone/>
              <a:defRPr sz="901"/>
            </a:lvl3pPr>
            <a:lvl4pPr marL="1235400" indent="0">
              <a:buNone/>
              <a:defRPr sz="811"/>
            </a:lvl4pPr>
            <a:lvl5pPr marL="1647200" indent="0">
              <a:buNone/>
              <a:defRPr sz="811"/>
            </a:lvl5pPr>
            <a:lvl6pPr marL="2059000" indent="0">
              <a:buNone/>
              <a:defRPr sz="811"/>
            </a:lvl6pPr>
            <a:lvl7pPr marL="2470800" indent="0">
              <a:buNone/>
              <a:defRPr sz="811"/>
            </a:lvl7pPr>
            <a:lvl8pPr marL="2882600" indent="0">
              <a:buNone/>
              <a:defRPr sz="811"/>
            </a:lvl8pPr>
            <a:lvl9pPr marL="3294400" indent="0">
              <a:buNone/>
              <a:defRPr sz="811"/>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Slide Number Placeholder 5"/>
          <p:cNvSpPr>
            <a:spLocks noGrp="1"/>
          </p:cNvSpPr>
          <p:nvPr>
            <p:ph type="sldNum" sz="quarter" idx="11"/>
          </p:nvPr>
        </p:nvSpPr>
        <p:spPr/>
        <p:txBody>
          <a:bodyPr/>
          <a:lstStyle>
            <a:lvl1pPr>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3432791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50499" y="290946"/>
            <a:ext cx="6518763" cy="1143717"/>
          </a:xfrm>
          <a:prstGeom prst="rect">
            <a:avLst/>
          </a:prstGeom>
          <a:noFill/>
          <a:ln w="9525">
            <a:noFill/>
            <a:miter lim="800000"/>
            <a:headEnd/>
            <a:tailEnd/>
          </a:ln>
          <a:effectLst/>
        </p:spPr>
        <p:txBody>
          <a:bodyPr vert="horz" wrap="square" lIns="101384" tIns="50691" rIns="101384" bIns="50691" numCol="1" anchor="ctr" anchorCtr="0" compatLnSpc="1">
            <a:prstTxWarp prst="textNoShape">
              <a:avLst/>
            </a:prstTxWarp>
          </a:bodyPr>
          <a:lstStyle/>
          <a:p>
            <a:pPr lvl="0"/>
            <a:r>
              <a:rPr lang="en-US"/>
              <a:t>Click to edit Master title style</a:t>
            </a:r>
            <a:endParaRPr lang="en-GB"/>
          </a:p>
        </p:txBody>
      </p:sp>
      <p:sp>
        <p:nvSpPr>
          <p:cNvPr id="1027" name="Rectangle 3"/>
          <p:cNvSpPr>
            <a:spLocks noGrp="1" noChangeArrowheads="1"/>
          </p:cNvSpPr>
          <p:nvPr>
            <p:ph type="body" idx="1"/>
          </p:nvPr>
        </p:nvSpPr>
        <p:spPr bwMode="auto">
          <a:xfrm>
            <a:off x="550499" y="1641047"/>
            <a:ext cx="7771327" cy="4619296"/>
          </a:xfrm>
          <a:prstGeom prst="rect">
            <a:avLst/>
          </a:prstGeom>
          <a:noFill/>
          <a:ln w="9525">
            <a:noFill/>
            <a:miter lim="800000"/>
            <a:headEnd/>
            <a:tailEnd/>
          </a:ln>
          <a:effectLst/>
        </p:spPr>
        <p:txBody>
          <a:bodyPr vert="horz" wrap="square" lIns="101384" tIns="50691" rIns="101384" bIns="50691"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28" name="Rectangle 4"/>
          <p:cNvSpPr>
            <a:spLocks noGrp="1" noChangeArrowheads="1"/>
          </p:cNvSpPr>
          <p:nvPr>
            <p:ph type="dt" sz="half" idx="2"/>
          </p:nvPr>
        </p:nvSpPr>
        <p:spPr bwMode="auto">
          <a:xfrm>
            <a:off x="550499" y="6334872"/>
            <a:ext cx="1904583" cy="457200"/>
          </a:xfrm>
          <a:prstGeom prst="rect">
            <a:avLst/>
          </a:prstGeom>
          <a:noFill/>
          <a:ln w="9525">
            <a:noFill/>
            <a:miter lim="800000"/>
            <a:headEnd/>
            <a:tailEnd/>
          </a:ln>
          <a:effectLst/>
        </p:spPr>
        <p:txBody>
          <a:bodyPr vert="horz" wrap="square" lIns="101384" tIns="50691" rIns="101384" bIns="50691" numCol="1" anchor="t" anchorCtr="0" compatLnSpc="1">
            <a:prstTxWarp prst="textNoShape">
              <a:avLst/>
            </a:prstTxWarp>
          </a:bodyPr>
          <a:lstStyle>
            <a:lvl1pPr defTabSz="913682">
              <a:defRPr sz="901">
                <a:solidFill>
                  <a:srgbClr val="003399"/>
                </a:solidFill>
              </a:defRPr>
            </a:lvl1pPr>
          </a:lstStyle>
          <a:p>
            <a:endParaRPr lang="en-GB"/>
          </a:p>
        </p:txBody>
      </p:sp>
      <p:sp>
        <p:nvSpPr>
          <p:cNvPr id="1030" name="Rectangle 6"/>
          <p:cNvSpPr>
            <a:spLocks noGrp="1" noChangeArrowheads="1"/>
          </p:cNvSpPr>
          <p:nvPr>
            <p:ph type="sldNum" sz="quarter" idx="4"/>
          </p:nvPr>
        </p:nvSpPr>
        <p:spPr bwMode="auto">
          <a:xfrm>
            <a:off x="6931995" y="6334872"/>
            <a:ext cx="1904583" cy="457200"/>
          </a:xfrm>
          <a:prstGeom prst="rect">
            <a:avLst/>
          </a:prstGeom>
          <a:noFill/>
          <a:ln w="9525">
            <a:noFill/>
            <a:miter lim="800000"/>
            <a:headEnd/>
            <a:tailEnd/>
          </a:ln>
          <a:effectLst/>
        </p:spPr>
        <p:txBody>
          <a:bodyPr vert="horz" wrap="square" lIns="101384" tIns="50691" rIns="101384" bIns="50691" numCol="1" anchor="t" anchorCtr="0" compatLnSpc="1">
            <a:prstTxWarp prst="textNoShape">
              <a:avLst/>
            </a:prstTxWarp>
          </a:bodyPr>
          <a:lstStyle>
            <a:lvl1pPr algn="r" defTabSz="913682">
              <a:defRPr sz="901">
                <a:solidFill>
                  <a:srgbClr val="003399"/>
                </a:solidFill>
              </a:defRPr>
            </a:lvl1pPr>
          </a:lstStyle>
          <a:p>
            <a:fld id="{86CB4B4D-7CA3-9044-876B-883B54F8677D}" type="slidenum">
              <a:rPr lang="en-US" smtClean="0"/>
              <a:t>‹#›</a:t>
            </a:fld>
            <a:endParaRPr lang="en-US"/>
          </a:p>
        </p:txBody>
      </p:sp>
      <p:sp>
        <p:nvSpPr>
          <p:cNvPr id="1031" name="Rectangle 7"/>
          <p:cNvSpPr>
            <a:spLocks noChangeArrowheads="1"/>
          </p:cNvSpPr>
          <p:nvPr/>
        </p:nvSpPr>
        <p:spPr bwMode="auto">
          <a:xfrm>
            <a:off x="0" y="6608618"/>
            <a:ext cx="9144000" cy="260848"/>
          </a:xfrm>
          <a:prstGeom prst="rect">
            <a:avLst/>
          </a:prstGeom>
          <a:solidFill>
            <a:srgbClr val="003399"/>
          </a:solidFill>
          <a:ln w="9525">
            <a:noFill/>
            <a:miter lim="800000"/>
            <a:headEnd/>
            <a:tailEnd/>
          </a:ln>
          <a:effectLst/>
        </p:spPr>
        <p:txBody>
          <a:bodyPr wrap="none" anchor="ctr"/>
          <a:lstStyle/>
          <a:p>
            <a:endParaRPr lang="en-US" sz="1441"/>
          </a:p>
        </p:txBody>
      </p:sp>
      <p:sp>
        <p:nvSpPr>
          <p:cNvPr id="1032" name="Rectangle 8"/>
          <p:cNvSpPr>
            <a:spLocks noChangeArrowheads="1"/>
          </p:cNvSpPr>
          <p:nvPr/>
        </p:nvSpPr>
        <p:spPr bwMode="auto">
          <a:xfrm>
            <a:off x="0" y="0"/>
            <a:ext cx="9144000" cy="253682"/>
          </a:xfrm>
          <a:prstGeom prst="rect">
            <a:avLst/>
          </a:prstGeom>
          <a:solidFill>
            <a:srgbClr val="003399"/>
          </a:solidFill>
          <a:ln w="9525">
            <a:noFill/>
            <a:miter lim="800000"/>
            <a:headEnd/>
            <a:tailEnd/>
          </a:ln>
          <a:effectLst/>
        </p:spPr>
        <p:txBody>
          <a:bodyPr wrap="none" anchor="ctr"/>
          <a:lstStyle/>
          <a:p>
            <a:endParaRPr lang="en-US" sz="1441"/>
          </a:p>
        </p:txBody>
      </p:sp>
      <p:pic>
        <p:nvPicPr>
          <p:cNvPr id="1034" name="Picture 10"/>
          <p:cNvPicPr>
            <a:picLocks noChangeAspect="1" noChangeArrowheads="1"/>
          </p:cNvPicPr>
          <p:nvPr/>
        </p:nvPicPr>
        <p:blipFill>
          <a:blip r:embed="rId13"/>
          <a:srcRect/>
          <a:stretch>
            <a:fillRect/>
          </a:stretch>
        </p:blipFill>
        <p:spPr bwMode="auto">
          <a:xfrm>
            <a:off x="7412431" y="389838"/>
            <a:ext cx="1452745" cy="712315"/>
          </a:xfrm>
          <a:prstGeom prst="rect">
            <a:avLst/>
          </a:prstGeom>
          <a:noFill/>
        </p:spPr>
      </p:pic>
    </p:spTree>
    <p:extLst>
      <p:ext uri="{BB962C8B-B14F-4D97-AF65-F5344CB8AC3E}">
        <p14:creationId xmlns:p14="http://schemas.microsoft.com/office/powerpoint/2010/main" val="13794271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3682" rtl="0" eaLnBrk="1" fontAlgn="base" hangingPunct="1">
        <a:spcBef>
          <a:spcPct val="0"/>
        </a:spcBef>
        <a:spcAft>
          <a:spcPct val="0"/>
        </a:spcAft>
        <a:defRPr sz="3152" b="1">
          <a:solidFill>
            <a:srgbClr val="FF6600"/>
          </a:solidFill>
          <a:latin typeface="+mj-lt"/>
          <a:ea typeface="+mj-ea"/>
          <a:cs typeface="+mj-cs"/>
        </a:defRPr>
      </a:lvl1pPr>
      <a:lvl2pPr algn="l" defTabSz="913682" rtl="0" eaLnBrk="1" fontAlgn="base" hangingPunct="1">
        <a:spcBef>
          <a:spcPct val="0"/>
        </a:spcBef>
        <a:spcAft>
          <a:spcPct val="0"/>
        </a:spcAft>
        <a:defRPr sz="3152" b="1">
          <a:solidFill>
            <a:srgbClr val="FF6600"/>
          </a:solidFill>
          <a:latin typeface="Arial" charset="0"/>
        </a:defRPr>
      </a:lvl2pPr>
      <a:lvl3pPr algn="l" defTabSz="913682" rtl="0" eaLnBrk="1" fontAlgn="base" hangingPunct="1">
        <a:spcBef>
          <a:spcPct val="0"/>
        </a:spcBef>
        <a:spcAft>
          <a:spcPct val="0"/>
        </a:spcAft>
        <a:defRPr sz="3152" b="1">
          <a:solidFill>
            <a:srgbClr val="FF6600"/>
          </a:solidFill>
          <a:latin typeface="Arial" charset="0"/>
        </a:defRPr>
      </a:lvl3pPr>
      <a:lvl4pPr algn="l" defTabSz="913682" rtl="0" eaLnBrk="1" fontAlgn="base" hangingPunct="1">
        <a:spcBef>
          <a:spcPct val="0"/>
        </a:spcBef>
        <a:spcAft>
          <a:spcPct val="0"/>
        </a:spcAft>
        <a:defRPr sz="3152" b="1">
          <a:solidFill>
            <a:srgbClr val="FF6600"/>
          </a:solidFill>
          <a:latin typeface="Arial" charset="0"/>
        </a:defRPr>
      </a:lvl4pPr>
      <a:lvl5pPr algn="l" defTabSz="913682" rtl="0" eaLnBrk="1" fontAlgn="base" hangingPunct="1">
        <a:spcBef>
          <a:spcPct val="0"/>
        </a:spcBef>
        <a:spcAft>
          <a:spcPct val="0"/>
        </a:spcAft>
        <a:defRPr sz="3152" b="1">
          <a:solidFill>
            <a:srgbClr val="FF6600"/>
          </a:solidFill>
          <a:latin typeface="Arial" charset="0"/>
        </a:defRPr>
      </a:lvl5pPr>
      <a:lvl6pPr marL="411800" algn="l" defTabSz="913682" rtl="0" eaLnBrk="1" fontAlgn="base" hangingPunct="1">
        <a:spcBef>
          <a:spcPct val="0"/>
        </a:spcBef>
        <a:spcAft>
          <a:spcPct val="0"/>
        </a:spcAft>
        <a:defRPr sz="3152" b="1">
          <a:solidFill>
            <a:srgbClr val="FF6600"/>
          </a:solidFill>
          <a:latin typeface="Arial" charset="0"/>
        </a:defRPr>
      </a:lvl6pPr>
      <a:lvl7pPr marL="823600" algn="l" defTabSz="913682" rtl="0" eaLnBrk="1" fontAlgn="base" hangingPunct="1">
        <a:spcBef>
          <a:spcPct val="0"/>
        </a:spcBef>
        <a:spcAft>
          <a:spcPct val="0"/>
        </a:spcAft>
        <a:defRPr sz="3152" b="1">
          <a:solidFill>
            <a:srgbClr val="FF6600"/>
          </a:solidFill>
          <a:latin typeface="Arial" charset="0"/>
        </a:defRPr>
      </a:lvl7pPr>
      <a:lvl8pPr marL="1235400" algn="l" defTabSz="913682" rtl="0" eaLnBrk="1" fontAlgn="base" hangingPunct="1">
        <a:spcBef>
          <a:spcPct val="0"/>
        </a:spcBef>
        <a:spcAft>
          <a:spcPct val="0"/>
        </a:spcAft>
        <a:defRPr sz="3152" b="1">
          <a:solidFill>
            <a:srgbClr val="FF6600"/>
          </a:solidFill>
          <a:latin typeface="Arial" charset="0"/>
        </a:defRPr>
      </a:lvl8pPr>
      <a:lvl9pPr marL="1647200" algn="l" defTabSz="913682" rtl="0" eaLnBrk="1" fontAlgn="base" hangingPunct="1">
        <a:spcBef>
          <a:spcPct val="0"/>
        </a:spcBef>
        <a:spcAft>
          <a:spcPct val="0"/>
        </a:spcAft>
        <a:defRPr sz="3152" b="1">
          <a:solidFill>
            <a:srgbClr val="FF6600"/>
          </a:solidFill>
          <a:latin typeface="Arial" charset="0"/>
        </a:defRPr>
      </a:lvl9pPr>
    </p:titleStyle>
    <p:bodyStyle>
      <a:lvl1pPr algn="l" defTabSz="913682" rtl="0" eaLnBrk="1" fontAlgn="base" hangingPunct="1">
        <a:spcBef>
          <a:spcPct val="20000"/>
        </a:spcBef>
        <a:spcAft>
          <a:spcPct val="0"/>
        </a:spcAft>
        <a:defRPr sz="2252" b="1">
          <a:solidFill>
            <a:srgbClr val="003399"/>
          </a:solidFill>
          <a:latin typeface="+mn-lt"/>
          <a:ea typeface="+mn-ea"/>
          <a:cs typeface="+mn-cs"/>
        </a:defRPr>
      </a:lvl1pPr>
      <a:lvl2pPr marL="337447" indent="5719" algn="l" defTabSz="913682" rtl="0" eaLnBrk="1" fontAlgn="base" hangingPunct="1">
        <a:spcBef>
          <a:spcPct val="20000"/>
        </a:spcBef>
        <a:spcAft>
          <a:spcPct val="0"/>
        </a:spcAft>
        <a:defRPr sz="2342">
          <a:solidFill>
            <a:srgbClr val="003399"/>
          </a:solidFill>
          <a:latin typeface="+mn-lt"/>
        </a:defRPr>
      </a:lvl2pPr>
      <a:lvl3pPr marL="680614" algn="l" defTabSz="913682" rtl="0" eaLnBrk="1" fontAlgn="base" hangingPunct="1">
        <a:spcBef>
          <a:spcPct val="20000"/>
        </a:spcBef>
        <a:spcAft>
          <a:spcPct val="0"/>
        </a:spcAft>
        <a:defRPr sz="1982" b="1">
          <a:solidFill>
            <a:srgbClr val="FF6600"/>
          </a:solidFill>
          <a:latin typeface="+mn-lt"/>
        </a:defRPr>
      </a:lvl3pPr>
      <a:lvl4pPr marL="1029500" indent="5719" algn="l" defTabSz="913682" rtl="0" eaLnBrk="1" fontAlgn="base" hangingPunct="1">
        <a:spcBef>
          <a:spcPct val="20000"/>
        </a:spcBef>
        <a:spcAft>
          <a:spcPct val="0"/>
        </a:spcAft>
        <a:defRPr sz="1982" i="1">
          <a:solidFill>
            <a:srgbClr val="003399"/>
          </a:solidFill>
          <a:latin typeface="+mn-lt"/>
        </a:defRPr>
      </a:lvl4pPr>
      <a:lvl5pPr marL="1372667" algn="l" defTabSz="913682" rtl="0" eaLnBrk="1" fontAlgn="base" hangingPunct="1">
        <a:spcBef>
          <a:spcPct val="20000"/>
        </a:spcBef>
        <a:spcAft>
          <a:spcPct val="0"/>
        </a:spcAft>
        <a:defRPr sz="1801">
          <a:solidFill>
            <a:srgbClr val="003399"/>
          </a:solidFill>
          <a:latin typeface="+mn-lt"/>
        </a:defRPr>
      </a:lvl5pPr>
      <a:lvl6pPr marL="1784467" algn="l" defTabSz="913682" rtl="0" eaLnBrk="1" fontAlgn="base" hangingPunct="1">
        <a:spcBef>
          <a:spcPct val="20000"/>
        </a:spcBef>
        <a:spcAft>
          <a:spcPct val="0"/>
        </a:spcAft>
        <a:defRPr sz="1801">
          <a:solidFill>
            <a:srgbClr val="003399"/>
          </a:solidFill>
          <a:latin typeface="+mn-lt"/>
        </a:defRPr>
      </a:lvl6pPr>
      <a:lvl7pPr marL="2196267" algn="l" defTabSz="913682" rtl="0" eaLnBrk="1" fontAlgn="base" hangingPunct="1">
        <a:spcBef>
          <a:spcPct val="20000"/>
        </a:spcBef>
        <a:spcAft>
          <a:spcPct val="0"/>
        </a:spcAft>
        <a:defRPr sz="1801">
          <a:solidFill>
            <a:srgbClr val="003399"/>
          </a:solidFill>
          <a:latin typeface="+mn-lt"/>
        </a:defRPr>
      </a:lvl7pPr>
      <a:lvl8pPr marL="2608067" algn="l" defTabSz="913682" rtl="0" eaLnBrk="1" fontAlgn="base" hangingPunct="1">
        <a:spcBef>
          <a:spcPct val="20000"/>
        </a:spcBef>
        <a:spcAft>
          <a:spcPct val="0"/>
        </a:spcAft>
        <a:defRPr sz="1801">
          <a:solidFill>
            <a:srgbClr val="003399"/>
          </a:solidFill>
          <a:latin typeface="+mn-lt"/>
        </a:defRPr>
      </a:lvl8pPr>
      <a:lvl9pPr marL="3019867" algn="l" defTabSz="913682" rtl="0" eaLnBrk="1" fontAlgn="base" hangingPunct="1">
        <a:spcBef>
          <a:spcPct val="20000"/>
        </a:spcBef>
        <a:spcAft>
          <a:spcPct val="0"/>
        </a:spcAft>
        <a:defRPr sz="1801">
          <a:solidFill>
            <a:srgbClr val="003399"/>
          </a:solidFill>
          <a:latin typeface="+mn-lt"/>
        </a:defRPr>
      </a:lvl9pPr>
    </p:bodyStyle>
    <p:otherStyle>
      <a:defPPr>
        <a:defRPr lang="en-US"/>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92873A-F906-1A69-A04E-6450B3F6506A}"/>
              </a:ext>
            </a:extLst>
          </p:cNvPr>
          <p:cNvPicPr>
            <a:picLocks noChangeAspect="1"/>
          </p:cNvPicPr>
          <p:nvPr/>
        </p:nvPicPr>
        <p:blipFill rotWithShape="1">
          <a:blip r:embed="rId2"/>
          <a:srcRect t="14367" r="4580"/>
          <a:stretch/>
        </p:blipFill>
        <p:spPr>
          <a:xfrm>
            <a:off x="6881091" y="369454"/>
            <a:ext cx="2262909" cy="1055426"/>
          </a:xfrm>
          <a:prstGeom prst="rect">
            <a:avLst/>
          </a:prstGeom>
        </p:spPr>
      </p:pic>
      <p:sp>
        <p:nvSpPr>
          <p:cNvPr id="4" name="Text Box 18">
            <a:extLst>
              <a:ext uri="{FF2B5EF4-FFF2-40B4-BE49-F238E27FC236}">
                <a16:creationId xmlns:a16="http://schemas.microsoft.com/office/drawing/2014/main" id="{797B38F8-454C-A3B8-7968-9650F51B36B6}"/>
              </a:ext>
            </a:extLst>
          </p:cNvPr>
          <p:cNvSpPr txBox="1">
            <a:spLocks noChangeArrowheads="1"/>
          </p:cNvSpPr>
          <p:nvPr/>
        </p:nvSpPr>
        <p:spPr bwMode="auto">
          <a:xfrm>
            <a:off x="421096" y="1700753"/>
            <a:ext cx="8301807" cy="1589474"/>
          </a:xfrm>
          <a:prstGeom prst="rect">
            <a:avLst/>
          </a:prstGeom>
          <a:noFill/>
          <a:ln w="9525">
            <a:noFill/>
            <a:miter lim="800000"/>
            <a:headEnd/>
            <a:tailEnd/>
          </a:ln>
          <a:effectLst/>
        </p:spPr>
        <p:txBody>
          <a:bodyPr wrap="square">
            <a:spAutoFit/>
          </a:bodyPr>
          <a:lstStyle/>
          <a:p>
            <a:pPr algn="ctr" eaLnBrk="1" hangingPunct="1"/>
            <a:r>
              <a:rPr lang="en-US" altLang="zh-CN" sz="3243" b="1" dirty="0">
                <a:latin typeface="+mj-lt"/>
              </a:rPr>
              <a:t>CS4225/CS5425 Big Data Systems for Data Science</a:t>
            </a:r>
          </a:p>
          <a:p>
            <a:pPr algn="ctr" eaLnBrk="1" hangingPunct="1"/>
            <a:r>
              <a:rPr lang="en-US" sz="3243" dirty="0">
                <a:latin typeface="+mj-lt"/>
              </a:rPr>
              <a:t>Tutorial 1: MapReduce</a:t>
            </a:r>
          </a:p>
        </p:txBody>
      </p:sp>
      <p:sp>
        <p:nvSpPr>
          <p:cNvPr id="6" name="TextBox 5">
            <a:extLst>
              <a:ext uri="{FF2B5EF4-FFF2-40B4-BE49-F238E27FC236}">
                <a16:creationId xmlns:a16="http://schemas.microsoft.com/office/drawing/2014/main" id="{4B1A85E2-3D66-0822-46E5-5C3327B02CD1}"/>
              </a:ext>
            </a:extLst>
          </p:cNvPr>
          <p:cNvSpPr txBox="1"/>
          <p:nvPr/>
        </p:nvSpPr>
        <p:spPr>
          <a:xfrm>
            <a:off x="2379207" y="3872573"/>
            <a:ext cx="4572000" cy="1200329"/>
          </a:xfrm>
          <a:prstGeom prst="rect">
            <a:avLst/>
          </a:prstGeom>
          <a:noFill/>
        </p:spPr>
        <p:txBody>
          <a:bodyPr wrap="square">
            <a:spAutoFit/>
          </a:bodyPr>
          <a:lstStyle/>
          <a:p>
            <a:pPr algn="ctr" eaLnBrk="1" hangingPunct="1"/>
            <a:r>
              <a:rPr lang="en-US" sz="1800" dirty="0">
                <a:latin typeface="+mj-lt"/>
              </a:rPr>
              <a:t>Goh Teck Lun</a:t>
            </a:r>
          </a:p>
          <a:p>
            <a:pPr algn="ctr" eaLnBrk="1" hangingPunct="1"/>
            <a:r>
              <a:rPr lang="en-US" sz="1800" dirty="0">
                <a:latin typeface="+mj-lt"/>
              </a:rPr>
              <a:t>School of Computing</a:t>
            </a:r>
          </a:p>
          <a:p>
            <a:pPr algn="ctr" eaLnBrk="1" hangingPunct="1"/>
            <a:r>
              <a:rPr lang="en-US" sz="1800" dirty="0">
                <a:latin typeface="+mj-lt"/>
              </a:rPr>
              <a:t>National University of Singapore</a:t>
            </a:r>
          </a:p>
          <a:p>
            <a:pPr algn="ctr" eaLnBrk="1" hangingPunct="1"/>
            <a:r>
              <a:rPr lang="en-SG" sz="1800" b="0" i="0" dirty="0">
                <a:solidFill>
                  <a:srgbClr val="000000"/>
                </a:solidFill>
                <a:effectLst/>
                <a:latin typeface="Calibri" panose="020F0502020204030204" pitchFamily="34" charset="0"/>
              </a:rPr>
              <a:t>gtecklun@comp.nus.edu.sg</a:t>
            </a:r>
            <a:endParaRPr lang="en-US" sz="1800" dirty="0">
              <a:latin typeface="+mj-lt"/>
            </a:endParaRPr>
          </a:p>
        </p:txBody>
      </p:sp>
    </p:spTree>
    <p:extLst>
      <p:ext uri="{BB962C8B-B14F-4D97-AF65-F5344CB8AC3E}">
        <p14:creationId xmlns:p14="http://schemas.microsoft.com/office/powerpoint/2010/main" val="4003622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灯片编号占位符 3"/>
          <p:cNvSpPr txBox="1">
            <a:spLocks noGrp="1"/>
          </p:cNvSpPr>
          <p:nvPr>
            <p:ph type="sldNum" sz="quarter" idx="11"/>
          </p:nvPr>
        </p:nvSpPr>
        <p:spPr>
          <a:xfrm>
            <a:off x="9017000" y="6651625"/>
            <a:ext cx="127000" cy="134938"/>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10</a:t>
            </a:fld>
            <a:endParaRPr/>
          </a:p>
        </p:txBody>
      </p:sp>
      <p:sp>
        <p:nvSpPr>
          <p:cNvPr id="9" name="TextBox 8"/>
          <p:cNvSpPr txBox="1"/>
          <p:nvPr/>
        </p:nvSpPr>
        <p:spPr>
          <a:xfrm>
            <a:off x="525099" y="2997198"/>
            <a:ext cx="8277107" cy="4093428"/>
          </a:xfrm>
          <a:prstGeom prst="rect">
            <a:avLst/>
          </a:prstGeom>
          <a:noFill/>
        </p:spPr>
        <p:txBody>
          <a:bodyPr wrap="square" rtlCol="0">
            <a:spAutoFit/>
          </a:bodyPr>
          <a:lstStyle/>
          <a:p>
            <a:pPr marL="342900" indent="-342900">
              <a:buClr>
                <a:schemeClr val="accent2"/>
              </a:buClr>
              <a:buFont typeface="Arial" panose="020B0604020202020204" pitchFamily="34" charset="0"/>
              <a:buChar char="•"/>
            </a:pPr>
            <a:r>
              <a:rPr lang="en-US" altLang="zh-CN" sz="2000" dirty="0">
                <a:solidFill>
                  <a:srgbClr val="FF0000"/>
                </a:solidFill>
                <a:latin typeface="Arial" charset="0"/>
                <a:ea typeface="Arial" charset="0"/>
                <a:cs typeface="Arial" charset="0"/>
              </a:rPr>
              <a:t>Map</a:t>
            </a:r>
            <a:r>
              <a:rPr lang="en-US" altLang="zh-CN" sz="2000" dirty="0">
                <a:latin typeface="Arial" charset="0"/>
                <a:ea typeface="Arial" charset="0"/>
                <a:cs typeface="Arial" charset="0"/>
              </a:rPr>
              <a:t>: </a:t>
            </a:r>
            <a:r>
              <a:rPr lang="zh-CN" altLang="en-US" sz="2000" dirty="0">
                <a:latin typeface="Arial" charset="0"/>
                <a:ea typeface="Arial" charset="0"/>
                <a:cs typeface="Arial" charset="0"/>
              </a:rPr>
              <a:t>Thus, in row-major order, the sixteen key-value pairs produced are:</a:t>
            </a:r>
            <a:endParaRPr lang="en-US" altLang="zh-CN" sz="2000" dirty="0">
              <a:latin typeface="Arial" charset="0"/>
              <a:ea typeface="Arial" charset="0"/>
              <a:cs typeface="Arial" charset="0"/>
            </a:endParaRPr>
          </a:p>
          <a:p>
            <a:pPr marL="342900" indent="-342900">
              <a:buClr>
                <a:schemeClr val="accent2"/>
              </a:buClr>
              <a:buFont typeface="Arial" panose="020B0604020202020204" pitchFamily="34" charset="0"/>
              <a:buChar char="•"/>
            </a:pPr>
            <a:endParaRPr lang="en-US" altLang="zh-CN" sz="2000" dirty="0">
              <a:latin typeface="Arial" charset="0"/>
              <a:ea typeface="Arial" charset="0"/>
              <a:cs typeface="Arial" charset="0"/>
            </a:endParaRPr>
          </a:p>
          <a:p>
            <a:pPr marL="342900" indent="-342900">
              <a:buClr>
                <a:schemeClr val="accent2"/>
              </a:buClr>
              <a:buFont typeface="Arial" panose="020B0604020202020204" pitchFamily="34" charset="0"/>
              <a:buChar char="•"/>
            </a:pPr>
            <a:endParaRPr lang="en-US" altLang="zh-CN" sz="2000" dirty="0">
              <a:latin typeface="Arial" charset="0"/>
              <a:ea typeface="Arial" charset="0"/>
              <a:cs typeface="Arial" charset="0"/>
            </a:endParaRPr>
          </a:p>
          <a:p>
            <a:pPr marL="342900" indent="-342900">
              <a:buClr>
                <a:schemeClr val="accent2"/>
              </a:buClr>
              <a:buFont typeface="Arial" panose="020B0604020202020204" pitchFamily="34" charset="0"/>
              <a:buChar char="•"/>
            </a:pPr>
            <a:endParaRPr lang="en-US" altLang="zh-CN" sz="2000" dirty="0">
              <a:latin typeface="Arial" charset="0"/>
              <a:ea typeface="Arial" charset="0"/>
              <a:cs typeface="Arial" charset="0"/>
            </a:endParaRPr>
          </a:p>
          <a:p>
            <a:pPr marL="342900" indent="-342900">
              <a:buClr>
                <a:schemeClr val="accent2"/>
              </a:buClr>
              <a:buFont typeface="Arial" panose="020B0604020202020204" pitchFamily="34" charset="0"/>
              <a:buChar char="•"/>
            </a:pPr>
            <a:endParaRPr lang="en-US" altLang="zh-CN" sz="2000" dirty="0">
              <a:latin typeface="Arial" charset="0"/>
              <a:ea typeface="Arial" charset="0"/>
              <a:cs typeface="Arial" charset="0"/>
            </a:endParaRPr>
          </a:p>
          <a:p>
            <a:pPr marL="342900" indent="-342900">
              <a:buClr>
                <a:schemeClr val="accent2"/>
              </a:buClr>
              <a:buFont typeface="Arial" panose="020B0604020202020204" pitchFamily="34" charset="0"/>
              <a:buChar char="•"/>
            </a:pPr>
            <a:endParaRPr lang="en-US" altLang="zh-CN" sz="2000" dirty="0">
              <a:latin typeface="Arial" charset="0"/>
              <a:ea typeface="Arial" charset="0"/>
              <a:cs typeface="Arial" charset="0"/>
            </a:endParaRPr>
          </a:p>
          <a:p>
            <a:pPr marL="342900" indent="-342900">
              <a:buClr>
                <a:schemeClr val="accent2"/>
              </a:buClr>
              <a:buFont typeface="Arial" panose="020B0604020202020204" pitchFamily="34" charset="0"/>
              <a:buChar char="•"/>
            </a:pPr>
            <a:endParaRPr lang="en-US" altLang="zh-CN" sz="2000" dirty="0">
              <a:latin typeface="Arial" charset="0"/>
              <a:ea typeface="Arial" charset="0"/>
              <a:cs typeface="Arial" charset="0"/>
            </a:endParaRPr>
          </a:p>
          <a:p>
            <a:pPr marL="342900" indent="-342900">
              <a:buClr>
                <a:schemeClr val="accent2"/>
              </a:buClr>
              <a:buFont typeface="Arial" panose="020B0604020202020204" pitchFamily="34" charset="0"/>
              <a:buChar char="•"/>
            </a:pPr>
            <a:endParaRPr lang="en-US" altLang="zh-CN" sz="2000" dirty="0">
              <a:latin typeface="Arial" charset="0"/>
              <a:ea typeface="Arial" charset="0"/>
              <a:cs typeface="Arial" charset="0"/>
            </a:endParaRPr>
          </a:p>
          <a:p>
            <a:pPr marL="342900" indent="-342900">
              <a:buClr>
                <a:schemeClr val="accent2"/>
              </a:buClr>
              <a:buFont typeface="Arial" panose="020B0604020202020204" pitchFamily="34" charset="0"/>
              <a:buChar char="•"/>
            </a:pPr>
            <a:r>
              <a:rPr lang="zh-CN" altLang="en-US" sz="2000" dirty="0">
                <a:solidFill>
                  <a:srgbClr val="FF0000"/>
                </a:solidFill>
                <a:latin typeface="Arial" charset="0"/>
                <a:ea typeface="Arial" charset="0"/>
                <a:cs typeface="Arial" charset="0"/>
              </a:rPr>
              <a:t>Reduce</a:t>
            </a:r>
            <a:r>
              <a:rPr lang="en-US" altLang="zh-CN" sz="2000" dirty="0">
                <a:latin typeface="Arial" charset="0"/>
                <a:ea typeface="Arial" charset="0"/>
                <a:cs typeface="Arial" charset="0"/>
              </a:rPr>
              <a:t>:</a:t>
            </a:r>
            <a:r>
              <a:rPr lang="zh-CN" altLang="en-US" sz="2000" dirty="0">
                <a:latin typeface="Arial" charset="0"/>
                <a:ea typeface="Arial" charset="0"/>
                <a:cs typeface="Arial" charset="0"/>
              </a:rPr>
              <a:t> sum the values corresponding to the same key, thus, results of reduce are:</a:t>
            </a:r>
            <a:r>
              <a:rPr lang="en-US" altLang="zh-CN" sz="2000" dirty="0">
                <a:latin typeface="Arial" charset="0"/>
                <a:ea typeface="Arial" charset="0"/>
                <a:cs typeface="Arial" charset="0"/>
              </a:rPr>
              <a:t> </a:t>
            </a:r>
            <a:r>
              <a:rPr lang="zh-CN" altLang="en-US" sz="2000" dirty="0">
                <a:latin typeface="Arial" charset="0"/>
                <a:ea typeface="Arial" charset="0"/>
                <a:cs typeface="Arial" charset="0"/>
              </a:rPr>
              <a:t>(1,30), (2,70), (3,110), (4,150)</a:t>
            </a:r>
            <a:endParaRPr lang="en-US" sz="2000" dirty="0">
              <a:latin typeface="Arial" charset="0"/>
              <a:ea typeface="Arial" charset="0"/>
              <a:cs typeface="Arial" charset="0"/>
            </a:endParaRPr>
          </a:p>
          <a:p>
            <a:endParaRPr lang="en-US" sz="2000" dirty="0">
              <a:latin typeface="Arial" charset="0"/>
              <a:ea typeface="Arial" charset="0"/>
              <a:cs typeface="Arial" charset="0"/>
            </a:endParaRPr>
          </a:p>
          <a:p>
            <a:endParaRPr lang="en-US" sz="2000" dirty="0"/>
          </a:p>
        </p:txBody>
      </p:sp>
      <p:graphicFrame>
        <p:nvGraphicFramePr>
          <p:cNvPr id="11" name="对象 4">
            <a:hlinkClick r:id="" action="ppaction://ole?verb=0"/>
          </p:cNvPr>
          <p:cNvGraphicFramePr>
            <a:graphicFrameLocks noChangeAspect="1"/>
          </p:cNvGraphicFramePr>
          <p:nvPr>
            <p:extLst>
              <p:ext uri="{D42A27DB-BD31-4B8C-83A1-F6EECF244321}">
                <p14:modId xmlns:p14="http://schemas.microsoft.com/office/powerpoint/2010/main" val="4081856157"/>
              </p:ext>
            </p:extLst>
          </p:nvPr>
        </p:nvGraphicFramePr>
        <p:xfrm>
          <a:off x="2417055" y="3420713"/>
          <a:ext cx="3950335" cy="1800860"/>
        </p:xfrm>
        <a:graphic>
          <a:graphicData uri="http://schemas.openxmlformats.org/presentationml/2006/ole">
            <mc:AlternateContent xmlns:mc="http://schemas.openxmlformats.org/markup-compatibility/2006">
              <mc:Choice xmlns:v="urn:schemas-microsoft-com:vml" Requires="v">
                <p:oleObj spid="_x0000_s1027" r:id="rId3" imgW="2005965" imgH="914400" progId="Equation.KSEE3">
                  <p:embed/>
                </p:oleObj>
              </mc:Choice>
              <mc:Fallback>
                <p:oleObj r:id="rId3" imgW="2005965" imgH="914400" progId="Equation.KSEE3">
                  <p:embed/>
                  <p:pic>
                    <p:nvPicPr>
                      <p:cNvPr id="5" name="对象 4">
                        <a:hlinkClick r:id="" action="ppaction://ole?verb=0"/>
                      </p:cNvPr>
                      <p:cNvPicPr/>
                      <p:nvPr/>
                    </p:nvPicPr>
                    <p:blipFill>
                      <a:blip r:embed="rId4"/>
                      <a:stretch>
                        <a:fillRect/>
                      </a:stretch>
                    </p:blipFill>
                    <p:spPr>
                      <a:xfrm>
                        <a:off x="2417055" y="3420713"/>
                        <a:ext cx="3950335" cy="1800860"/>
                      </a:xfrm>
                      <a:prstGeom prst="rect">
                        <a:avLst/>
                      </a:prstGeom>
                      <a:solidFill>
                        <a:sysClr val="window" lastClr="FFFFFF"/>
                      </a:solidFill>
                    </p:spPr>
                  </p:pic>
                </p:oleObj>
              </mc:Fallback>
            </mc:AlternateContent>
          </a:graphicData>
        </a:graphic>
      </p:graphicFrame>
      <p:sp>
        <p:nvSpPr>
          <p:cNvPr id="2" name="TextBox 6">
            <a:extLst>
              <a:ext uri="{FF2B5EF4-FFF2-40B4-BE49-F238E27FC236}">
                <a16:creationId xmlns:a16="http://schemas.microsoft.com/office/drawing/2014/main" id="{C3CE9B3A-EB0C-756A-D61E-D3DB381F8BD7}"/>
              </a:ext>
            </a:extLst>
          </p:cNvPr>
          <p:cNvSpPr txBox="1"/>
          <p:nvPr/>
        </p:nvSpPr>
        <p:spPr>
          <a:xfrm>
            <a:off x="207815" y="545025"/>
            <a:ext cx="4572000" cy="461665"/>
          </a:xfrm>
          <a:prstGeom prst="rect">
            <a:avLst/>
          </a:prstGeom>
          <a:noFill/>
        </p:spPr>
        <p:txBody>
          <a:bodyPr wrap="square">
            <a:spAutoFit/>
          </a:bodyPr>
          <a:lstStyle/>
          <a:p>
            <a:pPr eaLnBrk="1" hangingPunct="1"/>
            <a:r>
              <a:rPr lang="en-US" sz="2400" b="1" dirty="0">
                <a:latin typeface="+mj-lt"/>
              </a:rPr>
              <a:t>Solution 2:</a:t>
            </a:r>
          </a:p>
        </p:txBody>
      </p:sp>
      <p:pic>
        <p:nvPicPr>
          <p:cNvPr id="5" name="Picture 4">
            <a:extLst>
              <a:ext uri="{FF2B5EF4-FFF2-40B4-BE49-F238E27FC236}">
                <a16:creationId xmlns:a16="http://schemas.microsoft.com/office/drawing/2014/main" id="{A4F1DCF3-B598-1C18-A018-54AA8C736F2E}"/>
              </a:ext>
            </a:extLst>
          </p:cNvPr>
          <p:cNvPicPr>
            <a:picLocks noChangeAspect="1"/>
          </p:cNvPicPr>
          <p:nvPr/>
        </p:nvPicPr>
        <p:blipFill rotWithShape="1">
          <a:blip r:embed="rId5"/>
          <a:srcRect l="39789" t="12013" r="44229" b="44882"/>
          <a:stretch/>
        </p:blipFill>
        <p:spPr>
          <a:xfrm>
            <a:off x="1630502" y="1150605"/>
            <a:ext cx="1330038" cy="1634836"/>
          </a:xfrm>
          <a:prstGeom prst="rect">
            <a:avLst/>
          </a:prstGeom>
        </p:spPr>
      </p:pic>
      <p:pic>
        <p:nvPicPr>
          <p:cNvPr id="6" name="Picture 4">
            <a:extLst>
              <a:ext uri="{FF2B5EF4-FFF2-40B4-BE49-F238E27FC236}">
                <a16:creationId xmlns:a16="http://schemas.microsoft.com/office/drawing/2014/main" id="{908753E5-CC99-A28E-5DC7-2C05E9DC0D4D}"/>
              </a:ext>
            </a:extLst>
          </p:cNvPr>
          <p:cNvPicPr>
            <a:picLocks noChangeAspect="1"/>
          </p:cNvPicPr>
          <p:nvPr/>
        </p:nvPicPr>
        <p:blipFill rotWithShape="1">
          <a:blip r:embed="rId5"/>
          <a:srcRect l="55833" t="12013" r="39012" b="44882"/>
          <a:stretch/>
        </p:blipFill>
        <p:spPr>
          <a:xfrm>
            <a:off x="3459295" y="1150605"/>
            <a:ext cx="428956" cy="1634836"/>
          </a:xfrm>
          <a:prstGeom prst="rect">
            <a:avLst/>
          </a:prstGeom>
        </p:spPr>
      </p:pic>
      <p:sp>
        <p:nvSpPr>
          <p:cNvPr id="7" name="TextBox 13">
            <a:extLst>
              <a:ext uri="{FF2B5EF4-FFF2-40B4-BE49-F238E27FC236}">
                <a16:creationId xmlns:a16="http://schemas.microsoft.com/office/drawing/2014/main" id="{C8172B6D-3990-D4C7-794F-FE95290ED08F}"/>
              </a:ext>
            </a:extLst>
          </p:cNvPr>
          <p:cNvSpPr txBox="1"/>
          <p:nvPr/>
        </p:nvSpPr>
        <p:spPr>
          <a:xfrm>
            <a:off x="3039115" y="1701591"/>
            <a:ext cx="341605" cy="461665"/>
          </a:xfrm>
          <a:prstGeom prst="rect">
            <a:avLst/>
          </a:prstGeom>
          <a:noFill/>
        </p:spPr>
        <p:txBody>
          <a:bodyPr wrap="square">
            <a:spAutoFit/>
          </a:bodyPr>
          <a:lstStyle/>
          <a:p>
            <a:r>
              <a:rPr lang="en-SG" dirty="0"/>
              <a:t>x</a:t>
            </a:r>
          </a:p>
        </p:txBody>
      </p:sp>
      <p:sp>
        <p:nvSpPr>
          <p:cNvPr id="8" name="TextBox 15">
            <a:extLst>
              <a:ext uri="{FF2B5EF4-FFF2-40B4-BE49-F238E27FC236}">
                <a16:creationId xmlns:a16="http://schemas.microsoft.com/office/drawing/2014/main" id="{D506A9E7-879B-AFA6-9161-5C9795D63E29}"/>
              </a:ext>
            </a:extLst>
          </p:cNvPr>
          <p:cNvSpPr txBox="1"/>
          <p:nvPr/>
        </p:nvSpPr>
        <p:spPr>
          <a:xfrm>
            <a:off x="4166954" y="1701591"/>
            <a:ext cx="341605" cy="461665"/>
          </a:xfrm>
          <a:prstGeom prst="rect">
            <a:avLst/>
          </a:prstGeom>
          <a:noFill/>
        </p:spPr>
        <p:txBody>
          <a:bodyPr wrap="square">
            <a:spAutoFit/>
          </a:bodyPr>
          <a:lstStyle/>
          <a:p>
            <a:r>
              <a:rPr lang="en-SG" dirty="0"/>
              <a:t>= </a:t>
            </a:r>
          </a:p>
        </p:txBody>
      </p:sp>
      <p:graphicFrame>
        <p:nvGraphicFramePr>
          <p:cNvPr id="10" name="Table 17">
            <a:extLst>
              <a:ext uri="{FF2B5EF4-FFF2-40B4-BE49-F238E27FC236}">
                <a16:creationId xmlns:a16="http://schemas.microsoft.com/office/drawing/2014/main" id="{5AE61672-CFE2-701E-6A43-8C85D7A7FF48}"/>
              </a:ext>
            </a:extLst>
          </p:cNvPr>
          <p:cNvGraphicFramePr>
            <a:graphicFrameLocks noGrp="1"/>
          </p:cNvGraphicFramePr>
          <p:nvPr>
            <p:extLst>
              <p:ext uri="{D42A27DB-BD31-4B8C-83A1-F6EECF244321}">
                <p14:modId xmlns:p14="http://schemas.microsoft.com/office/powerpoint/2010/main" val="2465463838"/>
              </p:ext>
            </p:extLst>
          </p:nvPr>
        </p:nvGraphicFramePr>
        <p:xfrm>
          <a:off x="4719734" y="1282343"/>
          <a:ext cx="2997244" cy="1483360"/>
        </p:xfrm>
        <a:graphic>
          <a:graphicData uri="http://schemas.openxmlformats.org/drawingml/2006/table">
            <a:tbl>
              <a:tblPr firstRow="1" bandRow="1">
                <a:tableStyleId>{5940675A-B579-460E-94D1-54222C63F5DA}</a:tableStyleId>
              </a:tblPr>
              <a:tblGrid>
                <a:gridCol w="2997244">
                  <a:extLst>
                    <a:ext uri="{9D8B030D-6E8A-4147-A177-3AD203B41FA5}">
                      <a16:colId xmlns:a16="http://schemas.microsoft.com/office/drawing/2014/main" val="3665372649"/>
                    </a:ext>
                  </a:extLst>
                </a:gridCol>
              </a:tblGrid>
              <a:tr h="370840">
                <a:tc>
                  <a:txBody>
                    <a:bodyPr/>
                    <a:lstStyle/>
                    <a:p>
                      <a:r>
                        <a:rPr lang="en-SG" dirty="0">
                          <a:solidFill>
                            <a:srgbClr val="FF0000"/>
                          </a:solidFill>
                        </a:rPr>
                        <a:t>1</a:t>
                      </a:r>
                      <a:r>
                        <a:rPr lang="en-SG" dirty="0"/>
                        <a:t>x</a:t>
                      </a:r>
                      <a:r>
                        <a:rPr lang="en-SG" dirty="0">
                          <a:solidFill>
                            <a:srgbClr val="00B050"/>
                          </a:solidFill>
                        </a:rPr>
                        <a:t>1</a:t>
                      </a:r>
                      <a:r>
                        <a:rPr lang="en-SG" dirty="0"/>
                        <a:t> + </a:t>
                      </a:r>
                      <a:r>
                        <a:rPr lang="en-SG" dirty="0">
                          <a:solidFill>
                            <a:srgbClr val="0070C0"/>
                          </a:solidFill>
                        </a:rPr>
                        <a:t>2</a:t>
                      </a:r>
                      <a:r>
                        <a:rPr lang="en-SG" dirty="0"/>
                        <a:t>x</a:t>
                      </a:r>
                      <a:r>
                        <a:rPr lang="en-SG" dirty="0">
                          <a:solidFill>
                            <a:srgbClr val="FFC000"/>
                          </a:solidFill>
                        </a:rPr>
                        <a:t>2</a:t>
                      </a:r>
                      <a:r>
                        <a:rPr lang="en-SG" dirty="0"/>
                        <a:t> + 3x3 + 4x4</a:t>
                      </a:r>
                    </a:p>
                  </a:txBody>
                  <a:tcPr/>
                </a:tc>
                <a:extLst>
                  <a:ext uri="{0D108BD9-81ED-4DB2-BD59-A6C34878D82A}">
                    <a16:rowId xmlns:a16="http://schemas.microsoft.com/office/drawing/2014/main" val="803018027"/>
                  </a:ext>
                </a:extLst>
              </a:tr>
              <a:tr h="370840">
                <a:tc>
                  <a:txBody>
                    <a:bodyPr/>
                    <a:lstStyle/>
                    <a:p>
                      <a:r>
                        <a:rPr lang="en-SG" dirty="0"/>
                        <a:t>5x1 + 6x2 + 7x3 + 8x4</a:t>
                      </a:r>
                    </a:p>
                  </a:txBody>
                  <a:tcPr/>
                </a:tc>
                <a:extLst>
                  <a:ext uri="{0D108BD9-81ED-4DB2-BD59-A6C34878D82A}">
                    <a16:rowId xmlns:a16="http://schemas.microsoft.com/office/drawing/2014/main" val="3943510707"/>
                  </a:ext>
                </a:extLst>
              </a:tr>
              <a:tr h="370840">
                <a:tc>
                  <a:txBody>
                    <a:bodyPr/>
                    <a:lstStyle/>
                    <a:p>
                      <a:r>
                        <a:rPr lang="en-SG" dirty="0"/>
                        <a:t>9x1 + 10x2 + 11x3 + 12x4</a:t>
                      </a:r>
                    </a:p>
                  </a:txBody>
                  <a:tcPr/>
                </a:tc>
                <a:extLst>
                  <a:ext uri="{0D108BD9-81ED-4DB2-BD59-A6C34878D82A}">
                    <a16:rowId xmlns:a16="http://schemas.microsoft.com/office/drawing/2014/main" val="26894795"/>
                  </a:ext>
                </a:extLst>
              </a:tr>
              <a:tr h="370840">
                <a:tc>
                  <a:txBody>
                    <a:bodyPr/>
                    <a:lstStyle/>
                    <a:p>
                      <a:r>
                        <a:rPr lang="en-SG" dirty="0"/>
                        <a:t>13x1 + 14x2 + 15x3 + 16x4</a:t>
                      </a:r>
                    </a:p>
                  </a:txBody>
                  <a:tcPr/>
                </a:tc>
                <a:extLst>
                  <a:ext uri="{0D108BD9-81ED-4DB2-BD59-A6C34878D82A}">
                    <a16:rowId xmlns:a16="http://schemas.microsoft.com/office/drawing/2014/main" val="1361757089"/>
                  </a:ext>
                </a:extLst>
              </a:tr>
            </a:tbl>
          </a:graphicData>
        </a:graphic>
      </p:graphicFrame>
      <p:sp>
        <p:nvSpPr>
          <p:cNvPr id="12" name="Rectangle 17">
            <a:extLst>
              <a:ext uri="{FF2B5EF4-FFF2-40B4-BE49-F238E27FC236}">
                <a16:creationId xmlns:a16="http://schemas.microsoft.com/office/drawing/2014/main" id="{15590F1E-01FE-9EE9-2ED2-12BBE6646201}"/>
              </a:ext>
            </a:extLst>
          </p:cNvPr>
          <p:cNvSpPr/>
          <p:nvPr/>
        </p:nvSpPr>
        <p:spPr bwMode="auto">
          <a:xfrm>
            <a:off x="1778284" y="1316857"/>
            <a:ext cx="230909" cy="28632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Times" pitchFamily="18" charset="0"/>
            </a:endParaRPr>
          </a:p>
        </p:txBody>
      </p:sp>
      <p:sp>
        <p:nvSpPr>
          <p:cNvPr id="13" name="Rectangle 18">
            <a:extLst>
              <a:ext uri="{FF2B5EF4-FFF2-40B4-BE49-F238E27FC236}">
                <a16:creationId xmlns:a16="http://schemas.microsoft.com/office/drawing/2014/main" id="{9E9530E1-EF73-1498-6269-4E1B0E5EFCA4}"/>
              </a:ext>
            </a:extLst>
          </p:cNvPr>
          <p:cNvSpPr/>
          <p:nvPr/>
        </p:nvSpPr>
        <p:spPr bwMode="auto">
          <a:xfrm>
            <a:off x="3459295" y="1316857"/>
            <a:ext cx="317508" cy="286328"/>
          </a:xfrm>
          <a:prstGeom prst="rect">
            <a:avLst/>
          </a:prstGeom>
          <a:no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rgbClr val="00B050"/>
              </a:solidFill>
              <a:effectLst/>
              <a:latin typeface="Times" pitchFamily="18" charset="0"/>
            </a:endParaRPr>
          </a:p>
        </p:txBody>
      </p:sp>
      <p:sp>
        <p:nvSpPr>
          <p:cNvPr id="14" name="Rectangle 19">
            <a:extLst>
              <a:ext uri="{FF2B5EF4-FFF2-40B4-BE49-F238E27FC236}">
                <a16:creationId xmlns:a16="http://schemas.microsoft.com/office/drawing/2014/main" id="{9ADF6260-8085-C52E-2978-90A57BE2357F}"/>
              </a:ext>
            </a:extLst>
          </p:cNvPr>
          <p:cNvSpPr/>
          <p:nvPr/>
        </p:nvSpPr>
        <p:spPr bwMode="auto">
          <a:xfrm>
            <a:off x="3455665" y="1647250"/>
            <a:ext cx="317508" cy="286328"/>
          </a:xfrm>
          <a:prstGeom prst="rect">
            <a:avLst/>
          </a:prstGeom>
          <a:no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rgbClr val="00B050"/>
              </a:solidFill>
              <a:effectLst/>
              <a:latin typeface="Times" pitchFamily="18" charset="0"/>
            </a:endParaRPr>
          </a:p>
        </p:txBody>
      </p:sp>
      <p:sp>
        <p:nvSpPr>
          <p:cNvPr id="15" name="Rectangle 22">
            <a:extLst>
              <a:ext uri="{FF2B5EF4-FFF2-40B4-BE49-F238E27FC236}">
                <a16:creationId xmlns:a16="http://schemas.microsoft.com/office/drawing/2014/main" id="{C585BA80-824B-0DAE-02E6-0EB799794FE6}"/>
              </a:ext>
            </a:extLst>
          </p:cNvPr>
          <p:cNvSpPr/>
          <p:nvPr/>
        </p:nvSpPr>
        <p:spPr bwMode="auto">
          <a:xfrm>
            <a:off x="2076118" y="1316857"/>
            <a:ext cx="230909" cy="286328"/>
          </a:xfrm>
          <a:prstGeom prst="rect">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Times" pitchFamily="18" charset="0"/>
            </a:endParaRP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2" grpId="0" animBg="1"/>
      <p:bldP spid="13"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灯片编号占位符 3"/>
          <p:cNvSpPr txBox="1">
            <a:spLocks noGrp="1"/>
          </p:cNvSpPr>
          <p:nvPr>
            <p:ph type="sldNum" sz="quarter" idx="11"/>
          </p:nvPr>
        </p:nvSpPr>
        <p:spPr>
          <a:xfrm>
            <a:off x="9017000" y="6651625"/>
            <a:ext cx="127000" cy="134938"/>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11</a:t>
            </a:fld>
            <a:endParaRPr/>
          </a:p>
        </p:txBody>
      </p:sp>
      <p:sp>
        <p:nvSpPr>
          <p:cNvPr id="6" name="TextBox 6">
            <a:extLst>
              <a:ext uri="{FF2B5EF4-FFF2-40B4-BE49-F238E27FC236}">
                <a16:creationId xmlns:a16="http://schemas.microsoft.com/office/drawing/2014/main" id="{B94F2F56-CB49-A96C-D615-92A125907DE1}"/>
              </a:ext>
            </a:extLst>
          </p:cNvPr>
          <p:cNvSpPr txBox="1"/>
          <p:nvPr/>
        </p:nvSpPr>
        <p:spPr>
          <a:xfrm>
            <a:off x="207815" y="545025"/>
            <a:ext cx="4572000" cy="461665"/>
          </a:xfrm>
          <a:prstGeom prst="rect">
            <a:avLst/>
          </a:prstGeom>
          <a:noFill/>
        </p:spPr>
        <p:txBody>
          <a:bodyPr wrap="square">
            <a:spAutoFit/>
          </a:bodyPr>
          <a:lstStyle/>
          <a:p>
            <a:pPr eaLnBrk="1" hangingPunct="1"/>
            <a:r>
              <a:rPr lang="en-US" sz="2400" b="1" dirty="0">
                <a:latin typeface="+mj-lt"/>
              </a:rPr>
              <a:t>Question 3a:</a:t>
            </a:r>
          </a:p>
        </p:txBody>
      </p:sp>
      <p:pic>
        <p:nvPicPr>
          <p:cNvPr id="10" name="Picture 9">
            <a:extLst>
              <a:ext uri="{FF2B5EF4-FFF2-40B4-BE49-F238E27FC236}">
                <a16:creationId xmlns:a16="http://schemas.microsoft.com/office/drawing/2014/main" id="{347BC9C5-A036-7C98-0D96-A5453B56CC2C}"/>
              </a:ext>
            </a:extLst>
          </p:cNvPr>
          <p:cNvPicPr>
            <a:picLocks noChangeAspect="1"/>
          </p:cNvPicPr>
          <p:nvPr/>
        </p:nvPicPr>
        <p:blipFill>
          <a:blip r:embed="rId3"/>
          <a:stretch>
            <a:fillRect/>
          </a:stretch>
        </p:blipFill>
        <p:spPr>
          <a:xfrm>
            <a:off x="207815" y="1113900"/>
            <a:ext cx="8710538" cy="1807099"/>
          </a:xfrm>
          <a:prstGeom prst="rect">
            <a:avLst/>
          </a:prstGeom>
        </p:spPr>
      </p:pic>
      <p:pic>
        <p:nvPicPr>
          <p:cNvPr id="11" name="Picture 10">
            <a:extLst>
              <a:ext uri="{FF2B5EF4-FFF2-40B4-BE49-F238E27FC236}">
                <a16:creationId xmlns:a16="http://schemas.microsoft.com/office/drawing/2014/main" id="{81C0006A-AA67-CD5C-C377-6CE8B359BE29}"/>
              </a:ext>
            </a:extLst>
          </p:cNvPr>
          <p:cNvPicPr>
            <a:picLocks noChangeAspect="1"/>
          </p:cNvPicPr>
          <p:nvPr/>
        </p:nvPicPr>
        <p:blipFill>
          <a:blip r:embed="rId4" cstate="print"/>
          <a:stretch>
            <a:fillRect/>
          </a:stretch>
        </p:blipFill>
        <p:spPr>
          <a:xfrm>
            <a:off x="207814" y="3028209"/>
            <a:ext cx="4885193" cy="3284766"/>
          </a:xfrm>
          <a:prstGeom prst="rect">
            <a:avLst/>
          </a:prstGeom>
        </p:spPr>
      </p:pic>
      <p:sp>
        <p:nvSpPr>
          <p:cNvPr id="13" name="TextBox 12">
            <a:extLst>
              <a:ext uri="{FF2B5EF4-FFF2-40B4-BE49-F238E27FC236}">
                <a16:creationId xmlns:a16="http://schemas.microsoft.com/office/drawing/2014/main" id="{6A36800F-883D-5EDD-D41E-00847C5ACAE7}"/>
              </a:ext>
            </a:extLst>
          </p:cNvPr>
          <p:cNvSpPr txBox="1"/>
          <p:nvPr/>
        </p:nvSpPr>
        <p:spPr>
          <a:xfrm>
            <a:off x="5303190" y="3028209"/>
            <a:ext cx="3615163" cy="1491434"/>
          </a:xfrm>
          <a:prstGeom prst="rect">
            <a:avLst/>
          </a:prstGeom>
          <a:noFill/>
        </p:spPr>
        <p:txBody>
          <a:bodyPr wrap="square">
            <a:spAutoFit/>
          </a:bodyPr>
          <a:lstStyle/>
          <a:p>
            <a:pPr>
              <a:lnSpc>
                <a:spcPct val="115000"/>
              </a:lnSpc>
              <a:spcAft>
                <a:spcPts val="1000"/>
              </a:spcAft>
            </a:pPr>
            <a:r>
              <a:rPr lang="en-SG" sz="1600" dirty="0">
                <a:effectLst/>
                <a:latin typeface="Calibri" panose="020F0502020204030204" pitchFamily="34" charset="0"/>
                <a:ea typeface="SimSun" panose="02010600030101010101" pitchFamily="2" charset="-122"/>
                <a:cs typeface="Times New Roman" panose="02020603050405020304" pitchFamily="18" charset="0"/>
              </a:rPr>
              <a:t>a) Initially, Tommy has finished an implementation with Version 1 (Figure 1). He finds that the implementation can have correct results, but the performance is very slow. Why?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ontent Placeholder 2"/>
          <p:cNvSpPr txBox="1">
            <a:spLocks noGrp="1"/>
          </p:cNvSpPr>
          <p:nvPr>
            <p:ph idx="1"/>
          </p:nvPr>
        </p:nvSpPr>
        <p:spPr>
          <a:xfrm>
            <a:off x="225160" y="1006690"/>
            <a:ext cx="7928240" cy="1464938"/>
          </a:xfrm>
          <a:prstGeom prst="rect">
            <a:avLst/>
          </a:prstGeom>
        </p:spPr>
        <p:txBody>
          <a:bodyPr/>
          <a:lstStyle>
            <a:lvl1pPr>
              <a:spcBef>
                <a:spcPts val="500"/>
              </a:spcBef>
              <a:defRPr sz="2400"/>
            </a:lvl1pPr>
          </a:lstStyle>
          <a:p>
            <a:r>
              <a:rPr b="0" dirty="0">
                <a:solidFill>
                  <a:schemeClr val="tx1"/>
                </a:solidFill>
              </a:rPr>
              <a:t>It requires sh</a:t>
            </a:r>
            <a:r>
              <a:rPr lang="en-US" b="0" dirty="0">
                <a:solidFill>
                  <a:schemeClr val="tx1"/>
                </a:solidFill>
              </a:rPr>
              <a:t>uffl</a:t>
            </a:r>
            <a:r>
              <a:rPr b="0" dirty="0">
                <a:solidFill>
                  <a:schemeClr val="tx1"/>
                </a:solidFill>
              </a:rPr>
              <a:t>ing all key-value pairs from mappers to reducers across the network, which is highly in</a:t>
            </a:r>
            <a:r>
              <a:rPr lang="en-US" b="0" dirty="0">
                <a:solidFill>
                  <a:schemeClr val="tx1"/>
                </a:solidFill>
              </a:rPr>
              <a:t>effi</a:t>
            </a:r>
            <a:r>
              <a:rPr b="0" dirty="0">
                <a:solidFill>
                  <a:schemeClr val="tx1"/>
                </a:solidFill>
              </a:rPr>
              <a:t>cient.</a:t>
            </a:r>
            <a:endParaRPr lang="en-US" b="0" dirty="0">
              <a:solidFill>
                <a:schemeClr val="tx1"/>
              </a:solidFill>
            </a:endParaRPr>
          </a:p>
        </p:txBody>
      </p:sp>
      <p:sp>
        <p:nvSpPr>
          <p:cNvPr id="171" name="灯片编号占位符 3"/>
          <p:cNvSpPr txBox="1">
            <a:spLocks noGrp="1"/>
          </p:cNvSpPr>
          <p:nvPr>
            <p:ph type="sldNum" sz="quarter" idx="11"/>
          </p:nvPr>
        </p:nvSpPr>
        <p:spPr>
          <a:xfrm>
            <a:off x="8999538" y="6651625"/>
            <a:ext cx="144462" cy="134938"/>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12</a:t>
            </a:fld>
            <a:endParaRPr/>
          </a:p>
        </p:txBody>
      </p:sp>
      <p:pic>
        <p:nvPicPr>
          <p:cNvPr id="3" name="Picture 2"/>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476640" y="1737374"/>
            <a:ext cx="5699428" cy="3719249"/>
          </a:xfrm>
          <a:prstGeom prst="rect">
            <a:avLst/>
          </a:prstGeom>
        </p:spPr>
      </p:pic>
      <p:sp>
        <p:nvSpPr>
          <p:cNvPr id="2" name="TextBox 6">
            <a:extLst>
              <a:ext uri="{FF2B5EF4-FFF2-40B4-BE49-F238E27FC236}">
                <a16:creationId xmlns:a16="http://schemas.microsoft.com/office/drawing/2014/main" id="{55E9A023-24C3-A4DF-D238-6EFFB864A4A4}"/>
              </a:ext>
            </a:extLst>
          </p:cNvPr>
          <p:cNvSpPr txBox="1"/>
          <p:nvPr/>
        </p:nvSpPr>
        <p:spPr>
          <a:xfrm>
            <a:off x="207815" y="545025"/>
            <a:ext cx="4572000" cy="461665"/>
          </a:xfrm>
          <a:prstGeom prst="rect">
            <a:avLst/>
          </a:prstGeom>
          <a:noFill/>
        </p:spPr>
        <p:txBody>
          <a:bodyPr wrap="square">
            <a:spAutoFit/>
          </a:bodyPr>
          <a:lstStyle/>
          <a:p>
            <a:pPr eaLnBrk="1" hangingPunct="1"/>
            <a:r>
              <a:rPr lang="en-US" sz="2400" b="1" dirty="0">
                <a:latin typeface="+mj-lt"/>
              </a:rPr>
              <a:t>Solution 3a:</a:t>
            </a:r>
          </a:p>
        </p:txBody>
      </p:sp>
      <p:pic>
        <p:nvPicPr>
          <p:cNvPr id="7" name="Picture 6">
            <a:extLst>
              <a:ext uri="{FF2B5EF4-FFF2-40B4-BE49-F238E27FC236}">
                <a16:creationId xmlns:a16="http://schemas.microsoft.com/office/drawing/2014/main" id="{1AE7520A-7240-7D55-63B4-0E87AEFDFAAB}"/>
              </a:ext>
            </a:extLst>
          </p:cNvPr>
          <p:cNvPicPr>
            <a:picLocks noChangeAspect="1"/>
          </p:cNvPicPr>
          <p:nvPr/>
        </p:nvPicPr>
        <p:blipFill>
          <a:blip r:embed="rId3"/>
          <a:stretch>
            <a:fillRect/>
          </a:stretch>
        </p:blipFill>
        <p:spPr>
          <a:xfrm>
            <a:off x="512151" y="5456623"/>
            <a:ext cx="2911562" cy="678195"/>
          </a:xfrm>
          <a:prstGeom prst="rect">
            <a:avLst/>
          </a:prstGeom>
        </p:spPr>
      </p:pic>
      <p:sp>
        <p:nvSpPr>
          <p:cNvPr id="10" name="TextBox 9">
            <a:extLst>
              <a:ext uri="{FF2B5EF4-FFF2-40B4-BE49-F238E27FC236}">
                <a16:creationId xmlns:a16="http://schemas.microsoft.com/office/drawing/2014/main" id="{C5B10ECC-A8A6-6B58-6761-8B239D60FDB5}"/>
              </a:ext>
            </a:extLst>
          </p:cNvPr>
          <p:cNvSpPr txBox="1"/>
          <p:nvPr/>
        </p:nvSpPr>
        <p:spPr>
          <a:xfrm>
            <a:off x="1141381" y="6187307"/>
            <a:ext cx="670518" cy="461665"/>
          </a:xfrm>
          <a:prstGeom prst="rect">
            <a:avLst/>
          </a:prstGeom>
          <a:noFill/>
        </p:spPr>
        <p:txBody>
          <a:bodyPr wrap="square" rtlCol="0">
            <a:spAutoFit/>
          </a:bodyPr>
          <a:lstStyle/>
          <a:p>
            <a:r>
              <a:rPr lang="en-SG" dirty="0">
                <a:solidFill>
                  <a:srgbClr val="00B050"/>
                </a:solidFill>
              </a:rPr>
              <a:t>key</a:t>
            </a:r>
          </a:p>
        </p:txBody>
      </p:sp>
      <p:sp>
        <p:nvSpPr>
          <p:cNvPr id="11" name="TextBox 10">
            <a:extLst>
              <a:ext uri="{FF2B5EF4-FFF2-40B4-BE49-F238E27FC236}">
                <a16:creationId xmlns:a16="http://schemas.microsoft.com/office/drawing/2014/main" id="{AE00E78B-339C-B07C-CE5C-D3E9FB69F668}"/>
              </a:ext>
            </a:extLst>
          </p:cNvPr>
          <p:cNvSpPr txBox="1"/>
          <p:nvPr/>
        </p:nvSpPr>
        <p:spPr>
          <a:xfrm>
            <a:off x="2428300" y="6187307"/>
            <a:ext cx="981706" cy="830997"/>
          </a:xfrm>
          <a:prstGeom prst="rect">
            <a:avLst/>
          </a:prstGeom>
          <a:noFill/>
        </p:spPr>
        <p:txBody>
          <a:bodyPr wrap="square" rtlCol="0">
            <a:spAutoFit/>
          </a:bodyPr>
          <a:lstStyle/>
          <a:p>
            <a:r>
              <a:rPr lang="en-SG" dirty="0">
                <a:solidFill>
                  <a:srgbClr val="00B050"/>
                </a:solidFill>
              </a:rPr>
              <a:t>value</a:t>
            </a:r>
          </a:p>
        </p:txBody>
      </p:sp>
      <p:cxnSp>
        <p:nvCxnSpPr>
          <p:cNvPr id="13" name="Straight Arrow Connector 12">
            <a:extLst>
              <a:ext uri="{FF2B5EF4-FFF2-40B4-BE49-F238E27FC236}">
                <a16:creationId xmlns:a16="http://schemas.microsoft.com/office/drawing/2014/main" id="{35E6881A-2550-47A0-8B05-CAC460E53E06}"/>
              </a:ext>
            </a:extLst>
          </p:cNvPr>
          <p:cNvCxnSpPr>
            <a:cxnSpLocks/>
          </p:cNvCxnSpPr>
          <p:nvPr/>
        </p:nvCxnSpPr>
        <p:spPr bwMode="auto">
          <a:xfrm flipV="1">
            <a:off x="1476640" y="6134818"/>
            <a:ext cx="335259" cy="178157"/>
          </a:xfrm>
          <a:prstGeom prst="straightConnector1">
            <a:avLst/>
          </a:prstGeom>
          <a:solidFill>
            <a:schemeClr val="accent1"/>
          </a:solidFill>
          <a:ln w="9525" cap="flat" cmpd="sng" algn="ctr">
            <a:solidFill>
              <a:srgbClr val="00B050"/>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D2FC17A2-ECC3-50C8-53E8-EC288DC29440}"/>
              </a:ext>
            </a:extLst>
          </p:cNvPr>
          <p:cNvCxnSpPr>
            <a:cxnSpLocks/>
          </p:cNvCxnSpPr>
          <p:nvPr/>
        </p:nvCxnSpPr>
        <p:spPr bwMode="auto">
          <a:xfrm flipH="1" flipV="1">
            <a:off x="2590800" y="6134818"/>
            <a:ext cx="185588" cy="178157"/>
          </a:xfrm>
          <a:prstGeom prst="straightConnector1">
            <a:avLst/>
          </a:prstGeom>
          <a:solidFill>
            <a:schemeClr val="accent1"/>
          </a:solidFill>
          <a:ln w="9525" cap="flat" cmpd="sng" algn="ctr">
            <a:solidFill>
              <a:srgbClr val="00B050"/>
            </a:solidFill>
            <a:prstDash val="solid"/>
            <a:round/>
            <a:headEnd type="none" w="med" len="med"/>
            <a:tailEnd type="triangle"/>
          </a:ln>
          <a:effectLst/>
        </p:spPr>
      </p:cxnSp>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7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1" build="p"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灯片编号占位符 3"/>
          <p:cNvSpPr txBox="1">
            <a:spLocks noGrp="1"/>
          </p:cNvSpPr>
          <p:nvPr>
            <p:ph type="sldNum" sz="quarter" idx="11"/>
          </p:nvPr>
        </p:nvSpPr>
        <p:spPr>
          <a:xfrm>
            <a:off x="9017000" y="6651625"/>
            <a:ext cx="127000" cy="134938"/>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13</a:t>
            </a:fld>
            <a:endParaRPr/>
          </a:p>
        </p:txBody>
      </p:sp>
      <p:sp>
        <p:nvSpPr>
          <p:cNvPr id="6" name="TextBox 6">
            <a:extLst>
              <a:ext uri="{FF2B5EF4-FFF2-40B4-BE49-F238E27FC236}">
                <a16:creationId xmlns:a16="http://schemas.microsoft.com/office/drawing/2014/main" id="{B94F2F56-CB49-A96C-D615-92A125907DE1}"/>
              </a:ext>
            </a:extLst>
          </p:cNvPr>
          <p:cNvSpPr txBox="1"/>
          <p:nvPr/>
        </p:nvSpPr>
        <p:spPr>
          <a:xfrm>
            <a:off x="207815" y="545025"/>
            <a:ext cx="4572000" cy="461665"/>
          </a:xfrm>
          <a:prstGeom prst="rect">
            <a:avLst/>
          </a:prstGeom>
          <a:noFill/>
        </p:spPr>
        <p:txBody>
          <a:bodyPr wrap="square">
            <a:spAutoFit/>
          </a:bodyPr>
          <a:lstStyle/>
          <a:p>
            <a:pPr eaLnBrk="1" hangingPunct="1"/>
            <a:r>
              <a:rPr lang="en-US" sz="2400" b="1" dirty="0">
                <a:latin typeface="+mj-lt"/>
              </a:rPr>
              <a:t>Question 3b:</a:t>
            </a:r>
          </a:p>
        </p:txBody>
      </p:sp>
      <p:pic>
        <p:nvPicPr>
          <p:cNvPr id="4" name="Picture 9">
            <a:extLst>
              <a:ext uri="{FF2B5EF4-FFF2-40B4-BE49-F238E27FC236}">
                <a16:creationId xmlns:a16="http://schemas.microsoft.com/office/drawing/2014/main" id="{E8191BC6-9C0B-EC1F-3F7D-E8188917356F}"/>
              </a:ext>
            </a:extLst>
          </p:cNvPr>
          <p:cNvPicPr>
            <a:picLocks noChangeAspect="1"/>
          </p:cNvPicPr>
          <p:nvPr/>
        </p:nvPicPr>
        <p:blipFill>
          <a:blip r:embed="rId3"/>
          <a:stretch>
            <a:fillRect/>
          </a:stretch>
        </p:blipFill>
        <p:spPr>
          <a:xfrm>
            <a:off x="207815" y="1113900"/>
            <a:ext cx="8710538" cy="1807099"/>
          </a:xfrm>
          <a:prstGeom prst="rect">
            <a:avLst/>
          </a:prstGeom>
        </p:spPr>
      </p:pic>
      <p:sp>
        <p:nvSpPr>
          <p:cNvPr id="5" name="TextBox 12">
            <a:extLst>
              <a:ext uri="{FF2B5EF4-FFF2-40B4-BE49-F238E27FC236}">
                <a16:creationId xmlns:a16="http://schemas.microsoft.com/office/drawing/2014/main" id="{C8545838-0D04-0188-3B79-D7C66A9AFD68}"/>
              </a:ext>
            </a:extLst>
          </p:cNvPr>
          <p:cNvSpPr txBox="1"/>
          <p:nvPr/>
        </p:nvSpPr>
        <p:spPr>
          <a:xfrm>
            <a:off x="5303190" y="3028209"/>
            <a:ext cx="3615163" cy="1491434"/>
          </a:xfrm>
          <a:prstGeom prst="rect">
            <a:avLst/>
          </a:prstGeom>
          <a:noFill/>
        </p:spPr>
        <p:txBody>
          <a:bodyPr wrap="square">
            <a:spAutoFit/>
          </a:bodyPr>
          <a:lstStyle/>
          <a:p>
            <a:pPr>
              <a:lnSpc>
                <a:spcPct val="115000"/>
              </a:lnSpc>
              <a:spcAft>
                <a:spcPts val="1000"/>
              </a:spcAft>
            </a:pPr>
            <a:r>
              <a:rPr lang="en-US" sz="1600" dirty="0">
                <a:effectLst/>
                <a:latin typeface="Calibri" panose="020F0502020204030204" pitchFamily="34" charset="0"/>
                <a:ea typeface="SimSun" panose="02010600030101010101" pitchFamily="2" charset="-122"/>
                <a:cs typeface="Times New Roman" panose="02020603050405020304" pitchFamily="18" charset="0"/>
              </a:rPr>
              <a:t>b) Tommy wants to improve the performance using combiner. He comes out the second implementation (Version 2 in Figure 2). He finds that he can seldom get the reasonable results. Why?</a:t>
            </a:r>
            <a:endParaRPr lang="en-SG" sz="16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8" name="Picture 7">
            <a:extLst>
              <a:ext uri="{FF2B5EF4-FFF2-40B4-BE49-F238E27FC236}">
                <a16:creationId xmlns:a16="http://schemas.microsoft.com/office/drawing/2014/main" id="{81B49850-24BB-5754-7DBA-6F004C442D12}"/>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07815" y="2920998"/>
            <a:ext cx="5302890" cy="3632201"/>
          </a:xfrm>
          <a:prstGeom prst="rect">
            <a:avLst/>
          </a:prstGeom>
        </p:spPr>
      </p:pic>
    </p:spTree>
    <p:extLst>
      <p:ext uri="{BB962C8B-B14F-4D97-AF65-F5344CB8AC3E}">
        <p14:creationId xmlns:p14="http://schemas.microsoft.com/office/powerpoint/2010/main" val="3583083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Slide Number Placeholder 3"/>
          <p:cNvSpPr txBox="1">
            <a:spLocks noGrp="1"/>
          </p:cNvSpPr>
          <p:nvPr>
            <p:ph type="sldNum" sz="quarter" idx="11"/>
          </p:nvPr>
        </p:nvSpPr>
        <p:spPr>
          <a:xfrm>
            <a:off x="8990013" y="6651625"/>
            <a:ext cx="153987" cy="134938"/>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14</a:t>
            </a:fld>
            <a:endParaRPr/>
          </a:p>
        </p:txBody>
      </p:sp>
      <p:sp>
        <p:nvSpPr>
          <p:cNvPr id="5" name="TextBox 4"/>
          <p:cNvSpPr txBox="1"/>
          <p:nvPr/>
        </p:nvSpPr>
        <p:spPr>
          <a:xfrm>
            <a:off x="5832473" y="3213098"/>
            <a:ext cx="3157539" cy="2246769"/>
          </a:xfrm>
          <a:prstGeom prst="rect">
            <a:avLst/>
          </a:prstGeom>
          <a:noFill/>
        </p:spPr>
        <p:txBody>
          <a:bodyPr wrap="square" rtlCol="0">
            <a:spAutoFit/>
          </a:bodyPr>
          <a:lstStyle/>
          <a:p>
            <a:r>
              <a:rPr lang="en-US" sz="2000" dirty="0"/>
              <a:t>Combiner reduces number of data transmission, </a:t>
            </a:r>
            <a:r>
              <a:rPr lang="en-US" sz="2000" b="1" dirty="0"/>
              <a:t>BUT</a:t>
            </a:r>
          </a:p>
          <a:p>
            <a:endParaRPr lang="en-US" sz="2000" b="1" dirty="0"/>
          </a:p>
          <a:p>
            <a:r>
              <a:rPr lang="en-US" sz="2000" dirty="0"/>
              <a:t>algorithm in Combiner must be designed such that MapReduce still work even if Combiner did not execute.</a:t>
            </a:r>
          </a:p>
        </p:txBody>
      </p:sp>
      <p:sp>
        <p:nvSpPr>
          <p:cNvPr id="6" name="TextBox 6">
            <a:extLst>
              <a:ext uri="{FF2B5EF4-FFF2-40B4-BE49-F238E27FC236}">
                <a16:creationId xmlns:a16="http://schemas.microsoft.com/office/drawing/2014/main" id="{7E77A201-4A9A-AEFD-41E9-03DCFC967F56}"/>
              </a:ext>
            </a:extLst>
          </p:cNvPr>
          <p:cNvSpPr txBox="1"/>
          <p:nvPr/>
        </p:nvSpPr>
        <p:spPr>
          <a:xfrm>
            <a:off x="207814" y="545025"/>
            <a:ext cx="6637485" cy="461665"/>
          </a:xfrm>
          <a:prstGeom prst="rect">
            <a:avLst/>
          </a:prstGeom>
          <a:noFill/>
        </p:spPr>
        <p:txBody>
          <a:bodyPr wrap="square">
            <a:spAutoFit/>
          </a:bodyPr>
          <a:lstStyle/>
          <a:p>
            <a:pPr eaLnBrk="1" hangingPunct="1"/>
            <a:r>
              <a:rPr lang="en-US" sz="2400" b="1" dirty="0">
                <a:latin typeface="+mj-lt"/>
              </a:rPr>
              <a:t>Solution 3b: Recap – Lecture 2 Slide 30</a:t>
            </a:r>
          </a:p>
        </p:txBody>
      </p:sp>
      <p:pic>
        <p:nvPicPr>
          <p:cNvPr id="10" name="Picture 9">
            <a:extLst>
              <a:ext uri="{FF2B5EF4-FFF2-40B4-BE49-F238E27FC236}">
                <a16:creationId xmlns:a16="http://schemas.microsoft.com/office/drawing/2014/main" id="{795BAFD3-C416-93D4-90B6-539DC64D81F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18914" y="1280687"/>
            <a:ext cx="6425195" cy="4652222"/>
          </a:xfrm>
          <a:prstGeom prst="rect">
            <a:avLst/>
          </a:prstGeom>
        </p:spPr>
      </p:pic>
      <p:sp>
        <p:nvSpPr>
          <p:cNvPr id="12" name="Rectangle 11">
            <a:extLst>
              <a:ext uri="{FF2B5EF4-FFF2-40B4-BE49-F238E27FC236}">
                <a16:creationId xmlns:a16="http://schemas.microsoft.com/office/drawing/2014/main" id="{25AA5603-0C9A-B045-F8BF-5F054149C532}"/>
              </a:ext>
            </a:extLst>
          </p:cNvPr>
          <p:cNvSpPr/>
          <p:nvPr/>
        </p:nvSpPr>
        <p:spPr bwMode="auto">
          <a:xfrm>
            <a:off x="520700" y="2106255"/>
            <a:ext cx="2095500" cy="2794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Times"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灯片编号占位符 3"/>
          <p:cNvSpPr txBox="1">
            <a:spLocks noGrp="1"/>
          </p:cNvSpPr>
          <p:nvPr>
            <p:ph type="sldNum" sz="quarter" idx="11"/>
          </p:nvPr>
        </p:nvSpPr>
        <p:spPr>
          <a:xfrm>
            <a:off x="9017000" y="6651625"/>
            <a:ext cx="127000" cy="134938"/>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15</a:t>
            </a:fld>
            <a:endParaRPr/>
          </a:p>
        </p:txBody>
      </p:sp>
      <p:sp>
        <p:nvSpPr>
          <p:cNvPr id="6" name="TextBox 6">
            <a:extLst>
              <a:ext uri="{FF2B5EF4-FFF2-40B4-BE49-F238E27FC236}">
                <a16:creationId xmlns:a16="http://schemas.microsoft.com/office/drawing/2014/main" id="{B94F2F56-CB49-A96C-D615-92A125907DE1}"/>
              </a:ext>
            </a:extLst>
          </p:cNvPr>
          <p:cNvSpPr txBox="1"/>
          <p:nvPr/>
        </p:nvSpPr>
        <p:spPr>
          <a:xfrm>
            <a:off x="207815" y="545025"/>
            <a:ext cx="4572000" cy="461665"/>
          </a:xfrm>
          <a:prstGeom prst="rect">
            <a:avLst/>
          </a:prstGeom>
          <a:noFill/>
        </p:spPr>
        <p:txBody>
          <a:bodyPr wrap="square">
            <a:spAutoFit/>
          </a:bodyPr>
          <a:lstStyle/>
          <a:p>
            <a:pPr eaLnBrk="1" hangingPunct="1"/>
            <a:r>
              <a:rPr lang="en-US" sz="2400" b="1" dirty="0">
                <a:latin typeface="+mj-lt"/>
              </a:rPr>
              <a:t>Solution 3b:</a:t>
            </a:r>
          </a:p>
        </p:txBody>
      </p:sp>
      <p:pic>
        <p:nvPicPr>
          <p:cNvPr id="8" name="Picture 7">
            <a:extLst>
              <a:ext uri="{FF2B5EF4-FFF2-40B4-BE49-F238E27FC236}">
                <a16:creationId xmlns:a16="http://schemas.microsoft.com/office/drawing/2014/main" id="{81B49850-24BB-5754-7DBA-6F004C442D1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07815" y="1117598"/>
            <a:ext cx="5859139" cy="4013202"/>
          </a:xfrm>
          <a:prstGeom prst="rect">
            <a:avLst/>
          </a:prstGeom>
        </p:spPr>
      </p:pic>
      <p:sp>
        <p:nvSpPr>
          <p:cNvPr id="3" name="TextBox 2">
            <a:extLst>
              <a:ext uri="{FF2B5EF4-FFF2-40B4-BE49-F238E27FC236}">
                <a16:creationId xmlns:a16="http://schemas.microsoft.com/office/drawing/2014/main" id="{5FF26D9D-794E-DBF2-8A74-0132AAF013F8}"/>
              </a:ext>
            </a:extLst>
          </p:cNvPr>
          <p:cNvSpPr txBox="1"/>
          <p:nvPr/>
        </p:nvSpPr>
        <p:spPr>
          <a:xfrm>
            <a:off x="207815" y="5330608"/>
            <a:ext cx="8074025" cy="1200329"/>
          </a:xfrm>
          <a:prstGeom prst="rect">
            <a:avLst/>
          </a:prstGeom>
          <a:noFill/>
        </p:spPr>
        <p:txBody>
          <a:bodyPr wrap="square">
            <a:spAutoFit/>
          </a:bodyPr>
          <a:lstStyle/>
          <a:p>
            <a:pPr algn="l"/>
            <a:r>
              <a:rPr lang="en-US" sz="2400" b="0" i="0" u="none" strike="noStrike" baseline="0" dirty="0">
                <a:latin typeface="Calibri" panose="020F0502020204030204" pitchFamily="34" charset="0"/>
              </a:rPr>
              <a:t>Combiners must have the same input and output key-value type, which also must be the same as the mapper output type and the reducer input type. </a:t>
            </a:r>
            <a:endParaRPr lang="en-SG" dirty="0"/>
          </a:p>
        </p:txBody>
      </p:sp>
      <p:sp>
        <p:nvSpPr>
          <p:cNvPr id="9" name="TextBox 8">
            <a:extLst>
              <a:ext uri="{FF2B5EF4-FFF2-40B4-BE49-F238E27FC236}">
                <a16:creationId xmlns:a16="http://schemas.microsoft.com/office/drawing/2014/main" id="{16655586-A1B2-2B0D-C952-AD0609EC582C}"/>
              </a:ext>
            </a:extLst>
          </p:cNvPr>
          <p:cNvSpPr txBox="1"/>
          <p:nvPr/>
        </p:nvSpPr>
        <p:spPr>
          <a:xfrm>
            <a:off x="4267200" y="1117598"/>
            <a:ext cx="4749800" cy="2308324"/>
          </a:xfrm>
          <a:prstGeom prst="rect">
            <a:avLst/>
          </a:prstGeom>
          <a:noFill/>
        </p:spPr>
        <p:txBody>
          <a:bodyPr wrap="square">
            <a:spAutoFit/>
          </a:bodyPr>
          <a:lstStyle/>
          <a:p>
            <a:pPr algn="l"/>
            <a:r>
              <a:rPr lang="en-US" sz="1800" b="0" i="0" u="none" strike="noStrike" baseline="0" dirty="0">
                <a:latin typeface="Calibri" panose="020F0502020204030204" pitchFamily="34" charset="0"/>
              </a:rPr>
              <a:t>Case 1: Combiner always run</a:t>
            </a:r>
          </a:p>
          <a:p>
            <a:pPr marL="285750" indent="-285750" algn="l">
              <a:buFont typeface="Wingdings" panose="05000000000000000000" pitchFamily="2" charset="2"/>
              <a:buChar char="à"/>
            </a:pPr>
            <a:r>
              <a:rPr lang="en-US" sz="1800" dirty="0">
                <a:latin typeface="Calibri" panose="020F0502020204030204" pitchFamily="34" charset="0"/>
                <a:sym typeface="Wingdings" panose="05000000000000000000" pitchFamily="2" charset="2"/>
              </a:rPr>
              <a:t>MapReduce works as </a:t>
            </a:r>
            <a:r>
              <a:rPr lang="en-US" sz="1800" b="1" dirty="0">
                <a:solidFill>
                  <a:srgbClr val="0070C0"/>
                </a:solidFill>
                <a:latin typeface="Calibri" panose="020F0502020204030204" pitchFamily="34" charset="0"/>
                <a:sym typeface="Wingdings" panose="05000000000000000000" pitchFamily="2" charset="2"/>
              </a:rPr>
              <a:t>combiner output </a:t>
            </a:r>
            <a:r>
              <a:rPr lang="en-US" sz="1800" dirty="0">
                <a:latin typeface="Calibri" panose="020F0502020204030204" pitchFamily="34" charset="0"/>
                <a:sym typeface="Wingdings" panose="05000000000000000000" pitchFamily="2" charset="2"/>
              </a:rPr>
              <a:t>has same key-value type as </a:t>
            </a:r>
            <a:r>
              <a:rPr lang="en-US" sz="1800" b="1" dirty="0">
                <a:solidFill>
                  <a:srgbClr val="FF0000"/>
                </a:solidFill>
                <a:latin typeface="Calibri" panose="020F0502020204030204" pitchFamily="34" charset="0"/>
                <a:sym typeface="Wingdings" panose="05000000000000000000" pitchFamily="2" charset="2"/>
              </a:rPr>
              <a:t>reducer input</a:t>
            </a:r>
          </a:p>
          <a:p>
            <a:pPr algn="l"/>
            <a:endParaRPr lang="en-US" sz="1800" b="1" dirty="0">
              <a:solidFill>
                <a:srgbClr val="FF0000"/>
              </a:solidFill>
              <a:latin typeface="Calibri" panose="020F0502020204030204" pitchFamily="34" charset="0"/>
              <a:sym typeface="Wingdings" panose="05000000000000000000" pitchFamily="2" charset="2"/>
            </a:endParaRPr>
          </a:p>
          <a:p>
            <a:pPr algn="l"/>
            <a:r>
              <a:rPr lang="en-US" sz="1800" dirty="0">
                <a:latin typeface="Calibri" panose="020F0502020204030204" pitchFamily="34" charset="0"/>
                <a:sym typeface="Wingdings" panose="05000000000000000000" pitchFamily="2" charset="2"/>
              </a:rPr>
              <a:t>Case 2: Combiner not run sometimes</a:t>
            </a:r>
          </a:p>
          <a:p>
            <a:pPr marL="285750" indent="-285750" algn="l">
              <a:buFont typeface="Wingdings" panose="05000000000000000000" pitchFamily="2" charset="2"/>
              <a:buChar char="à"/>
            </a:pPr>
            <a:r>
              <a:rPr lang="en-US" sz="1800" dirty="0">
                <a:latin typeface="Calibri" panose="020F0502020204030204" pitchFamily="34" charset="0"/>
                <a:sym typeface="Wingdings" panose="05000000000000000000" pitchFamily="2" charset="2"/>
              </a:rPr>
              <a:t>MapReduce does not work as </a:t>
            </a:r>
            <a:r>
              <a:rPr lang="en-US" sz="1800" b="1" dirty="0">
                <a:solidFill>
                  <a:srgbClr val="00B050"/>
                </a:solidFill>
                <a:latin typeface="Calibri" panose="020F0502020204030204" pitchFamily="34" charset="0"/>
                <a:sym typeface="Wingdings" panose="05000000000000000000" pitchFamily="2" charset="2"/>
              </a:rPr>
              <a:t>map output </a:t>
            </a:r>
            <a:r>
              <a:rPr lang="en-US" sz="1800" dirty="0">
                <a:latin typeface="Calibri" panose="020F0502020204030204" pitchFamily="34" charset="0"/>
                <a:sym typeface="Wingdings" panose="05000000000000000000" pitchFamily="2" charset="2"/>
              </a:rPr>
              <a:t>has different key-value type as </a:t>
            </a:r>
            <a:r>
              <a:rPr lang="en-US" sz="1800" b="1" dirty="0">
                <a:solidFill>
                  <a:srgbClr val="FF0000"/>
                </a:solidFill>
                <a:latin typeface="Calibri" panose="020F0502020204030204" pitchFamily="34" charset="0"/>
                <a:sym typeface="Wingdings" panose="05000000000000000000" pitchFamily="2" charset="2"/>
              </a:rPr>
              <a:t>reducer input</a:t>
            </a:r>
          </a:p>
          <a:p>
            <a:pPr marL="285750" indent="-285750" algn="l">
              <a:buFont typeface="Wingdings" panose="05000000000000000000" pitchFamily="2" charset="2"/>
              <a:buChar char="à"/>
            </a:pPr>
            <a:endParaRPr lang="en-SG" sz="1800" dirty="0"/>
          </a:p>
        </p:txBody>
      </p:sp>
      <p:sp>
        <p:nvSpPr>
          <p:cNvPr id="10" name="Rectangle 9">
            <a:extLst>
              <a:ext uri="{FF2B5EF4-FFF2-40B4-BE49-F238E27FC236}">
                <a16:creationId xmlns:a16="http://schemas.microsoft.com/office/drawing/2014/main" id="{1C2E335A-5D99-BB38-24DC-DE1B89EB40EF}"/>
              </a:ext>
            </a:extLst>
          </p:cNvPr>
          <p:cNvSpPr/>
          <p:nvPr/>
        </p:nvSpPr>
        <p:spPr bwMode="auto">
          <a:xfrm>
            <a:off x="1231900" y="3071703"/>
            <a:ext cx="1905484" cy="304801"/>
          </a:xfrm>
          <a:prstGeom prst="rect">
            <a:avLst/>
          </a:prstGeom>
          <a:no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Times" pitchFamily="18" charset="0"/>
            </a:endParaRPr>
          </a:p>
        </p:txBody>
      </p:sp>
      <p:sp>
        <p:nvSpPr>
          <p:cNvPr id="11" name="Rectangle 10">
            <a:extLst>
              <a:ext uri="{FF2B5EF4-FFF2-40B4-BE49-F238E27FC236}">
                <a16:creationId xmlns:a16="http://schemas.microsoft.com/office/drawing/2014/main" id="{7CE00542-D58F-B710-DD5B-5FB5A2FEA8E0}"/>
              </a:ext>
            </a:extLst>
          </p:cNvPr>
          <p:cNvSpPr/>
          <p:nvPr/>
        </p:nvSpPr>
        <p:spPr bwMode="auto">
          <a:xfrm>
            <a:off x="1867384" y="3533368"/>
            <a:ext cx="2399816" cy="304801"/>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Times" pitchFamily="18" charset="0"/>
            </a:endParaRPr>
          </a:p>
        </p:txBody>
      </p:sp>
      <p:sp>
        <p:nvSpPr>
          <p:cNvPr id="12" name="Rectangle 11">
            <a:extLst>
              <a:ext uri="{FF2B5EF4-FFF2-40B4-BE49-F238E27FC236}">
                <a16:creationId xmlns:a16="http://schemas.microsoft.com/office/drawing/2014/main" id="{6929A24B-4D46-4DEE-D6B7-0AD2A5A549CB}"/>
              </a:ext>
            </a:extLst>
          </p:cNvPr>
          <p:cNvSpPr/>
          <p:nvPr/>
        </p:nvSpPr>
        <p:spPr bwMode="auto">
          <a:xfrm>
            <a:off x="1231900" y="1515141"/>
            <a:ext cx="1511300" cy="263932"/>
          </a:xfrm>
          <a:prstGeom prst="rect">
            <a:avLst/>
          </a:prstGeom>
          <a:noFill/>
          <a:ln w="190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Times" pitchFamily="18" charset="0"/>
            </a:endParaRPr>
          </a:p>
        </p:txBody>
      </p:sp>
    </p:spTree>
    <p:extLst>
      <p:ext uri="{BB962C8B-B14F-4D97-AF65-F5344CB8AC3E}">
        <p14:creationId xmlns:p14="http://schemas.microsoft.com/office/powerpoint/2010/main" val="3066207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ontent Placeholder 2"/>
          <p:cNvSpPr txBox="1">
            <a:spLocks noGrp="1"/>
          </p:cNvSpPr>
          <p:nvPr>
            <p:ph idx="1"/>
          </p:nvPr>
        </p:nvSpPr>
        <p:spPr>
          <a:xfrm>
            <a:off x="207815" y="1270000"/>
            <a:ext cx="8631385" cy="5142991"/>
          </a:xfrm>
          <a:prstGeom prst="rect">
            <a:avLst/>
          </a:prstGeom>
        </p:spPr>
        <p:txBody>
          <a:bodyPr/>
          <a:lstStyle/>
          <a:p>
            <a:pPr marL="23889" defTabSz="603504">
              <a:spcBef>
                <a:spcPts val="300"/>
              </a:spcBef>
              <a:defRPr sz="1584"/>
            </a:pPr>
            <a:r>
              <a:rPr lang="en-US" sz="2100" b="0" dirty="0">
                <a:solidFill>
                  <a:schemeClr val="tx1"/>
                </a:solidFill>
              </a:rPr>
              <a:t>Recall that combiners must have the same input and output key-value type, which also must be the same as the mapper output type and the reducer input type. </a:t>
            </a:r>
          </a:p>
          <a:p>
            <a:pPr marL="23889" defTabSz="603504">
              <a:spcBef>
                <a:spcPts val="300"/>
              </a:spcBef>
              <a:defRPr sz="1584"/>
            </a:pPr>
            <a:endParaRPr lang="en-US" sz="2100" b="0" dirty="0">
              <a:solidFill>
                <a:schemeClr val="tx1"/>
              </a:solidFill>
            </a:endParaRPr>
          </a:p>
          <a:p>
            <a:pPr marL="23889" defTabSz="603504">
              <a:spcBef>
                <a:spcPts val="300"/>
              </a:spcBef>
              <a:defRPr sz="1584"/>
            </a:pPr>
            <a:r>
              <a:rPr lang="en-US" sz="2100" b="0" dirty="0">
                <a:solidFill>
                  <a:schemeClr val="tx1"/>
                </a:solidFill>
              </a:rPr>
              <a:t>To understand why this restriction is necessary in the programming model, remember that combiners are optimizations that cannot change the correctness of the algorithm. The user needs to ensure that the program output is still correct, regardless of whether the combiner runs 0, 1, or multiple times.</a:t>
            </a:r>
          </a:p>
          <a:p>
            <a:pPr marL="23889" defTabSz="603504">
              <a:spcBef>
                <a:spcPts val="300"/>
              </a:spcBef>
              <a:defRPr sz="1584"/>
            </a:pPr>
            <a:endParaRPr lang="en-US" sz="2100" b="0" dirty="0">
              <a:solidFill>
                <a:schemeClr val="tx1"/>
              </a:solidFill>
            </a:endParaRPr>
          </a:p>
          <a:p>
            <a:pPr marL="23889" defTabSz="603504">
              <a:spcBef>
                <a:spcPts val="300"/>
              </a:spcBef>
              <a:defRPr sz="1584"/>
            </a:pPr>
            <a:r>
              <a:rPr lang="en-US" sz="2100" b="0" dirty="0">
                <a:solidFill>
                  <a:schemeClr val="tx1"/>
                </a:solidFill>
              </a:rPr>
              <a:t>If the combiner does not run (that is, the map output is fed directly to the reduce function), the output value type of the mapper is integer, so the reducer receives a list of integers as values. But the reducer actually expects a list of pairs! </a:t>
            </a:r>
          </a:p>
          <a:p>
            <a:pPr marL="23889" defTabSz="603504">
              <a:spcBef>
                <a:spcPts val="300"/>
              </a:spcBef>
              <a:defRPr sz="1584"/>
            </a:pPr>
            <a:endParaRPr sz="2100" b="0" dirty="0">
              <a:solidFill>
                <a:schemeClr val="tx1"/>
              </a:solidFill>
            </a:endParaRPr>
          </a:p>
        </p:txBody>
      </p:sp>
      <p:sp>
        <p:nvSpPr>
          <p:cNvPr id="180" name="灯片编号占位符 3"/>
          <p:cNvSpPr txBox="1">
            <a:spLocks noGrp="1"/>
          </p:cNvSpPr>
          <p:nvPr>
            <p:ph type="sldNum" sz="quarter" idx="11"/>
          </p:nvPr>
        </p:nvSpPr>
        <p:spPr>
          <a:xfrm>
            <a:off x="8990013" y="6651625"/>
            <a:ext cx="153987" cy="134938"/>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16</a:t>
            </a:fld>
            <a:endParaRPr/>
          </a:p>
        </p:txBody>
      </p:sp>
      <p:sp>
        <p:nvSpPr>
          <p:cNvPr id="4" name="TextBox 6">
            <a:extLst>
              <a:ext uri="{FF2B5EF4-FFF2-40B4-BE49-F238E27FC236}">
                <a16:creationId xmlns:a16="http://schemas.microsoft.com/office/drawing/2014/main" id="{83468C23-4AAC-DF82-3E96-4738455D59ED}"/>
              </a:ext>
            </a:extLst>
          </p:cNvPr>
          <p:cNvSpPr txBox="1"/>
          <p:nvPr/>
        </p:nvSpPr>
        <p:spPr>
          <a:xfrm>
            <a:off x="207815" y="545025"/>
            <a:ext cx="4572000" cy="461665"/>
          </a:xfrm>
          <a:prstGeom prst="rect">
            <a:avLst/>
          </a:prstGeom>
          <a:noFill/>
        </p:spPr>
        <p:txBody>
          <a:bodyPr wrap="square">
            <a:spAutoFit/>
          </a:bodyPr>
          <a:lstStyle/>
          <a:p>
            <a:pPr eaLnBrk="1" hangingPunct="1"/>
            <a:r>
              <a:rPr lang="en-US" sz="2400" b="1" dirty="0">
                <a:latin typeface="+mj-lt"/>
              </a:rPr>
              <a:t>Solution 3b:</a:t>
            </a:r>
          </a:p>
        </p:txBody>
      </p:sp>
    </p:spTree>
    <p:extLst>
      <p:ext uri="{BB962C8B-B14F-4D97-AF65-F5344CB8AC3E}">
        <p14:creationId xmlns:p14="http://schemas.microsoft.com/office/powerpoint/2010/main" val="2379241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灯片编号占位符 3"/>
          <p:cNvSpPr txBox="1">
            <a:spLocks noGrp="1"/>
          </p:cNvSpPr>
          <p:nvPr>
            <p:ph type="sldNum" sz="quarter" idx="11"/>
          </p:nvPr>
        </p:nvSpPr>
        <p:spPr>
          <a:xfrm>
            <a:off x="9017000" y="6651625"/>
            <a:ext cx="127000" cy="134938"/>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17</a:t>
            </a:fld>
            <a:endParaRPr/>
          </a:p>
        </p:txBody>
      </p:sp>
      <p:sp>
        <p:nvSpPr>
          <p:cNvPr id="6" name="TextBox 6">
            <a:extLst>
              <a:ext uri="{FF2B5EF4-FFF2-40B4-BE49-F238E27FC236}">
                <a16:creationId xmlns:a16="http://schemas.microsoft.com/office/drawing/2014/main" id="{B94F2F56-CB49-A96C-D615-92A125907DE1}"/>
              </a:ext>
            </a:extLst>
          </p:cNvPr>
          <p:cNvSpPr txBox="1"/>
          <p:nvPr/>
        </p:nvSpPr>
        <p:spPr>
          <a:xfrm>
            <a:off x="207815" y="545025"/>
            <a:ext cx="4572000" cy="461665"/>
          </a:xfrm>
          <a:prstGeom prst="rect">
            <a:avLst/>
          </a:prstGeom>
          <a:noFill/>
        </p:spPr>
        <p:txBody>
          <a:bodyPr wrap="square">
            <a:spAutoFit/>
          </a:bodyPr>
          <a:lstStyle/>
          <a:p>
            <a:pPr eaLnBrk="1" hangingPunct="1"/>
            <a:r>
              <a:rPr lang="en-US" sz="2400" b="1" dirty="0">
                <a:latin typeface="+mj-lt"/>
              </a:rPr>
              <a:t>Question 3c:</a:t>
            </a:r>
          </a:p>
        </p:txBody>
      </p:sp>
      <p:pic>
        <p:nvPicPr>
          <p:cNvPr id="4" name="Picture 9">
            <a:extLst>
              <a:ext uri="{FF2B5EF4-FFF2-40B4-BE49-F238E27FC236}">
                <a16:creationId xmlns:a16="http://schemas.microsoft.com/office/drawing/2014/main" id="{E8191BC6-9C0B-EC1F-3F7D-E8188917356F}"/>
              </a:ext>
            </a:extLst>
          </p:cNvPr>
          <p:cNvPicPr>
            <a:picLocks noChangeAspect="1"/>
          </p:cNvPicPr>
          <p:nvPr/>
        </p:nvPicPr>
        <p:blipFill>
          <a:blip r:embed="rId3"/>
          <a:stretch>
            <a:fillRect/>
          </a:stretch>
        </p:blipFill>
        <p:spPr>
          <a:xfrm>
            <a:off x="207815" y="1113900"/>
            <a:ext cx="8710538" cy="1807099"/>
          </a:xfrm>
          <a:prstGeom prst="rect">
            <a:avLst/>
          </a:prstGeom>
        </p:spPr>
      </p:pic>
      <p:sp>
        <p:nvSpPr>
          <p:cNvPr id="5" name="TextBox 12">
            <a:extLst>
              <a:ext uri="{FF2B5EF4-FFF2-40B4-BE49-F238E27FC236}">
                <a16:creationId xmlns:a16="http://schemas.microsoft.com/office/drawing/2014/main" id="{C8545838-0D04-0188-3B79-D7C66A9AFD68}"/>
              </a:ext>
            </a:extLst>
          </p:cNvPr>
          <p:cNvSpPr txBox="1"/>
          <p:nvPr/>
        </p:nvSpPr>
        <p:spPr>
          <a:xfrm>
            <a:off x="4779816" y="3028209"/>
            <a:ext cx="4138538" cy="1984902"/>
          </a:xfrm>
          <a:prstGeom prst="rect">
            <a:avLst/>
          </a:prstGeom>
          <a:noFill/>
        </p:spPr>
        <p:txBody>
          <a:bodyPr wrap="square">
            <a:spAutoFit/>
          </a:bodyPr>
          <a:lstStyle/>
          <a:p>
            <a:pPr>
              <a:lnSpc>
                <a:spcPct val="115000"/>
              </a:lnSpc>
              <a:spcAft>
                <a:spcPts val="1000"/>
              </a:spcAft>
            </a:pPr>
            <a:r>
              <a:rPr lang="en-US" sz="1600" dirty="0">
                <a:latin typeface="Calibri" panose="020F0502020204030204" pitchFamily="34" charset="0"/>
                <a:ea typeface="SimSun" panose="02010600030101010101" pitchFamily="2" charset="-122"/>
                <a:cs typeface="Times New Roman" panose="02020603050405020304" pitchFamily="18" charset="0"/>
              </a:rPr>
              <a:t>c) </a:t>
            </a:r>
            <a:r>
              <a:rPr lang="en-US" sz="1800" dirty="0">
                <a:effectLst/>
                <a:latin typeface="Calibri" panose="020F0502020204030204" pitchFamily="34" charset="0"/>
                <a:ea typeface="SimSun" panose="02010600030101010101" pitchFamily="2" charset="-122"/>
                <a:cs typeface="Times New Roman" panose="02020603050405020304" pitchFamily="18" charset="0"/>
              </a:rPr>
              <a:t>After careful design, Tommy finally develops an efficient and correct implementation (Version 3 in Figure 3). Analyze the correctness of the combiner and efficiency of the algorithm (i.e., why it is more efficient than Version 1).</a:t>
            </a:r>
            <a:endParaRPr lang="en-SG" sz="16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3" name="Picture 2">
            <a:extLst>
              <a:ext uri="{FF2B5EF4-FFF2-40B4-BE49-F238E27FC236}">
                <a16:creationId xmlns:a16="http://schemas.microsoft.com/office/drawing/2014/main" id="{7416C7B9-C1E1-9990-4474-027CF106F4C0}"/>
              </a:ext>
            </a:extLst>
          </p:cNvPr>
          <p:cNvPicPr>
            <a:picLocks noChangeAspect="1"/>
          </p:cNvPicPr>
          <p:nvPr/>
        </p:nvPicPr>
        <p:blipFill>
          <a:blip r:embed="rId4"/>
          <a:stretch>
            <a:fillRect/>
          </a:stretch>
        </p:blipFill>
        <p:spPr>
          <a:xfrm>
            <a:off x="207815" y="2920999"/>
            <a:ext cx="3825667" cy="3624646"/>
          </a:xfrm>
          <a:prstGeom prst="rect">
            <a:avLst/>
          </a:prstGeom>
        </p:spPr>
      </p:pic>
    </p:spTree>
    <p:extLst>
      <p:ext uri="{BB962C8B-B14F-4D97-AF65-F5344CB8AC3E}">
        <p14:creationId xmlns:p14="http://schemas.microsoft.com/office/powerpoint/2010/main" val="716502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灯片编号占位符 3"/>
          <p:cNvSpPr txBox="1">
            <a:spLocks noGrp="1"/>
          </p:cNvSpPr>
          <p:nvPr>
            <p:ph type="sldNum" sz="quarter" idx="11"/>
          </p:nvPr>
        </p:nvSpPr>
        <p:spPr>
          <a:xfrm>
            <a:off x="8990013" y="6651625"/>
            <a:ext cx="153987" cy="134938"/>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18</a:t>
            </a:fld>
            <a:endParaRPr/>
          </a:p>
        </p:txBody>
      </p:sp>
      <p:sp>
        <p:nvSpPr>
          <p:cNvPr id="4" name="TextBox 6">
            <a:extLst>
              <a:ext uri="{FF2B5EF4-FFF2-40B4-BE49-F238E27FC236}">
                <a16:creationId xmlns:a16="http://schemas.microsoft.com/office/drawing/2014/main" id="{83468C23-4AAC-DF82-3E96-4738455D59ED}"/>
              </a:ext>
            </a:extLst>
          </p:cNvPr>
          <p:cNvSpPr txBox="1"/>
          <p:nvPr/>
        </p:nvSpPr>
        <p:spPr>
          <a:xfrm>
            <a:off x="207815" y="545025"/>
            <a:ext cx="4572000" cy="461665"/>
          </a:xfrm>
          <a:prstGeom prst="rect">
            <a:avLst/>
          </a:prstGeom>
          <a:noFill/>
        </p:spPr>
        <p:txBody>
          <a:bodyPr wrap="square">
            <a:spAutoFit/>
          </a:bodyPr>
          <a:lstStyle/>
          <a:p>
            <a:pPr eaLnBrk="1" hangingPunct="1"/>
            <a:r>
              <a:rPr lang="en-US" sz="2400" b="1" dirty="0">
                <a:latin typeface="+mj-lt"/>
              </a:rPr>
              <a:t>Solution 3c:</a:t>
            </a:r>
          </a:p>
        </p:txBody>
      </p:sp>
      <p:pic>
        <p:nvPicPr>
          <p:cNvPr id="5" name="Picture 2">
            <a:extLst>
              <a:ext uri="{FF2B5EF4-FFF2-40B4-BE49-F238E27FC236}">
                <a16:creationId xmlns:a16="http://schemas.microsoft.com/office/drawing/2014/main" id="{4A50F1A2-C9C3-B4AD-2FC5-B61F4D0E793D}"/>
              </a:ext>
            </a:extLst>
          </p:cNvPr>
          <p:cNvPicPr>
            <a:picLocks noChangeAspect="1"/>
          </p:cNvPicPr>
          <p:nvPr/>
        </p:nvPicPr>
        <p:blipFill>
          <a:blip r:embed="rId2"/>
          <a:stretch>
            <a:fillRect/>
          </a:stretch>
        </p:blipFill>
        <p:spPr>
          <a:xfrm>
            <a:off x="207815" y="1181099"/>
            <a:ext cx="3825667" cy="3624646"/>
          </a:xfrm>
          <a:prstGeom prst="rect">
            <a:avLst/>
          </a:prstGeom>
        </p:spPr>
      </p:pic>
      <p:sp>
        <p:nvSpPr>
          <p:cNvPr id="6" name="Rectangle 9">
            <a:extLst>
              <a:ext uri="{FF2B5EF4-FFF2-40B4-BE49-F238E27FC236}">
                <a16:creationId xmlns:a16="http://schemas.microsoft.com/office/drawing/2014/main" id="{57751545-348E-3DF8-A650-C52B8B0BBC2D}"/>
              </a:ext>
            </a:extLst>
          </p:cNvPr>
          <p:cNvSpPr/>
          <p:nvPr/>
        </p:nvSpPr>
        <p:spPr bwMode="auto">
          <a:xfrm>
            <a:off x="1168400" y="2933699"/>
            <a:ext cx="1905484" cy="304801"/>
          </a:xfrm>
          <a:prstGeom prst="rect">
            <a:avLst/>
          </a:prstGeom>
          <a:no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Times" pitchFamily="18" charset="0"/>
            </a:endParaRPr>
          </a:p>
        </p:txBody>
      </p:sp>
      <p:sp>
        <p:nvSpPr>
          <p:cNvPr id="7" name="Rectangle 10">
            <a:extLst>
              <a:ext uri="{FF2B5EF4-FFF2-40B4-BE49-F238E27FC236}">
                <a16:creationId xmlns:a16="http://schemas.microsoft.com/office/drawing/2014/main" id="{14EE7263-F200-8F85-4308-4465E8FD8EDF}"/>
              </a:ext>
            </a:extLst>
          </p:cNvPr>
          <p:cNvSpPr/>
          <p:nvPr/>
        </p:nvSpPr>
        <p:spPr bwMode="auto">
          <a:xfrm>
            <a:off x="1714984" y="3344564"/>
            <a:ext cx="2399816" cy="304801"/>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Times" pitchFamily="18" charset="0"/>
            </a:endParaRPr>
          </a:p>
        </p:txBody>
      </p:sp>
      <p:sp>
        <p:nvSpPr>
          <p:cNvPr id="8" name="Rectangle 11">
            <a:extLst>
              <a:ext uri="{FF2B5EF4-FFF2-40B4-BE49-F238E27FC236}">
                <a16:creationId xmlns:a16="http://schemas.microsoft.com/office/drawing/2014/main" id="{9B64134E-9551-66B1-1C2E-7D2849A9A0B1}"/>
              </a:ext>
            </a:extLst>
          </p:cNvPr>
          <p:cNvSpPr/>
          <p:nvPr/>
        </p:nvSpPr>
        <p:spPr bwMode="auto">
          <a:xfrm>
            <a:off x="1168400" y="1567637"/>
            <a:ext cx="1511300" cy="263932"/>
          </a:xfrm>
          <a:prstGeom prst="rect">
            <a:avLst/>
          </a:prstGeom>
          <a:noFill/>
          <a:ln w="1905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Times" pitchFamily="18" charset="0"/>
            </a:endParaRPr>
          </a:p>
        </p:txBody>
      </p:sp>
      <p:sp>
        <p:nvSpPr>
          <p:cNvPr id="9" name="TextBox 8">
            <a:extLst>
              <a:ext uri="{FF2B5EF4-FFF2-40B4-BE49-F238E27FC236}">
                <a16:creationId xmlns:a16="http://schemas.microsoft.com/office/drawing/2014/main" id="{1BE8F484-5C08-06E7-51E5-C875BCD984B0}"/>
              </a:ext>
            </a:extLst>
          </p:cNvPr>
          <p:cNvSpPr txBox="1"/>
          <p:nvPr/>
        </p:nvSpPr>
        <p:spPr>
          <a:xfrm>
            <a:off x="4317206" y="685442"/>
            <a:ext cx="4749800" cy="4801314"/>
          </a:xfrm>
          <a:prstGeom prst="rect">
            <a:avLst/>
          </a:prstGeom>
          <a:noFill/>
        </p:spPr>
        <p:txBody>
          <a:bodyPr wrap="square">
            <a:spAutoFit/>
          </a:bodyPr>
          <a:lstStyle/>
          <a:p>
            <a:pPr algn="l"/>
            <a:r>
              <a:rPr lang="en-US" sz="1800" b="0" i="0" u="none" strike="noStrike" baseline="0" dirty="0">
                <a:solidFill>
                  <a:srgbClr val="00B050"/>
                </a:solidFill>
                <a:latin typeface="Calibri" panose="020F0502020204030204" pitchFamily="34" charset="0"/>
              </a:rPr>
              <a:t>Mapper:</a:t>
            </a:r>
          </a:p>
          <a:p>
            <a:pPr algn="l"/>
            <a:r>
              <a:rPr lang="en-US" sz="1800" dirty="0">
                <a:latin typeface="Calibri" panose="020F0502020204030204" pitchFamily="34" charset="0"/>
                <a:sym typeface="Wingdings" panose="05000000000000000000" pitchFamily="2" charset="2"/>
              </a:rPr>
              <a:t>Key: string t</a:t>
            </a:r>
          </a:p>
          <a:p>
            <a:pPr algn="l"/>
            <a:r>
              <a:rPr lang="en-US" sz="1800" dirty="0">
                <a:latin typeface="Calibri" panose="020F0502020204030204" pitchFamily="34" charset="0"/>
                <a:sym typeface="Wingdings" panose="05000000000000000000" pitchFamily="2" charset="2"/>
              </a:rPr>
              <a:t>Value: a pair consisting of integer and 1</a:t>
            </a:r>
          </a:p>
          <a:p>
            <a:pPr marL="285750" indent="-285750" algn="l">
              <a:buFont typeface="Wingdings" panose="05000000000000000000" pitchFamily="2" charset="2"/>
              <a:buChar char="à"/>
            </a:pPr>
            <a:r>
              <a:rPr lang="en-US" sz="1800" dirty="0">
                <a:latin typeface="Calibri" panose="020F0502020204030204" pitchFamily="34" charset="0"/>
                <a:sym typeface="Wingdings" panose="05000000000000000000" pitchFamily="2" charset="2"/>
              </a:rPr>
              <a:t>This corresponds to a partial count over 1 instance</a:t>
            </a:r>
          </a:p>
          <a:p>
            <a:pPr marL="285750" indent="-285750" algn="l">
              <a:buFont typeface="Wingdings" panose="05000000000000000000" pitchFamily="2" charset="2"/>
              <a:buChar char="à"/>
            </a:pPr>
            <a:endParaRPr lang="en-US" sz="1800" dirty="0">
              <a:solidFill>
                <a:srgbClr val="00B050"/>
              </a:solidFill>
              <a:latin typeface="Calibri" panose="020F0502020204030204" pitchFamily="34" charset="0"/>
              <a:sym typeface="Wingdings" panose="05000000000000000000" pitchFamily="2" charset="2"/>
            </a:endParaRPr>
          </a:p>
          <a:p>
            <a:pPr algn="l"/>
            <a:r>
              <a:rPr lang="en-US" sz="1800" dirty="0">
                <a:solidFill>
                  <a:srgbClr val="00B0F0"/>
                </a:solidFill>
                <a:latin typeface="Calibri" panose="020F0502020204030204" pitchFamily="34" charset="0"/>
                <a:sym typeface="Wingdings" panose="05000000000000000000" pitchFamily="2" charset="2"/>
              </a:rPr>
              <a:t>Combiner:</a:t>
            </a:r>
          </a:p>
          <a:p>
            <a:pPr algn="l"/>
            <a:r>
              <a:rPr lang="en-US" sz="1800" dirty="0">
                <a:latin typeface="Calibri" panose="020F0502020204030204" pitchFamily="34" charset="0"/>
                <a:sym typeface="Wingdings" panose="05000000000000000000" pitchFamily="2" charset="2"/>
              </a:rPr>
              <a:t>Combiner aggregates the partial sums and the partial counts and emits pairs with updated sums and counts.</a:t>
            </a:r>
          </a:p>
          <a:p>
            <a:pPr algn="l"/>
            <a:r>
              <a:rPr lang="en-US" sz="1800" dirty="0">
                <a:latin typeface="Calibri" panose="020F0502020204030204" pitchFamily="34" charset="0"/>
                <a:sym typeface="Wingdings" panose="05000000000000000000" pitchFamily="2" charset="2"/>
              </a:rPr>
              <a:t>The number of key-value pairs is reduced, thus shuffle and sort can be more efficient. </a:t>
            </a:r>
          </a:p>
          <a:p>
            <a:pPr algn="l"/>
            <a:endParaRPr lang="en-US" sz="1800" dirty="0">
              <a:latin typeface="Calibri" panose="020F0502020204030204" pitchFamily="34" charset="0"/>
              <a:sym typeface="Wingdings" panose="05000000000000000000" pitchFamily="2" charset="2"/>
            </a:endParaRPr>
          </a:p>
          <a:p>
            <a:pPr algn="l"/>
            <a:r>
              <a:rPr lang="en-US" sz="1800" dirty="0">
                <a:solidFill>
                  <a:srgbClr val="FF0000"/>
                </a:solidFill>
                <a:latin typeface="Calibri" panose="020F0502020204030204" pitchFamily="34" charset="0"/>
                <a:sym typeface="Wingdings" panose="05000000000000000000" pitchFamily="2" charset="2"/>
              </a:rPr>
              <a:t>Reducer:</a:t>
            </a:r>
          </a:p>
          <a:p>
            <a:pPr algn="l"/>
            <a:r>
              <a:rPr lang="en-US" sz="1800" dirty="0">
                <a:latin typeface="Calibri" panose="020F0502020204030204" pitchFamily="34" charset="0"/>
                <a:sym typeface="Wingdings" panose="05000000000000000000" pitchFamily="2" charset="2"/>
              </a:rPr>
              <a:t>Similar algorithm as combiner, with mean is computed at the end. </a:t>
            </a:r>
          </a:p>
          <a:p>
            <a:pPr marL="285750" indent="-285750" algn="l">
              <a:buFont typeface="Wingdings" panose="05000000000000000000" pitchFamily="2" charset="2"/>
              <a:buChar char="à"/>
            </a:pPr>
            <a:endParaRPr lang="en-SG" sz="1800" dirty="0"/>
          </a:p>
        </p:txBody>
      </p:sp>
      <p:sp>
        <p:nvSpPr>
          <p:cNvPr id="11" name="TextBox 10">
            <a:extLst>
              <a:ext uri="{FF2B5EF4-FFF2-40B4-BE49-F238E27FC236}">
                <a16:creationId xmlns:a16="http://schemas.microsoft.com/office/drawing/2014/main" id="{D346183A-04F4-A616-F938-0A244566B72D}"/>
              </a:ext>
            </a:extLst>
          </p:cNvPr>
          <p:cNvSpPr txBox="1"/>
          <p:nvPr/>
        </p:nvSpPr>
        <p:spPr>
          <a:xfrm>
            <a:off x="207815" y="5401965"/>
            <a:ext cx="8782198" cy="1015663"/>
          </a:xfrm>
          <a:prstGeom prst="rect">
            <a:avLst/>
          </a:prstGeom>
          <a:noFill/>
        </p:spPr>
        <p:txBody>
          <a:bodyPr wrap="square">
            <a:spAutoFit/>
          </a:bodyPr>
          <a:lstStyle/>
          <a:p>
            <a:pPr algn="l"/>
            <a:r>
              <a:rPr lang="en-US" sz="2000" dirty="0">
                <a:latin typeface="Calibri" panose="020F0502020204030204" pitchFamily="34" charset="0"/>
                <a:sym typeface="Wingdings" panose="05000000000000000000" pitchFamily="2" charset="2"/>
              </a:rPr>
              <a:t>In essence, the algorithm transforms a non-associative operation (mean of numbers) into an associative operation (element-wise sum of a pair of numbers, with an additional division at the very end). </a:t>
            </a:r>
          </a:p>
        </p:txBody>
      </p:sp>
      <p:sp>
        <p:nvSpPr>
          <p:cNvPr id="13" name="TextBox 12">
            <a:extLst>
              <a:ext uri="{FF2B5EF4-FFF2-40B4-BE49-F238E27FC236}">
                <a16:creationId xmlns:a16="http://schemas.microsoft.com/office/drawing/2014/main" id="{51F3358B-EC7F-0FF8-C741-F748132C4FCE}"/>
              </a:ext>
            </a:extLst>
          </p:cNvPr>
          <p:cNvSpPr txBox="1"/>
          <p:nvPr/>
        </p:nvSpPr>
        <p:spPr>
          <a:xfrm>
            <a:off x="2590296" y="6783015"/>
            <a:ext cx="5791703" cy="461665"/>
          </a:xfrm>
          <a:prstGeom prst="rect">
            <a:avLst/>
          </a:prstGeom>
          <a:noFill/>
        </p:spPr>
        <p:txBody>
          <a:bodyPr wrap="square">
            <a:spAutoFit/>
          </a:bodyPr>
          <a:lstStyle/>
          <a:p>
            <a:r>
              <a:rPr lang="pt-BR" b="0" i="0" dirty="0">
                <a:solidFill>
                  <a:srgbClr val="D1D5DB"/>
                </a:solidFill>
                <a:effectLst/>
                <a:latin typeface="KaTeX_Main"/>
              </a:rPr>
              <a:t>Associative Operation: (</a:t>
            </a:r>
            <a:r>
              <a:rPr lang="pt-BR" b="0" i="1" dirty="0">
                <a:solidFill>
                  <a:srgbClr val="D1D5DB"/>
                </a:solidFill>
                <a:effectLst/>
                <a:latin typeface="KaTeX_Math"/>
              </a:rPr>
              <a:t>a</a:t>
            </a:r>
            <a:r>
              <a:rPr lang="pt-BR" b="0" i="0" dirty="0">
                <a:solidFill>
                  <a:srgbClr val="D1D5DB"/>
                </a:solidFill>
                <a:effectLst/>
                <a:latin typeface="KaTeX_Main"/>
              </a:rPr>
              <a:t>+</a:t>
            </a:r>
            <a:r>
              <a:rPr lang="pt-BR" b="0" i="1" dirty="0">
                <a:solidFill>
                  <a:srgbClr val="D1D5DB"/>
                </a:solidFill>
                <a:effectLst/>
                <a:latin typeface="KaTeX_Math"/>
              </a:rPr>
              <a:t>b</a:t>
            </a:r>
            <a:r>
              <a:rPr lang="pt-BR" b="0" i="0" dirty="0">
                <a:solidFill>
                  <a:srgbClr val="D1D5DB"/>
                </a:solidFill>
                <a:effectLst/>
                <a:latin typeface="KaTeX_Main"/>
              </a:rPr>
              <a:t>)+</a:t>
            </a:r>
            <a:r>
              <a:rPr lang="pt-BR" b="0" i="1" dirty="0">
                <a:solidFill>
                  <a:srgbClr val="D1D5DB"/>
                </a:solidFill>
                <a:effectLst/>
                <a:latin typeface="KaTeX_Math"/>
              </a:rPr>
              <a:t>c</a:t>
            </a:r>
            <a:r>
              <a:rPr lang="pt-BR" b="0" i="0" dirty="0">
                <a:solidFill>
                  <a:srgbClr val="D1D5DB"/>
                </a:solidFill>
                <a:effectLst/>
                <a:latin typeface="KaTeX_Main"/>
              </a:rPr>
              <a:t>=</a:t>
            </a:r>
            <a:r>
              <a:rPr lang="pt-BR" b="0" i="1" dirty="0">
                <a:solidFill>
                  <a:srgbClr val="D1D5DB"/>
                </a:solidFill>
                <a:effectLst/>
                <a:latin typeface="KaTeX_Math"/>
              </a:rPr>
              <a:t>a</a:t>
            </a:r>
            <a:r>
              <a:rPr lang="pt-BR" b="0" i="0" dirty="0">
                <a:solidFill>
                  <a:srgbClr val="D1D5DB"/>
                </a:solidFill>
                <a:effectLst/>
                <a:latin typeface="KaTeX_Main"/>
              </a:rPr>
              <a:t>+(</a:t>
            </a:r>
            <a:r>
              <a:rPr lang="pt-BR" b="0" i="1" dirty="0">
                <a:solidFill>
                  <a:srgbClr val="D1D5DB"/>
                </a:solidFill>
                <a:effectLst/>
                <a:latin typeface="KaTeX_Math"/>
              </a:rPr>
              <a:t>b</a:t>
            </a:r>
            <a:r>
              <a:rPr lang="pt-BR" b="0" i="0" dirty="0">
                <a:solidFill>
                  <a:srgbClr val="D1D5DB"/>
                </a:solidFill>
                <a:effectLst/>
                <a:latin typeface="KaTeX_Main"/>
              </a:rPr>
              <a:t>+</a:t>
            </a:r>
            <a:r>
              <a:rPr lang="pt-BR" b="0" i="1" dirty="0">
                <a:solidFill>
                  <a:srgbClr val="D1D5DB"/>
                </a:solidFill>
                <a:effectLst/>
                <a:latin typeface="KaTeX_Math"/>
              </a:rPr>
              <a:t>c</a:t>
            </a:r>
            <a:r>
              <a:rPr lang="pt-BR" b="0" i="0" dirty="0">
                <a:solidFill>
                  <a:srgbClr val="D1D5DB"/>
                </a:solidFill>
                <a:effectLst/>
                <a:latin typeface="KaTeX_Main"/>
              </a:rPr>
              <a:t>)</a:t>
            </a:r>
            <a:endParaRPr lang="en-SG" dirty="0"/>
          </a:p>
        </p:txBody>
      </p:sp>
    </p:spTree>
    <p:extLst>
      <p:ext uri="{BB962C8B-B14F-4D97-AF65-F5344CB8AC3E}">
        <p14:creationId xmlns:p14="http://schemas.microsoft.com/office/powerpoint/2010/main" val="1506234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灯片编号占位符 3"/>
          <p:cNvSpPr txBox="1">
            <a:spLocks noGrp="1"/>
          </p:cNvSpPr>
          <p:nvPr>
            <p:ph type="sldNum" sz="quarter" idx="11"/>
          </p:nvPr>
        </p:nvSpPr>
        <p:spPr>
          <a:xfrm>
            <a:off x="9017000" y="6651625"/>
            <a:ext cx="127000" cy="134938"/>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19</a:t>
            </a:fld>
            <a:endParaRPr/>
          </a:p>
        </p:txBody>
      </p:sp>
      <p:sp>
        <p:nvSpPr>
          <p:cNvPr id="6" name="TextBox 6">
            <a:extLst>
              <a:ext uri="{FF2B5EF4-FFF2-40B4-BE49-F238E27FC236}">
                <a16:creationId xmlns:a16="http://schemas.microsoft.com/office/drawing/2014/main" id="{B94F2F56-CB49-A96C-D615-92A125907DE1}"/>
              </a:ext>
            </a:extLst>
          </p:cNvPr>
          <p:cNvSpPr txBox="1"/>
          <p:nvPr/>
        </p:nvSpPr>
        <p:spPr>
          <a:xfrm>
            <a:off x="207815" y="545025"/>
            <a:ext cx="4572000" cy="461665"/>
          </a:xfrm>
          <a:prstGeom prst="rect">
            <a:avLst/>
          </a:prstGeom>
          <a:noFill/>
        </p:spPr>
        <p:txBody>
          <a:bodyPr wrap="square">
            <a:spAutoFit/>
          </a:bodyPr>
          <a:lstStyle/>
          <a:p>
            <a:pPr eaLnBrk="1" hangingPunct="1"/>
            <a:r>
              <a:rPr lang="en-US" sz="2400" b="1" dirty="0">
                <a:latin typeface="+mj-lt"/>
              </a:rPr>
              <a:t>Question 3d:</a:t>
            </a:r>
          </a:p>
        </p:txBody>
      </p:sp>
      <p:pic>
        <p:nvPicPr>
          <p:cNvPr id="4" name="Picture 9">
            <a:extLst>
              <a:ext uri="{FF2B5EF4-FFF2-40B4-BE49-F238E27FC236}">
                <a16:creationId xmlns:a16="http://schemas.microsoft.com/office/drawing/2014/main" id="{E8191BC6-9C0B-EC1F-3F7D-E8188917356F}"/>
              </a:ext>
            </a:extLst>
          </p:cNvPr>
          <p:cNvPicPr>
            <a:picLocks noChangeAspect="1"/>
          </p:cNvPicPr>
          <p:nvPr/>
        </p:nvPicPr>
        <p:blipFill>
          <a:blip r:embed="rId3"/>
          <a:stretch>
            <a:fillRect/>
          </a:stretch>
        </p:blipFill>
        <p:spPr>
          <a:xfrm>
            <a:off x="207815" y="1113900"/>
            <a:ext cx="8710538" cy="1807099"/>
          </a:xfrm>
          <a:prstGeom prst="rect">
            <a:avLst/>
          </a:prstGeom>
        </p:spPr>
      </p:pic>
      <p:sp>
        <p:nvSpPr>
          <p:cNvPr id="5" name="TextBox 12">
            <a:extLst>
              <a:ext uri="{FF2B5EF4-FFF2-40B4-BE49-F238E27FC236}">
                <a16:creationId xmlns:a16="http://schemas.microsoft.com/office/drawing/2014/main" id="{C8545838-0D04-0188-3B79-D7C66A9AFD68}"/>
              </a:ext>
            </a:extLst>
          </p:cNvPr>
          <p:cNvSpPr txBox="1"/>
          <p:nvPr/>
        </p:nvSpPr>
        <p:spPr>
          <a:xfrm>
            <a:off x="4779816" y="3028209"/>
            <a:ext cx="4138538" cy="1208279"/>
          </a:xfrm>
          <a:prstGeom prst="rect">
            <a:avLst/>
          </a:prstGeom>
          <a:noFill/>
        </p:spPr>
        <p:txBody>
          <a:bodyPr wrap="square">
            <a:spAutoFit/>
          </a:bodyPr>
          <a:lstStyle/>
          <a:p>
            <a:pPr>
              <a:lnSpc>
                <a:spcPct val="115000"/>
              </a:lnSpc>
              <a:spcAft>
                <a:spcPts val="1000"/>
              </a:spcAft>
            </a:pPr>
            <a:r>
              <a:rPr lang="en-US" sz="1600" dirty="0">
                <a:effectLst/>
                <a:latin typeface="Calibri" panose="020F0502020204030204" pitchFamily="34" charset="0"/>
                <a:ea typeface="SimSun" panose="02010600030101010101" pitchFamily="2" charset="-122"/>
                <a:cs typeface="Times New Roman" panose="02020603050405020304" pitchFamily="18" charset="0"/>
              </a:rPr>
              <a:t>d) Tommy analyzes the efficiency of Version 3, and comes out an even more efficient implementation (Version 4 in Figure 4). Why is Version 4 even more efficient than Version 3? </a:t>
            </a:r>
            <a:endParaRPr lang="en-SG" sz="16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7" name="Picture 6">
            <a:extLst>
              <a:ext uri="{FF2B5EF4-FFF2-40B4-BE49-F238E27FC236}">
                <a16:creationId xmlns:a16="http://schemas.microsoft.com/office/drawing/2014/main" id="{F04D5E46-2501-AB2B-425B-FFA85F716631}"/>
              </a:ext>
            </a:extLst>
          </p:cNvPr>
          <p:cNvPicPr>
            <a:picLocks noChangeAspect="1"/>
          </p:cNvPicPr>
          <p:nvPr/>
        </p:nvPicPr>
        <p:blipFill>
          <a:blip r:embed="rId4"/>
          <a:stretch>
            <a:fillRect/>
          </a:stretch>
        </p:blipFill>
        <p:spPr>
          <a:xfrm>
            <a:off x="27941" y="3111797"/>
            <a:ext cx="4544059" cy="2972215"/>
          </a:xfrm>
          <a:prstGeom prst="rect">
            <a:avLst/>
          </a:prstGeom>
        </p:spPr>
      </p:pic>
    </p:spTree>
    <p:extLst>
      <p:ext uri="{BB962C8B-B14F-4D97-AF65-F5344CB8AC3E}">
        <p14:creationId xmlns:p14="http://schemas.microsoft.com/office/powerpoint/2010/main" val="812960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B74D2A-B296-7D10-BD88-D2DEA08BAA6F}"/>
              </a:ext>
            </a:extLst>
          </p:cNvPr>
          <p:cNvPicPr>
            <a:picLocks noChangeAspect="1"/>
          </p:cNvPicPr>
          <p:nvPr/>
        </p:nvPicPr>
        <p:blipFill>
          <a:blip r:embed="rId2"/>
          <a:stretch>
            <a:fillRect/>
          </a:stretch>
        </p:blipFill>
        <p:spPr>
          <a:xfrm>
            <a:off x="270164" y="2487857"/>
            <a:ext cx="8603672" cy="1882285"/>
          </a:xfrm>
          <a:prstGeom prst="rect">
            <a:avLst/>
          </a:prstGeom>
        </p:spPr>
      </p:pic>
      <p:sp>
        <p:nvSpPr>
          <p:cNvPr id="7" name="TextBox 6">
            <a:extLst>
              <a:ext uri="{FF2B5EF4-FFF2-40B4-BE49-F238E27FC236}">
                <a16:creationId xmlns:a16="http://schemas.microsoft.com/office/drawing/2014/main" id="{D45A94F8-1185-C87D-7B00-B5458EB04616}"/>
              </a:ext>
            </a:extLst>
          </p:cNvPr>
          <p:cNvSpPr txBox="1"/>
          <p:nvPr/>
        </p:nvSpPr>
        <p:spPr>
          <a:xfrm>
            <a:off x="207815" y="545025"/>
            <a:ext cx="4572000" cy="461665"/>
          </a:xfrm>
          <a:prstGeom prst="rect">
            <a:avLst/>
          </a:prstGeom>
          <a:noFill/>
        </p:spPr>
        <p:txBody>
          <a:bodyPr wrap="square">
            <a:spAutoFit/>
          </a:bodyPr>
          <a:lstStyle/>
          <a:p>
            <a:pPr eaLnBrk="1" hangingPunct="1"/>
            <a:r>
              <a:rPr lang="en-US" sz="2400" b="1" dirty="0">
                <a:latin typeface="+mj-lt"/>
              </a:rPr>
              <a:t>Question 1:</a:t>
            </a:r>
          </a:p>
        </p:txBody>
      </p:sp>
    </p:spTree>
    <p:extLst>
      <p:ext uri="{BB962C8B-B14F-4D97-AF65-F5344CB8AC3E}">
        <p14:creationId xmlns:p14="http://schemas.microsoft.com/office/powerpoint/2010/main" val="4252712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ontent Placeholder 2"/>
          <p:cNvSpPr txBox="1">
            <a:spLocks noGrp="1"/>
          </p:cNvSpPr>
          <p:nvPr>
            <p:ph idx="1"/>
          </p:nvPr>
        </p:nvSpPr>
        <p:spPr>
          <a:xfrm>
            <a:off x="207815" y="1270000"/>
            <a:ext cx="8631385" cy="5142991"/>
          </a:xfrm>
          <a:prstGeom prst="rect">
            <a:avLst/>
          </a:prstGeom>
        </p:spPr>
        <p:txBody>
          <a:bodyPr/>
          <a:lstStyle/>
          <a:p>
            <a:pPr algn="l"/>
            <a:r>
              <a:rPr lang="en-US" sz="1800" b="0" i="0" u="none" strike="noStrike" baseline="0" dirty="0">
                <a:solidFill>
                  <a:schemeClr val="tx1"/>
                </a:solidFill>
                <a:latin typeface="Calibri" panose="020F0502020204030204" pitchFamily="34" charset="0"/>
              </a:rPr>
              <a:t>Inside the mapper, the partial sums and counts associated with each string are held in memory across input key-value pairs. Intermediate key-value pairs are emitted only after the entire input split has been processed; similar to before, the value is a pair consisting of the sum and count. The Map function reduces the number of key value pairs, so that the IO cost is reduced (and there is no need for the combiner in </a:t>
            </a:r>
            <a:r>
              <a:rPr lang="en-US" sz="1800" b="0" i="0" u="none" strike="noStrike" baseline="0">
                <a:solidFill>
                  <a:schemeClr val="tx1"/>
                </a:solidFill>
                <a:latin typeface="Calibri" panose="020F0502020204030204" pitchFamily="34" charset="0"/>
              </a:rPr>
              <a:t>this case).</a:t>
            </a:r>
            <a:endParaRPr sz="2100" b="0" dirty="0">
              <a:solidFill>
                <a:schemeClr val="tx1"/>
              </a:solidFill>
            </a:endParaRPr>
          </a:p>
        </p:txBody>
      </p:sp>
      <p:sp>
        <p:nvSpPr>
          <p:cNvPr id="180" name="灯片编号占位符 3"/>
          <p:cNvSpPr txBox="1">
            <a:spLocks noGrp="1"/>
          </p:cNvSpPr>
          <p:nvPr>
            <p:ph type="sldNum" sz="quarter" idx="11"/>
          </p:nvPr>
        </p:nvSpPr>
        <p:spPr>
          <a:xfrm>
            <a:off x="8990013" y="6651625"/>
            <a:ext cx="153987" cy="134938"/>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20</a:t>
            </a:fld>
            <a:endParaRPr/>
          </a:p>
        </p:txBody>
      </p:sp>
      <p:sp>
        <p:nvSpPr>
          <p:cNvPr id="4" name="TextBox 6">
            <a:extLst>
              <a:ext uri="{FF2B5EF4-FFF2-40B4-BE49-F238E27FC236}">
                <a16:creationId xmlns:a16="http://schemas.microsoft.com/office/drawing/2014/main" id="{83468C23-4AAC-DF82-3E96-4738455D59ED}"/>
              </a:ext>
            </a:extLst>
          </p:cNvPr>
          <p:cNvSpPr txBox="1"/>
          <p:nvPr/>
        </p:nvSpPr>
        <p:spPr>
          <a:xfrm>
            <a:off x="207815" y="545025"/>
            <a:ext cx="4572000" cy="461665"/>
          </a:xfrm>
          <a:prstGeom prst="rect">
            <a:avLst/>
          </a:prstGeom>
          <a:noFill/>
        </p:spPr>
        <p:txBody>
          <a:bodyPr wrap="square">
            <a:spAutoFit/>
          </a:bodyPr>
          <a:lstStyle/>
          <a:p>
            <a:pPr eaLnBrk="1" hangingPunct="1"/>
            <a:r>
              <a:rPr lang="en-US" sz="2400" b="1" dirty="0">
                <a:latin typeface="+mj-lt"/>
              </a:rPr>
              <a:t>Solution 3d:</a:t>
            </a:r>
          </a:p>
        </p:txBody>
      </p:sp>
      <p:grpSp>
        <p:nvGrpSpPr>
          <p:cNvPr id="10" name="Group 9">
            <a:extLst>
              <a:ext uri="{FF2B5EF4-FFF2-40B4-BE49-F238E27FC236}">
                <a16:creationId xmlns:a16="http://schemas.microsoft.com/office/drawing/2014/main" id="{C848B139-2BAA-00F5-76B7-8FB03B1CF67A}"/>
              </a:ext>
            </a:extLst>
          </p:cNvPr>
          <p:cNvGrpSpPr/>
          <p:nvPr/>
        </p:nvGrpSpPr>
        <p:grpSpPr>
          <a:xfrm>
            <a:off x="0" y="2892188"/>
            <a:ext cx="3186616" cy="1184577"/>
            <a:chOff x="79662" y="2940391"/>
            <a:chExt cx="3186616" cy="1184577"/>
          </a:xfrm>
        </p:grpSpPr>
        <p:pic>
          <p:nvPicPr>
            <p:cNvPr id="2" name="Picture 2">
              <a:extLst>
                <a:ext uri="{FF2B5EF4-FFF2-40B4-BE49-F238E27FC236}">
                  <a16:creationId xmlns:a16="http://schemas.microsoft.com/office/drawing/2014/main" id="{F12B023A-C0C7-DEF6-8FE7-F6DD8E5209D3}"/>
                </a:ext>
              </a:extLst>
            </p:cNvPr>
            <p:cNvPicPr>
              <a:picLocks noChangeAspect="1"/>
            </p:cNvPicPr>
            <p:nvPr/>
          </p:nvPicPr>
          <p:blipFill rotWithShape="1">
            <a:blip r:embed="rId2"/>
            <a:srcRect r="30468" b="82742"/>
            <a:stretch/>
          </p:blipFill>
          <p:spPr>
            <a:xfrm>
              <a:off x="133994" y="2940391"/>
              <a:ext cx="3132284" cy="736601"/>
            </a:xfrm>
            <a:prstGeom prst="rect">
              <a:avLst/>
            </a:prstGeom>
          </p:spPr>
        </p:pic>
        <p:sp>
          <p:nvSpPr>
            <p:cNvPr id="6" name="TextBox 5">
              <a:extLst>
                <a:ext uri="{FF2B5EF4-FFF2-40B4-BE49-F238E27FC236}">
                  <a16:creationId xmlns:a16="http://schemas.microsoft.com/office/drawing/2014/main" id="{2350B181-35F9-AC09-4AA2-438917FC5BD5}"/>
                </a:ext>
              </a:extLst>
            </p:cNvPr>
            <p:cNvSpPr txBox="1"/>
            <p:nvPr/>
          </p:nvSpPr>
          <p:spPr>
            <a:xfrm>
              <a:off x="79662" y="3755636"/>
              <a:ext cx="1333500" cy="369332"/>
            </a:xfrm>
            <a:prstGeom prst="rect">
              <a:avLst/>
            </a:prstGeom>
            <a:noFill/>
          </p:spPr>
          <p:txBody>
            <a:bodyPr wrap="square">
              <a:spAutoFit/>
            </a:bodyPr>
            <a:lstStyle/>
            <a:p>
              <a:r>
                <a:rPr lang="en-US" sz="1800" dirty="0">
                  <a:effectLst/>
                  <a:latin typeface="Calibri" panose="020F0502020204030204" pitchFamily="34" charset="0"/>
                  <a:ea typeface="SimSun" panose="02010600030101010101" pitchFamily="2" charset="-122"/>
                  <a:cs typeface="Times New Roman" panose="02020603050405020304" pitchFamily="18" charset="0"/>
                </a:rPr>
                <a:t>Version 3</a:t>
              </a:r>
              <a:endParaRPr lang="en-SG" sz="1800" dirty="0"/>
            </a:p>
          </p:txBody>
        </p:sp>
        <p:sp>
          <p:nvSpPr>
            <p:cNvPr id="9" name="Rectangle 8">
              <a:extLst>
                <a:ext uri="{FF2B5EF4-FFF2-40B4-BE49-F238E27FC236}">
                  <a16:creationId xmlns:a16="http://schemas.microsoft.com/office/drawing/2014/main" id="{68C6620D-FEAE-8C17-7C05-8ADA34AA0997}"/>
                </a:ext>
              </a:extLst>
            </p:cNvPr>
            <p:cNvSpPr/>
            <p:nvPr/>
          </p:nvSpPr>
          <p:spPr bwMode="auto">
            <a:xfrm>
              <a:off x="133994" y="2940391"/>
              <a:ext cx="2990206" cy="110593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Times" pitchFamily="18" charset="0"/>
              </a:endParaRPr>
            </a:p>
          </p:txBody>
        </p:sp>
      </p:grpSp>
      <p:grpSp>
        <p:nvGrpSpPr>
          <p:cNvPr id="12" name="Group 11">
            <a:extLst>
              <a:ext uri="{FF2B5EF4-FFF2-40B4-BE49-F238E27FC236}">
                <a16:creationId xmlns:a16="http://schemas.microsoft.com/office/drawing/2014/main" id="{55AFF406-24FB-9277-6610-9CE3CCBD8CA4}"/>
              </a:ext>
            </a:extLst>
          </p:cNvPr>
          <p:cNvGrpSpPr/>
          <p:nvPr/>
        </p:nvGrpSpPr>
        <p:grpSpPr>
          <a:xfrm>
            <a:off x="5648038" y="2734124"/>
            <a:ext cx="3416300" cy="2624399"/>
            <a:chOff x="5679351" y="2634085"/>
            <a:chExt cx="3416300" cy="2624399"/>
          </a:xfrm>
        </p:grpSpPr>
        <p:pic>
          <p:nvPicPr>
            <p:cNvPr id="3" name="Picture 6">
              <a:extLst>
                <a:ext uri="{FF2B5EF4-FFF2-40B4-BE49-F238E27FC236}">
                  <a16:creationId xmlns:a16="http://schemas.microsoft.com/office/drawing/2014/main" id="{8D1C2369-BF68-348C-2A8B-50DAF5FABBD2}"/>
                </a:ext>
              </a:extLst>
            </p:cNvPr>
            <p:cNvPicPr>
              <a:picLocks noChangeAspect="1"/>
            </p:cNvPicPr>
            <p:nvPr/>
          </p:nvPicPr>
          <p:blipFill>
            <a:blip r:embed="rId3"/>
            <a:stretch>
              <a:fillRect/>
            </a:stretch>
          </p:blipFill>
          <p:spPr>
            <a:xfrm>
              <a:off x="5679351" y="2644338"/>
              <a:ext cx="3416300" cy="2234561"/>
            </a:xfrm>
            <a:prstGeom prst="rect">
              <a:avLst/>
            </a:prstGeom>
          </p:spPr>
        </p:pic>
        <p:sp>
          <p:nvSpPr>
            <p:cNvPr id="7" name="TextBox 6">
              <a:extLst>
                <a:ext uri="{FF2B5EF4-FFF2-40B4-BE49-F238E27FC236}">
                  <a16:creationId xmlns:a16="http://schemas.microsoft.com/office/drawing/2014/main" id="{50964ADA-FD03-7D6C-1C3A-D1A014E185FF}"/>
                </a:ext>
              </a:extLst>
            </p:cNvPr>
            <p:cNvSpPr txBox="1"/>
            <p:nvPr/>
          </p:nvSpPr>
          <p:spPr>
            <a:xfrm>
              <a:off x="5718111" y="4889152"/>
              <a:ext cx="1333500" cy="369332"/>
            </a:xfrm>
            <a:prstGeom prst="rect">
              <a:avLst/>
            </a:prstGeom>
            <a:noFill/>
          </p:spPr>
          <p:txBody>
            <a:bodyPr wrap="square">
              <a:spAutoFit/>
            </a:bodyPr>
            <a:lstStyle/>
            <a:p>
              <a:r>
                <a:rPr lang="en-US" sz="1800" dirty="0">
                  <a:effectLst/>
                  <a:latin typeface="Calibri" panose="020F0502020204030204" pitchFamily="34" charset="0"/>
                  <a:ea typeface="SimSun" panose="02010600030101010101" pitchFamily="2" charset="-122"/>
                  <a:cs typeface="Times New Roman" panose="02020603050405020304" pitchFamily="18" charset="0"/>
                </a:rPr>
                <a:t>Version 4</a:t>
              </a:r>
              <a:endParaRPr lang="en-SG" sz="1800" dirty="0"/>
            </a:p>
          </p:txBody>
        </p:sp>
        <p:sp>
          <p:nvSpPr>
            <p:cNvPr id="11" name="Rectangle 10">
              <a:extLst>
                <a:ext uri="{FF2B5EF4-FFF2-40B4-BE49-F238E27FC236}">
                  <a16:creationId xmlns:a16="http://schemas.microsoft.com/office/drawing/2014/main" id="{0E44A58D-7C31-0BEE-FFCF-8EECE6E6C96C}"/>
                </a:ext>
              </a:extLst>
            </p:cNvPr>
            <p:cNvSpPr/>
            <p:nvPr/>
          </p:nvSpPr>
          <p:spPr bwMode="auto">
            <a:xfrm>
              <a:off x="5681659" y="2634085"/>
              <a:ext cx="3413991" cy="261414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Times" pitchFamily="18" charset="0"/>
              </a:endParaRPr>
            </a:p>
          </p:txBody>
        </p:sp>
      </p:grpSp>
      <p:pic>
        <p:nvPicPr>
          <p:cNvPr id="8" name="Picture 2">
            <a:extLst>
              <a:ext uri="{FF2B5EF4-FFF2-40B4-BE49-F238E27FC236}">
                <a16:creationId xmlns:a16="http://schemas.microsoft.com/office/drawing/2014/main" id="{B1698911-8766-A2C3-7610-E636E8CD076F}"/>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199206" y="3088550"/>
            <a:ext cx="4359281" cy="3509107"/>
          </a:xfrm>
          <a:prstGeom prst="rect">
            <a:avLst/>
          </a:prstGeom>
        </p:spPr>
      </p:pic>
    </p:spTree>
    <p:extLst>
      <p:ext uri="{BB962C8B-B14F-4D97-AF65-F5344CB8AC3E}">
        <p14:creationId xmlns:p14="http://schemas.microsoft.com/office/powerpoint/2010/main" val="3297173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6AEBD3-731E-779B-1732-D54F80AB6C4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392359" y="98927"/>
            <a:ext cx="4359281" cy="3509107"/>
          </a:xfrm>
          <a:prstGeom prst="rect">
            <a:avLst/>
          </a:prstGeom>
        </p:spPr>
      </p:pic>
      <p:sp>
        <p:nvSpPr>
          <p:cNvPr id="4" name="TextBox 6">
            <a:extLst>
              <a:ext uri="{FF2B5EF4-FFF2-40B4-BE49-F238E27FC236}">
                <a16:creationId xmlns:a16="http://schemas.microsoft.com/office/drawing/2014/main" id="{BD158428-4873-DFE2-512E-C1972F7F7F41}"/>
              </a:ext>
            </a:extLst>
          </p:cNvPr>
          <p:cNvSpPr txBox="1"/>
          <p:nvPr/>
        </p:nvSpPr>
        <p:spPr>
          <a:xfrm>
            <a:off x="207815" y="545025"/>
            <a:ext cx="4572000" cy="461665"/>
          </a:xfrm>
          <a:prstGeom prst="rect">
            <a:avLst/>
          </a:prstGeom>
          <a:noFill/>
        </p:spPr>
        <p:txBody>
          <a:bodyPr wrap="square">
            <a:spAutoFit/>
          </a:bodyPr>
          <a:lstStyle/>
          <a:p>
            <a:pPr eaLnBrk="1" hangingPunct="1"/>
            <a:r>
              <a:rPr lang="en-US" sz="2400" b="1" dirty="0">
                <a:latin typeface="+mj-lt"/>
              </a:rPr>
              <a:t>Solution 1:</a:t>
            </a:r>
          </a:p>
        </p:txBody>
      </p:sp>
      <p:sp>
        <p:nvSpPr>
          <p:cNvPr id="8" name="Rectangle 7">
            <a:extLst>
              <a:ext uri="{FF2B5EF4-FFF2-40B4-BE49-F238E27FC236}">
                <a16:creationId xmlns:a16="http://schemas.microsoft.com/office/drawing/2014/main" id="{0FA93406-417D-06ED-9519-CA998D5B519C}"/>
              </a:ext>
            </a:extLst>
          </p:cNvPr>
          <p:cNvSpPr/>
          <p:nvPr/>
        </p:nvSpPr>
        <p:spPr bwMode="auto">
          <a:xfrm>
            <a:off x="2392359" y="1323967"/>
            <a:ext cx="633949" cy="1941945"/>
          </a:xfrm>
          <a:prstGeom prst="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Times" pitchFamily="18" charset="0"/>
            </a:endParaRPr>
          </a:p>
        </p:txBody>
      </p:sp>
      <p:sp>
        <p:nvSpPr>
          <p:cNvPr id="10" name="TextBox 9">
            <a:extLst>
              <a:ext uri="{FF2B5EF4-FFF2-40B4-BE49-F238E27FC236}">
                <a16:creationId xmlns:a16="http://schemas.microsoft.com/office/drawing/2014/main" id="{D3AF099E-F39B-0BE3-62C1-C9C405245D39}"/>
              </a:ext>
            </a:extLst>
          </p:cNvPr>
          <p:cNvSpPr txBox="1"/>
          <p:nvPr/>
        </p:nvSpPr>
        <p:spPr>
          <a:xfrm>
            <a:off x="207815" y="2169113"/>
            <a:ext cx="2212109" cy="646331"/>
          </a:xfrm>
          <a:prstGeom prst="rect">
            <a:avLst/>
          </a:prstGeom>
          <a:noFill/>
        </p:spPr>
        <p:txBody>
          <a:bodyPr wrap="square">
            <a:spAutoFit/>
          </a:bodyPr>
          <a:lstStyle/>
          <a:p>
            <a:r>
              <a:rPr lang="en-US" sz="1800" kern="0" dirty="0">
                <a:solidFill>
                  <a:srgbClr val="00B050"/>
                </a:solidFill>
                <a:latin typeface="+mn-lt"/>
              </a:rPr>
              <a:t>Input Files:</a:t>
            </a:r>
          </a:p>
          <a:p>
            <a:r>
              <a:rPr lang="en-US" sz="1800" kern="0" dirty="0">
                <a:solidFill>
                  <a:srgbClr val="00B050"/>
                </a:solidFill>
                <a:latin typeface="+mn-lt"/>
              </a:rPr>
              <a:t>[15, 21, 24, 30, 49]</a:t>
            </a:r>
            <a:endParaRPr lang="en-SG" sz="1800" dirty="0">
              <a:solidFill>
                <a:srgbClr val="00B050"/>
              </a:solidFill>
              <a:latin typeface="+mn-lt"/>
            </a:endParaRPr>
          </a:p>
        </p:txBody>
      </p:sp>
      <p:sp>
        <p:nvSpPr>
          <p:cNvPr id="12" name="TextBox 11">
            <a:extLst>
              <a:ext uri="{FF2B5EF4-FFF2-40B4-BE49-F238E27FC236}">
                <a16:creationId xmlns:a16="http://schemas.microsoft.com/office/drawing/2014/main" id="{0A0B71AA-15D4-6CC1-198C-39067631B458}"/>
              </a:ext>
            </a:extLst>
          </p:cNvPr>
          <p:cNvSpPr txBox="1"/>
          <p:nvPr/>
        </p:nvSpPr>
        <p:spPr>
          <a:xfrm>
            <a:off x="1679118" y="3592089"/>
            <a:ext cx="6201394" cy="2608406"/>
          </a:xfrm>
          <a:prstGeom prst="rect">
            <a:avLst/>
          </a:prstGeom>
          <a:noFill/>
        </p:spPr>
        <p:txBody>
          <a:bodyPr wrap="square">
            <a:spAutoFit/>
          </a:bodyPr>
          <a:lstStyle/>
          <a:p>
            <a:r>
              <a:rPr lang="en-US" sz="2000" dirty="0">
                <a:solidFill>
                  <a:srgbClr val="00B0F0"/>
                </a:solidFill>
                <a:effectLst/>
                <a:latin typeface="Calibri" panose="020F0502020204030204" pitchFamily="34" charset="0"/>
                <a:ea typeface="Times New Roman" panose="02020603050405020304" pitchFamily="18" charset="0"/>
              </a:rPr>
              <a:t>Map Phase:</a:t>
            </a:r>
            <a:br>
              <a:rPr lang="en-US" sz="2000" dirty="0">
                <a:solidFill>
                  <a:srgbClr val="00B0F0"/>
                </a:solidFill>
                <a:effectLst/>
                <a:latin typeface="Calibri" panose="020F0502020204030204" pitchFamily="34" charset="0"/>
                <a:ea typeface="Times New Roman" panose="02020603050405020304" pitchFamily="18" charset="0"/>
              </a:rPr>
            </a:br>
            <a:r>
              <a:rPr lang="en-US" sz="2000" dirty="0">
                <a:solidFill>
                  <a:srgbClr val="00B0F0"/>
                </a:solidFill>
                <a:effectLst/>
                <a:latin typeface="Calibri" panose="020F0502020204030204" pitchFamily="34" charset="0"/>
                <a:ea typeface="Times New Roman" panose="02020603050405020304" pitchFamily="18" charset="0"/>
              </a:rPr>
              <a:t>“The map function takes an integer </a:t>
            </a:r>
            <a:r>
              <a:rPr lang="en-US" sz="2000" i="1" dirty="0" err="1">
                <a:solidFill>
                  <a:srgbClr val="00B0F0"/>
                </a:solidFill>
                <a:effectLst/>
                <a:latin typeface="Calibri" panose="020F0502020204030204" pitchFamily="34" charset="0"/>
                <a:ea typeface="Times New Roman" panose="02020603050405020304" pitchFamily="18" charset="0"/>
              </a:rPr>
              <a:t>i</a:t>
            </a:r>
            <a:r>
              <a:rPr lang="en-US" sz="2000" dirty="0">
                <a:solidFill>
                  <a:srgbClr val="00B0F0"/>
                </a:solidFill>
                <a:effectLst/>
                <a:latin typeface="Calibri" panose="020F0502020204030204" pitchFamily="34" charset="0"/>
                <a:ea typeface="Times New Roman" panose="02020603050405020304" pitchFamily="18" charset="0"/>
              </a:rPr>
              <a:t> and produces the list of pairs (</a:t>
            </a:r>
            <a:r>
              <a:rPr lang="en-US" sz="2000" i="1" dirty="0" err="1">
                <a:solidFill>
                  <a:srgbClr val="00B0F0"/>
                </a:solidFill>
                <a:effectLst/>
                <a:latin typeface="Calibri" panose="020F0502020204030204" pitchFamily="34" charset="0"/>
                <a:ea typeface="Times New Roman" panose="02020603050405020304" pitchFamily="18" charset="0"/>
              </a:rPr>
              <a:t>p</a:t>
            </a:r>
            <a:r>
              <a:rPr lang="en-US" sz="2000" dirty="0" err="1">
                <a:solidFill>
                  <a:srgbClr val="00B0F0"/>
                </a:solidFill>
                <a:effectLst/>
                <a:latin typeface="Calibri" panose="020F0502020204030204" pitchFamily="34" charset="0"/>
                <a:ea typeface="Times New Roman" panose="02020603050405020304" pitchFamily="18" charset="0"/>
              </a:rPr>
              <a:t>,</a:t>
            </a:r>
            <a:r>
              <a:rPr lang="en-US" sz="2000" i="1" dirty="0" err="1">
                <a:solidFill>
                  <a:srgbClr val="00B0F0"/>
                </a:solidFill>
                <a:effectLst/>
                <a:latin typeface="Calibri" panose="020F0502020204030204" pitchFamily="34" charset="0"/>
                <a:ea typeface="Times New Roman" panose="02020603050405020304" pitchFamily="18" charset="0"/>
              </a:rPr>
              <a:t>i</a:t>
            </a:r>
            <a:r>
              <a:rPr lang="en-US" sz="2000" dirty="0">
                <a:solidFill>
                  <a:srgbClr val="00B0F0"/>
                </a:solidFill>
                <a:effectLst/>
                <a:latin typeface="Calibri" panose="020F0502020204030204" pitchFamily="34" charset="0"/>
                <a:ea typeface="Times New Roman" panose="02020603050405020304" pitchFamily="18" charset="0"/>
              </a:rPr>
              <a:t>) such that </a:t>
            </a:r>
            <a:r>
              <a:rPr lang="en-US" sz="2000" i="1" dirty="0">
                <a:solidFill>
                  <a:srgbClr val="00B0F0"/>
                </a:solidFill>
                <a:effectLst/>
                <a:latin typeface="Calibri" panose="020F0502020204030204" pitchFamily="34" charset="0"/>
                <a:ea typeface="Times New Roman" panose="02020603050405020304" pitchFamily="18" charset="0"/>
              </a:rPr>
              <a:t>p</a:t>
            </a:r>
            <a:r>
              <a:rPr lang="en-US" sz="2000" dirty="0">
                <a:solidFill>
                  <a:srgbClr val="00B0F0"/>
                </a:solidFill>
                <a:effectLst/>
                <a:latin typeface="Calibri" panose="020F0502020204030204" pitchFamily="34" charset="0"/>
                <a:ea typeface="Times New Roman" panose="02020603050405020304" pitchFamily="18" charset="0"/>
              </a:rPr>
              <a:t> is a prime divisor of </a:t>
            </a:r>
            <a:r>
              <a:rPr lang="en-US" sz="2000" i="1" dirty="0">
                <a:solidFill>
                  <a:srgbClr val="00B0F0"/>
                </a:solidFill>
                <a:effectLst/>
                <a:latin typeface="Calibri" panose="020F0502020204030204" pitchFamily="34" charset="0"/>
                <a:ea typeface="Times New Roman" panose="02020603050405020304" pitchFamily="18" charset="0"/>
              </a:rPr>
              <a:t>I”</a:t>
            </a:r>
          </a:p>
          <a:p>
            <a:pPr marL="396000" indent="-411800">
              <a:spcBef>
                <a:spcPts val="0"/>
              </a:spcBef>
              <a:buClr>
                <a:schemeClr val="accent2"/>
              </a:buClr>
              <a:buSzPct val="85000"/>
              <a:buFontTx/>
              <a:buChar char="▪"/>
              <a:defRPr sz="1600"/>
            </a:pPr>
            <a:r>
              <a:rPr lang="en-US" sz="2070" b="0" kern="0" dirty="0">
                <a:solidFill>
                  <a:srgbClr val="00B0F0"/>
                </a:solidFill>
              </a:rPr>
              <a:t>15  -&gt;  (3,15), (5,15)</a:t>
            </a:r>
          </a:p>
          <a:p>
            <a:pPr marL="396000" indent="-411800">
              <a:spcBef>
                <a:spcPts val="0"/>
              </a:spcBef>
              <a:buClr>
                <a:schemeClr val="accent2"/>
              </a:buClr>
              <a:buSzPct val="85000"/>
              <a:buFontTx/>
              <a:buChar char="▪"/>
              <a:defRPr sz="1600"/>
            </a:pPr>
            <a:r>
              <a:rPr lang="en-US" sz="2070" b="0" kern="0" dirty="0">
                <a:solidFill>
                  <a:srgbClr val="00B0F0"/>
                </a:solidFill>
              </a:rPr>
              <a:t>21  -&gt;  (3,21), (7,21)</a:t>
            </a:r>
          </a:p>
          <a:p>
            <a:pPr marL="396000" indent="-411800">
              <a:spcBef>
                <a:spcPts val="0"/>
              </a:spcBef>
              <a:buClr>
                <a:schemeClr val="accent2"/>
              </a:buClr>
              <a:buSzPct val="85000"/>
              <a:buFontTx/>
              <a:buChar char="▪"/>
              <a:defRPr sz="1600"/>
            </a:pPr>
            <a:r>
              <a:rPr lang="en-US" sz="2070" b="0" kern="0" dirty="0">
                <a:solidFill>
                  <a:srgbClr val="00B0F0"/>
                </a:solidFill>
              </a:rPr>
              <a:t>24  -&gt;  (2,24), (3,24)</a:t>
            </a:r>
          </a:p>
          <a:p>
            <a:pPr marL="396000" indent="-411800">
              <a:spcBef>
                <a:spcPts val="0"/>
              </a:spcBef>
              <a:buClr>
                <a:schemeClr val="accent2"/>
              </a:buClr>
              <a:buSzPct val="85000"/>
              <a:buFontTx/>
              <a:buChar char="▪"/>
              <a:defRPr sz="1600"/>
            </a:pPr>
            <a:r>
              <a:rPr lang="en-US" sz="2070" b="0" kern="0" dirty="0">
                <a:solidFill>
                  <a:srgbClr val="00B0F0"/>
                </a:solidFill>
              </a:rPr>
              <a:t>30  -&gt;  (2,30), (3,30), (5,30)</a:t>
            </a:r>
          </a:p>
          <a:p>
            <a:pPr marL="396000" indent="-411800">
              <a:spcBef>
                <a:spcPts val="0"/>
              </a:spcBef>
              <a:buClr>
                <a:schemeClr val="accent2"/>
              </a:buClr>
              <a:buSzPct val="85000"/>
              <a:buFontTx/>
              <a:buChar char="▪"/>
              <a:defRPr sz="1600"/>
            </a:pPr>
            <a:r>
              <a:rPr lang="en-US" sz="2070" b="0" kern="0" dirty="0">
                <a:solidFill>
                  <a:srgbClr val="00B0F0"/>
                </a:solidFill>
              </a:rPr>
              <a:t>49  -&gt;  (7,49)</a:t>
            </a:r>
          </a:p>
        </p:txBody>
      </p:sp>
      <p:sp>
        <p:nvSpPr>
          <p:cNvPr id="13" name="Rectangle 12">
            <a:extLst>
              <a:ext uri="{FF2B5EF4-FFF2-40B4-BE49-F238E27FC236}">
                <a16:creationId xmlns:a16="http://schemas.microsoft.com/office/drawing/2014/main" id="{91DA0AC0-CC1D-9B90-A4C8-6707A0E4338C}"/>
              </a:ext>
            </a:extLst>
          </p:cNvPr>
          <p:cNvSpPr/>
          <p:nvPr/>
        </p:nvSpPr>
        <p:spPr bwMode="auto">
          <a:xfrm>
            <a:off x="3154207" y="1336389"/>
            <a:ext cx="735550" cy="1941945"/>
          </a:xfrm>
          <a:prstGeom prst="rect">
            <a:avLst/>
          </a:prstGeom>
          <a:noFill/>
          <a:ln w="2857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Times" pitchFamily="18" charset="0"/>
            </a:endParaRPr>
          </a:p>
        </p:txBody>
      </p:sp>
    </p:spTree>
    <p:extLst>
      <p:ext uri="{BB962C8B-B14F-4D97-AF65-F5344CB8AC3E}">
        <p14:creationId xmlns:p14="http://schemas.microsoft.com/office/powerpoint/2010/main" val="378967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2" grpId="0"/>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6AEBD3-731E-779B-1732-D54F80AB6C4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392359" y="98927"/>
            <a:ext cx="4359281" cy="3509107"/>
          </a:xfrm>
          <a:prstGeom prst="rect">
            <a:avLst/>
          </a:prstGeom>
        </p:spPr>
      </p:pic>
      <p:sp>
        <p:nvSpPr>
          <p:cNvPr id="4" name="TextBox 6">
            <a:extLst>
              <a:ext uri="{FF2B5EF4-FFF2-40B4-BE49-F238E27FC236}">
                <a16:creationId xmlns:a16="http://schemas.microsoft.com/office/drawing/2014/main" id="{BD158428-4873-DFE2-512E-C1972F7F7F41}"/>
              </a:ext>
            </a:extLst>
          </p:cNvPr>
          <p:cNvSpPr txBox="1"/>
          <p:nvPr/>
        </p:nvSpPr>
        <p:spPr>
          <a:xfrm>
            <a:off x="207815" y="545025"/>
            <a:ext cx="4572000" cy="461665"/>
          </a:xfrm>
          <a:prstGeom prst="rect">
            <a:avLst/>
          </a:prstGeom>
          <a:noFill/>
        </p:spPr>
        <p:txBody>
          <a:bodyPr wrap="square">
            <a:spAutoFit/>
          </a:bodyPr>
          <a:lstStyle/>
          <a:p>
            <a:pPr eaLnBrk="1" hangingPunct="1"/>
            <a:r>
              <a:rPr lang="en-US" sz="2400" b="1" dirty="0">
                <a:latin typeface="+mj-lt"/>
              </a:rPr>
              <a:t>Solution 1:</a:t>
            </a:r>
          </a:p>
        </p:txBody>
      </p:sp>
      <p:sp>
        <p:nvSpPr>
          <p:cNvPr id="12" name="TextBox 11">
            <a:extLst>
              <a:ext uri="{FF2B5EF4-FFF2-40B4-BE49-F238E27FC236}">
                <a16:creationId xmlns:a16="http://schemas.microsoft.com/office/drawing/2014/main" id="{0A0B71AA-15D4-6CC1-198C-39067631B458}"/>
              </a:ext>
            </a:extLst>
          </p:cNvPr>
          <p:cNvSpPr txBox="1"/>
          <p:nvPr/>
        </p:nvSpPr>
        <p:spPr>
          <a:xfrm>
            <a:off x="3786908" y="3758391"/>
            <a:ext cx="5467929" cy="2300630"/>
          </a:xfrm>
          <a:prstGeom prst="rect">
            <a:avLst/>
          </a:prstGeom>
          <a:noFill/>
        </p:spPr>
        <p:txBody>
          <a:bodyPr wrap="square">
            <a:spAutoFit/>
          </a:bodyPr>
          <a:lstStyle/>
          <a:p>
            <a:r>
              <a:rPr lang="en-US" sz="2000" dirty="0">
                <a:solidFill>
                  <a:srgbClr val="FF0000"/>
                </a:solidFill>
                <a:effectLst/>
                <a:ea typeface="Times New Roman" panose="02020603050405020304" pitchFamily="18" charset="0"/>
                <a:cs typeface="Times" panose="02020603050405020304" pitchFamily="18" charset="0"/>
              </a:rPr>
              <a:t>Shuffle Phase (automatic) :</a:t>
            </a:r>
            <a:br>
              <a:rPr lang="en-US" sz="2000" dirty="0">
                <a:solidFill>
                  <a:srgbClr val="FF0000"/>
                </a:solidFill>
                <a:effectLst/>
                <a:ea typeface="Times New Roman" panose="02020603050405020304" pitchFamily="18" charset="0"/>
                <a:cs typeface="Times" panose="02020603050405020304" pitchFamily="18" charset="0"/>
              </a:rPr>
            </a:br>
            <a:r>
              <a:rPr lang="en-US" sz="2000" dirty="0">
                <a:solidFill>
                  <a:srgbClr val="FF0000"/>
                </a:solidFill>
                <a:effectLst/>
                <a:ea typeface="Times New Roman" panose="02020603050405020304" pitchFamily="18" charset="0"/>
                <a:cs typeface="Times" panose="02020603050405020304" pitchFamily="18" charset="0"/>
              </a:rPr>
              <a:t>Reduce workers remote read data grouped by keys</a:t>
            </a:r>
            <a:endParaRPr lang="en-US" sz="2000" i="1" dirty="0">
              <a:solidFill>
                <a:srgbClr val="FF0000"/>
              </a:solidFill>
              <a:effectLst/>
              <a:ea typeface="Times New Roman" panose="02020603050405020304" pitchFamily="18" charset="0"/>
              <a:cs typeface="Times" panose="02020603050405020304" pitchFamily="18" charset="0"/>
            </a:endParaRPr>
          </a:p>
          <a:p>
            <a:pPr marL="51964" indent="-285750" eaLnBrk="1" hangingPunct="1">
              <a:lnSpc>
                <a:spcPct val="150000"/>
              </a:lnSpc>
              <a:buClr>
                <a:schemeClr val="accent2"/>
              </a:buClr>
              <a:buFont typeface="Wingdings" panose="05000000000000000000" pitchFamily="2" charset="2"/>
              <a:buChar char="§"/>
              <a:defRPr/>
            </a:pPr>
            <a:r>
              <a:rPr lang="en-US" sz="1800" dirty="0">
                <a:solidFill>
                  <a:srgbClr val="FF0000"/>
                </a:solidFill>
                <a:ea typeface="SimSun" pitchFamily="2" charset="-122"/>
                <a:cs typeface="Times" panose="02020603050405020304" pitchFamily="18" charset="0"/>
              </a:rPr>
              <a:t>(2, [24, 30])</a:t>
            </a:r>
          </a:p>
          <a:p>
            <a:pPr marL="51964" indent="-285750" eaLnBrk="1" hangingPunct="1">
              <a:lnSpc>
                <a:spcPct val="150000"/>
              </a:lnSpc>
              <a:buClr>
                <a:schemeClr val="accent2"/>
              </a:buClr>
              <a:buFont typeface="Wingdings" panose="05000000000000000000" pitchFamily="2" charset="2"/>
              <a:buChar char="§"/>
              <a:defRPr/>
            </a:pPr>
            <a:r>
              <a:rPr lang="en-US" sz="1800" dirty="0">
                <a:solidFill>
                  <a:srgbClr val="FF0000"/>
                </a:solidFill>
                <a:ea typeface="SimSun" pitchFamily="2" charset="-122"/>
                <a:cs typeface="Times" panose="02020603050405020304" pitchFamily="18" charset="0"/>
              </a:rPr>
              <a:t>(3, [15, 21, 24, 30])</a:t>
            </a:r>
          </a:p>
          <a:p>
            <a:pPr marL="51964" indent="-285750" eaLnBrk="1" hangingPunct="1">
              <a:lnSpc>
                <a:spcPct val="150000"/>
              </a:lnSpc>
              <a:buClr>
                <a:schemeClr val="accent2"/>
              </a:buClr>
              <a:buFont typeface="Wingdings" panose="05000000000000000000" pitchFamily="2" charset="2"/>
              <a:buChar char="§"/>
              <a:defRPr/>
            </a:pPr>
            <a:r>
              <a:rPr lang="en-US" sz="1800" dirty="0">
                <a:solidFill>
                  <a:srgbClr val="FF0000"/>
                </a:solidFill>
                <a:ea typeface="SimSun" pitchFamily="2" charset="-122"/>
                <a:cs typeface="Times" panose="02020603050405020304" pitchFamily="18" charset="0"/>
              </a:rPr>
              <a:t>(5, [15, 30])</a:t>
            </a:r>
          </a:p>
          <a:p>
            <a:pPr marL="51964" indent="-285750" eaLnBrk="1" hangingPunct="1">
              <a:lnSpc>
                <a:spcPct val="150000"/>
              </a:lnSpc>
              <a:buClr>
                <a:schemeClr val="accent2"/>
              </a:buClr>
              <a:buFont typeface="Wingdings" panose="05000000000000000000" pitchFamily="2" charset="2"/>
              <a:buChar char="§"/>
              <a:defRPr/>
            </a:pPr>
            <a:r>
              <a:rPr lang="en-US" sz="1800" dirty="0">
                <a:solidFill>
                  <a:srgbClr val="FF0000"/>
                </a:solidFill>
                <a:ea typeface="SimSun" pitchFamily="2" charset="-122"/>
                <a:cs typeface="Times" panose="02020603050405020304" pitchFamily="18" charset="0"/>
              </a:rPr>
              <a:t>(7, [21, 49])</a:t>
            </a:r>
            <a:endParaRPr lang="en-US" sz="2070" b="0" kern="0" dirty="0">
              <a:solidFill>
                <a:srgbClr val="FF0000"/>
              </a:solidFill>
              <a:cs typeface="Times" panose="02020603050405020304" pitchFamily="18" charset="0"/>
            </a:endParaRPr>
          </a:p>
        </p:txBody>
      </p:sp>
      <p:sp>
        <p:nvSpPr>
          <p:cNvPr id="13" name="Rectangle 12">
            <a:extLst>
              <a:ext uri="{FF2B5EF4-FFF2-40B4-BE49-F238E27FC236}">
                <a16:creationId xmlns:a16="http://schemas.microsoft.com/office/drawing/2014/main" id="{91DA0AC0-CC1D-9B90-A4C8-6707A0E4338C}"/>
              </a:ext>
            </a:extLst>
          </p:cNvPr>
          <p:cNvSpPr/>
          <p:nvPr/>
        </p:nvSpPr>
        <p:spPr bwMode="auto">
          <a:xfrm>
            <a:off x="3948533" y="1323966"/>
            <a:ext cx="1316193" cy="2268123"/>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Times" pitchFamily="18" charset="0"/>
            </a:endParaRPr>
          </a:p>
        </p:txBody>
      </p:sp>
      <p:sp>
        <p:nvSpPr>
          <p:cNvPr id="2" name="TextBox 11">
            <a:extLst>
              <a:ext uri="{FF2B5EF4-FFF2-40B4-BE49-F238E27FC236}">
                <a16:creationId xmlns:a16="http://schemas.microsoft.com/office/drawing/2014/main" id="{032046BD-534C-E29E-4531-9B10E1A5AFF2}"/>
              </a:ext>
            </a:extLst>
          </p:cNvPr>
          <p:cNvSpPr txBox="1"/>
          <p:nvPr/>
        </p:nvSpPr>
        <p:spPr>
          <a:xfrm>
            <a:off x="132015" y="3758391"/>
            <a:ext cx="3654893" cy="2003625"/>
          </a:xfrm>
          <a:prstGeom prst="rect">
            <a:avLst/>
          </a:prstGeom>
          <a:noFill/>
        </p:spPr>
        <p:txBody>
          <a:bodyPr wrap="square">
            <a:spAutoFit/>
          </a:bodyPr>
          <a:lstStyle/>
          <a:p>
            <a:pPr>
              <a:spcBef>
                <a:spcPts val="0"/>
              </a:spcBef>
              <a:buClr>
                <a:schemeClr val="accent2"/>
              </a:buClr>
              <a:buSzPct val="85000"/>
              <a:defRPr sz="1600"/>
            </a:pPr>
            <a:r>
              <a:rPr lang="en-US" sz="2070" b="0" kern="0" dirty="0">
                <a:solidFill>
                  <a:srgbClr val="00B0F0"/>
                </a:solidFill>
              </a:rPr>
              <a:t>Output of Map Phase</a:t>
            </a:r>
          </a:p>
          <a:p>
            <a:pPr marL="396000" indent="-411800">
              <a:spcBef>
                <a:spcPts val="0"/>
              </a:spcBef>
              <a:buClr>
                <a:schemeClr val="accent2"/>
              </a:buClr>
              <a:buSzPct val="85000"/>
              <a:buFontTx/>
              <a:buChar char="▪"/>
              <a:defRPr sz="1600"/>
            </a:pPr>
            <a:r>
              <a:rPr lang="en-US" sz="2070" b="0" kern="0" dirty="0">
                <a:solidFill>
                  <a:srgbClr val="00B0F0"/>
                </a:solidFill>
              </a:rPr>
              <a:t>15  -&gt;  (3,15), (5,15)</a:t>
            </a:r>
          </a:p>
          <a:p>
            <a:pPr marL="396000" indent="-411800">
              <a:spcBef>
                <a:spcPts val="0"/>
              </a:spcBef>
              <a:buClr>
                <a:schemeClr val="accent2"/>
              </a:buClr>
              <a:buSzPct val="85000"/>
              <a:buFontTx/>
              <a:buChar char="▪"/>
              <a:defRPr sz="1600"/>
            </a:pPr>
            <a:r>
              <a:rPr lang="en-US" sz="2070" b="0" kern="0" dirty="0">
                <a:solidFill>
                  <a:srgbClr val="00B0F0"/>
                </a:solidFill>
              </a:rPr>
              <a:t>21  -&gt;  (3,21), (7,21)</a:t>
            </a:r>
          </a:p>
          <a:p>
            <a:pPr marL="396000" indent="-411800">
              <a:spcBef>
                <a:spcPts val="0"/>
              </a:spcBef>
              <a:buClr>
                <a:schemeClr val="accent2"/>
              </a:buClr>
              <a:buSzPct val="85000"/>
              <a:buFontTx/>
              <a:buChar char="▪"/>
              <a:defRPr sz="1600"/>
            </a:pPr>
            <a:r>
              <a:rPr lang="en-US" sz="2070" b="0" kern="0" dirty="0">
                <a:solidFill>
                  <a:srgbClr val="00B0F0"/>
                </a:solidFill>
              </a:rPr>
              <a:t>24  -&gt;  (2,24), (3,24)</a:t>
            </a:r>
          </a:p>
          <a:p>
            <a:pPr marL="396000" indent="-411800">
              <a:spcBef>
                <a:spcPts val="0"/>
              </a:spcBef>
              <a:buClr>
                <a:schemeClr val="accent2"/>
              </a:buClr>
              <a:buSzPct val="85000"/>
              <a:buFontTx/>
              <a:buChar char="▪"/>
              <a:defRPr sz="1600"/>
            </a:pPr>
            <a:r>
              <a:rPr lang="en-US" sz="2070" b="0" kern="0" dirty="0">
                <a:solidFill>
                  <a:srgbClr val="00B0F0"/>
                </a:solidFill>
              </a:rPr>
              <a:t>30  -&gt;  (2,30), (3,30), (5,30)</a:t>
            </a:r>
          </a:p>
          <a:p>
            <a:pPr marL="396000" indent="-411800">
              <a:spcBef>
                <a:spcPts val="0"/>
              </a:spcBef>
              <a:buClr>
                <a:schemeClr val="accent2"/>
              </a:buClr>
              <a:buSzPct val="85000"/>
              <a:buFontTx/>
              <a:buChar char="▪"/>
              <a:defRPr sz="1600"/>
            </a:pPr>
            <a:r>
              <a:rPr lang="en-US" sz="2070" b="0" kern="0" dirty="0">
                <a:solidFill>
                  <a:srgbClr val="00B0F0"/>
                </a:solidFill>
              </a:rPr>
              <a:t>49  -&gt;  (7,49)</a:t>
            </a:r>
          </a:p>
        </p:txBody>
      </p:sp>
    </p:spTree>
    <p:extLst>
      <p:ext uri="{BB962C8B-B14F-4D97-AF65-F5344CB8AC3E}">
        <p14:creationId xmlns:p14="http://schemas.microsoft.com/office/powerpoint/2010/main" val="164129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6AEBD3-731E-779B-1732-D54F80AB6C4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392359" y="98927"/>
            <a:ext cx="4359281" cy="3509107"/>
          </a:xfrm>
          <a:prstGeom prst="rect">
            <a:avLst/>
          </a:prstGeom>
        </p:spPr>
      </p:pic>
      <p:sp>
        <p:nvSpPr>
          <p:cNvPr id="4" name="TextBox 6">
            <a:extLst>
              <a:ext uri="{FF2B5EF4-FFF2-40B4-BE49-F238E27FC236}">
                <a16:creationId xmlns:a16="http://schemas.microsoft.com/office/drawing/2014/main" id="{BD158428-4873-DFE2-512E-C1972F7F7F41}"/>
              </a:ext>
            </a:extLst>
          </p:cNvPr>
          <p:cNvSpPr txBox="1"/>
          <p:nvPr/>
        </p:nvSpPr>
        <p:spPr>
          <a:xfrm>
            <a:off x="207815" y="545025"/>
            <a:ext cx="4572000" cy="461665"/>
          </a:xfrm>
          <a:prstGeom prst="rect">
            <a:avLst/>
          </a:prstGeom>
          <a:noFill/>
        </p:spPr>
        <p:txBody>
          <a:bodyPr wrap="square">
            <a:spAutoFit/>
          </a:bodyPr>
          <a:lstStyle/>
          <a:p>
            <a:pPr eaLnBrk="1" hangingPunct="1"/>
            <a:r>
              <a:rPr lang="en-US" sz="2400" b="1" dirty="0">
                <a:latin typeface="+mj-lt"/>
              </a:rPr>
              <a:t>Solution 1:</a:t>
            </a:r>
          </a:p>
        </p:txBody>
      </p:sp>
      <p:sp>
        <p:nvSpPr>
          <p:cNvPr id="12" name="TextBox 11">
            <a:extLst>
              <a:ext uri="{FF2B5EF4-FFF2-40B4-BE49-F238E27FC236}">
                <a16:creationId xmlns:a16="http://schemas.microsoft.com/office/drawing/2014/main" id="{0A0B71AA-15D4-6CC1-198C-39067631B458}"/>
              </a:ext>
            </a:extLst>
          </p:cNvPr>
          <p:cNvSpPr txBox="1"/>
          <p:nvPr/>
        </p:nvSpPr>
        <p:spPr>
          <a:xfrm>
            <a:off x="3574471" y="3758391"/>
            <a:ext cx="5467929" cy="2308324"/>
          </a:xfrm>
          <a:prstGeom prst="rect">
            <a:avLst/>
          </a:prstGeom>
          <a:noFill/>
        </p:spPr>
        <p:txBody>
          <a:bodyPr wrap="square">
            <a:spAutoFit/>
          </a:bodyPr>
          <a:lstStyle/>
          <a:p>
            <a:r>
              <a:rPr lang="en-US" sz="2000" dirty="0">
                <a:solidFill>
                  <a:srgbClr val="7030A0"/>
                </a:solidFill>
                <a:effectLst/>
                <a:ea typeface="Times New Roman" panose="02020603050405020304" pitchFamily="18" charset="0"/>
                <a:cs typeface="Times" panose="02020603050405020304" pitchFamily="18" charset="0"/>
              </a:rPr>
              <a:t>Reduce Phase:</a:t>
            </a:r>
            <a:br>
              <a:rPr lang="en-US" sz="2000" dirty="0">
                <a:solidFill>
                  <a:srgbClr val="7030A0"/>
                </a:solidFill>
                <a:effectLst/>
                <a:ea typeface="Times New Roman" panose="02020603050405020304" pitchFamily="18" charset="0"/>
                <a:cs typeface="Times" panose="02020603050405020304" pitchFamily="18" charset="0"/>
              </a:rPr>
            </a:br>
            <a:r>
              <a:rPr lang="en-US" sz="2000" dirty="0">
                <a:solidFill>
                  <a:srgbClr val="7030A0"/>
                </a:solidFill>
                <a:effectLst/>
                <a:ea typeface="Times New Roman" panose="02020603050405020304" pitchFamily="18" charset="0"/>
                <a:cs typeface="Times" panose="02020603050405020304" pitchFamily="18" charset="0"/>
              </a:rPr>
              <a:t>“The reduce function is addition. That is, reduce  (p, [i</a:t>
            </a:r>
            <a:r>
              <a:rPr lang="en-US" sz="2000" baseline="-25000" dirty="0">
                <a:solidFill>
                  <a:srgbClr val="7030A0"/>
                </a:solidFill>
                <a:effectLst/>
                <a:ea typeface="Times New Roman" panose="02020603050405020304" pitchFamily="18" charset="0"/>
                <a:cs typeface="Times" panose="02020603050405020304" pitchFamily="18" charset="0"/>
              </a:rPr>
              <a:t>1</a:t>
            </a:r>
            <a:r>
              <a:rPr lang="en-US" sz="2000" dirty="0">
                <a:solidFill>
                  <a:srgbClr val="7030A0"/>
                </a:solidFill>
                <a:effectLst/>
                <a:ea typeface="Times New Roman" panose="02020603050405020304" pitchFamily="18" charset="0"/>
                <a:cs typeface="Times" panose="02020603050405020304" pitchFamily="18" charset="0"/>
              </a:rPr>
              <a:t>, i</a:t>
            </a:r>
            <a:r>
              <a:rPr lang="en-US" sz="2000" baseline="-25000" dirty="0">
                <a:solidFill>
                  <a:srgbClr val="7030A0"/>
                </a:solidFill>
                <a:effectLst/>
                <a:ea typeface="Times New Roman" panose="02020603050405020304" pitchFamily="18" charset="0"/>
                <a:cs typeface="Times" panose="02020603050405020304" pitchFamily="18" charset="0"/>
              </a:rPr>
              <a:t>2</a:t>
            </a:r>
            <a:r>
              <a:rPr lang="en-US" sz="2000" dirty="0">
                <a:solidFill>
                  <a:srgbClr val="7030A0"/>
                </a:solidFill>
                <a:effectLst/>
                <a:ea typeface="Times New Roman" panose="02020603050405020304" pitchFamily="18" charset="0"/>
                <a:cs typeface="Times" panose="02020603050405020304" pitchFamily="18" charset="0"/>
              </a:rPr>
              <a:t>, …, </a:t>
            </a:r>
            <a:r>
              <a:rPr lang="en-US" sz="2000" dirty="0" err="1">
                <a:solidFill>
                  <a:srgbClr val="7030A0"/>
                </a:solidFill>
                <a:effectLst/>
                <a:ea typeface="Times New Roman" panose="02020603050405020304" pitchFamily="18" charset="0"/>
                <a:cs typeface="Times" panose="02020603050405020304" pitchFamily="18" charset="0"/>
              </a:rPr>
              <a:t>i</a:t>
            </a:r>
            <a:r>
              <a:rPr lang="en-US" sz="2000" baseline="-25000" dirty="0" err="1">
                <a:solidFill>
                  <a:srgbClr val="7030A0"/>
                </a:solidFill>
                <a:effectLst/>
                <a:ea typeface="Times New Roman" panose="02020603050405020304" pitchFamily="18" charset="0"/>
                <a:cs typeface="Times" panose="02020603050405020304" pitchFamily="18" charset="0"/>
              </a:rPr>
              <a:t>k</a:t>
            </a:r>
            <a:r>
              <a:rPr lang="en-US" sz="2000" dirty="0">
                <a:solidFill>
                  <a:srgbClr val="7030A0"/>
                </a:solidFill>
                <a:effectLst/>
                <a:ea typeface="Times New Roman" panose="02020603050405020304" pitchFamily="18" charset="0"/>
                <a:cs typeface="Times" panose="02020603050405020304" pitchFamily="18" charset="0"/>
              </a:rPr>
              <a:t>] is (p, i</a:t>
            </a:r>
            <a:r>
              <a:rPr lang="en-US" sz="2000" baseline="-25000" dirty="0">
                <a:solidFill>
                  <a:srgbClr val="7030A0"/>
                </a:solidFill>
                <a:effectLst/>
                <a:ea typeface="Times New Roman" panose="02020603050405020304" pitchFamily="18" charset="0"/>
                <a:cs typeface="Times" panose="02020603050405020304" pitchFamily="18" charset="0"/>
              </a:rPr>
              <a:t>1</a:t>
            </a:r>
            <a:r>
              <a:rPr lang="en-US" sz="2000" dirty="0">
                <a:solidFill>
                  <a:srgbClr val="7030A0"/>
                </a:solidFill>
                <a:effectLst/>
                <a:ea typeface="Times New Roman" panose="02020603050405020304" pitchFamily="18" charset="0"/>
                <a:cs typeface="Times" panose="02020603050405020304" pitchFamily="18" charset="0"/>
              </a:rPr>
              <a:t> + i</a:t>
            </a:r>
            <a:r>
              <a:rPr lang="en-US" sz="2000" baseline="-25000" dirty="0">
                <a:solidFill>
                  <a:srgbClr val="7030A0"/>
                </a:solidFill>
                <a:effectLst/>
                <a:ea typeface="Times New Roman" panose="02020603050405020304" pitchFamily="18" charset="0"/>
                <a:cs typeface="Times" panose="02020603050405020304" pitchFamily="18" charset="0"/>
              </a:rPr>
              <a:t>2</a:t>
            </a:r>
            <a:r>
              <a:rPr lang="en-US" sz="2000" dirty="0">
                <a:solidFill>
                  <a:srgbClr val="7030A0"/>
                </a:solidFill>
                <a:effectLst/>
                <a:ea typeface="Times New Roman" panose="02020603050405020304" pitchFamily="18" charset="0"/>
                <a:cs typeface="Times" panose="02020603050405020304" pitchFamily="18" charset="0"/>
              </a:rPr>
              <a:t>+ … + </a:t>
            </a:r>
            <a:r>
              <a:rPr lang="en-US" sz="2000" dirty="0" err="1">
                <a:solidFill>
                  <a:srgbClr val="7030A0"/>
                </a:solidFill>
                <a:effectLst/>
                <a:ea typeface="Times New Roman" panose="02020603050405020304" pitchFamily="18" charset="0"/>
                <a:cs typeface="Times" panose="02020603050405020304" pitchFamily="18" charset="0"/>
              </a:rPr>
              <a:t>i</a:t>
            </a:r>
            <a:r>
              <a:rPr lang="en-US" sz="2000" baseline="-25000" dirty="0" err="1">
                <a:solidFill>
                  <a:srgbClr val="7030A0"/>
                </a:solidFill>
                <a:effectLst/>
                <a:ea typeface="Times New Roman" panose="02020603050405020304" pitchFamily="18" charset="0"/>
                <a:cs typeface="Times" panose="02020603050405020304" pitchFamily="18" charset="0"/>
              </a:rPr>
              <a:t>k</a:t>
            </a:r>
            <a:r>
              <a:rPr lang="en-US" sz="2000" dirty="0">
                <a:solidFill>
                  <a:srgbClr val="7030A0"/>
                </a:solidFill>
                <a:effectLst/>
                <a:ea typeface="Times New Roman" panose="02020603050405020304" pitchFamily="18" charset="0"/>
                <a:cs typeface="Times" panose="02020603050405020304" pitchFamily="18" charset="0"/>
              </a:rPr>
              <a:t>)”</a:t>
            </a:r>
          </a:p>
          <a:p>
            <a:endParaRPr lang="en-US" sz="1000" dirty="0">
              <a:solidFill>
                <a:srgbClr val="7030A0"/>
              </a:solidFill>
              <a:effectLst/>
              <a:ea typeface="Times New Roman" panose="02020603050405020304" pitchFamily="18" charset="0"/>
              <a:cs typeface="Times" panose="02020603050405020304" pitchFamily="18" charset="0"/>
            </a:endParaRPr>
          </a:p>
          <a:p>
            <a:pPr marL="51964" indent="-285750" eaLnBrk="1" hangingPunct="1">
              <a:buClr>
                <a:schemeClr val="accent2"/>
              </a:buClr>
              <a:buFont typeface="Wingdings" panose="05000000000000000000" pitchFamily="2" charset="2"/>
              <a:buChar char="§"/>
              <a:defRPr/>
            </a:pPr>
            <a:r>
              <a:rPr lang="en-US" sz="1800" dirty="0">
                <a:solidFill>
                  <a:srgbClr val="7030A0"/>
                </a:solidFill>
                <a:ea typeface="SimSun" pitchFamily="2" charset="-122"/>
              </a:rPr>
              <a:t>(2,54)</a:t>
            </a:r>
          </a:p>
          <a:p>
            <a:pPr marL="51964" indent="-285750" eaLnBrk="1" hangingPunct="1">
              <a:buClr>
                <a:schemeClr val="accent2"/>
              </a:buClr>
              <a:buFont typeface="Wingdings" panose="05000000000000000000" pitchFamily="2" charset="2"/>
              <a:buChar char="§"/>
              <a:defRPr/>
            </a:pPr>
            <a:r>
              <a:rPr lang="en-US" sz="1800" dirty="0">
                <a:solidFill>
                  <a:srgbClr val="7030A0"/>
                </a:solidFill>
                <a:ea typeface="SimSun" pitchFamily="2" charset="-122"/>
              </a:rPr>
              <a:t>(3,90)</a:t>
            </a:r>
          </a:p>
          <a:p>
            <a:pPr marL="51964" indent="-285750" eaLnBrk="1" hangingPunct="1">
              <a:buClr>
                <a:schemeClr val="accent2"/>
              </a:buClr>
              <a:buFont typeface="Wingdings" panose="05000000000000000000" pitchFamily="2" charset="2"/>
              <a:buChar char="§"/>
              <a:defRPr/>
            </a:pPr>
            <a:r>
              <a:rPr lang="en-US" sz="1800" dirty="0">
                <a:solidFill>
                  <a:srgbClr val="7030A0"/>
                </a:solidFill>
                <a:ea typeface="SimSun" pitchFamily="2" charset="-122"/>
              </a:rPr>
              <a:t>(5,45)</a:t>
            </a:r>
          </a:p>
          <a:p>
            <a:pPr marL="51964" indent="-285750" eaLnBrk="1" hangingPunct="1">
              <a:buClr>
                <a:schemeClr val="accent2"/>
              </a:buClr>
              <a:buFont typeface="Wingdings" panose="05000000000000000000" pitchFamily="2" charset="2"/>
              <a:buChar char="§"/>
              <a:defRPr/>
            </a:pPr>
            <a:r>
              <a:rPr lang="en-US" sz="1800" dirty="0">
                <a:solidFill>
                  <a:srgbClr val="7030A0"/>
                </a:solidFill>
                <a:ea typeface="SimSun" pitchFamily="2" charset="-122"/>
              </a:rPr>
              <a:t>(7,70)</a:t>
            </a:r>
            <a:endParaRPr lang="en-US" sz="2000" i="1" dirty="0">
              <a:solidFill>
                <a:srgbClr val="7030A0"/>
              </a:solidFill>
              <a:effectLst/>
              <a:ea typeface="Times New Roman" panose="02020603050405020304" pitchFamily="18" charset="0"/>
              <a:cs typeface="Times" panose="02020603050405020304" pitchFamily="18" charset="0"/>
            </a:endParaRPr>
          </a:p>
        </p:txBody>
      </p:sp>
      <p:sp>
        <p:nvSpPr>
          <p:cNvPr id="13" name="Rectangle 12">
            <a:extLst>
              <a:ext uri="{FF2B5EF4-FFF2-40B4-BE49-F238E27FC236}">
                <a16:creationId xmlns:a16="http://schemas.microsoft.com/office/drawing/2014/main" id="{91DA0AC0-CC1D-9B90-A4C8-6707A0E4338C}"/>
              </a:ext>
            </a:extLst>
          </p:cNvPr>
          <p:cNvSpPr/>
          <p:nvPr/>
        </p:nvSpPr>
        <p:spPr bwMode="auto">
          <a:xfrm>
            <a:off x="5264727" y="1588654"/>
            <a:ext cx="766618" cy="1690255"/>
          </a:xfrm>
          <a:prstGeom prst="rect">
            <a:avLst/>
          </a:prstGeom>
          <a:noFill/>
          <a:ln w="28575"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Times" pitchFamily="18" charset="0"/>
            </a:endParaRPr>
          </a:p>
        </p:txBody>
      </p:sp>
      <p:sp>
        <p:nvSpPr>
          <p:cNvPr id="5" name="TextBox 11">
            <a:extLst>
              <a:ext uri="{FF2B5EF4-FFF2-40B4-BE49-F238E27FC236}">
                <a16:creationId xmlns:a16="http://schemas.microsoft.com/office/drawing/2014/main" id="{652E2768-13D1-D92B-19DA-DA05FA7FF0AC}"/>
              </a:ext>
            </a:extLst>
          </p:cNvPr>
          <p:cNvSpPr txBox="1"/>
          <p:nvPr/>
        </p:nvSpPr>
        <p:spPr>
          <a:xfrm>
            <a:off x="132015" y="3758391"/>
            <a:ext cx="3654893" cy="1685077"/>
          </a:xfrm>
          <a:prstGeom prst="rect">
            <a:avLst/>
          </a:prstGeom>
          <a:noFill/>
        </p:spPr>
        <p:txBody>
          <a:bodyPr wrap="square">
            <a:spAutoFit/>
          </a:bodyPr>
          <a:lstStyle/>
          <a:p>
            <a:pPr>
              <a:spcBef>
                <a:spcPts val="0"/>
              </a:spcBef>
              <a:buClr>
                <a:schemeClr val="accent2"/>
              </a:buClr>
              <a:buSzPct val="85000"/>
              <a:defRPr sz="1600"/>
            </a:pPr>
            <a:r>
              <a:rPr lang="en-US" sz="2070" b="0" kern="0" dirty="0">
                <a:solidFill>
                  <a:srgbClr val="FF0000"/>
                </a:solidFill>
              </a:rPr>
              <a:t>Input of Reduce Phase</a:t>
            </a:r>
          </a:p>
          <a:p>
            <a:pPr marL="396000" indent="-411800">
              <a:spcBef>
                <a:spcPts val="0"/>
              </a:spcBef>
              <a:buClr>
                <a:schemeClr val="accent2"/>
              </a:buClr>
              <a:buSzPct val="85000"/>
              <a:buFontTx/>
              <a:buChar char="▪"/>
              <a:defRPr sz="1600"/>
            </a:pPr>
            <a:r>
              <a:rPr lang="en-US" sz="2070" kern="0" dirty="0">
                <a:solidFill>
                  <a:srgbClr val="FF0000"/>
                </a:solidFill>
              </a:rPr>
              <a:t>(2, [24, 30])</a:t>
            </a:r>
          </a:p>
          <a:p>
            <a:pPr marL="396000" indent="-411800">
              <a:spcBef>
                <a:spcPts val="0"/>
              </a:spcBef>
              <a:buClr>
                <a:schemeClr val="accent2"/>
              </a:buClr>
              <a:buSzPct val="85000"/>
              <a:buFontTx/>
              <a:buChar char="▪"/>
              <a:defRPr sz="1600"/>
            </a:pPr>
            <a:r>
              <a:rPr lang="en-US" sz="2070" kern="0" dirty="0">
                <a:solidFill>
                  <a:srgbClr val="FF0000"/>
                </a:solidFill>
              </a:rPr>
              <a:t>(3, [15, 21, 24, 30])</a:t>
            </a:r>
          </a:p>
          <a:p>
            <a:pPr marL="396000" indent="-411800">
              <a:spcBef>
                <a:spcPts val="0"/>
              </a:spcBef>
              <a:buClr>
                <a:schemeClr val="accent2"/>
              </a:buClr>
              <a:buSzPct val="85000"/>
              <a:buFontTx/>
              <a:buChar char="▪"/>
              <a:defRPr sz="1600"/>
            </a:pPr>
            <a:r>
              <a:rPr lang="en-US" sz="2070" kern="0" dirty="0">
                <a:solidFill>
                  <a:srgbClr val="FF0000"/>
                </a:solidFill>
              </a:rPr>
              <a:t>(5, [15, 30])</a:t>
            </a:r>
          </a:p>
          <a:p>
            <a:pPr marL="396000" indent="-411800">
              <a:spcBef>
                <a:spcPts val="0"/>
              </a:spcBef>
              <a:buClr>
                <a:schemeClr val="accent2"/>
              </a:buClr>
              <a:buSzPct val="85000"/>
              <a:buFontTx/>
              <a:buChar char="▪"/>
              <a:defRPr sz="1600"/>
            </a:pPr>
            <a:r>
              <a:rPr lang="en-US" sz="2070" kern="0" dirty="0">
                <a:solidFill>
                  <a:srgbClr val="FF0000"/>
                </a:solidFill>
              </a:rPr>
              <a:t>(7, [21, 49])</a:t>
            </a:r>
          </a:p>
        </p:txBody>
      </p:sp>
    </p:spTree>
    <p:extLst>
      <p:ext uri="{BB962C8B-B14F-4D97-AF65-F5344CB8AC3E}">
        <p14:creationId xmlns:p14="http://schemas.microsoft.com/office/powerpoint/2010/main" val="402727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C29A05-805E-A7B4-16C8-AE2CAF399289}"/>
              </a:ext>
            </a:extLst>
          </p:cNvPr>
          <p:cNvPicPr>
            <a:picLocks noChangeAspect="1"/>
          </p:cNvPicPr>
          <p:nvPr/>
        </p:nvPicPr>
        <p:blipFill>
          <a:blip r:embed="rId2"/>
          <a:stretch>
            <a:fillRect/>
          </a:stretch>
        </p:blipFill>
        <p:spPr>
          <a:xfrm>
            <a:off x="411087" y="1641047"/>
            <a:ext cx="8321826" cy="3792653"/>
          </a:xfrm>
          <a:prstGeom prst="rect">
            <a:avLst/>
          </a:prstGeom>
        </p:spPr>
      </p:pic>
      <p:sp>
        <p:nvSpPr>
          <p:cNvPr id="6" name="TextBox 6">
            <a:extLst>
              <a:ext uri="{FF2B5EF4-FFF2-40B4-BE49-F238E27FC236}">
                <a16:creationId xmlns:a16="http://schemas.microsoft.com/office/drawing/2014/main" id="{AE4D2278-49A0-EB9E-902F-0596DB7D27CB}"/>
              </a:ext>
            </a:extLst>
          </p:cNvPr>
          <p:cNvSpPr txBox="1"/>
          <p:nvPr/>
        </p:nvSpPr>
        <p:spPr>
          <a:xfrm>
            <a:off x="207815" y="545025"/>
            <a:ext cx="4572000" cy="461665"/>
          </a:xfrm>
          <a:prstGeom prst="rect">
            <a:avLst/>
          </a:prstGeom>
          <a:noFill/>
        </p:spPr>
        <p:txBody>
          <a:bodyPr wrap="square">
            <a:spAutoFit/>
          </a:bodyPr>
          <a:lstStyle/>
          <a:p>
            <a:pPr eaLnBrk="1" hangingPunct="1"/>
            <a:r>
              <a:rPr lang="en-US" sz="2400" b="1" dirty="0">
                <a:latin typeface="+mj-lt"/>
              </a:rPr>
              <a:t>Question 2:</a:t>
            </a:r>
          </a:p>
        </p:txBody>
      </p:sp>
    </p:spTree>
    <p:extLst>
      <p:ext uri="{BB962C8B-B14F-4D97-AF65-F5344CB8AC3E}">
        <p14:creationId xmlns:p14="http://schemas.microsoft.com/office/powerpoint/2010/main" val="244815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C29A05-805E-A7B4-16C8-AE2CAF399289}"/>
              </a:ext>
            </a:extLst>
          </p:cNvPr>
          <p:cNvPicPr>
            <a:picLocks noChangeAspect="1"/>
          </p:cNvPicPr>
          <p:nvPr/>
        </p:nvPicPr>
        <p:blipFill rotWithShape="1">
          <a:blip r:embed="rId2"/>
          <a:srcRect l="39789" t="12013" r="39012" b="44882"/>
          <a:stretch/>
        </p:blipFill>
        <p:spPr>
          <a:xfrm>
            <a:off x="3648364" y="932874"/>
            <a:ext cx="1764145" cy="1634836"/>
          </a:xfrm>
          <a:prstGeom prst="rect">
            <a:avLst/>
          </a:prstGeom>
        </p:spPr>
      </p:pic>
      <p:sp>
        <p:nvSpPr>
          <p:cNvPr id="6" name="TextBox 6">
            <a:extLst>
              <a:ext uri="{FF2B5EF4-FFF2-40B4-BE49-F238E27FC236}">
                <a16:creationId xmlns:a16="http://schemas.microsoft.com/office/drawing/2014/main" id="{AE4D2278-49A0-EB9E-902F-0596DB7D27CB}"/>
              </a:ext>
            </a:extLst>
          </p:cNvPr>
          <p:cNvSpPr txBox="1"/>
          <p:nvPr/>
        </p:nvSpPr>
        <p:spPr>
          <a:xfrm>
            <a:off x="207815" y="545025"/>
            <a:ext cx="4572000" cy="461665"/>
          </a:xfrm>
          <a:prstGeom prst="rect">
            <a:avLst/>
          </a:prstGeom>
          <a:noFill/>
        </p:spPr>
        <p:txBody>
          <a:bodyPr wrap="square">
            <a:spAutoFit/>
          </a:bodyPr>
          <a:lstStyle/>
          <a:p>
            <a:pPr eaLnBrk="1" hangingPunct="1"/>
            <a:r>
              <a:rPr lang="en-US" sz="2400" b="1" dirty="0">
                <a:latin typeface="+mj-lt"/>
              </a:rPr>
              <a:t>Solution 2:</a:t>
            </a:r>
          </a:p>
        </p:txBody>
      </p:sp>
      <p:sp>
        <p:nvSpPr>
          <p:cNvPr id="7" name="TextBox 6">
            <a:extLst>
              <a:ext uri="{FF2B5EF4-FFF2-40B4-BE49-F238E27FC236}">
                <a16:creationId xmlns:a16="http://schemas.microsoft.com/office/drawing/2014/main" id="{49F5B2CB-C338-C3AE-C653-F05BEF3853E7}"/>
              </a:ext>
            </a:extLst>
          </p:cNvPr>
          <p:cNvSpPr txBox="1"/>
          <p:nvPr/>
        </p:nvSpPr>
        <p:spPr>
          <a:xfrm>
            <a:off x="3233876" y="2447927"/>
            <a:ext cx="1545939" cy="646331"/>
          </a:xfrm>
          <a:prstGeom prst="rect">
            <a:avLst/>
          </a:prstGeom>
          <a:noFill/>
        </p:spPr>
        <p:txBody>
          <a:bodyPr wrap="square">
            <a:spAutoFit/>
          </a:bodyPr>
          <a:lstStyle/>
          <a:p>
            <a:pPr algn="ctr"/>
            <a:r>
              <a:rPr lang="en-SG" sz="1800" dirty="0"/>
              <a:t>Large matrix </a:t>
            </a:r>
          </a:p>
          <a:p>
            <a:pPr algn="ctr"/>
            <a:r>
              <a:rPr lang="en-SG" sz="1800" dirty="0"/>
              <a:t>(n x m)</a:t>
            </a:r>
          </a:p>
        </p:txBody>
      </p:sp>
      <p:sp>
        <p:nvSpPr>
          <p:cNvPr id="9" name="TextBox 8">
            <a:extLst>
              <a:ext uri="{FF2B5EF4-FFF2-40B4-BE49-F238E27FC236}">
                <a16:creationId xmlns:a16="http://schemas.microsoft.com/office/drawing/2014/main" id="{CFB28F0A-0402-0589-563D-BB13356AAFC4}"/>
              </a:ext>
            </a:extLst>
          </p:cNvPr>
          <p:cNvSpPr txBox="1"/>
          <p:nvPr/>
        </p:nvSpPr>
        <p:spPr>
          <a:xfrm>
            <a:off x="4287979" y="3005052"/>
            <a:ext cx="1184560" cy="369332"/>
          </a:xfrm>
          <a:prstGeom prst="rect">
            <a:avLst/>
          </a:prstGeom>
          <a:noFill/>
        </p:spPr>
        <p:txBody>
          <a:bodyPr wrap="square">
            <a:spAutoFit/>
          </a:bodyPr>
          <a:lstStyle/>
          <a:p>
            <a:r>
              <a:rPr lang="en-SG" sz="1800" dirty="0"/>
              <a:t>n &gt;&gt; m</a:t>
            </a:r>
          </a:p>
        </p:txBody>
      </p:sp>
      <p:sp>
        <p:nvSpPr>
          <p:cNvPr id="10" name="TextBox 9">
            <a:extLst>
              <a:ext uri="{FF2B5EF4-FFF2-40B4-BE49-F238E27FC236}">
                <a16:creationId xmlns:a16="http://schemas.microsoft.com/office/drawing/2014/main" id="{DBA4806B-6D47-9235-C99B-CE5B9357A77A}"/>
              </a:ext>
            </a:extLst>
          </p:cNvPr>
          <p:cNvSpPr txBox="1"/>
          <p:nvPr/>
        </p:nvSpPr>
        <p:spPr>
          <a:xfrm>
            <a:off x="4685719" y="2438768"/>
            <a:ext cx="1545939" cy="646331"/>
          </a:xfrm>
          <a:prstGeom prst="rect">
            <a:avLst/>
          </a:prstGeom>
          <a:noFill/>
        </p:spPr>
        <p:txBody>
          <a:bodyPr wrap="square">
            <a:spAutoFit/>
          </a:bodyPr>
          <a:lstStyle/>
          <a:p>
            <a:pPr algn="ctr"/>
            <a:r>
              <a:rPr lang="en-SG" sz="1800" dirty="0"/>
              <a:t>Small vector </a:t>
            </a:r>
          </a:p>
          <a:p>
            <a:pPr algn="ctr"/>
            <a:r>
              <a:rPr lang="en-SG" sz="1800" dirty="0"/>
              <a:t>(m x 1)</a:t>
            </a:r>
          </a:p>
        </p:txBody>
      </p:sp>
      <p:sp>
        <p:nvSpPr>
          <p:cNvPr id="11" name="TextBox 10">
            <a:extLst>
              <a:ext uri="{FF2B5EF4-FFF2-40B4-BE49-F238E27FC236}">
                <a16:creationId xmlns:a16="http://schemas.microsoft.com/office/drawing/2014/main" id="{F71A8A0E-2CCB-1F03-B990-45A01EABE131}"/>
              </a:ext>
            </a:extLst>
          </p:cNvPr>
          <p:cNvSpPr txBox="1"/>
          <p:nvPr/>
        </p:nvSpPr>
        <p:spPr>
          <a:xfrm>
            <a:off x="801803" y="3109942"/>
            <a:ext cx="3022041" cy="1477328"/>
          </a:xfrm>
          <a:prstGeom prst="rect">
            <a:avLst/>
          </a:prstGeom>
          <a:noFill/>
        </p:spPr>
        <p:txBody>
          <a:bodyPr wrap="square">
            <a:spAutoFit/>
          </a:bodyPr>
          <a:lstStyle/>
          <a:p>
            <a:r>
              <a:rPr lang="en-SG" sz="1800" dirty="0"/>
              <a:t>Too large to be stored on single machine. To be distributed to cluster of machines. Map function takes matrix elements as input</a:t>
            </a:r>
          </a:p>
        </p:txBody>
      </p:sp>
      <p:sp>
        <p:nvSpPr>
          <p:cNvPr id="12" name="TextBox 11">
            <a:extLst>
              <a:ext uri="{FF2B5EF4-FFF2-40B4-BE49-F238E27FC236}">
                <a16:creationId xmlns:a16="http://schemas.microsoft.com/office/drawing/2014/main" id="{48DF69C5-DB24-B13E-39A2-8A2BB290C089}"/>
              </a:ext>
            </a:extLst>
          </p:cNvPr>
          <p:cNvSpPr txBox="1"/>
          <p:nvPr/>
        </p:nvSpPr>
        <p:spPr>
          <a:xfrm>
            <a:off x="6112154" y="3189718"/>
            <a:ext cx="2531878" cy="646331"/>
          </a:xfrm>
          <a:prstGeom prst="rect">
            <a:avLst/>
          </a:prstGeom>
          <a:noFill/>
        </p:spPr>
        <p:txBody>
          <a:bodyPr wrap="square">
            <a:spAutoFit/>
          </a:bodyPr>
          <a:lstStyle/>
          <a:p>
            <a:r>
              <a:rPr lang="en-SG" sz="1800" dirty="0"/>
              <a:t>Fixed vector stored on every machine in cluster</a:t>
            </a:r>
          </a:p>
        </p:txBody>
      </p:sp>
      <p:cxnSp>
        <p:nvCxnSpPr>
          <p:cNvPr id="16" name="Straight Arrow Connector 15">
            <a:extLst>
              <a:ext uri="{FF2B5EF4-FFF2-40B4-BE49-F238E27FC236}">
                <a16:creationId xmlns:a16="http://schemas.microsoft.com/office/drawing/2014/main" id="{0AC05276-9CCD-5FCD-6E58-B43B97A17323}"/>
              </a:ext>
            </a:extLst>
          </p:cNvPr>
          <p:cNvCxnSpPr/>
          <p:nvPr/>
        </p:nvCxnSpPr>
        <p:spPr bwMode="auto">
          <a:xfrm flipV="1">
            <a:off x="2955636" y="2854036"/>
            <a:ext cx="573224" cy="23106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Straight Arrow Connector 16">
            <a:extLst>
              <a:ext uri="{FF2B5EF4-FFF2-40B4-BE49-F238E27FC236}">
                <a16:creationId xmlns:a16="http://schemas.microsoft.com/office/drawing/2014/main" id="{5EE9B6C3-E86E-7127-41D3-D5B3C2B0FFCD}"/>
              </a:ext>
            </a:extLst>
          </p:cNvPr>
          <p:cNvCxnSpPr>
            <a:cxnSpLocks/>
          </p:cNvCxnSpPr>
          <p:nvPr/>
        </p:nvCxnSpPr>
        <p:spPr bwMode="auto">
          <a:xfrm flipH="1" flipV="1">
            <a:off x="5936674" y="2854036"/>
            <a:ext cx="692724" cy="33568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3" name="TextBox 12">
            <a:extLst>
              <a:ext uri="{FF2B5EF4-FFF2-40B4-BE49-F238E27FC236}">
                <a16:creationId xmlns:a16="http://schemas.microsoft.com/office/drawing/2014/main" id="{344EA35C-6AB5-A630-46FE-61AA9EE17F0C}"/>
              </a:ext>
            </a:extLst>
          </p:cNvPr>
          <p:cNvSpPr txBox="1"/>
          <p:nvPr/>
        </p:nvSpPr>
        <p:spPr>
          <a:xfrm>
            <a:off x="1368133" y="4877471"/>
            <a:ext cx="7024251" cy="830997"/>
          </a:xfrm>
          <a:prstGeom prst="rect">
            <a:avLst/>
          </a:prstGeom>
          <a:noFill/>
        </p:spPr>
        <p:txBody>
          <a:bodyPr wrap="square">
            <a:spAutoFit/>
          </a:bodyPr>
          <a:lstStyle/>
          <a:p>
            <a:r>
              <a:rPr lang="en-SG" dirty="0"/>
              <a:t>input to the mapper function is </a:t>
            </a:r>
            <a:r>
              <a:rPr lang="en-SG" dirty="0">
                <a:solidFill>
                  <a:srgbClr val="FF0000"/>
                </a:solidFill>
              </a:rPr>
              <a:t>(value, row, col)</a:t>
            </a:r>
            <a:r>
              <a:rPr lang="en-SG" dirty="0"/>
              <a:t>. </a:t>
            </a:r>
            <a:r>
              <a:rPr lang="en-SG" dirty="0" err="1"/>
              <a:t>e.g</a:t>
            </a:r>
            <a:r>
              <a:rPr lang="en-SG" dirty="0"/>
              <a:t>:</a:t>
            </a:r>
          </a:p>
          <a:p>
            <a:r>
              <a:rPr lang="en-SG" dirty="0"/>
              <a:t>(1, 1, 1), (2, 1, 2), … , (16, 4, 4)</a:t>
            </a:r>
          </a:p>
        </p:txBody>
      </p:sp>
    </p:spTree>
    <p:extLst>
      <p:ext uri="{BB962C8B-B14F-4D97-AF65-F5344CB8AC3E}">
        <p14:creationId xmlns:p14="http://schemas.microsoft.com/office/powerpoint/2010/main" val="45408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6AEBD3-731E-779B-1732-D54F80AB6C4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392359" y="98927"/>
            <a:ext cx="4359281" cy="3509107"/>
          </a:xfrm>
          <a:prstGeom prst="rect">
            <a:avLst/>
          </a:prstGeom>
        </p:spPr>
      </p:pic>
      <p:sp>
        <p:nvSpPr>
          <p:cNvPr id="4" name="TextBox 6">
            <a:extLst>
              <a:ext uri="{FF2B5EF4-FFF2-40B4-BE49-F238E27FC236}">
                <a16:creationId xmlns:a16="http://schemas.microsoft.com/office/drawing/2014/main" id="{BD158428-4873-DFE2-512E-C1972F7F7F41}"/>
              </a:ext>
            </a:extLst>
          </p:cNvPr>
          <p:cNvSpPr txBox="1"/>
          <p:nvPr/>
        </p:nvSpPr>
        <p:spPr>
          <a:xfrm>
            <a:off x="207815" y="545025"/>
            <a:ext cx="4572000" cy="461665"/>
          </a:xfrm>
          <a:prstGeom prst="rect">
            <a:avLst/>
          </a:prstGeom>
          <a:noFill/>
        </p:spPr>
        <p:txBody>
          <a:bodyPr wrap="square">
            <a:spAutoFit/>
          </a:bodyPr>
          <a:lstStyle/>
          <a:p>
            <a:pPr eaLnBrk="1" hangingPunct="1"/>
            <a:r>
              <a:rPr lang="en-US" sz="2400" b="1" dirty="0">
                <a:latin typeface="+mj-lt"/>
              </a:rPr>
              <a:t>Solution 2:</a:t>
            </a:r>
          </a:p>
        </p:txBody>
      </p:sp>
      <p:sp>
        <p:nvSpPr>
          <p:cNvPr id="6" name="TextBox 9">
            <a:extLst>
              <a:ext uri="{FF2B5EF4-FFF2-40B4-BE49-F238E27FC236}">
                <a16:creationId xmlns:a16="http://schemas.microsoft.com/office/drawing/2014/main" id="{DB90BA84-1D2E-3AE4-CA21-0C8A754F19B0}"/>
              </a:ext>
            </a:extLst>
          </p:cNvPr>
          <p:cNvSpPr txBox="1"/>
          <p:nvPr/>
        </p:nvSpPr>
        <p:spPr>
          <a:xfrm>
            <a:off x="225345" y="1211685"/>
            <a:ext cx="1397412" cy="1477328"/>
          </a:xfrm>
          <a:prstGeom prst="rect">
            <a:avLst/>
          </a:prstGeom>
          <a:noFill/>
        </p:spPr>
        <p:txBody>
          <a:bodyPr wrap="square">
            <a:spAutoFit/>
          </a:bodyPr>
          <a:lstStyle/>
          <a:p>
            <a:r>
              <a:rPr lang="en-US" sz="1800" kern="0" dirty="0">
                <a:solidFill>
                  <a:srgbClr val="00B0F0"/>
                </a:solidFill>
                <a:latin typeface="+mn-lt"/>
              </a:rPr>
              <a:t>Map Input :</a:t>
            </a:r>
          </a:p>
          <a:p>
            <a:r>
              <a:rPr lang="en-SG" sz="1800" dirty="0">
                <a:solidFill>
                  <a:srgbClr val="00B0F0"/>
                </a:solidFill>
              </a:rPr>
              <a:t>(1, 1, 1), </a:t>
            </a:r>
          </a:p>
          <a:p>
            <a:r>
              <a:rPr lang="en-SG" sz="1800" dirty="0">
                <a:solidFill>
                  <a:srgbClr val="00B0F0"/>
                </a:solidFill>
              </a:rPr>
              <a:t>(2, 1, 2), </a:t>
            </a:r>
          </a:p>
          <a:p>
            <a:r>
              <a:rPr lang="en-SG" sz="1800" dirty="0">
                <a:solidFill>
                  <a:srgbClr val="00B0F0"/>
                </a:solidFill>
              </a:rPr>
              <a:t>… , </a:t>
            </a:r>
          </a:p>
          <a:p>
            <a:r>
              <a:rPr lang="en-SG" sz="1800" dirty="0">
                <a:solidFill>
                  <a:srgbClr val="00B0F0"/>
                </a:solidFill>
              </a:rPr>
              <a:t>(16, 4, 4)</a:t>
            </a:r>
            <a:endParaRPr lang="en-US" sz="1800" kern="0" dirty="0">
              <a:solidFill>
                <a:srgbClr val="00B0F0"/>
              </a:solidFill>
              <a:latin typeface="+mn-lt"/>
            </a:endParaRPr>
          </a:p>
        </p:txBody>
      </p:sp>
      <p:pic>
        <p:nvPicPr>
          <p:cNvPr id="9" name="Picture 4">
            <a:extLst>
              <a:ext uri="{FF2B5EF4-FFF2-40B4-BE49-F238E27FC236}">
                <a16:creationId xmlns:a16="http://schemas.microsoft.com/office/drawing/2014/main" id="{2D4049E1-D1B3-563A-A612-712561A70C1B}"/>
              </a:ext>
            </a:extLst>
          </p:cNvPr>
          <p:cNvPicPr>
            <a:picLocks noChangeAspect="1"/>
          </p:cNvPicPr>
          <p:nvPr/>
        </p:nvPicPr>
        <p:blipFill rotWithShape="1">
          <a:blip r:embed="rId3"/>
          <a:srcRect l="39789" t="12013" r="44229" b="44882"/>
          <a:stretch/>
        </p:blipFill>
        <p:spPr>
          <a:xfrm>
            <a:off x="208102" y="3832724"/>
            <a:ext cx="1330038" cy="1634836"/>
          </a:xfrm>
          <a:prstGeom prst="rect">
            <a:avLst/>
          </a:prstGeom>
        </p:spPr>
      </p:pic>
      <p:pic>
        <p:nvPicPr>
          <p:cNvPr id="10" name="Picture 4">
            <a:extLst>
              <a:ext uri="{FF2B5EF4-FFF2-40B4-BE49-F238E27FC236}">
                <a16:creationId xmlns:a16="http://schemas.microsoft.com/office/drawing/2014/main" id="{650787FA-F042-F747-C30A-9801A46A75D9}"/>
              </a:ext>
            </a:extLst>
          </p:cNvPr>
          <p:cNvPicPr>
            <a:picLocks noChangeAspect="1"/>
          </p:cNvPicPr>
          <p:nvPr/>
        </p:nvPicPr>
        <p:blipFill rotWithShape="1">
          <a:blip r:embed="rId3"/>
          <a:srcRect l="55833" t="12013" r="39012" b="44882"/>
          <a:stretch/>
        </p:blipFill>
        <p:spPr>
          <a:xfrm>
            <a:off x="2036895" y="3832724"/>
            <a:ext cx="428956" cy="1634836"/>
          </a:xfrm>
          <a:prstGeom prst="rect">
            <a:avLst/>
          </a:prstGeom>
        </p:spPr>
      </p:pic>
      <p:sp>
        <p:nvSpPr>
          <p:cNvPr id="14" name="TextBox 13">
            <a:extLst>
              <a:ext uri="{FF2B5EF4-FFF2-40B4-BE49-F238E27FC236}">
                <a16:creationId xmlns:a16="http://schemas.microsoft.com/office/drawing/2014/main" id="{42337665-C3BB-6CBF-2370-954EA658D3B5}"/>
              </a:ext>
            </a:extLst>
          </p:cNvPr>
          <p:cNvSpPr txBox="1"/>
          <p:nvPr/>
        </p:nvSpPr>
        <p:spPr>
          <a:xfrm>
            <a:off x="1616715" y="4383710"/>
            <a:ext cx="341605" cy="461665"/>
          </a:xfrm>
          <a:prstGeom prst="rect">
            <a:avLst/>
          </a:prstGeom>
          <a:noFill/>
        </p:spPr>
        <p:txBody>
          <a:bodyPr wrap="square">
            <a:spAutoFit/>
          </a:bodyPr>
          <a:lstStyle/>
          <a:p>
            <a:r>
              <a:rPr lang="en-SG" dirty="0"/>
              <a:t>x</a:t>
            </a:r>
          </a:p>
        </p:txBody>
      </p:sp>
      <p:sp>
        <p:nvSpPr>
          <p:cNvPr id="16" name="TextBox 15">
            <a:extLst>
              <a:ext uri="{FF2B5EF4-FFF2-40B4-BE49-F238E27FC236}">
                <a16:creationId xmlns:a16="http://schemas.microsoft.com/office/drawing/2014/main" id="{E88DD867-6A27-2C63-9AE8-F48DF90F5135}"/>
              </a:ext>
            </a:extLst>
          </p:cNvPr>
          <p:cNvSpPr txBox="1"/>
          <p:nvPr/>
        </p:nvSpPr>
        <p:spPr>
          <a:xfrm>
            <a:off x="2744554" y="4383710"/>
            <a:ext cx="341605" cy="461665"/>
          </a:xfrm>
          <a:prstGeom prst="rect">
            <a:avLst/>
          </a:prstGeom>
          <a:noFill/>
        </p:spPr>
        <p:txBody>
          <a:bodyPr wrap="square">
            <a:spAutoFit/>
          </a:bodyPr>
          <a:lstStyle/>
          <a:p>
            <a:r>
              <a:rPr lang="en-SG" dirty="0"/>
              <a:t>= </a:t>
            </a:r>
          </a:p>
        </p:txBody>
      </p:sp>
      <p:graphicFrame>
        <p:nvGraphicFramePr>
          <p:cNvPr id="17" name="Table 17">
            <a:extLst>
              <a:ext uri="{FF2B5EF4-FFF2-40B4-BE49-F238E27FC236}">
                <a16:creationId xmlns:a16="http://schemas.microsoft.com/office/drawing/2014/main" id="{74E87E15-AE2D-02D9-F6B0-4A7C40BB13C2}"/>
              </a:ext>
            </a:extLst>
          </p:cNvPr>
          <p:cNvGraphicFramePr>
            <a:graphicFrameLocks noGrp="1"/>
          </p:cNvGraphicFramePr>
          <p:nvPr>
            <p:extLst>
              <p:ext uri="{D42A27DB-BD31-4B8C-83A1-F6EECF244321}">
                <p14:modId xmlns:p14="http://schemas.microsoft.com/office/powerpoint/2010/main" val="4110473541"/>
              </p:ext>
            </p:extLst>
          </p:nvPr>
        </p:nvGraphicFramePr>
        <p:xfrm>
          <a:off x="3297334" y="3964462"/>
          <a:ext cx="2997244" cy="1483360"/>
        </p:xfrm>
        <a:graphic>
          <a:graphicData uri="http://schemas.openxmlformats.org/drawingml/2006/table">
            <a:tbl>
              <a:tblPr firstRow="1" bandRow="1">
                <a:tableStyleId>{5940675A-B579-460E-94D1-54222C63F5DA}</a:tableStyleId>
              </a:tblPr>
              <a:tblGrid>
                <a:gridCol w="2997244">
                  <a:extLst>
                    <a:ext uri="{9D8B030D-6E8A-4147-A177-3AD203B41FA5}">
                      <a16:colId xmlns:a16="http://schemas.microsoft.com/office/drawing/2014/main" val="3665372649"/>
                    </a:ext>
                  </a:extLst>
                </a:gridCol>
              </a:tblGrid>
              <a:tr h="370840">
                <a:tc>
                  <a:txBody>
                    <a:bodyPr/>
                    <a:lstStyle/>
                    <a:p>
                      <a:r>
                        <a:rPr lang="en-SG" dirty="0">
                          <a:solidFill>
                            <a:srgbClr val="FF0000"/>
                          </a:solidFill>
                        </a:rPr>
                        <a:t>1</a:t>
                      </a:r>
                      <a:r>
                        <a:rPr lang="en-SG" dirty="0"/>
                        <a:t>x</a:t>
                      </a:r>
                      <a:r>
                        <a:rPr lang="en-SG" dirty="0">
                          <a:solidFill>
                            <a:srgbClr val="00B050"/>
                          </a:solidFill>
                        </a:rPr>
                        <a:t>1</a:t>
                      </a:r>
                      <a:r>
                        <a:rPr lang="en-SG" dirty="0"/>
                        <a:t> + </a:t>
                      </a:r>
                      <a:r>
                        <a:rPr lang="en-SG" dirty="0">
                          <a:solidFill>
                            <a:srgbClr val="0070C0"/>
                          </a:solidFill>
                        </a:rPr>
                        <a:t>2</a:t>
                      </a:r>
                      <a:r>
                        <a:rPr lang="en-SG" dirty="0"/>
                        <a:t>x</a:t>
                      </a:r>
                      <a:r>
                        <a:rPr lang="en-SG" dirty="0">
                          <a:solidFill>
                            <a:srgbClr val="FFC000"/>
                          </a:solidFill>
                        </a:rPr>
                        <a:t>2</a:t>
                      </a:r>
                      <a:r>
                        <a:rPr lang="en-SG" dirty="0"/>
                        <a:t> + 3x3 + 4x4</a:t>
                      </a:r>
                    </a:p>
                  </a:txBody>
                  <a:tcPr/>
                </a:tc>
                <a:extLst>
                  <a:ext uri="{0D108BD9-81ED-4DB2-BD59-A6C34878D82A}">
                    <a16:rowId xmlns:a16="http://schemas.microsoft.com/office/drawing/2014/main" val="803018027"/>
                  </a:ext>
                </a:extLst>
              </a:tr>
              <a:tr h="370840">
                <a:tc>
                  <a:txBody>
                    <a:bodyPr/>
                    <a:lstStyle/>
                    <a:p>
                      <a:r>
                        <a:rPr lang="en-SG" dirty="0"/>
                        <a:t>5x1 + 6x2 + 7x3 + 8x4</a:t>
                      </a:r>
                    </a:p>
                  </a:txBody>
                  <a:tcPr/>
                </a:tc>
                <a:extLst>
                  <a:ext uri="{0D108BD9-81ED-4DB2-BD59-A6C34878D82A}">
                    <a16:rowId xmlns:a16="http://schemas.microsoft.com/office/drawing/2014/main" val="3943510707"/>
                  </a:ext>
                </a:extLst>
              </a:tr>
              <a:tr h="370840">
                <a:tc>
                  <a:txBody>
                    <a:bodyPr/>
                    <a:lstStyle/>
                    <a:p>
                      <a:r>
                        <a:rPr lang="en-SG" dirty="0"/>
                        <a:t>9x1 + 10x2 + 11x3 + 12x4</a:t>
                      </a:r>
                    </a:p>
                  </a:txBody>
                  <a:tcPr/>
                </a:tc>
                <a:extLst>
                  <a:ext uri="{0D108BD9-81ED-4DB2-BD59-A6C34878D82A}">
                    <a16:rowId xmlns:a16="http://schemas.microsoft.com/office/drawing/2014/main" val="26894795"/>
                  </a:ext>
                </a:extLst>
              </a:tr>
              <a:tr h="370840">
                <a:tc>
                  <a:txBody>
                    <a:bodyPr/>
                    <a:lstStyle/>
                    <a:p>
                      <a:r>
                        <a:rPr lang="en-SG" dirty="0"/>
                        <a:t>13x1 + 14x2 + 15x3 + 16x4</a:t>
                      </a:r>
                    </a:p>
                  </a:txBody>
                  <a:tcPr/>
                </a:tc>
                <a:extLst>
                  <a:ext uri="{0D108BD9-81ED-4DB2-BD59-A6C34878D82A}">
                    <a16:rowId xmlns:a16="http://schemas.microsoft.com/office/drawing/2014/main" val="1361757089"/>
                  </a:ext>
                </a:extLst>
              </a:tr>
            </a:tbl>
          </a:graphicData>
        </a:graphic>
      </p:graphicFrame>
      <p:sp>
        <p:nvSpPr>
          <p:cNvPr id="18" name="Rectangle 17">
            <a:extLst>
              <a:ext uri="{FF2B5EF4-FFF2-40B4-BE49-F238E27FC236}">
                <a16:creationId xmlns:a16="http://schemas.microsoft.com/office/drawing/2014/main" id="{9AFE2CBD-A617-AE94-B5C9-B30AD3B2B2A2}"/>
              </a:ext>
            </a:extLst>
          </p:cNvPr>
          <p:cNvSpPr/>
          <p:nvPr/>
        </p:nvSpPr>
        <p:spPr bwMode="auto">
          <a:xfrm>
            <a:off x="355884" y="3998976"/>
            <a:ext cx="230909" cy="28632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Times" pitchFamily="18" charset="0"/>
            </a:endParaRPr>
          </a:p>
        </p:txBody>
      </p:sp>
      <p:sp>
        <p:nvSpPr>
          <p:cNvPr id="19" name="Rectangle 18">
            <a:extLst>
              <a:ext uri="{FF2B5EF4-FFF2-40B4-BE49-F238E27FC236}">
                <a16:creationId xmlns:a16="http://schemas.microsoft.com/office/drawing/2014/main" id="{32FECDF4-2D5E-32E3-306F-3C41CD92B895}"/>
              </a:ext>
            </a:extLst>
          </p:cNvPr>
          <p:cNvSpPr/>
          <p:nvPr/>
        </p:nvSpPr>
        <p:spPr bwMode="auto">
          <a:xfrm>
            <a:off x="2036895" y="3998976"/>
            <a:ext cx="317508" cy="286328"/>
          </a:xfrm>
          <a:prstGeom prst="rect">
            <a:avLst/>
          </a:prstGeom>
          <a:no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rgbClr val="00B050"/>
              </a:solidFill>
              <a:effectLst/>
              <a:latin typeface="Times" pitchFamily="18" charset="0"/>
            </a:endParaRPr>
          </a:p>
        </p:txBody>
      </p:sp>
      <p:sp>
        <p:nvSpPr>
          <p:cNvPr id="20" name="Rectangle 19">
            <a:extLst>
              <a:ext uri="{FF2B5EF4-FFF2-40B4-BE49-F238E27FC236}">
                <a16:creationId xmlns:a16="http://schemas.microsoft.com/office/drawing/2014/main" id="{C22FD7DE-54BB-309A-1107-332B4439D7FD}"/>
              </a:ext>
            </a:extLst>
          </p:cNvPr>
          <p:cNvSpPr/>
          <p:nvPr/>
        </p:nvSpPr>
        <p:spPr bwMode="auto">
          <a:xfrm>
            <a:off x="2033265" y="4329369"/>
            <a:ext cx="317508" cy="286328"/>
          </a:xfrm>
          <a:prstGeom prst="rect">
            <a:avLst/>
          </a:prstGeom>
          <a:no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rgbClr val="00B050"/>
              </a:solidFill>
              <a:effectLst/>
              <a:latin typeface="Times" pitchFamily="18" charset="0"/>
            </a:endParaRPr>
          </a:p>
        </p:txBody>
      </p:sp>
      <p:sp>
        <p:nvSpPr>
          <p:cNvPr id="23" name="Rectangle 22">
            <a:extLst>
              <a:ext uri="{FF2B5EF4-FFF2-40B4-BE49-F238E27FC236}">
                <a16:creationId xmlns:a16="http://schemas.microsoft.com/office/drawing/2014/main" id="{FB8A203A-DBB6-487B-85C4-F33EC0B50EFF}"/>
              </a:ext>
            </a:extLst>
          </p:cNvPr>
          <p:cNvSpPr/>
          <p:nvPr/>
        </p:nvSpPr>
        <p:spPr bwMode="auto">
          <a:xfrm>
            <a:off x="653718" y="3998976"/>
            <a:ext cx="230909" cy="286328"/>
          </a:xfrm>
          <a:prstGeom prst="rect">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Times" pitchFamily="18" charset="0"/>
            </a:endParaRPr>
          </a:p>
        </p:txBody>
      </p:sp>
      <p:sp>
        <p:nvSpPr>
          <p:cNvPr id="24" name="TextBox 9">
            <a:extLst>
              <a:ext uri="{FF2B5EF4-FFF2-40B4-BE49-F238E27FC236}">
                <a16:creationId xmlns:a16="http://schemas.microsoft.com/office/drawing/2014/main" id="{13895711-79E6-F136-CE5A-BF2DBEC54FE2}"/>
              </a:ext>
            </a:extLst>
          </p:cNvPr>
          <p:cNvSpPr txBox="1"/>
          <p:nvPr/>
        </p:nvSpPr>
        <p:spPr>
          <a:xfrm>
            <a:off x="210407" y="2846478"/>
            <a:ext cx="1397412" cy="369332"/>
          </a:xfrm>
          <a:prstGeom prst="rect">
            <a:avLst/>
          </a:prstGeom>
          <a:noFill/>
        </p:spPr>
        <p:txBody>
          <a:bodyPr wrap="square">
            <a:spAutoFit/>
          </a:bodyPr>
          <a:lstStyle/>
          <a:p>
            <a:r>
              <a:rPr lang="en-SG" sz="1800" kern="0" dirty="0">
                <a:solidFill>
                  <a:srgbClr val="00B0F0"/>
                </a:solidFill>
                <a:latin typeface="+mn-lt"/>
              </a:rPr>
              <a:t>(</a:t>
            </a:r>
            <a:r>
              <a:rPr lang="en-SG" sz="1800" kern="0" dirty="0" err="1">
                <a:solidFill>
                  <a:srgbClr val="00B0F0"/>
                </a:solidFill>
                <a:latin typeface="+mn-lt"/>
              </a:rPr>
              <a:t>M</a:t>
            </a:r>
            <a:r>
              <a:rPr lang="en-SG" sz="1800" kern="0" baseline="-25000" dirty="0" err="1">
                <a:solidFill>
                  <a:srgbClr val="00B0F0"/>
                </a:solidFill>
                <a:latin typeface="+mn-lt"/>
              </a:rPr>
              <a:t>ij</a:t>
            </a:r>
            <a:r>
              <a:rPr lang="en-SG" sz="1800" kern="0" dirty="0">
                <a:solidFill>
                  <a:srgbClr val="00B0F0"/>
                </a:solidFill>
                <a:latin typeface="+mn-lt"/>
              </a:rPr>
              <a:t>, </a:t>
            </a:r>
            <a:r>
              <a:rPr lang="en-SG" sz="1800" kern="0" dirty="0" err="1">
                <a:solidFill>
                  <a:srgbClr val="00B0F0"/>
                </a:solidFill>
                <a:latin typeface="+mn-lt"/>
              </a:rPr>
              <a:t>i</a:t>
            </a:r>
            <a:r>
              <a:rPr lang="en-SG" sz="1800" kern="0" dirty="0">
                <a:solidFill>
                  <a:srgbClr val="00B0F0"/>
                </a:solidFill>
                <a:latin typeface="+mn-lt"/>
              </a:rPr>
              <a:t>, j)</a:t>
            </a:r>
            <a:endParaRPr lang="en-US" sz="1800" kern="0" dirty="0">
              <a:solidFill>
                <a:srgbClr val="00B0F0"/>
              </a:solidFill>
              <a:latin typeface="+mn-lt"/>
            </a:endParaRPr>
          </a:p>
        </p:txBody>
      </p:sp>
      <p:sp>
        <p:nvSpPr>
          <p:cNvPr id="25" name="TextBox 9">
            <a:extLst>
              <a:ext uri="{FF2B5EF4-FFF2-40B4-BE49-F238E27FC236}">
                <a16:creationId xmlns:a16="http://schemas.microsoft.com/office/drawing/2014/main" id="{DBF94506-C63D-EFD9-BD11-526F12CBDD1F}"/>
              </a:ext>
            </a:extLst>
          </p:cNvPr>
          <p:cNvSpPr txBox="1"/>
          <p:nvPr/>
        </p:nvSpPr>
        <p:spPr>
          <a:xfrm>
            <a:off x="-70601" y="5453180"/>
            <a:ext cx="1608322" cy="738664"/>
          </a:xfrm>
          <a:prstGeom prst="rect">
            <a:avLst/>
          </a:prstGeom>
          <a:noFill/>
        </p:spPr>
        <p:txBody>
          <a:bodyPr wrap="square">
            <a:spAutoFit/>
          </a:bodyPr>
          <a:lstStyle/>
          <a:p>
            <a:pPr algn="ctr"/>
            <a:r>
              <a:rPr lang="en-SG" sz="1400" kern="0" dirty="0">
                <a:latin typeface="+mn-lt"/>
              </a:rPr>
              <a:t>Matrix </a:t>
            </a:r>
            <a:r>
              <a:rPr lang="en-SG" sz="1400" b="1" kern="0" dirty="0">
                <a:latin typeface="+mn-lt"/>
              </a:rPr>
              <a:t>M</a:t>
            </a:r>
          </a:p>
          <a:p>
            <a:pPr algn="ctr"/>
            <a:r>
              <a:rPr lang="en-SG" sz="1400" kern="0" dirty="0">
                <a:latin typeface="+mn-lt"/>
              </a:rPr>
              <a:t>with Matrix Element, </a:t>
            </a:r>
            <a:r>
              <a:rPr lang="en-SG" sz="1400" kern="0" dirty="0" err="1">
                <a:latin typeface="+mn-lt"/>
              </a:rPr>
              <a:t>M</a:t>
            </a:r>
            <a:r>
              <a:rPr lang="en-SG" sz="1400" kern="0" baseline="-25000" dirty="0" err="1">
                <a:latin typeface="+mn-lt"/>
              </a:rPr>
              <a:t>ij</a:t>
            </a:r>
            <a:endParaRPr lang="en-US" sz="1400" kern="0" dirty="0">
              <a:latin typeface="+mn-lt"/>
            </a:endParaRPr>
          </a:p>
        </p:txBody>
      </p:sp>
      <p:sp>
        <p:nvSpPr>
          <p:cNvPr id="27" name="TextBox 9">
            <a:extLst>
              <a:ext uri="{FF2B5EF4-FFF2-40B4-BE49-F238E27FC236}">
                <a16:creationId xmlns:a16="http://schemas.microsoft.com/office/drawing/2014/main" id="{4BDE5BE1-A572-498F-2B95-61075FA7C036}"/>
              </a:ext>
            </a:extLst>
          </p:cNvPr>
          <p:cNvSpPr txBox="1"/>
          <p:nvPr/>
        </p:nvSpPr>
        <p:spPr>
          <a:xfrm>
            <a:off x="1499664" y="5463251"/>
            <a:ext cx="1408194" cy="738664"/>
          </a:xfrm>
          <a:prstGeom prst="rect">
            <a:avLst/>
          </a:prstGeom>
          <a:noFill/>
        </p:spPr>
        <p:txBody>
          <a:bodyPr wrap="square">
            <a:spAutoFit/>
          </a:bodyPr>
          <a:lstStyle/>
          <a:p>
            <a:pPr algn="ctr"/>
            <a:r>
              <a:rPr lang="en-SG" sz="1400" kern="0" dirty="0">
                <a:latin typeface="+mn-lt"/>
              </a:rPr>
              <a:t>Vector </a:t>
            </a:r>
            <a:r>
              <a:rPr lang="en-SG" sz="1400" b="1" kern="0" dirty="0">
                <a:latin typeface="+mn-lt"/>
              </a:rPr>
              <a:t>V</a:t>
            </a:r>
          </a:p>
          <a:p>
            <a:pPr algn="ctr"/>
            <a:r>
              <a:rPr lang="en-SG" sz="1400" kern="0" dirty="0">
                <a:latin typeface="+mn-lt"/>
              </a:rPr>
              <a:t>with element</a:t>
            </a:r>
          </a:p>
          <a:p>
            <a:pPr algn="ctr"/>
            <a:r>
              <a:rPr lang="en-SG" sz="1400" kern="0" dirty="0">
                <a:latin typeface="+mn-lt"/>
              </a:rPr>
              <a:t> </a:t>
            </a:r>
            <a:r>
              <a:rPr lang="en-SG" sz="1400" kern="0" dirty="0" err="1">
                <a:latin typeface="+mn-lt"/>
              </a:rPr>
              <a:t>v</a:t>
            </a:r>
            <a:r>
              <a:rPr lang="en-SG" sz="1400" kern="0" baseline="-25000" dirty="0" err="1">
                <a:latin typeface="+mn-lt"/>
              </a:rPr>
              <a:t>j</a:t>
            </a:r>
            <a:endParaRPr lang="en-US" sz="1400" kern="0" baseline="-25000" dirty="0">
              <a:latin typeface="+mn-lt"/>
            </a:endParaRPr>
          </a:p>
        </p:txBody>
      </p:sp>
      <mc:AlternateContent xmlns:mc="http://schemas.openxmlformats.org/markup-compatibility/2006" xmlns:a14="http://schemas.microsoft.com/office/drawing/2010/main">
        <mc:Choice Requires="a14">
          <p:sp>
            <p:nvSpPr>
              <p:cNvPr id="28" name="TextBox 9">
                <a:extLst>
                  <a:ext uri="{FF2B5EF4-FFF2-40B4-BE49-F238E27FC236}">
                    <a16:creationId xmlns:a16="http://schemas.microsoft.com/office/drawing/2014/main" id="{6B5C8738-05D2-CA86-7B71-074793C55CBC}"/>
                  </a:ext>
                </a:extLst>
              </p:cNvPr>
              <p:cNvSpPr txBox="1"/>
              <p:nvPr/>
            </p:nvSpPr>
            <p:spPr>
              <a:xfrm>
                <a:off x="3414791" y="5463251"/>
                <a:ext cx="2762330" cy="1043042"/>
              </a:xfrm>
              <a:prstGeom prst="rect">
                <a:avLst/>
              </a:prstGeom>
              <a:noFill/>
            </p:spPr>
            <p:txBody>
              <a:bodyPr wrap="square">
                <a:spAutoFit/>
              </a:bodyPr>
              <a:lstStyle/>
              <a:p>
                <a:pPr algn="ctr"/>
                <a:r>
                  <a:rPr lang="en-SG" sz="1400" kern="0" dirty="0">
                    <a:latin typeface="+mn-lt"/>
                  </a:rPr>
                  <a:t>Vector </a:t>
                </a:r>
                <a:r>
                  <a:rPr lang="en-SG" sz="1400" b="1" kern="0" dirty="0">
                    <a:latin typeface="+mn-lt"/>
                  </a:rPr>
                  <a:t>X </a:t>
                </a:r>
              </a:p>
              <a:p>
                <a:pPr algn="ctr"/>
                <a:r>
                  <a:rPr lang="en-SG" sz="1400" kern="0" dirty="0">
                    <a:latin typeface="+mn-lt"/>
                  </a:rPr>
                  <a:t>with element</a:t>
                </a:r>
              </a:p>
              <a:p>
                <a:pPr algn="ctr"/>
                <a:r>
                  <a:rPr lang="en-SG" sz="1400" kern="0" dirty="0">
                    <a:latin typeface="+mn-lt"/>
                  </a:rPr>
                  <a:t> x</a:t>
                </a:r>
                <a:r>
                  <a:rPr lang="en-SG" sz="1400" kern="0" baseline="-25000" dirty="0">
                    <a:latin typeface="+mn-lt"/>
                  </a:rPr>
                  <a:t>i </a:t>
                </a:r>
                <a:r>
                  <a:rPr lang="en-SG" sz="1400" kern="0" dirty="0">
                    <a:latin typeface="+mn-lt"/>
                  </a:rPr>
                  <a:t>= </a:t>
                </a:r>
                <a:r>
                  <a:rPr lang="en-SG" sz="1400" b="1" kern="0" dirty="0">
                    <a:latin typeface="+mn-lt"/>
                  </a:rPr>
                  <a:t>M</a:t>
                </a:r>
                <a:r>
                  <a:rPr lang="en-SG" sz="1400" b="1" kern="0" baseline="-25000" dirty="0">
                    <a:latin typeface="+mn-lt"/>
                  </a:rPr>
                  <a:t>i </a:t>
                </a:r>
                <a:r>
                  <a:rPr lang="en-SG" sz="1400" kern="0" dirty="0">
                    <a:latin typeface="+mn-lt"/>
                  </a:rPr>
                  <a:t>x </a:t>
                </a:r>
                <a:r>
                  <a:rPr lang="en-SG" sz="1400" b="1" kern="0" dirty="0">
                    <a:latin typeface="+mn-lt"/>
                  </a:rPr>
                  <a:t>V</a:t>
                </a:r>
                <a:r>
                  <a:rPr lang="en-SG" sz="1400" kern="0" dirty="0">
                    <a:latin typeface="+mn-lt"/>
                  </a:rPr>
                  <a:t> =</a:t>
                </a:r>
                <a:r>
                  <a:rPr lang="en-SG" sz="1400" kern="0" dirty="0">
                    <a:solidFill>
                      <a:schemeClr val="tx1"/>
                    </a:solidFill>
                    <a:latin typeface="+mn-lt"/>
                  </a:rPr>
                  <a:t> </a:t>
                </a:r>
                <a14:m>
                  <m:oMath xmlns:m="http://schemas.openxmlformats.org/officeDocument/2006/math">
                    <m:nary>
                      <m:naryPr>
                        <m:chr m:val="∑"/>
                        <m:limLoc m:val="subSup"/>
                        <m:ctrlPr>
                          <a:rPr lang="en-US" sz="1400" i="1" smtClean="0">
                            <a:solidFill>
                              <a:schemeClr val="tx1"/>
                            </a:solidFill>
                            <a:latin typeface="Cambria Math" panose="02040503050406030204" pitchFamily="18" charset="0"/>
                            <a:ea typeface="Arial" charset="0"/>
                            <a:cs typeface="Arial" charset="0"/>
                          </a:rPr>
                        </m:ctrlPr>
                      </m:naryPr>
                      <m:sub>
                        <m:r>
                          <m:rPr>
                            <m:brk m:alnAt="25"/>
                          </m:rPr>
                          <a:rPr lang="en-US" sz="1400" b="1" i="1">
                            <a:solidFill>
                              <a:schemeClr val="tx1"/>
                            </a:solidFill>
                            <a:latin typeface="Cambria Math" charset="0"/>
                            <a:ea typeface="Arial" charset="0"/>
                            <a:cs typeface="Arial" charset="0"/>
                          </a:rPr>
                          <m:t>𝒋</m:t>
                        </m:r>
                        <m:r>
                          <a:rPr lang="en-US" sz="1400" b="1" i="1">
                            <a:solidFill>
                              <a:schemeClr val="tx1"/>
                            </a:solidFill>
                            <a:latin typeface="Cambria Math" charset="0"/>
                            <a:ea typeface="Arial" charset="0"/>
                            <a:cs typeface="Arial" charset="0"/>
                          </a:rPr>
                          <m:t>=</m:t>
                        </m:r>
                        <m:r>
                          <a:rPr lang="en-US" sz="1400" b="1" i="1">
                            <a:solidFill>
                              <a:schemeClr val="tx1"/>
                            </a:solidFill>
                            <a:latin typeface="Cambria Math" charset="0"/>
                            <a:ea typeface="Arial" charset="0"/>
                            <a:cs typeface="Arial" charset="0"/>
                          </a:rPr>
                          <m:t>𝟏</m:t>
                        </m:r>
                      </m:sub>
                      <m:sup>
                        <m:r>
                          <a:rPr lang="en-US" sz="1400" b="1" i="1" smtClean="0">
                            <a:solidFill>
                              <a:schemeClr val="tx1"/>
                            </a:solidFill>
                            <a:latin typeface="Cambria Math" charset="0"/>
                            <a:ea typeface="Arial" charset="0"/>
                            <a:cs typeface="Arial" charset="0"/>
                          </a:rPr>
                          <m:t>𝒎</m:t>
                        </m:r>
                      </m:sup>
                      <m:e>
                        <m:sSub>
                          <m:sSubPr>
                            <m:ctrlPr>
                              <a:rPr lang="en-US" sz="1400" i="1">
                                <a:solidFill>
                                  <a:schemeClr val="tx1"/>
                                </a:solidFill>
                                <a:latin typeface="Cambria Math" panose="02040503050406030204" pitchFamily="18" charset="0"/>
                                <a:ea typeface="Arial" charset="0"/>
                                <a:cs typeface="Arial" charset="0"/>
                              </a:rPr>
                            </m:ctrlPr>
                          </m:sSubPr>
                          <m:e>
                            <m:r>
                              <a:rPr lang="en-US" sz="1400" b="1" i="1" smtClean="0">
                                <a:solidFill>
                                  <a:schemeClr val="tx1"/>
                                </a:solidFill>
                                <a:latin typeface="Cambria Math" charset="0"/>
                                <a:ea typeface="Arial" charset="0"/>
                                <a:cs typeface="Arial" charset="0"/>
                              </a:rPr>
                              <m:t>𝑴</m:t>
                            </m:r>
                          </m:e>
                          <m:sub>
                            <m:r>
                              <a:rPr lang="en-US" sz="1400" b="1" i="1">
                                <a:solidFill>
                                  <a:schemeClr val="tx1"/>
                                </a:solidFill>
                                <a:latin typeface="Cambria Math" charset="0"/>
                                <a:ea typeface="Arial" charset="0"/>
                                <a:cs typeface="Arial" charset="0"/>
                              </a:rPr>
                              <m:t>𝒊𝒋</m:t>
                            </m:r>
                          </m:sub>
                        </m:sSub>
                        <m:r>
                          <a:rPr lang="en-US" sz="1400" b="1" i="1">
                            <a:solidFill>
                              <a:schemeClr val="tx1"/>
                            </a:solidFill>
                            <a:latin typeface="Cambria Math" charset="0"/>
                            <a:ea typeface="Arial" charset="0"/>
                            <a:cs typeface="Arial" charset="0"/>
                          </a:rPr>
                          <m:t>∙</m:t>
                        </m:r>
                        <m:sSub>
                          <m:sSubPr>
                            <m:ctrlPr>
                              <a:rPr lang="en-US" sz="1400" i="1">
                                <a:solidFill>
                                  <a:schemeClr val="tx1"/>
                                </a:solidFill>
                                <a:latin typeface="Cambria Math" panose="02040503050406030204" pitchFamily="18" charset="0"/>
                                <a:ea typeface="Arial" charset="0"/>
                                <a:cs typeface="Arial" charset="0"/>
                              </a:rPr>
                            </m:ctrlPr>
                          </m:sSubPr>
                          <m:e>
                            <m:r>
                              <a:rPr lang="en-US" sz="1400" b="1" i="1">
                                <a:solidFill>
                                  <a:schemeClr val="tx1"/>
                                </a:solidFill>
                                <a:latin typeface="Cambria Math" charset="0"/>
                                <a:ea typeface="Arial" charset="0"/>
                                <a:cs typeface="Arial" charset="0"/>
                              </a:rPr>
                              <m:t>𝒗</m:t>
                            </m:r>
                          </m:e>
                          <m:sub>
                            <m:r>
                              <a:rPr lang="en-US" sz="1400" b="1" i="1">
                                <a:solidFill>
                                  <a:schemeClr val="tx1"/>
                                </a:solidFill>
                                <a:latin typeface="Cambria Math" charset="0"/>
                                <a:ea typeface="Arial" charset="0"/>
                                <a:cs typeface="Arial" charset="0"/>
                              </a:rPr>
                              <m:t>𝒋</m:t>
                            </m:r>
                          </m:sub>
                        </m:sSub>
                      </m:e>
                    </m:nary>
                  </m:oMath>
                </a14:m>
                <a:endParaRPr lang="en-SG" sz="1400" b="1" dirty="0">
                  <a:solidFill>
                    <a:schemeClr val="tx1"/>
                  </a:solidFill>
                  <a:latin typeface="+mn-lt"/>
                  <a:ea typeface="Arial" charset="0"/>
                  <a:cs typeface="Arial" charset="0"/>
                </a:endParaRPr>
              </a:p>
              <a:p>
                <a:pPr algn="ctr"/>
                <a:r>
                  <a:rPr lang="en-US" sz="1400" kern="0" dirty="0">
                    <a:latin typeface="+mn-lt"/>
                  </a:rPr>
                  <a:t>e.g. x</a:t>
                </a:r>
                <a:r>
                  <a:rPr lang="en-US" sz="1400" kern="0" baseline="-25000" dirty="0">
                    <a:latin typeface="+mn-lt"/>
                  </a:rPr>
                  <a:t>1 </a:t>
                </a:r>
                <a:r>
                  <a:rPr lang="en-US" sz="1400" kern="0" dirty="0">
                    <a:latin typeface="+mn-lt"/>
                  </a:rPr>
                  <a:t>=</a:t>
                </a:r>
                <a:r>
                  <a:rPr lang="en-US" sz="1800" kern="0" dirty="0">
                    <a:latin typeface="+mn-lt"/>
                  </a:rPr>
                  <a:t> </a:t>
                </a:r>
                <a:r>
                  <a:rPr lang="en-SG" sz="1400" dirty="0">
                    <a:solidFill>
                      <a:srgbClr val="FF0000"/>
                    </a:solidFill>
                  </a:rPr>
                  <a:t>1</a:t>
                </a:r>
                <a:r>
                  <a:rPr lang="en-SG" sz="1400" dirty="0"/>
                  <a:t>x</a:t>
                </a:r>
                <a:r>
                  <a:rPr lang="en-SG" sz="1400" dirty="0">
                    <a:solidFill>
                      <a:srgbClr val="00B050"/>
                    </a:solidFill>
                  </a:rPr>
                  <a:t>1</a:t>
                </a:r>
                <a:r>
                  <a:rPr lang="en-SG" sz="1400" dirty="0"/>
                  <a:t> + </a:t>
                </a:r>
                <a:r>
                  <a:rPr lang="en-SG" sz="1400" dirty="0">
                    <a:solidFill>
                      <a:srgbClr val="0070C0"/>
                    </a:solidFill>
                  </a:rPr>
                  <a:t>2</a:t>
                </a:r>
                <a:r>
                  <a:rPr lang="en-SG" sz="1400" dirty="0"/>
                  <a:t>x</a:t>
                </a:r>
                <a:r>
                  <a:rPr lang="en-SG" sz="1400" dirty="0">
                    <a:solidFill>
                      <a:srgbClr val="FFC000"/>
                    </a:solidFill>
                  </a:rPr>
                  <a:t>2</a:t>
                </a:r>
                <a:r>
                  <a:rPr lang="en-SG" sz="1400" dirty="0"/>
                  <a:t> + 3x3 + 4x4</a:t>
                </a:r>
                <a:endParaRPr lang="en-SG" sz="1100" dirty="0"/>
              </a:p>
            </p:txBody>
          </p:sp>
        </mc:Choice>
        <mc:Fallback xmlns="">
          <p:sp>
            <p:nvSpPr>
              <p:cNvPr id="28" name="TextBox 9">
                <a:extLst>
                  <a:ext uri="{FF2B5EF4-FFF2-40B4-BE49-F238E27FC236}">
                    <a16:creationId xmlns:a16="http://schemas.microsoft.com/office/drawing/2014/main" id="{6B5C8738-05D2-CA86-7B71-074793C55CBC}"/>
                  </a:ext>
                </a:extLst>
              </p:cNvPr>
              <p:cNvSpPr txBox="1">
                <a:spLocks noRot="1" noChangeAspect="1" noMove="1" noResize="1" noEditPoints="1" noAdjustHandles="1" noChangeArrowheads="1" noChangeShapeType="1" noTextEdit="1"/>
              </p:cNvSpPr>
              <p:nvPr/>
            </p:nvSpPr>
            <p:spPr>
              <a:xfrm>
                <a:off x="3414791" y="5463251"/>
                <a:ext cx="2762330" cy="1043042"/>
              </a:xfrm>
              <a:prstGeom prst="rect">
                <a:avLst/>
              </a:prstGeom>
              <a:blipFill>
                <a:blip r:embed="rId4"/>
                <a:stretch>
                  <a:fillRect t="-1170" b="-18129"/>
                </a:stretch>
              </a:blipFill>
            </p:spPr>
            <p:txBody>
              <a:bodyPr/>
              <a:lstStyle/>
              <a:p>
                <a:r>
                  <a:rPr lang="en-SG">
                    <a:noFill/>
                  </a:rPr>
                  <a:t> </a:t>
                </a:r>
              </a:p>
            </p:txBody>
          </p:sp>
        </mc:Fallback>
      </mc:AlternateContent>
      <p:sp>
        <p:nvSpPr>
          <p:cNvPr id="29" name="TextBox 6">
            <a:extLst>
              <a:ext uri="{FF2B5EF4-FFF2-40B4-BE49-F238E27FC236}">
                <a16:creationId xmlns:a16="http://schemas.microsoft.com/office/drawing/2014/main" id="{29CED6B6-F57B-5DE6-BF0E-1255E7D78ED0}"/>
              </a:ext>
            </a:extLst>
          </p:cNvPr>
          <p:cNvSpPr txBox="1"/>
          <p:nvPr/>
        </p:nvSpPr>
        <p:spPr>
          <a:xfrm>
            <a:off x="98686" y="3524247"/>
            <a:ext cx="1545939" cy="369332"/>
          </a:xfrm>
          <a:prstGeom prst="rect">
            <a:avLst/>
          </a:prstGeom>
          <a:noFill/>
        </p:spPr>
        <p:txBody>
          <a:bodyPr wrap="square">
            <a:spAutoFit/>
          </a:bodyPr>
          <a:lstStyle/>
          <a:p>
            <a:pPr algn="ctr"/>
            <a:r>
              <a:rPr lang="en-SG" sz="1800" dirty="0"/>
              <a:t>(n x m)</a:t>
            </a:r>
          </a:p>
        </p:txBody>
      </p:sp>
      <p:sp>
        <p:nvSpPr>
          <p:cNvPr id="30" name="TextBox 9">
            <a:extLst>
              <a:ext uri="{FF2B5EF4-FFF2-40B4-BE49-F238E27FC236}">
                <a16:creationId xmlns:a16="http://schemas.microsoft.com/office/drawing/2014/main" id="{7EC26C14-4625-3E26-A1D5-4827DF8572E9}"/>
              </a:ext>
            </a:extLst>
          </p:cNvPr>
          <p:cNvSpPr txBox="1"/>
          <p:nvPr/>
        </p:nvSpPr>
        <p:spPr>
          <a:xfrm>
            <a:off x="1369417" y="3543292"/>
            <a:ext cx="1545939" cy="369332"/>
          </a:xfrm>
          <a:prstGeom prst="rect">
            <a:avLst/>
          </a:prstGeom>
          <a:noFill/>
        </p:spPr>
        <p:txBody>
          <a:bodyPr wrap="square">
            <a:spAutoFit/>
          </a:bodyPr>
          <a:lstStyle/>
          <a:p>
            <a:pPr algn="ctr"/>
            <a:r>
              <a:rPr lang="en-SG" sz="1800" dirty="0"/>
              <a:t>(m x 1)</a:t>
            </a:r>
          </a:p>
        </p:txBody>
      </p:sp>
      <p:sp>
        <p:nvSpPr>
          <p:cNvPr id="31" name="TextBox 9">
            <a:extLst>
              <a:ext uri="{FF2B5EF4-FFF2-40B4-BE49-F238E27FC236}">
                <a16:creationId xmlns:a16="http://schemas.microsoft.com/office/drawing/2014/main" id="{05D8A55F-8315-113A-694A-7ACCB7350456}"/>
              </a:ext>
            </a:extLst>
          </p:cNvPr>
          <p:cNvSpPr txBox="1"/>
          <p:nvPr/>
        </p:nvSpPr>
        <p:spPr>
          <a:xfrm>
            <a:off x="3847940" y="3558846"/>
            <a:ext cx="1545939" cy="369332"/>
          </a:xfrm>
          <a:prstGeom prst="rect">
            <a:avLst/>
          </a:prstGeom>
          <a:noFill/>
        </p:spPr>
        <p:txBody>
          <a:bodyPr wrap="square">
            <a:spAutoFit/>
          </a:bodyPr>
          <a:lstStyle/>
          <a:p>
            <a:pPr algn="ctr"/>
            <a:r>
              <a:rPr lang="en-SG" sz="1800" dirty="0"/>
              <a:t>(n x 1)</a:t>
            </a:r>
          </a:p>
        </p:txBody>
      </p:sp>
      <mc:AlternateContent xmlns:mc="http://schemas.openxmlformats.org/markup-compatibility/2006" xmlns:a14="http://schemas.microsoft.com/office/drawing/2010/main">
        <mc:Choice Requires="a14">
          <p:sp>
            <p:nvSpPr>
              <p:cNvPr id="32" name="TextBox 10">
                <a:extLst>
                  <a:ext uri="{FF2B5EF4-FFF2-40B4-BE49-F238E27FC236}">
                    <a16:creationId xmlns:a16="http://schemas.microsoft.com/office/drawing/2014/main" id="{8264CB0E-5FA6-513B-1603-4201E36000B4}"/>
                  </a:ext>
                </a:extLst>
              </p:cNvPr>
              <p:cNvSpPr txBox="1"/>
              <p:nvPr/>
            </p:nvSpPr>
            <p:spPr>
              <a:xfrm>
                <a:off x="6678151" y="3743512"/>
                <a:ext cx="2392360" cy="2359044"/>
              </a:xfrm>
              <a:prstGeom prst="rect">
                <a:avLst/>
              </a:prstGeom>
              <a:noFill/>
            </p:spPr>
            <p:txBody>
              <a:bodyPr wrap="square">
                <a:spAutoFit/>
              </a:bodyPr>
              <a:lstStyle/>
              <a:p>
                <a:r>
                  <a:rPr lang="en-SG" sz="1800" dirty="0">
                    <a:latin typeface="Cambria Math" panose="02040503050406030204" pitchFamily="18" charset="0"/>
                    <a:ea typeface="Arial" charset="0"/>
                    <a:cs typeface="Arial" charset="0"/>
                  </a:rPr>
                  <a:t>Map Function:</a:t>
                </a:r>
              </a:p>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ea typeface="Arial" charset="0"/>
                              <a:cs typeface="Arial" charset="0"/>
                            </a:rPr>
                          </m:ctrlPr>
                        </m:sSubPr>
                        <m:e>
                          <m:r>
                            <a:rPr lang="en-US" sz="1800" b="1" i="1">
                              <a:latin typeface="Cambria Math" charset="0"/>
                              <a:ea typeface="Arial" charset="0"/>
                              <a:cs typeface="Arial" charset="0"/>
                            </a:rPr>
                            <m:t>𝑴</m:t>
                          </m:r>
                        </m:e>
                        <m:sub>
                          <m:r>
                            <a:rPr lang="en-US" sz="1800" b="1" i="1">
                              <a:latin typeface="Cambria Math" charset="0"/>
                              <a:ea typeface="Arial" charset="0"/>
                              <a:cs typeface="Arial" charset="0"/>
                            </a:rPr>
                            <m:t>𝒊𝒋</m:t>
                          </m:r>
                        </m:sub>
                      </m:sSub>
                      <m:r>
                        <a:rPr lang="en-US" sz="1800" b="1" i="1">
                          <a:latin typeface="Cambria Math" charset="0"/>
                          <a:ea typeface="Arial" charset="0"/>
                          <a:cs typeface="Arial" charset="0"/>
                        </a:rPr>
                        <m:t>∙</m:t>
                      </m:r>
                      <m:sSub>
                        <m:sSubPr>
                          <m:ctrlPr>
                            <a:rPr lang="en-US" sz="1800" i="1">
                              <a:latin typeface="Cambria Math" panose="02040503050406030204" pitchFamily="18" charset="0"/>
                              <a:ea typeface="Arial" charset="0"/>
                              <a:cs typeface="Arial" charset="0"/>
                            </a:rPr>
                          </m:ctrlPr>
                        </m:sSubPr>
                        <m:e>
                          <m:r>
                            <a:rPr lang="en-US" sz="1800" b="1" i="1">
                              <a:latin typeface="Cambria Math" charset="0"/>
                              <a:ea typeface="Arial" charset="0"/>
                              <a:cs typeface="Arial" charset="0"/>
                            </a:rPr>
                            <m:t>𝒗</m:t>
                          </m:r>
                        </m:e>
                        <m:sub>
                          <m:r>
                            <a:rPr lang="en-US" sz="1800" b="1" i="1">
                              <a:latin typeface="Cambria Math" charset="0"/>
                              <a:ea typeface="Arial" charset="0"/>
                              <a:cs typeface="Arial" charset="0"/>
                            </a:rPr>
                            <m:t>𝒋</m:t>
                          </m:r>
                        </m:sub>
                      </m:sSub>
                    </m:oMath>
                  </m:oMathPara>
                </a14:m>
                <a:endParaRPr lang="en-SG" sz="1800" b="1" dirty="0">
                  <a:ea typeface="Arial" charset="0"/>
                  <a:cs typeface="Arial" charset="0"/>
                </a:endParaRPr>
              </a:p>
              <a:p>
                <a:endParaRPr lang="en-SG" sz="1800" dirty="0"/>
              </a:p>
              <a:p>
                <a:r>
                  <a:rPr lang="en-SG" sz="1800" dirty="0"/>
                  <a:t>Reduce Function:</a:t>
                </a:r>
              </a:p>
              <a:p>
                <a:pPr/>
                <a14:m>
                  <m:oMathPara xmlns:m="http://schemas.openxmlformats.org/officeDocument/2006/math">
                    <m:oMathParaPr>
                      <m:jc m:val="centerGroup"/>
                    </m:oMathParaPr>
                    <m:oMath xmlns:m="http://schemas.openxmlformats.org/officeDocument/2006/math">
                      <m:nary>
                        <m:naryPr>
                          <m:chr m:val="∑"/>
                          <m:limLoc m:val="subSup"/>
                          <m:ctrlPr>
                            <a:rPr lang="en-US" sz="1800" i="1">
                              <a:latin typeface="Cambria Math" panose="02040503050406030204" pitchFamily="18" charset="0"/>
                              <a:ea typeface="Arial" charset="0"/>
                              <a:cs typeface="Arial" charset="0"/>
                            </a:rPr>
                          </m:ctrlPr>
                        </m:naryPr>
                        <m:sub>
                          <m:r>
                            <m:rPr>
                              <m:brk m:alnAt="25"/>
                            </m:rPr>
                            <a:rPr lang="en-US" sz="1800" b="1" i="1">
                              <a:latin typeface="Cambria Math" charset="0"/>
                              <a:ea typeface="Arial" charset="0"/>
                              <a:cs typeface="Arial" charset="0"/>
                            </a:rPr>
                            <m:t>𝒋</m:t>
                          </m:r>
                          <m:r>
                            <a:rPr lang="en-US" sz="1800" b="1" i="1">
                              <a:latin typeface="Cambria Math" charset="0"/>
                              <a:ea typeface="Arial" charset="0"/>
                              <a:cs typeface="Arial" charset="0"/>
                            </a:rPr>
                            <m:t>=</m:t>
                          </m:r>
                          <m:r>
                            <a:rPr lang="en-US" sz="1800" b="1" i="1">
                              <a:latin typeface="Cambria Math" charset="0"/>
                              <a:ea typeface="Arial" charset="0"/>
                              <a:cs typeface="Arial" charset="0"/>
                            </a:rPr>
                            <m:t>𝟏</m:t>
                          </m:r>
                        </m:sub>
                        <m:sup>
                          <m:r>
                            <a:rPr lang="en-US" sz="1800" b="1" i="1">
                              <a:latin typeface="Cambria Math" charset="0"/>
                              <a:ea typeface="Arial" charset="0"/>
                              <a:cs typeface="Arial" charset="0"/>
                            </a:rPr>
                            <m:t>𝒎</m:t>
                          </m:r>
                        </m:sup>
                        <m:e/>
                      </m:nary>
                    </m:oMath>
                  </m:oMathPara>
                </a14:m>
                <a:endParaRPr lang="en-SG" sz="1800" dirty="0"/>
              </a:p>
              <a:p>
                <a:r>
                  <a:rPr lang="en-SG" sz="1800" dirty="0" err="1"/>
                  <a:t>i</a:t>
                </a:r>
                <a:r>
                  <a:rPr lang="en-SG" sz="1800" dirty="0"/>
                  <a:t> must be key in the (key, value) Map output</a:t>
                </a:r>
              </a:p>
            </p:txBody>
          </p:sp>
        </mc:Choice>
        <mc:Fallback xmlns="">
          <p:sp>
            <p:nvSpPr>
              <p:cNvPr id="32" name="TextBox 10">
                <a:extLst>
                  <a:ext uri="{FF2B5EF4-FFF2-40B4-BE49-F238E27FC236}">
                    <a16:creationId xmlns:a16="http://schemas.microsoft.com/office/drawing/2014/main" id="{8264CB0E-5FA6-513B-1603-4201E36000B4}"/>
                  </a:ext>
                </a:extLst>
              </p:cNvPr>
              <p:cNvSpPr txBox="1">
                <a:spLocks noRot="1" noChangeAspect="1" noMove="1" noResize="1" noEditPoints="1" noAdjustHandles="1" noChangeArrowheads="1" noChangeShapeType="1" noTextEdit="1"/>
              </p:cNvSpPr>
              <p:nvPr/>
            </p:nvSpPr>
            <p:spPr>
              <a:xfrm>
                <a:off x="6678151" y="3743512"/>
                <a:ext cx="2392360" cy="2359044"/>
              </a:xfrm>
              <a:prstGeom prst="rect">
                <a:avLst/>
              </a:prstGeom>
              <a:blipFill>
                <a:blip r:embed="rId5"/>
                <a:stretch>
                  <a:fillRect l="-2036" t="-1550" r="-1781" b="-3101"/>
                </a:stretch>
              </a:blipFill>
            </p:spPr>
            <p:txBody>
              <a:bodyPr/>
              <a:lstStyle/>
              <a:p>
                <a:r>
                  <a:rPr lang="en-SG">
                    <a:noFill/>
                  </a:rPr>
                  <a:t> </a:t>
                </a:r>
              </a:p>
            </p:txBody>
          </p:sp>
        </mc:Fallback>
      </mc:AlternateContent>
    </p:spTree>
    <p:extLst>
      <p:ext uri="{BB962C8B-B14F-4D97-AF65-F5344CB8AC3E}">
        <p14:creationId xmlns:p14="http://schemas.microsoft.com/office/powerpoint/2010/main" val="260715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animBg="1"/>
      <p:bldP spid="19" grpId="0" animBg="1"/>
      <p:bldP spid="20" grpId="0" animBg="1"/>
      <p:bldP spid="23" grpId="0" animBg="1"/>
      <p:bldP spid="25" grpId="0"/>
      <p:bldP spid="27" grpId="0"/>
      <p:bldP spid="28" grpId="0"/>
      <p:bldP spid="29" grpId="0"/>
      <p:bldP spid="30" grpId="0"/>
      <p:bldP spid="31" grpId="0"/>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6AEBD3-731E-779B-1732-D54F80AB6C4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392359" y="98927"/>
            <a:ext cx="4359281" cy="3509107"/>
          </a:xfrm>
          <a:prstGeom prst="rect">
            <a:avLst/>
          </a:prstGeom>
        </p:spPr>
      </p:pic>
      <p:sp>
        <p:nvSpPr>
          <p:cNvPr id="4" name="TextBox 6">
            <a:extLst>
              <a:ext uri="{FF2B5EF4-FFF2-40B4-BE49-F238E27FC236}">
                <a16:creationId xmlns:a16="http://schemas.microsoft.com/office/drawing/2014/main" id="{BD158428-4873-DFE2-512E-C1972F7F7F41}"/>
              </a:ext>
            </a:extLst>
          </p:cNvPr>
          <p:cNvSpPr txBox="1"/>
          <p:nvPr/>
        </p:nvSpPr>
        <p:spPr>
          <a:xfrm>
            <a:off x="207815" y="545025"/>
            <a:ext cx="4572000" cy="461665"/>
          </a:xfrm>
          <a:prstGeom prst="rect">
            <a:avLst/>
          </a:prstGeom>
          <a:noFill/>
        </p:spPr>
        <p:txBody>
          <a:bodyPr wrap="square">
            <a:spAutoFit/>
          </a:bodyPr>
          <a:lstStyle/>
          <a:p>
            <a:pPr eaLnBrk="1" hangingPunct="1"/>
            <a:r>
              <a:rPr lang="en-US" sz="2400" b="1" dirty="0">
                <a:latin typeface="+mj-lt"/>
              </a:rPr>
              <a:t>Solution 2:</a:t>
            </a:r>
          </a:p>
        </p:txBody>
      </p:sp>
      <p:sp>
        <p:nvSpPr>
          <p:cNvPr id="6" name="TextBox 9">
            <a:extLst>
              <a:ext uri="{FF2B5EF4-FFF2-40B4-BE49-F238E27FC236}">
                <a16:creationId xmlns:a16="http://schemas.microsoft.com/office/drawing/2014/main" id="{DB90BA84-1D2E-3AE4-CA21-0C8A754F19B0}"/>
              </a:ext>
            </a:extLst>
          </p:cNvPr>
          <p:cNvSpPr txBox="1"/>
          <p:nvPr/>
        </p:nvSpPr>
        <p:spPr>
          <a:xfrm>
            <a:off x="219303" y="1103377"/>
            <a:ext cx="1397412" cy="1477328"/>
          </a:xfrm>
          <a:prstGeom prst="rect">
            <a:avLst/>
          </a:prstGeom>
          <a:noFill/>
        </p:spPr>
        <p:txBody>
          <a:bodyPr wrap="square">
            <a:spAutoFit/>
          </a:bodyPr>
          <a:lstStyle/>
          <a:p>
            <a:r>
              <a:rPr lang="en-US" sz="1800" kern="0" dirty="0">
                <a:solidFill>
                  <a:srgbClr val="00B0F0"/>
                </a:solidFill>
                <a:latin typeface="+mn-lt"/>
              </a:rPr>
              <a:t>Map Input :</a:t>
            </a:r>
          </a:p>
          <a:p>
            <a:r>
              <a:rPr lang="en-SG" sz="1800" dirty="0">
                <a:solidFill>
                  <a:srgbClr val="00B0F0"/>
                </a:solidFill>
              </a:rPr>
              <a:t>(1, 1, 1), </a:t>
            </a:r>
          </a:p>
          <a:p>
            <a:r>
              <a:rPr lang="en-SG" sz="1800" dirty="0">
                <a:solidFill>
                  <a:srgbClr val="00B0F0"/>
                </a:solidFill>
              </a:rPr>
              <a:t>(2, 1, 2), </a:t>
            </a:r>
          </a:p>
          <a:p>
            <a:r>
              <a:rPr lang="en-SG" sz="1800" dirty="0">
                <a:solidFill>
                  <a:srgbClr val="00B0F0"/>
                </a:solidFill>
              </a:rPr>
              <a:t>… , </a:t>
            </a:r>
          </a:p>
          <a:p>
            <a:r>
              <a:rPr lang="en-SG" sz="1800" dirty="0">
                <a:solidFill>
                  <a:srgbClr val="00B0F0"/>
                </a:solidFill>
              </a:rPr>
              <a:t>(16, 4, 4)</a:t>
            </a:r>
            <a:endParaRPr lang="en-US" sz="1800" kern="0" dirty="0">
              <a:solidFill>
                <a:srgbClr val="00B0F0"/>
              </a:solidFill>
              <a:latin typeface="+mn-lt"/>
            </a:endParaRPr>
          </a:p>
        </p:txBody>
      </p:sp>
      <mc:AlternateContent xmlns:mc="http://schemas.openxmlformats.org/markup-compatibility/2006" xmlns:a14="http://schemas.microsoft.com/office/drawing/2010/main">
        <mc:Choice Requires="a14">
          <p:sp>
            <p:nvSpPr>
              <p:cNvPr id="24" name="TextBox 9">
                <a:extLst>
                  <a:ext uri="{FF2B5EF4-FFF2-40B4-BE49-F238E27FC236}">
                    <a16:creationId xmlns:a16="http://schemas.microsoft.com/office/drawing/2014/main" id="{13895711-79E6-F136-CE5A-BF2DBEC54FE2}"/>
                  </a:ext>
                </a:extLst>
              </p:cNvPr>
              <p:cNvSpPr txBox="1"/>
              <p:nvPr/>
            </p:nvSpPr>
            <p:spPr>
              <a:xfrm>
                <a:off x="204365" y="2738170"/>
                <a:ext cx="1397412" cy="395621"/>
              </a:xfrm>
              <a:prstGeom prst="rect">
                <a:avLst/>
              </a:prstGeom>
              <a:noFill/>
            </p:spPr>
            <p:txBody>
              <a:bodyPr wrap="square">
                <a:spAutoFit/>
              </a:bodyPr>
              <a:lstStyle/>
              <a:p>
                <a:r>
                  <a:rPr lang="en-SG" sz="1800" kern="0" dirty="0">
                    <a:solidFill>
                      <a:srgbClr val="00B0F0"/>
                    </a:solidFill>
                    <a:latin typeface="+mn-lt"/>
                  </a:rPr>
                  <a:t>(</a:t>
                </a:r>
                <a14:m>
                  <m:oMath xmlns:m="http://schemas.openxmlformats.org/officeDocument/2006/math">
                    <m:sSub>
                      <m:sSubPr>
                        <m:ctrlPr>
                          <a:rPr lang="en-US" sz="1800" i="1">
                            <a:solidFill>
                              <a:srgbClr val="00B0F0"/>
                            </a:solidFill>
                            <a:latin typeface="Cambria Math" panose="02040503050406030204" pitchFamily="18" charset="0"/>
                            <a:ea typeface="Arial" charset="0"/>
                            <a:cs typeface="Arial" charset="0"/>
                          </a:rPr>
                        </m:ctrlPr>
                      </m:sSubPr>
                      <m:e>
                        <m:r>
                          <a:rPr lang="en-US" sz="1800" b="1" i="1">
                            <a:solidFill>
                              <a:srgbClr val="00B0F0"/>
                            </a:solidFill>
                            <a:latin typeface="Cambria Math" charset="0"/>
                            <a:ea typeface="Arial" charset="0"/>
                            <a:cs typeface="Arial" charset="0"/>
                          </a:rPr>
                          <m:t>𝑴</m:t>
                        </m:r>
                      </m:e>
                      <m:sub>
                        <m:r>
                          <a:rPr lang="en-US" sz="1800" b="1" i="1">
                            <a:solidFill>
                              <a:srgbClr val="00B0F0"/>
                            </a:solidFill>
                            <a:latin typeface="Cambria Math" charset="0"/>
                            <a:ea typeface="Arial" charset="0"/>
                            <a:cs typeface="Arial" charset="0"/>
                          </a:rPr>
                          <m:t>𝒊𝒋</m:t>
                        </m:r>
                      </m:sub>
                    </m:sSub>
                  </m:oMath>
                </a14:m>
                <a:r>
                  <a:rPr lang="en-SG" sz="1800" kern="0" dirty="0">
                    <a:solidFill>
                      <a:srgbClr val="00B0F0"/>
                    </a:solidFill>
                    <a:latin typeface="+mn-lt"/>
                  </a:rPr>
                  <a:t>, </a:t>
                </a:r>
                <a:r>
                  <a:rPr lang="en-SG" sz="1800" kern="0" dirty="0" err="1">
                    <a:solidFill>
                      <a:srgbClr val="00B0F0"/>
                    </a:solidFill>
                    <a:latin typeface="+mn-lt"/>
                  </a:rPr>
                  <a:t>i</a:t>
                </a:r>
                <a:r>
                  <a:rPr lang="en-SG" sz="1800" kern="0" dirty="0">
                    <a:solidFill>
                      <a:srgbClr val="00B0F0"/>
                    </a:solidFill>
                    <a:latin typeface="+mn-lt"/>
                  </a:rPr>
                  <a:t>, j)</a:t>
                </a:r>
                <a:endParaRPr lang="en-US" sz="1800" kern="0" dirty="0">
                  <a:solidFill>
                    <a:srgbClr val="00B0F0"/>
                  </a:solidFill>
                  <a:latin typeface="+mn-lt"/>
                </a:endParaRPr>
              </a:p>
            </p:txBody>
          </p:sp>
        </mc:Choice>
        <mc:Fallback xmlns="">
          <p:sp>
            <p:nvSpPr>
              <p:cNvPr id="24" name="TextBox 9">
                <a:extLst>
                  <a:ext uri="{FF2B5EF4-FFF2-40B4-BE49-F238E27FC236}">
                    <a16:creationId xmlns:a16="http://schemas.microsoft.com/office/drawing/2014/main" id="{13895711-79E6-F136-CE5A-BF2DBEC54FE2}"/>
                  </a:ext>
                </a:extLst>
              </p:cNvPr>
              <p:cNvSpPr txBox="1">
                <a:spLocks noRot="1" noChangeAspect="1" noMove="1" noResize="1" noEditPoints="1" noAdjustHandles="1" noChangeArrowheads="1" noChangeShapeType="1" noTextEdit="1"/>
              </p:cNvSpPr>
              <p:nvPr/>
            </p:nvSpPr>
            <p:spPr>
              <a:xfrm>
                <a:off x="204365" y="2738170"/>
                <a:ext cx="1397412" cy="395621"/>
              </a:xfrm>
              <a:prstGeom prst="rect">
                <a:avLst/>
              </a:prstGeom>
              <a:blipFill>
                <a:blip r:embed="rId3"/>
                <a:stretch>
                  <a:fillRect l="-3930" t="-7692" b="-16923"/>
                </a:stretch>
              </a:blipFill>
            </p:spPr>
            <p:txBody>
              <a:bodyPr/>
              <a:lstStyle/>
              <a:p>
                <a:r>
                  <a:rPr lang="en-SG">
                    <a:noFill/>
                  </a:rPr>
                  <a:t> </a:t>
                </a:r>
              </a:p>
            </p:txBody>
          </p:sp>
        </mc:Fallback>
      </mc:AlternateContent>
      <p:sp>
        <p:nvSpPr>
          <p:cNvPr id="2" name="Rectangle 12">
            <a:extLst>
              <a:ext uri="{FF2B5EF4-FFF2-40B4-BE49-F238E27FC236}">
                <a16:creationId xmlns:a16="http://schemas.microsoft.com/office/drawing/2014/main" id="{3C44F258-BC11-B9A3-85D7-A948B0D49C1E}"/>
              </a:ext>
            </a:extLst>
          </p:cNvPr>
          <p:cNvSpPr/>
          <p:nvPr/>
        </p:nvSpPr>
        <p:spPr bwMode="auto">
          <a:xfrm>
            <a:off x="3154207" y="1336389"/>
            <a:ext cx="735550" cy="1941945"/>
          </a:xfrm>
          <a:prstGeom prst="rect">
            <a:avLst/>
          </a:prstGeom>
          <a:noFill/>
          <a:ln w="2857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Times" pitchFamily="18" charset="0"/>
            </a:endParaRPr>
          </a:p>
        </p:txBody>
      </p:sp>
      <mc:AlternateContent xmlns:mc="http://schemas.openxmlformats.org/markup-compatibility/2006" xmlns:a14="http://schemas.microsoft.com/office/drawing/2010/main">
        <mc:Choice Requires="a14">
          <p:sp>
            <p:nvSpPr>
              <p:cNvPr id="5" name="TextBox 9">
                <a:extLst>
                  <a:ext uri="{FF2B5EF4-FFF2-40B4-BE49-F238E27FC236}">
                    <a16:creationId xmlns:a16="http://schemas.microsoft.com/office/drawing/2014/main" id="{68E95756-3A2C-2BB8-7477-D8D3F63216E0}"/>
                  </a:ext>
                </a:extLst>
              </p:cNvPr>
              <p:cNvSpPr txBox="1"/>
              <p:nvPr/>
            </p:nvSpPr>
            <p:spPr>
              <a:xfrm>
                <a:off x="219302" y="3608034"/>
                <a:ext cx="2079397" cy="1833194"/>
              </a:xfrm>
              <a:prstGeom prst="rect">
                <a:avLst/>
              </a:prstGeom>
              <a:noFill/>
            </p:spPr>
            <p:txBody>
              <a:bodyPr wrap="square">
                <a:spAutoFit/>
              </a:bodyPr>
              <a:lstStyle/>
              <a:p>
                <a:r>
                  <a:rPr lang="en-SG" sz="1800" kern="0" dirty="0">
                    <a:solidFill>
                      <a:srgbClr val="00B0F0"/>
                    </a:solidFill>
                    <a:latin typeface="+mn-lt"/>
                  </a:rPr>
                  <a:t>Map function:</a:t>
                </a:r>
              </a:p>
              <a:p>
                <a:r>
                  <a:rPr lang="en-SG" sz="1800" kern="0" dirty="0">
                    <a:solidFill>
                      <a:srgbClr val="00B0F0"/>
                    </a:solidFill>
                    <a:latin typeface="+mn-lt"/>
                  </a:rPr>
                  <a:t>For each </a:t>
                </a:r>
                <a14:m>
                  <m:oMath xmlns:m="http://schemas.openxmlformats.org/officeDocument/2006/math">
                    <m:sSub>
                      <m:sSubPr>
                        <m:ctrlPr>
                          <a:rPr lang="en-US" sz="1800" i="1">
                            <a:solidFill>
                              <a:srgbClr val="00B0F0"/>
                            </a:solidFill>
                            <a:latin typeface="Cambria Math" panose="02040503050406030204" pitchFamily="18" charset="0"/>
                            <a:ea typeface="Arial" charset="0"/>
                            <a:cs typeface="Arial" charset="0"/>
                          </a:rPr>
                        </m:ctrlPr>
                      </m:sSubPr>
                      <m:e>
                        <m:r>
                          <a:rPr lang="en-US" sz="1800" b="1" i="1">
                            <a:solidFill>
                              <a:srgbClr val="00B0F0"/>
                            </a:solidFill>
                            <a:latin typeface="Cambria Math" charset="0"/>
                            <a:ea typeface="Arial" charset="0"/>
                            <a:cs typeface="Arial" charset="0"/>
                          </a:rPr>
                          <m:t>𝑴</m:t>
                        </m:r>
                      </m:e>
                      <m:sub>
                        <m:r>
                          <a:rPr lang="en-US" sz="1800" b="1" i="1">
                            <a:solidFill>
                              <a:srgbClr val="00B0F0"/>
                            </a:solidFill>
                            <a:latin typeface="Cambria Math" charset="0"/>
                            <a:ea typeface="Arial" charset="0"/>
                            <a:cs typeface="Arial" charset="0"/>
                          </a:rPr>
                          <m:t>𝒊𝒋</m:t>
                        </m:r>
                      </m:sub>
                    </m:sSub>
                  </m:oMath>
                </a14:m>
                <a:r>
                  <a:rPr lang="en-SG" sz="1800" kern="0" dirty="0">
                    <a:solidFill>
                      <a:srgbClr val="00B0F0"/>
                    </a:solidFill>
                    <a:latin typeface="+mn-lt"/>
                  </a:rPr>
                  <a:t>, find </a:t>
                </a:r>
                <a14:m>
                  <m:oMath xmlns:m="http://schemas.openxmlformats.org/officeDocument/2006/math">
                    <m:sSub>
                      <m:sSubPr>
                        <m:ctrlPr>
                          <a:rPr lang="en-US" sz="1800" i="1">
                            <a:solidFill>
                              <a:srgbClr val="00B0F0"/>
                            </a:solidFill>
                            <a:latin typeface="Cambria Math" panose="02040503050406030204" pitchFamily="18" charset="0"/>
                            <a:ea typeface="Arial" charset="0"/>
                            <a:cs typeface="Arial" charset="0"/>
                          </a:rPr>
                        </m:ctrlPr>
                      </m:sSubPr>
                      <m:e>
                        <m:r>
                          <a:rPr lang="en-US" sz="1800" b="1" i="1">
                            <a:solidFill>
                              <a:srgbClr val="00B0F0"/>
                            </a:solidFill>
                            <a:latin typeface="Cambria Math" charset="0"/>
                            <a:ea typeface="Arial" charset="0"/>
                            <a:cs typeface="Arial" charset="0"/>
                          </a:rPr>
                          <m:t>𝑴</m:t>
                        </m:r>
                      </m:e>
                      <m:sub>
                        <m:r>
                          <a:rPr lang="en-US" sz="1800" b="1" i="1">
                            <a:solidFill>
                              <a:srgbClr val="00B0F0"/>
                            </a:solidFill>
                            <a:latin typeface="Cambria Math" charset="0"/>
                            <a:ea typeface="Arial" charset="0"/>
                            <a:cs typeface="Arial" charset="0"/>
                          </a:rPr>
                          <m:t>𝒊𝒋</m:t>
                        </m:r>
                      </m:sub>
                    </m:sSub>
                    <m:r>
                      <a:rPr lang="en-US" sz="1800" b="1" i="1">
                        <a:solidFill>
                          <a:srgbClr val="00B0F0"/>
                        </a:solidFill>
                        <a:latin typeface="Cambria Math" charset="0"/>
                        <a:ea typeface="Arial" charset="0"/>
                        <a:cs typeface="Arial" charset="0"/>
                      </a:rPr>
                      <m:t>∙</m:t>
                    </m:r>
                    <m:sSub>
                      <m:sSubPr>
                        <m:ctrlPr>
                          <a:rPr lang="en-US" sz="1800" i="1">
                            <a:solidFill>
                              <a:srgbClr val="00B0F0"/>
                            </a:solidFill>
                            <a:latin typeface="Cambria Math" panose="02040503050406030204" pitchFamily="18" charset="0"/>
                            <a:ea typeface="Arial" charset="0"/>
                            <a:cs typeface="Arial" charset="0"/>
                          </a:rPr>
                        </m:ctrlPr>
                      </m:sSubPr>
                      <m:e>
                        <m:r>
                          <a:rPr lang="en-US" sz="1800" b="1" i="1">
                            <a:solidFill>
                              <a:srgbClr val="00B0F0"/>
                            </a:solidFill>
                            <a:latin typeface="Cambria Math" charset="0"/>
                            <a:ea typeface="Arial" charset="0"/>
                            <a:cs typeface="Arial" charset="0"/>
                          </a:rPr>
                          <m:t>𝒗</m:t>
                        </m:r>
                      </m:e>
                      <m:sub>
                        <m:r>
                          <a:rPr lang="en-US" sz="1800" b="1" i="1">
                            <a:solidFill>
                              <a:srgbClr val="00B0F0"/>
                            </a:solidFill>
                            <a:latin typeface="Cambria Math" charset="0"/>
                            <a:ea typeface="Arial" charset="0"/>
                            <a:cs typeface="Arial" charset="0"/>
                          </a:rPr>
                          <m:t>𝒋</m:t>
                        </m:r>
                      </m:sub>
                    </m:sSub>
                  </m:oMath>
                </a14:m>
                <a:endParaRPr lang="en-SG" sz="1800" kern="0" dirty="0">
                  <a:solidFill>
                    <a:srgbClr val="00B0F0"/>
                  </a:solidFill>
                  <a:latin typeface="+mn-lt"/>
                </a:endParaRPr>
              </a:p>
              <a:p>
                <a:endParaRPr lang="en-SG" sz="1800" kern="0" dirty="0">
                  <a:solidFill>
                    <a:srgbClr val="00B0F0"/>
                  </a:solidFill>
                  <a:latin typeface="+mn-lt"/>
                </a:endParaRPr>
              </a:p>
              <a:p>
                <a:r>
                  <a:rPr lang="en-SG" sz="1800" kern="0" dirty="0">
                    <a:solidFill>
                      <a:srgbClr val="00B0F0"/>
                    </a:solidFill>
                    <a:latin typeface="+mn-lt"/>
                  </a:rPr>
                  <a:t>Map output:</a:t>
                </a:r>
              </a:p>
              <a:p>
                <a:r>
                  <a:rPr lang="en-SG" sz="1800" kern="0" dirty="0">
                    <a:solidFill>
                      <a:srgbClr val="00B0F0"/>
                    </a:solidFill>
                    <a:latin typeface="+mn-lt"/>
                  </a:rPr>
                  <a:t>(</a:t>
                </a:r>
                <a:r>
                  <a:rPr lang="en-SG" sz="1800" kern="0" dirty="0" err="1">
                    <a:solidFill>
                      <a:srgbClr val="00B0F0"/>
                    </a:solidFill>
                    <a:latin typeface="+mn-lt"/>
                  </a:rPr>
                  <a:t>i</a:t>
                </a:r>
                <a:r>
                  <a:rPr lang="en-SG" sz="1800" kern="0" dirty="0">
                    <a:solidFill>
                      <a:srgbClr val="00B0F0"/>
                    </a:solidFill>
                    <a:latin typeface="+mn-lt"/>
                  </a:rPr>
                  <a:t>, </a:t>
                </a:r>
                <a14:m>
                  <m:oMath xmlns:m="http://schemas.openxmlformats.org/officeDocument/2006/math">
                    <m:sSub>
                      <m:sSubPr>
                        <m:ctrlPr>
                          <a:rPr lang="en-US" sz="1800" i="1">
                            <a:solidFill>
                              <a:srgbClr val="00B0F0"/>
                            </a:solidFill>
                            <a:latin typeface="Cambria Math" panose="02040503050406030204" pitchFamily="18" charset="0"/>
                            <a:ea typeface="Arial" charset="0"/>
                            <a:cs typeface="Arial" charset="0"/>
                          </a:rPr>
                        </m:ctrlPr>
                      </m:sSubPr>
                      <m:e>
                        <m:r>
                          <a:rPr lang="en-US" sz="1800" b="1" i="1">
                            <a:solidFill>
                              <a:srgbClr val="00B0F0"/>
                            </a:solidFill>
                            <a:latin typeface="Cambria Math" charset="0"/>
                            <a:ea typeface="Arial" charset="0"/>
                            <a:cs typeface="Arial" charset="0"/>
                          </a:rPr>
                          <m:t>𝑴</m:t>
                        </m:r>
                      </m:e>
                      <m:sub>
                        <m:r>
                          <a:rPr lang="en-US" sz="1800" b="1" i="1">
                            <a:solidFill>
                              <a:srgbClr val="00B0F0"/>
                            </a:solidFill>
                            <a:latin typeface="Cambria Math" charset="0"/>
                            <a:ea typeface="Arial" charset="0"/>
                            <a:cs typeface="Arial" charset="0"/>
                          </a:rPr>
                          <m:t>𝒊𝒋</m:t>
                        </m:r>
                      </m:sub>
                    </m:sSub>
                    <m:r>
                      <a:rPr lang="en-US" sz="1800" b="1" i="1">
                        <a:solidFill>
                          <a:srgbClr val="00B0F0"/>
                        </a:solidFill>
                        <a:latin typeface="Cambria Math" charset="0"/>
                        <a:ea typeface="Arial" charset="0"/>
                        <a:cs typeface="Arial" charset="0"/>
                      </a:rPr>
                      <m:t>∙</m:t>
                    </m:r>
                    <m:sSub>
                      <m:sSubPr>
                        <m:ctrlPr>
                          <a:rPr lang="en-US" sz="1800" i="1">
                            <a:solidFill>
                              <a:srgbClr val="00B0F0"/>
                            </a:solidFill>
                            <a:latin typeface="Cambria Math" panose="02040503050406030204" pitchFamily="18" charset="0"/>
                            <a:ea typeface="Arial" charset="0"/>
                            <a:cs typeface="Arial" charset="0"/>
                          </a:rPr>
                        </m:ctrlPr>
                      </m:sSubPr>
                      <m:e>
                        <m:r>
                          <a:rPr lang="en-US" sz="1800" b="1" i="1">
                            <a:solidFill>
                              <a:srgbClr val="00B0F0"/>
                            </a:solidFill>
                            <a:latin typeface="Cambria Math" charset="0"/>
                            <a:ea typeface="Arial" charset="0"/>
                            <a:cs typeface="Arial" charset="0"/>
                          </a:rPr>
                          <m:t>𝒗</m:t>
                        </m:r>
                      </m:e>
                      <m:sub>
                        <m:r>
                          <a:rPr lang="en-US" sz="1800" b="1" i="1">
                            <a:solidFill>
                              <a:srgbClr val="00B0F0"/>
                            </a:solidFill>
                            <a:latin typeface="Cambria Math" charset="0"/>
                            <a:ea typeface="Arial" charset="0"/>
                            <a:cs typeface="Arial" charset="0"/>
                          </a:rPr>
                          <m:t>𝒋</m:t>
                        </m:r>
                      </m:sub>
                    </m:sSub>
                  </m:oMath>
                </a14:m>
                <a:r>
                  <a:rPr lang="en-SG" sz="1800" kern="0" dirty="0">
                    <a:solidFill>
                      <a:srgbClr val="00B0F0"/>
                    </a:solidFill>
                    <a:latin typeface="+mn-lt"/>
                  </a:rPr>
                  <a:t>)</a:t>
                </a:r>
              </a:p>
            </p:txBody>
          </p:sp>
        </mc:Choice>
        <mc:Fallback xmlns="">
          <p:sp>
            <p:nvSpPr>
              <p:cNvPr id="5" name="TextBox 9">
                <a:extLst>
                  <a:ext uri="{FF2B5EF4-FFF2-40B4-BE49-F238E27FC236}">
                    <a16:creationId xmlns:a16="http://schemas.microsoft.com/office/drawing/2014/main" id="{68E95756-3A2C-2BB8-7477-D8D3F63216E0}"/>
                  </a:ext>
                </a:extLst>
              </p:cNvPr>
              <p:cNvSpPr txBox="1">
                <a:spLocks noRot="1" noChangeAspect="1" noMove="1" noResize="1" noEditPoints="1" noAdjustHandles="1" noChangeArrowheads="1" noChangeShapeType="1" noTextEdit="1"/>
              </p:cNvSpPr>
              <p:nvPr/>
            </p:nvSpPr>
            <p:spPr>
              <a:xfrm>
                <a:off x="219302" y="3608034"/>
                <a:ext cx="2079397" cy="1833194"/>
              </a:xfrm>
              <a:prstGeom prst="rect">
                <a:avLst/>
              </a:prstGeom>
              <a:blipFill>
                <a:blip r:embed="rId4"/>
                <a:stretch>
                  <a:fillRect l="-2639" t="-1993" r="-1173" b="-2658"/>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 name="TextBox 10">
                <a:extLst>
                  <a:ext uri="{FF2B5EF4-FFF2-40B4-BE49-F238E27FC236}">
                    <a16:creationId xmlns:a16="http://schemas.microsoft.com/office/drawing/2014/main" id="{A6F596D3-3C1A-74A8-3FAC-611AB4BB2EAC}"/>
                  </a:ext>
                </a:extLst>
              </p:cNvPr>
              <p:cNvSpPr txBox="1"/>
              <p:nvPr/>
            </p:nvSpPr>
            <p:spPr>
              <a:xfrm>
                <a:off x="6678151" y="3743512"/>
                <a:ext cx="2392360" cy="2359044"/>
              </a:xfrm>
              <a:prstGeom prst="rect">
                <a:avLst/>
              </a:prstGeom>
              <a:noFill/>
            </p:spPr>
            <p:txBody>
              <a:bodyPr wrap="square">
                <a:spAutoFit/>
              </a:bodyPr>
              <a:lstStyle/>
              <a:p>
                <a:r>
                  <a:rPr lang="en-SG" sz="1800" dirty="0">
                    <a:latin typeface="Cambria Math" panose="02040503050406030204" pitchFamily="18" charset="0"/>
                    <a:ea typeface="Arial" charset="0"/>
                    <a:cs typeface="Arial" charset="0"/>
                  </a:rPr>
                  <a:t>Map Function:</a:t>
                </a:r>
              </a:p>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ea typeface="Arial" charset="0"/>
                              <a:cs typeface="Arial" charset="0"/>
                            </a:rPr>
                          </m:ctrlPr>
                        </m:sSubPr>
                        <m:e>
                          <m:r>
                            <a:rPr lang="en-US" sz="1800" b="1" i="1">
                              <a:latin typeface="Cambria Math" charset="0"/>
                              <a:ea typeface="Arial" charset="0"/>
                              <a:cs typeface="Arial" charset="0"/>
                            </a:rPr>
                            <m:t>𝑴</m:t>
                          </m:r>
                        </m:e>
                        <m:sub>
                          <m:r>
                            <a:rPr lang="en-US" sz="1800" b="1" i="1">
                              <a:latin typeface="Cambria Math" charset="0"/>
                              <a:ea typeface="Arial" charset="0"/>
                              <a:cs typeface="Arial" charset="0"/>
                            </a:rPr>
                            <m:t>𝒊𝒋</m:t>
                          </m:r>
                        </m:sub>
                      </m:sSub>
                      <m:r>
                        <a:rPr lang="en-US" sz="1800" b="1" i="1">
                          <a:latin typeface="Cambria Math" charset="0"/>
                          <a:ea typeface="Arial" charset="0"/>
                          <a:cs typeface="Arial" charset="0"/>
                        </a:rPr>
                        <m:t>∙</m:t>
                      </m:r>
                      <m:sSub>
                        <m:sSubPr>
                          <m:ctrlPr>
                            <a:rPr lang="en-US" sz="1800" i="1">
                              <a:latin typeface="Cambria Math" panose="02040503050406030204" pitchFamily="18" charset="0"/>
                              <a:ea typeface="Arial" charset="0"/>
                              <a:cs typeface="Arial" charset="0"/>
                            </a:rPr>
                          </m:ctrlPr>
                        </m:sSubPr>
                        <m:e>
                          <m:r>
                            <a:rPr lang="en-US" sz="1800" b="1" i="1">
                              <a:latin typeface="Cambria Math" charset="0"/>
                              <a:ea typeface="Arial" charset="0"/>
                              <a:cs typeface="Arial" charset="0"/>
                            </a:rPr>
                            <m:t>𝒗</m:t>
                          </m:r>
                        </m:e>
                        <m:sub>
                          <m:r>
                            <a:rPr lang="en-US" sz="1800" b="1" i="1">
                              <a:latin typeface="Cambria Math" charset="0"/>
                              <a:ea typeface="Arial" charset="0"/>
                              <a:cs typeface="Arial" charset="0"/>
                            </a:rPr>
                            <m:t>𝒋</m:t>
                          </m:r>
                        </m:sub>
                      </m:sSub>
                    </m:oMath>
                  </m:oMathPara>
                </a14:m>
                <a:endParaRPr lang="en-SG" sz="1800" b="1" dirty="0">
                  <a:ea typeface="Arial" charset="0"/>
                  <a:cs typeface="Arial" charset="0"/>
                </a:endParaRPr>
              </a:p>
              <a:p>
                <a:endParaRPr lang="en-SG" sz="1800" dirty="0"/>
              </a:p>
              <a:p>
                <a:r>
                  <a:rPr lang="en-SG" sz="1800" dirty="0"/>
                  <a:t>Reduce Function:</a:t>
                </a:r>
              </a:p>
              <a:p>
                <a:pPr/>
                <a14:m>
                  <m:oMathPara xmlns:m="http://schemas.openxmlformats.org/officeDocument/2006/math">
                    <m:oMathParaPr>
                      <m:jc m:val="centerGroup"/>
                    </m:oMathParaPr>
                    <m:oMath xmlns:m="http://schemas.openxmlformats.org/officeDocument/2006/math">
                      <m:nary>
                        <m:naryPr>
                          <m:chr m:val="∑"/>
                          <m:limLoc m:val="subSup"/>
                          <m:ctrlPr>
                            <a:rPr lang="en-US" sz="1800" i="1">
                              <a:latin typeface="Cambria Math" panose="02040503050406030204" pitchFamily="18" charset="0"/>
                              <a:ea typeface="Arial" charset="0"/>
                              <a:cs typeface="Arial" charset="0"/>
                            </a:rPr>
                          </m:ctrlPr>
                        </m:naryPr>
                        <m:sub>
                          <m:r>
                            <m:rPr>
                              <m:brk m:alnAt="25"/>
                            </m:rPr>
                            <a:rPr lang="en-US" sz="1800" b="1" i="1">
                              <a:latin typeface="Cambria Math" charset="0"/>
                              <a:ea typeface="Arial" charset="0"/>
                              <a:cs typeface="Arial" charset="0"/>
                            </a:rPr>
                            <m:t>𝒋</m:t>
                          </m:r>
                          <m:r>
                            <a:rPr lang="en-US" sz="1800" b="1" i="1">
                              <a:latin typeface="Cambria Math" charset="0"/>
                              <a:ea typeface="Arial" charset="0"/>
                              <a:cs typeface="Arial" charset="0"/>
                            </a:rPr>
                            <m:t>=</m:t>
                          </m:r>
                          <m:r>
                            <a:rPr lang="en-US" sz="1800" b="1" i="1">
                              <a:latin typeface="Cambria Math" charset="0"/>
                              <a:ea typeface="Arial" charset="0"/>
                              <a:cs typeface="Arial" charset="0"/>
                            </a:rPr>
                            <m:t>𝟏</m:t>
                          </m:r>
                        </m:sub>
                        <m:sup>
                          <m:r>
                            <a:rPr lang="en-US" sz="1800" b="1" i="1">
                              <a:latin typeface="Cambria Math" charset="0"/>
                              <a:ea typeface="Arial" charset="0"/>
                              <a:cs typeface="Arial" charset="0"/>
                            </a:rPr>
                            <m:t>𝒎</m:t>
                          </m:r>
                        </m:sup>
                        <m:e/>
                      </m:nary>
                    </m:oMath>
                  </m:oMathPara>
                </a14:m>
                <a:endParaRPr lang="en-SG" sz="1800" dirty="0"/>
              </a:p>
              <a:p>
                <a:r>
                  <a:rPr lang="en-SG" sz="1800" dirty="0" err="1"/>
                  <a:t>i</a:t>
                </a:r>
                <a:r>
                  <a:rPr lang="en-SG" sz="1800" dirty="0"/>
                  <a:t> must be key in the (key, value) Map output</a:t>
                </a:r>
              </a:p>
            </p:txBody>
          </p:sp>
        </mc:Choice>
        <mc:Fallback xmlns="">
          <p:sp>
            <p:nvSpPr>
              <p:cNvPr id="7" name="TextBox 10">
                <a:extLst>
                  <a:ext uri="{FF2B5EF4-FFF2-40B4-BE49-F238E27FC236}">
                    <a16:creationId xmlns:a16="http://schemas.microsoft.com/office/drawing/2014/main" id="{A6F596D3-3C1A-74A8-3FAC-611AB4BB2EAC}"/>
                  </a:ext>
                </a:extLst>
              </p:cNvPr>
              <p:cNvSpPr txBox="1">
                <a:spLocks noRot="1" noChangeAspect="1" noMove="1" noResize="1" noEditPoints="1" noAdjustHandles="1" noChangeArrowheads="1" noChangeShapeType="1" noTextEdit="1"/>
              </p:cNvSpPr>
              <p:nvPr/>
            </p:nvSpPr>
            <p:spPr>
              <a:xfrm>
                <a:off x="6678151" y="3743512"/>
                <a:ext cx="2392360" cy="2359044"/>
              </a:xfrm>
              <a:prstGeom prst="rect">
                <a:avLst/>
              </a:prstGeom>
              <a:blipFill>
                <a:blip r:embed="rId5"/>
                <a:stretch>
                  <a:fillRect l="-2036" t="-1550" r="-1781" b="-310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1" name="TextBox 11">
                <a:extLst>
                  <a:ext uri="{FF2B5EF4-FFF2-40B4-BE49-F238E27FC236}">
                    <a16:creationId xmlns:a16="http://schemas.microsoft.com/office/drawing/2014/main" id="{997F9140-1AD7-2231-3FDC-8CB343FDA619}"/>
                  </a:ext>
                </a:extLst>
              </p:cNvPr>
              <p:cNvSpPr txBox="1"/>
              <p:nvPr/>
            </p:nvSpPr>
            <p:spPr>
              <a:xfrm>
                <a:off x="2685471" y="3579091"/>
                <a:ext cx="3664529" cy="2066591"/>
              </a:xfrm>
              <a:prstGeom prst="rect">
                <a:avLst/>
              </a:prstGeom>
              <a:noFill/>
            </p:spPr>
            <p:txBody>
              <a:bodyPr wrap="square">
                <a:spAutoFit/>
              </a:bodyPr>
              <a:lstStyle/>
              <a:p>
                <a:r>
                  <a:rPr lang="en-US" sz="1800" dirty="0">
                    <a:solidFill>
                      <a:srgbClr val="7030A0"/>
                    </a:solidFill>
                    <a:effectLst/>
                    <a:latin typeface="+mn-lt"/>
                    <a:ea typeface="Times New Roman" panose="02020603050405020304" pitchFamily="18" charset="0"/>
                    <a:cs typeface="Times" panose="02020603050405020304" pitchFamily="18" charset="0"/>
                  </a:rPr>
                  <a:t>Reduce Function: </a:t>
                </a:r>
              </a:p>
              <a:p>
                <a:r>
                  <a:rPr lang="en-US" sz="1800" dirty="0">
                    <a:solidFill>
                      <a:srgbClr val="7030A0"/>
                    </a:solidFill>
                    <a:latin typeface="+mn-lt"/>
                    <a:ea typeface="Times New Roman" panose="02020603050405020304" pitchFamily="18" charset="0"/>
                    <a:cs typeface="Times" panose="02020603050405020304" pitchFamily="18" charset="0"/>
                  </a:rPr>
                  <a:t>Sum all the values associated with key </a:t>
                </a:r>
                <a:r>
                  <a:rPr lang="en-US" sz="1800" dirty="0" err="1">
                    <a:solidFill>
                      <a:srgbClr val="7030A0"/>
                    </a:solidFill>
                    <a:latin typeface="+mn-lt"/>
                    <a:ea typeface="Times New Roman" panose="02020603050405020304" pitchFamily="18" charset="0"/>
                    <a:cs typeface="Times" panose="02020603050405020304" pitchFamily="18" charset="0"/>
                  </a:rPr>
                  <a:t>i</a:t>
                </a:r>
                <a:endParaRPr lang="en-US" sz="1800" dirty="0">
                  <a:solidFill>
                    <a:srgbClr val="7030A0"/>
                  </a:solidFill>
                  <a:latin typeface="+mn-lt"/>
                  <a:ea typeface="Times New Roman" panose="02020603050405020304" pitchFamily="18" charset="0"/>
                  <a:cs typeface="Times" panose="02020603050405020304" pitchFamily="18" charset="0"/>
                </a:endParaRPr>
              </a:p>
              <a:p>
                <a:endParaRPr lang="en-US" sz="1800" dirty="0">
                  <a:solidFill>
                    <a:srgbClr val="7030A0"/>
                  </a:solidFill>
                  <a:effectLst/>
                  <a:latin typeface="+mn-lt"/>
                  <a:ea typeface="Times New Roman" panose="02020603050405020304" pitchFamily="18" charset="0"/>
                  <a:cs typeface="Times" panose="02020603050405020304" pitchFamily="18" charset="0"/>
                </a:endParaRPr>
              </a:p>
              <a:p>
                <a:r>
                  <a:rPr lang="en-US" sz="1800" dirty="0">
                    <a:solidFill>
                      <a:srgbClr val="7030A0"/>
                    </a:solidFill>
                    <a:latin typeface="+mn-lt"/>
                    <a:ea typeface="Times New Roman" panose="02020603050405020304" pitchFamily="18" charset="0"/>
                    <a:cs typeface="Times" panose="02020603050405020304" pitchFamily="18" charset="0"/>
                  </a:rPr>
                  <a:t>Reduce output:</a:t>
                </a:r>
              </a:p>
              <a:p>
                <a:r>
                  <a:rPr lang="en-US" sz="1800" dirty="0">
                    <a:solidFill>
                      <a:srgbClr val="7030A0"/>
                    </a:solidFill>
                    <a:effectLst/>
                    <a:latin typeface="+mn-lt"/>
                    <a:ea typeface="Times New Roman" panose="02020603050405020304" pitchFamily="18" charset="0"/>
                    <a:cs typeface="Times" panose="02020603050405020304" pitchFamily="18" charset="0"/>
                  </a:rPr>
                  <a:t>(</a:t>
                </a:r>
                <a:r>
                  <a:rPr lang="en-US" sz="1800" dirty="0" err="1">
                    <a:solidFill>
                      <a:srgbClr val="7030A0"/>
                    </a:solidFill>
                    <a:effectLst/>
                    <a:latin typeface="+mn-lt"/>
                    <a:ea typeface="Times New Roman" panose="02020603050405020304" pitchFamily="18" charset="0"/>
                    <a:cs typeface="Times" panose="02020603050405020304" pitchFamily="18" charset="0"/>
                  </a:rPr>
                  <a:t>i</a:t>
                </a:r>
                <a:r>
                  <a:rPr lang="en-US" sz="1800" dirty="0">
                    <a:solidFill>
                      <a:srgbClr val="7030A0"/>
                    </a:solidFill>
                    <a:effectLst/>
                    <a:latin typeface="+mn-lt"/>
                    <a:ea typeface="Times New Roman" panose="02020603050405020304" pitchFamily="18" charset="0"/>
                    <a:cs typeface="Times" panose="02020603050405020304" pitchFamily="18" charset="0"/>
                  </a:rPr>
                  <a:t>, </a:t>
                </a:r>
                <a:r>
                  <a:rPr lang="en-SG" sz="1800" kern="0" dirty="0">
                    <a:solidFill>
                      <a:srgbClr val="7030A0"/>
                    </a:solidFill>
                  </a:rPr>
                  <a:t>x</a:t>
                </a:r>
                <a:r>
                  <a:rPr lang="en-SG" sz="1800" kern="0" baseline="-25000" dirty="0">
                    <a:solidFill>
                      <a:srgbClr val="7030A0"/>
                    </a:solidFill>
                  </a:rPr>
                  <a:t>i</a:t>
                </a:r>
                <a:r>
                  <a:rPr lang="en-SG" sz="1800" kern="0" dirty="0">
                    <a:solidFill>
                      <a:srgbClr val="7030A0"/>
                    </a:solidFill>
                  </a:rPr>
                  <a:t>) </a:t>
                </a:r>
              </a:p>
              <a:p>
                <a:r>
                  <a:rPr lang="en-SG" sz="1800" kern="0" dirty="0">
                    <a:solidFill>
                      <a:srgbClr val="7030A0"/>
                    </a:solidFill>
                  </a:rPr>
                  <a:t>where x</a:t>
                </a:r>
                <a:r>
                  <a:rPr lang="en-SG" sz="1800" kern="0" baseline="-25000" dirty="0">
                    <a:solidFill>
                      <a:srgbClr val="7030A0"/>
                    </a:solidFill>
                  </a:rPr>
                  <a:t>i </a:t>
                </a:r>
                <a:r>
                  <a:rPr lang="en-SG" sz="1800" kern="0" dirty="0">
                    <a:solidFill>
                      <a:srgbClr val="7030A0"/>
                    </a:solidFill>
                  </a:rPr>
                  <a:t>= </a:t>
                </a:r>
                <a:r>
                  <a:rPr lang="en-SG" sz="1800" b="1" kern="0" dirty="0">
                    <a:solidFill>
                      <a:srgbClr val="7030A0"/>
                    </a:solidFill>
                  </a:rPr>
                  <a:t>M</a:t>
                </a:r>
                <a:r>
                  <a:rPr lang="en-SG" sz="1800" b="1" kern="0" baseline="-25000" dirty="0">
                    <a:solidFill>
                      <a:srgbClr val="7030A0"/>
                    </a:solidFill>
                  </a:rPr>
                  <a:t>i </a:t>
                </a:r>
                <a:r>
                  <a:rPr lang="en-SG" sz="1800" kern="0" dirty="0">
                    <a:solidFill>
                      <a:srgbClr val="7030A0"/>
                    </a:solidFill>
                  </a:rPr>
                  <a:t>x </a:t>
                </a:r>
                <a:r>
                  <a:rPr lang="en-SG" sz="1800" b="1" kern="0" dirty="0">
                    <a:solidFill>
                      <a:srgbClr val="7030A0"/>
                    </a:solidFill>
                  </a:rPr>
                  <a:t>V</a:t>
                </a:r>
                <a:r>
                  <a:rPr lang="en-SG" sz="1800" kern="0" dirty="0">
                    <a:solidFill>
                      <a:srgbClr val="7030A0"/>
                    </a:solidFill>
                  </a:rPr>
                  <a:t> = </a:t>
                </a:r>
                <a14:m>
                  <m:oMath xmlns:m="http://schemas.openxmlformats.org/officeDocument/2006/math">
                    <m:nary>
                      <m:naryPr>
                        <m:chr m:val="∑"/>
                        <m:limLoc m:val="subSup"/>
                        <m:ctrlPr>
                          <a:rPr lang="en-US" sz="1800" i="1">
                            <a:solidFill>
                              <a:srgbClr val="7030A0"/>
                            </a:solidFill>
                            <a:latin typeface="Cambria Math" panose="02040503050406030204" pitchFamily="18" charset="0"/>
                            <a:ea typeface="Arial" charset="0"/>
                            <a:cs typeface="Arial" charset="0"/>
                          </a:rPr>
                        </m:ctrlPr>
                      </m:naryPr>
                      <m:sub>
                        <m:r>
                          <m:rPr>
                            <m:brk m:alnAt="25"/>
                          </m:rPr>
                          <a:rPr lang="en-US" sz="1800" b="1" i="1">
                            <a:solidFill>
                              <a:srgbClr val="7030A0"/>
                            </a:solidFill>
                            <a:latin typeface="Cambria Math" charset="0"/>
                            <a:ea typeface="Arial" charset="0"/>
                            <a:cs typeface="Arial" charset="0"/>
                          </a:rPr>
                          <m:t>𝒋</m:t>
                        </m:r>
                        <m:r>
                          <a:rPr lang="en-US" sz="1800" b="1" i="1">
                            <a:solidFill>
                              <a:srgbClr val="7030A0"/>
                            </a:solidFill>
                            <a:latin typeface="Cambria Math" charset="0"/>
                            <a:ea typeface="Arial" charset="0"/>
                            <a:cs typeface="Arial" charset="0"/>
                          </a:rPr>
                          <m:t>=</m:t>
                        </m:r>
                        <m:r>
                          <a:rPr lang="en-US" sz="1800" b="1" i="1">
                            <a:solidFill>
                              <a:srgbClr val="7030A0"/>
                            </a:solidFill>
                            <a:latin typeface="Cambria Math" charset="0"/>
                            <a:ea typeface="Arial" charset="0"/>
                            <a:cs typeface="Arial" charset="0"/>
                          </a:rPr>
                          <m:t>𝟏</m:t>
                        </m:r>
                      </m:sub>
                      <m:sup>
                        <m:r>
                          <a:rPr lang="en-US" sz="1800" b="1" i="1">
                            <a:solidFill>
                              <a:srgbClr val="7030A0"/>
                            </a:solidFill>
                            <a:latin typeface="Cambria Math" charset="0"/>
                            <a:ea typeface="Arial" charset="0"/>
                            <a:cs typeface="Arial" charset="0"/>
                          </a:rPr>
                          <m:t>𝒎</m:t>
                        </m:r>
                      </m:sup>
                      <m:e>
                        <m:sSub>
                          <m:sSubPr>
                            <m:ctrlPr>
                              <a:rPr lang="en-US" sz="1800" i="1">
                                <a:solidFill>
                                  <a:srgbClr val="7030A0"/>
                                </a:solidFill>
                                <a:latin typeface="Cambria Math" panose="02040503050406030204" pitchFamily="18" charset="0"/>
                                <a:ea typeface="Arial" charset="0"/>
                                <a:cs typeface="Arial" charset="0"/>
                              </a:rPr>
                            </m:ctrlPr>
                          </m:sSubPr>
                          <m:e>
                            <m:r>
                              <a:rPr lang="en-US" sz="1800" b="1" i="1">
                                <a:solidFill>
                                  <a:srgbClr val="7030A0"/>
                                </a:solidFill>
                                <a:latin typeface="Cambria Math" charset="0"/>
                                <a:ea typeface="Arial" charset="0"/>
                                <a:cs typeface="Arial" charset="0"/>
                              </a:rPr>
                              <m:t>𝑴</m:t>
                            </m:r>
                          </m:e>
                          <m:sub>
                            <m:r>
                              <a:rPr lang="en-US" sz="1800" b="1" i="1">
                                <a:solidFill>
                                  <a:srgbClr val="7030A0"/>
                                </a:solidFill>
                                <a:latin typeface="Cambria Math" charset="0"/>
                                <a:ea typeface="Arial" charset="0"/>
                                <a:cs typeface="Arial" charset="0"/>
                              </a:rPr>
                              <m:t>𝒊𝒋</m:t>
                            </m:r>
                          </m:sub>
                        </m:sSub>
                        <m:r>
                          <a:rPr lang="en-US" sz="1800" b="1" i="1">
                            <a:solidFill>
                              <a:srgbClr val="7030A0"/>
                            </a:solidFill>
                            <a:latin typeface="Cambria Math" charset="0"/>
                            <a:ea typeface="Arial" charset="0"/>
                            <a:cs typeface="Arial" charset="0"/>
                          </a:rPr>
                          <m:t>∙</m:t>
                        </m:r>
                        <m:sSub>
                          <m:sSubPr>
                            <m:ctrlPr>
                              <a:rPr lang="en-US" sz="1800" i="1">
                                <a:solidFill>
                                  <a:srgbClr val="7030A0"/>
                                </a:solidFill>
                                <a:latin typeface="Cambria Math" panose="02040503050406030204" pitchFamily="18" charset="0"/>
                                <a:ea typeface="Arial" charset="0"/>
                                <a:cs typeface="Arial" charset="0"/>
                              </a:rPr>
                            </m:ctrlPr>
                          </m:sSubPr>
                          <m:e>
                            <m:r>
                              <a:rPr lang="en-US" sz="1800" b="1" i="1">
                                <a:solidFill>
                                  <a:srgbClr val="7030A0"/>
                                </a:solidFill>
                                <a:latin typeface="Cambria Math" charset="0"/>
                                <a:ea typeface="Arial" charset="0"/>
                                <a:cs typeface="Arial" charset="0"/>
                              </a:rPr>
                              <m:t>𝒗</m:t>
                            </m:r>
                          </m:e>
                          <m:sub>
                            <m:r>
                              <a:rPr lang="en-US" sz="1800" b="1" i="1">
                                <a:solidFill>
                                  <a:srgbClr val="7030A0"/>
                                </a:solidFill>
                                <a:latin typeface="Cambria Math" charset="0"/>
                                <a:ea typeface="Arial" charset="0"/>
                                <a:cs typeface="Arial" charset="0"/>
                              </a:rPr>
                              <m:t>𝒋</m:t>
                            </m:r>
                          </m:sub>
                        </m:sSub>
                      </m:e>
                    </m:nary>
                  </m:oMath>
                </a14:m>
                <a:endParaRPr lang="en-US" sz="1800" dirty="0">
                  <a:solidFill>
                    <a:srgbClr val="7030A0"/>
                  </a:solidFill>
                  <a:effectLst/>
                  <a:latin typeface="+mn-lt"/>
                  <a:ea typeface="Times New Roman" panose="02020603050405020304" pitchFamily="18" charset="0"/>
                  <a:cs typeface="Times" panose="02020603050405020304" pitchFamily="18" charset="0"/>
                </a:endParaRPr>
              </a:p>
            </p:txBody>
          </p:sp>
        </mc:Choice>
        <mc:Fallback xmlns="">
          <p:sp>
            <p:nvSpPr>
              <p:cNvPr id="11" name="TextBox 11">
                <a:extLst>
                  <a:ext uri="{FF2B5EF4-FFF2-40B4-BE49-F238E27FC236}">
                    <a16:creationId xmlns:a16="http://schemas.microsoft.com/office/drawing/2014/main" id="{997F9140-1AD7-2231-3FDC-8CB343FDA619}"/>
                  </a:ext>
                </a:extLst>
              </p:cNvPr>
              <p:cNvSpPr txBox="1">
                <a:spLocks noRot="1" noChangeAspect="1" noMove="1" noResize="1" noEditPoints="1" noAdjustHandles="1" noChangeArrowheads="1" noChangeShapeType="1" noTextEdit="1"/>
              </p:cNvSpPr>
              <p:nvPr/>
            </p:nvSpPr>
            <p:spPr>
              <a:xfrm>
                <a:off x="2685471" y="3579091"/>
                <a:ext cx="3664529" cy="2066591"/>
              </a:xfrm>
              <a:prstGeom prst="rect">
                <a:avLst/>
              </a:prstGeom>
              <a:blipFill>
                <a:blip r:embed="rId6"/>
                <a:stretch>
                  <a:fillRect l="-1498" t="-1475" b="-30973"/>
                </a:stretch>
              </a:blipFill>
            </p:spPr>
            <p:txBody>
              <a:bodyPr/>
              <a:lstStyle/>
              <a:p>
                <a:r>
                  <a:rPr lang="en-SG">
                    <a:noFill/>
                  </a:rPr>
                  <a:t> </a:t>
                </a:r>
              </a:p>
            </p:txBody>
          </p:sp>
        </mc:Fallback>
      </mc:AlternateContent>
      <p:sp>
        <p:nvSpPr>
          <p:cNvPr id="12" name="Rectangle 12">
            <a:extLst>
              <a:ext uri="{FF2B5EF4-FFF2-40B4-BE49-F238E27FC236}">
                <a16:creationId xmlns:a16="http://schemas.microsoft.com/office/drawing/2014/main" id="{7F58ED08-AC50-3112-934B-63AC980DF2A4}"/>
              </a:ext>
            </a:extLst>
          </p:cNvPr>
          <p:cNvSpPr/>
          <p:nvPr/>
        </p:nvSpPr>
        <p:spPr bwMode="auto">
          <a:xfrm>
            <a:off x="5264727" y="1336390"/>
            <a:ext cx="766618" cy="1942520"/>
          </a:xfrm>
          <a:prstGeom prst="rect">
            <a:avLst/>
          </a:prstGeom>
          <a:noFill/>
          <a:ln w="28575"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a:ln>
                <a:noFill/>
              </a:ln>
              <a:solidFill>
                <a:schemeClr val="tx1"/>
              </a:solidFill>
              <a:effectLst/>
              <a:latin typeface="Times" pitchFamily="18" charset="0"/>
            </a:endParaRPr>
          </a:p>
        </p:txBody>
      </p:sp>
    </p:spTree>
    <p:extLst>
      <p:ext uri="{BB962C8B-B14F-4D97-AF65-F5344CB8AC3E}">
        <p14:creationId xmlns:p14="http://schemas.microsoft.com/office/powerpoint/2010/main" val="22158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11" grpId="0"/>
      <p:bldP spid="12" grpId="0" animBg="1"/>
    </p:bldLst>
  </p:timing>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ntro2Gradschool" id="{8ABCC169-56E4-7446-9F23-24C08815A42B}" vid="{986AD0CE-622F-1E4A-B6D4-406E16E504C2}"/>
    </a:ext>
  </a:extLst>
</a:theme>
</file>

<file path=ppt/theme/theme2.xml><?xml version="1.0" encoding="utf-8"?>
<a:theme xmlns:a="http://schemas.openxmlformats.org/drawingml/2006/main" name="Technic">
  <a:themeElements>
    <a:clrScheme name="Technic">
      <a:dk1>
        <a:srgbClr val="000000"/>
      </a:dk1>
      <a:lt1>
        <a:srgbClr val="FFFFFF"/>
      </a:lt1>
      <a:dk2>
        <a:srgbClr val="A7A7A7"/>
      </a:dk2>
      <a:lt2>
        <a:srgbClr val="535353"/>
      </a:lt2>
      <a:accent1>
        <a:srgbClr val="6EA0B0"/>
      </a:accent1>
      <a:accent2>
        <a:srgbClr val="CCAF0A"/>
      </a:accent2>
      <a:accent3>
        <a:srgbClr val="8D89A4"/>
      </a:accent3>
      <a:accent4>
        <a:srgbClr val="748560"/>
      </a:accent4>
      <a:accent5>
        <a:srgbClr val="9E9273"/>
      </a:accent5>
      <a:accent6>
        <a:srgbClr val="7E848D"/>
      </a:accent6>
      <a:hlink>
        <a:srgbClr val="0000FF"/>
      </a:hlink>
      <a:folHlink>
        <a:srgbClr val="FF00FF"/>
      </a:folHlink>
    </a:clrScheme>
    <a:fontScheme name="Technic">
      <a:majorFont>
        <a:latin typeface="Helvetica"/>
        <a:ea typeface="Helvetica"/>
        <a:cs typeface="Helvetica"/>
      </a:majorFont>
      <a:minorFont>
        <a:latin typeface="Calibri"/>
        <a:ea typeface="Calibri"/>
        <a:cs typeface="Calibri"/>
      </a:minorFont>
    </a:fontScheme>
    <a:fmtScheme name="Technic">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2214</TotalTime>
  <Words>1545</Words>
  <Application>Microsoft Macintosh PowerPoint</Application>
  <PresentationFormat>On-screen Show (4:3)</PresentationFormat>
  <Paragraphs>190</Paragraphs>
  <Slides>20</Slides>
  <Notes>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1" baseType="lpstr">
      <vt:lpstr>KaTeX_Main</vt:lpstr>
      <vt:lpstr>KaTeX_Math</vt:lpstr>
      <vt:lpstr>SimSun</vt:lpstr>
      <vt:lpstr>Arial</vt:lpstr>
      <vt:lpstr>Calibri</vt:lpstr>
      <vt:lpstr>Cambria Math</vt:lpstr>
      <vt:lpstr>Times</vt:lpstr>
      <vt:lpstr>Times New Roman</vt:lpstr>
      <vt:lpstr>Wingdings</vt:lpstr>
      <vt:lpstr>Blank</vt:lpstr>
      <vt:lpstr>Equation.KSEE3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Bryan Hooi Kuen-Yew</cp:lastModifiedBy>
  <cp:revision>160</cp:revision>
  <dcterms:modified xsi:type="dcterms:W3CDTF">2023-09-13T09:01:07Z</dcterms:modified>
</cp:coreProperties>
</file>