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7" r:id="rId2"/>
    <p:sldId id="266" r:id="rId3"/>
    <p:sldId id="293" r:id="rId4"/>
    <p:sldId id="294" r:id="rId5"/>
    <p:sldId id="267" r:id="rId6"/>
    <p:sldId id="286" r:id="rId7"/>
    <p:sldId id="288" r:id="rId8"/>
    <p:sldId id="289" r:id="rId9"/>
    <p:sldId id="295" r:id="rId10"/>
    <p:sldId id="290" r:id="rId11"/>
    <p:sldId id="291" r:id="rId12"/>
    <p:sldId id="292" r:id="rId13"/>
    <p:sldId id="296" r:id="rId1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521415D9-36F7-43E2-AB2F-B90AF26B5E84}">
      <p14:sectionLst xmlns:p14="http://schemas.microsoft.com/office/powerpoint/2010/main">
        <p14:section name="Title" id="{669D4871-B07D-400C-80D2-950394D6D721}">
          <p14:sldIdLst>
            <p14:sldId id="277"/>
          </p14:sldIdLst>
        </p14:section>
        <p14:section name="Question 1" id="{EE37A5D7-DB6A-4864-BFF2-76C9BE0FEA14}">
          <p14:sldIdLst>
            <p14:sldId id="266"/>
            <p14:sldId id="293"/>
            <p14:sldId id="294"/>
            <p14:sldId id="267"/>
          </p14:sldIdLst>
        </p14:section>
        <p14:section name="Question 2" id="{AD3455CF-A155-4037-A210-1F72FA999595}">
          <p14:sldIdLst>
            <p14:sldId id="286"/>
            <p14:sldId id="288"/>
          </p14:sldIdLst>
        </p14:section>
        <p14:section name="Question 3" id="{83BCF151-A705-4B0B-BA4A-85E2F305CE26}">
          <p14:sldIdLst>
            <p14:sldId id="289"/>
            <p14:sldId id="295"/>
            <p14:sldId id="290"/>
          </p14:sldIdLst>
        </p14:section>
        <p14:section name="Question 4" id="{6EDC9729-6A1C-45B6-BBD0-5D49BB25B851}">
          <p14:sldIdLst>
            <p14:sldId id="291"/>
            <p14:sldId id="292"/>
            <p14:sldId id="296"/>
          </p14:sldIdLst>
        </p14:section>
      </p14:sectionLst>
    </p:ex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75912" autoAdjust="0"/>
  </p:normalViewPr>
  <p:slideViewPr>
    <p:cSldViewPr>
      <p:cViewPr varScale="1">
        <p:scale>
          <a:sx n="83" d="100"/>
          <a:sy n="83" d="100"/>
        </p:scale>
        <p:origin x="2136" y="78"/>
      </p:cViewPr>
      <p:guideLst>
        <p:guide orient="horz" pos="2205"/>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4726F-A11C-4D61-BF0B-65698CF0F72B}" type="datetimeFigureOut">
              <a:rPr lang="en-US" smtClean="0"/>
              <a:t>9/18/2023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DCAA9-ED1E-4C3F-9E90-8313220C62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056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DCAA9-ED1E-4C3F-9E90-8313220C62E6}" type="slidenum">
              <a:rPr lang="en-US" smtClean="0"/>
              <a:t>2</a:t>
            </a:fld>
            <a:endParaRPr lang="en-US"/>
          </a:p>
        </p:txBody>
      </p:sp>
    </p:spTree>
    <p:extLst>
      <p:ext uri="{BB962C8B-B14F-4D97-AF65-F5344CB8AC3E}">
        <p14:creationId xmlns:p14="http://schemas.microsoft.com/office/powerpoint/2010/main" val="54616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reference only, not tested:</a:t>
            </a:r>
          </a:p>
          <a:p>
            <a:pPr algn="just"/>
            <a:endParaRPr lang="en-US" sz="1200" kern="0" dirty="0"/>
          </a:p>
          <a:p>
            <a:pPr algn="just"/>
            <a:r>
              <a:rPr lang="en-US" sz="1200" kern="0" dirty="0"/>
              <a:t>Traditional DBMS: ACID properties:</a:t>
            </a:r>
          </a:p>
          <a:p>
            <a:pPr algn="just"/>
            <a:r>
              <a:rPr lang="en-US" sz="1200" kern="0" dirty="0"/>
              <a:t>A</a:t>
            </a:r>
            <a:r>
              <a:rPr lang="en-US" sz="1200" b="0" kern="0" dirty="0"/>
              <a:t>tomicity</a:t>
            </a:r>
            <a:r>
              <a:rPr lang="en-US" sz="1200" kern="0" dirty="0"/>
              <a:t>: </a:t>
            </a:r>
            <a:r>
              <a:rPr lang="en-US" sz="1200" b="0" kern="0" dirty="0"/>
              <a:t>Either all the effects of the transactions are reflected in the database or none are (all or none)</a:t>
            </a:r>
          </a:p>
          <a:p>
            <a:pPr algn="just"/>
            <a:endParaRPr lang="en-US" sz="1200" b="0" kern="0" dirty="0"/>
          </a:p>
          <a:p>
            <a:pPr algn="just"/>
            <a:r>
              <a:rPr lang="en-US" sz="1200" kern="0" dirty="0"/>
              <a:t>C</a:t>
            </a:r>
            <a:r>
              <a:rPr lang="en-US" sz="1200" b="0" kern="0" dirty="0"/>
              <a:t>onsistency: The execution of a transaction in isolation preserves the consistency of the database (user-defined property should be preserved)</a:t>
            </a:r>
          </a:p>
          <a:p>
            <a:pPr algn="just"/>
            <a:endParaRPr lang="en-US" sz="1200" b="0" kern="0" dirty="0"/>
          </a:p>
          <a:p>
            <a:pPr algn="just"/>
            <a:r>
              <a:rPr lang="en-US" sz="1200" kern="0" dirty="0"/>
              <a:t>I</a:t>
            </a:r>
            <a:r>
              <a:rPr lang="en-US" sz="1200" b="0" kern="0" dirty="0"/>
              <a:t>solation: The execution of a transaction is isolated from the effects of other concurrent transaction execution (can run concurrently)</a:t>
            </a:r>
          </a:p>
          <a:p>
            <a:pPr algn="just"/>
            <a:endParaRPr lang="en-US" sz="1200" b="0" kern="0" dirty="0"/>
          </a:p>
          <a:p>
            <a:pPr algn="just"/>
            <a:r>
              <a:rPr lang="en-US" sz="1200" kern="0" dirty="0"/>
              <a:t>D</a:t>
            </a:r>
            <a:r>
              <a:rPr lang="en-US" sz="1200" b="0" kern="0" dirty="0"/>
              <a:t>urability: The effect of a committed transaction persists in the database even in the presence of system failures (commit is permanent)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20DCAA9-ED1E-4C3F-9E90-8313220C62E6}" type="slidenum">
              <a:rPr lang="en-US" smtClean="0"/>
              <a:t>3</a:t>
            </a:fld>
            <a:endParaRPr lang="en-US"/>
          </a:p>
        </p:txBody>
      </p:sp>
    </p:spTree>
    <p:extLst>
      <p:ext uri="{BB962C8B-B14F-4D97-AF65-F5344CB8AC3E}">
        <p14:creationId xmlns:p14="http://schemas.microsoft.com/office/powerpoint/2010/main" val="211840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US" b="1" i="0" dirty="0">
                <a:effectLst/>
                <a:latin typeface="Söhne"/>
              </a:rPr>
              <a:t>Reduced Coordination Overhead</a:t>
            </a:r>
          </a:p>
          <a:p>
            <a:pPr algn="l"/>
            <a:r>
              <a:rPr lang="en-US" b="0" i="0" dirty="0">
                <a:solidFill>
                  <a:srgbClr val="D1D5DB"/>
                </a:solidFill>
                <a:effectLst/>
                <a:latin typeface="Söhne"/>
              </a:rPr>
              <a:t>Strong consistency typically requires a database to coordinate between multiple nodes to ensure that a write is successfully committed everywhere, or not at all. This coordination often involves complex two-phase commit protocols and can be both time-consuming and resource-intensive. In a system that prioritizes strong consistency, every node must agree on the state of the data before a write is considered successful.</a:t>
            </a:r>
          </a:p>
          <a:p>
            <a:pPr algn="l"/>
            <a:r>
              <a:rPr lang="en-US" b="0" i="0" dirty="0">
                <a:solidFill>
                  <a:srgbClr val="D1D5DB"/>
                </a:solidFill>
                <a:effectLst/>
                <a:latin typeface="Söhne"/>
              </a:rPr>
              <a:t>NoSQL databases that opt for eventual consistency, on the other hand, reduce or eliminate this coordination overhead. A write might be considered successful even if it has only been written to a subset of nodes. Other nodes catch up eventually, making it easier to distribute the data across a large number of servers without incurring the penalty of strong consistency.</a:t>
            </a:r>
          </a:p>
          <a:p>
            <a:pPr algn="l"/>
            <a:endParaRPr lang="en-US" b="0" i="0" dirty="0">
              <a:solidFill>
                <a:srgbClr val="D1D5DB"/>
              </a:solidFill>
              <a:effectLst/>
              <a:latin typeface="Söhne"/>
            </a:endParaRPr>
          </a:p>
          <a:p>
            <a:pPr algn="l"/>
            <a:r>
              <a:rPr lang="en-US" b="1" i="0" dirty="0">
                <a:effectLst/>
                <a:latin typeface="Söhne"/>
              </a:rPr>
              <a:t>Faster Writes and Reads</a:t>
            </a:r>
          </a:p>
          <a:p>
            <a:pPr algn="l"/>
            <a:r>
              <a:rPr lang="en-US" b="0" i="0" dirty="0">
                <a:solidFill>
                  <a:srgbClr val="D1D5DB"/>
                </a:solidFill>
                <a:effectLst/>
                <a:latin typeface="Söhne"/>
              </a:rPr>
              <a:t>Because they reduce coordination, NoSQL databases that favor eventual consistency can generally perform writes (and often reads) more quickly, especially under high load. This is important for scalability because it allows the system to handle a larger number of operations with the same resources.</a:t>
            </a:r>
          </a:p>
          <a:p>
            <a:pPr algn="l"/>
            <a:endParaRPr lang="en-US" b="0" i="0" dirty="0">
              <a:solidFill>
                <a:srgbClr val="D1D5DB"/>
              </a:solidFill>
              <a:effectLst/>
              <a:latin typeface="Söhne"/>
            </a:endParaRPr>
          </a:p>
          <a:p>
            <a:pPr algn="l"/>
            <a:r>
              <a:rPr lang="en-US" b="1" i="0" dirty="0">
                <a:effectLst/>
                <a:latin typeface="Söhne"/>
              </a:rPr>
              <a:t>Improved Availability and Fault Tolerance</a:t>
            </a:r>
          </a:p>
          <a:p>
            <a:pPr algn="l"/>
            <a:r>
              <a:rPr lang="en-US" b="0" i="0" dirty="0">
                <a:solidFill>
                  <a:srgbClr val="D1D5DB"/>
                </a:solidFill>
                <a:effectLst/>
                <a:latin typeface="Söhne"/>
              </a:rPr>
              <a:t>By sacrificing strong consistency, NoSQL databases can often continue to operate even when some nodes are slow or unavailable. This is crucial for horizontal scaling, where you may have a large number of nodes and the likelihood of some of them being unavailable at any given time is high.</a:t>
            </a:r>
          </a:p>
          <a:p>
            <a:pPr algn="l"/>
            <a:endParaRPr lang="en-US" b="0" i="0" dirty="0">
              <a:solidFill>
                <a:srgbClr val="D1D5DB"/>
              </a:solidFill>
              <a:effectLst/>
              <a:latin typeface="Söhne"/>
            </a:endParaRPr>
          </a:p>
          <a:p>
            <a:pPr algn="l"/>
            <a:r>
              <a:rPr lang="en-US" b="1" i="0" dirty="0">
                <a:effectLst/>
                <a:latin typeface="Söhne"/>
              </a:rPr>
              <a:t>Easier Scaling of Nodes</a:t>
            </a:r>
          </a:p>
          <a:p>
            <a:pPr algn="l"/>
            <a:r>
              <a:rPr lang="en-US" b="0" i="0" dirty="0">
                <a:solidFill>
                  <a:srgbClr val="D1D5DB"/>
                </a:solidFill>
                <a:effectLst/>
                <a:latin typeface="Söhne"/>
              </a:rPr>
              <a:t>Adding or removing nodes is generally easier when you're not trying to maintain strong consistency. In a system where strong consistency is required, adding a new node often involves redistributing data and then ensuring that the new node is brought up-to-date before it can participate in the cluster—a process that can be both complicated and time-consuming. In contrast, NoSQL databases that favor eventual consistency can often add nodes more seamlessly, quickly integrating them into the system without a lengthy initialization process.</a:t>
            </a:r>
          </a:p>
          <a:p>
            <a:pPr algn="l"/>
            <a:endParaRPr lang="en-US" b="0" i="0" dirty="0">
              <a:solidFill>
                <a:srgbClr val="D1D5DB"/>
              </a:solidFill>
              <a:effectLst/>
              <a:latin typeface="Söhne"/>
            </a:endParaRPr>
          </a:p>
          <a:p>
            <a:pPr algn="l"/>
            <a:r>
              <a:rPr lang="en-US" b="1" i="0" dirty="0">
                <a:effectLst/>
                <a:latin typeface="Söhne"/>
              </a:rPr>
              <a:t>Geographical Distribution</a:t>
            </a:r>
          </a:p>
          <a:p>
            <a:pPr algn="l"/>
            <a:r>
              <a:rPr lang="en-US" b="0" i="0" dirty="0">
                <a:solidFill>
                  <a:srgbClr val="D1D5DB"/>
                </a:solidFill>
                <a:effectLst/>
                <a:latin typeface="Söhne"/>
              </a:rPr>
              <a:t>For global applications, data can be replicated across different geographical locations more efficiently when strong consistency is not a strict requirement. This is because eventual consistency allows for some lag between when data is written in one location and when it becomes available in another, which is often acceptable for applications that can tolerate a degree of inconsistency.</a:t>
            </a: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20DCAA9-ED1E-4C3F-9E90-8313220C62E6}" type="slidenum">
              <a:rPr lang="en-US" smtClean="0"/>
              <a:t>5</a:t>
            </a:fld>
            <a:endParaRPr lang="en-US"/>
          </a:p>
        </p:txBody>
      </p:sp>
    </p:spTree>
    <p:extLst>
      <p:ext uri="{BB962C8B-B14F-4D97-AF65-F5344CB8AC3E}">
        <p14:creationId xmlns:p14="http://schemas.microsoft.com/office/powerpoint/2010/main" val="36090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a:p>
        </p:txBody>
      </p:sp>
      <p:sp>
        <p:nvSpPr>
          <p:cNvPr id="4" name="Slide Number Placeholder 3"/>
          <p:cNvSpPr>
            <a:spLocks noGrp="1"/>
          </p:cNvSpPr>
          <p:nvPr>
            <p:ph type="sldNum" sz="quarter" idx="10"/>
          </p:nvPr>
        </p:nvSpPr>
        <p:spPr/>
        <p:txBody>
          <a:bodyPr/>
          <a:lstStyle/>
          <a:p>
            <a:fld id="{A20DCAA9-ED1E-4C3F-9E90-8313220C62E6}" type="slidenum">
              <a:rPr lang="en-US" smtClean="0"/>
              <a:t>6</a:t>
            </a:fld>
            <a:endParaRPr lang="en-US"/>
          </a:p>
        </p:txBody>
      </p:sp>
    </p:spTree>
    <p:extLst>
      <p:ext uri="{BB962C8B-B14F-4D97-AF65-F5344CB8AC3E}">
        <p14:creationId xmlns:p14="http://schemas.microsoft.com/office/powerpoint/2010/main" val="3078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a:r>
              <a:rPr lang="en-US" b="1" i="0" dirty="0">
                <a:effectLst/>
                <a:latin typeface="Söhne"/>
              </a:rPr>
              <a:t>Data Model:</a:t>
            </a:r>
          </a:p>
          <a:p>
            <a:pPr algn="l">
              <a:buFont typeface="Arial" panose="020B0604020202020204" pitchFamily="34" charset="0"/>
              <a:buChar char="•"/>
            </a:pPr>
            <a:r>
              <a:rPr lang="en-US" b="1" i="0" dirty="0">
                <a:solidFill>
                  <a:srgbClr val="D1D5DB"/>
                </a:solidFill>
                <a:effectLst/>
                <a:latin typeface="Söhne"/>
              </a:rPr>
              <a:t>MongoDB</a:t>
            </a:r>
            <a:r>
              <a:rPr lang="en-US" b="0" i="0" dirty="0">
                <a:solidFill>
                  <a:srgbClr val="D1D5DB"/>
                </a:solidFill>
                <a:effectLst/>
                <a:latin typeface="Söhne"/>
              </a:rPr>
              <a:t>: Stores data as BSON (Binary JSON) documents, which can contain arrays and nested documents, allowing for complex data hierarchies.</a:t>
            </a:r>
          </a:p>
          <a:p>
            <a:pPr algn="l">
              <a:buFont typeface="Arial" panose="020B0604020202020204" pitchFamily="34" charset="0"/>
              <a:buChar char="•"/>
            </a:pPr>
            <a:r>
              <a:rPr lang="en-US" b="1" i="0" dirty="0">
                <a:solidFill>
                  <a:srgbClr val="D1D5DB"/>
                </a:solidFill>
                <a:effectLst/>
                <a:latin typeface="Söhne"/>
              </a:rPr>
              <a:t>Traditional RDBMS</a:t>
            </a:r>
            <a:r>
              <a:rPr lang="en-US" b="0" i="0" dirty="0">
                <a:solidFill>
                  <a:srgbClr val="D1D5DB"/>
                </a:solidFill>
                <a:effectLst/>
                <a:latin typeface="Söhne"/>
              </a:rPr>
              <a:t>: Stores data in tables with rows and columns. Data is separated into different tables for different entities, and relationships are established using keys.</a:t>
            </a:r>
          </a:p>
          <a:p>
            <a:pPr algn="l">
              <a:buFont typeface="Arial" panose="020B0604020202020204" pitchFamily="34" charset="0"/>
              <a:buChar char="•"/>
            </a:pPr>
            <a:endParaRPr lang="en-US" b="0" i="0" dirty="0">
              <a:solidFill>
                <a:srgbClr val="D1D5DB"/>
              </a:solidFill>
              <a:effectLst/>
              <a:latin typeface="Söhne"/>
            </a:endParaRPr>
          </a:p>
          <a:p>
            <a:pPr algn="l"/>
            <a:r>
              <a:rPr lang="en-US" b="1" i="0" dirty="0">
                <a:effectLst/>
                <a:latin typeface="Söhne"/>
              </a:rPr>
              <a:t>Schema:</a:t>
            </a:r>
          </a:p>
          <a:p>
            <a:pPr algn="l">
              <a:buFont typeface="Arial" panose="020B0604020202020204" pitchFamily="34" charset="0"/>
              <a:buChar char="•"/>
            </a:pPr>
            <a:r>
              <a:rPr lang="en-US" b="1" i="0" dirty="0">
                <a:solidFill>
                  <a:srgbClr val="D1D5DB"/>
                </a:solidFill>
                <a:effectLst/>
                <a:latin typeface="Söhne"/>
              </a:rPr>
              <a:t>MongoDB</a:t>
            </a:r>
            <a:r>
              <a:rPr lang="en-US" b="0" i="0" dirty="0">
                <a:solidFill>
                  <a:srgbClr val="D1D5DB"/>
                </a:solidFill>
                <a:effectLst/>
                <a:latin typeface="Söhne"/>
              </a:rPr>
              <a:t>: Schema-less, meaning the structure of documents in a collection can differ. This allows for greater flexibility and can be particularly useful for unstructured or semi-structured data.</a:t>
            </a:r>
          </a:p>
          <a:p>
            <a:pPr algn="l">
              <a:buFont typeface="Arial" panose="020B0604020202020204" pitchFamily="34" charset="0"/>
              <a:buChar char="•"/>
            </a:pPr>
            <a:r>
              <a:rPr lang="en-US" b="1" i="0" dirty="0">
                <a:solidFill>
                  <a:srgbClr val="D1D5DB"/>
                </a:solidFill>
                <a:effectLst/>
                <a:latin typeface="Söhne"/>
              </a:rPr>
              <a:t>Traditional RDBMS</a:t>
            </a:r>
            <a:r>
              <a:rPr lang="en-US" b="0" i="0" dirty="0">
                <a:solidFill>
                  <a:srgbClr val="D1D5DB"/>
                </a:solidFill>
                <a:effectLst/>
                <a:latin typeface="Söhne"/>
              </a:rPr>
              <a:t>: Fixed-schema, meaning the structure of tables is defined in advance and changes usually require altering the whole table. This can make them less flexible when managing unstructured data.</a:t>
            </a:r>
          </a:p>
          <a:p>
            <a:pPr algn="l">
              <a:buFont typeface="Arial" panose="020B0604020202020204" pitchFamily="34" charset="0"/>
              <a:buChar char="•"/>
            </a:pPr>
            <a:endParaRPr lang="en-US" b="0" i="0" dirty="0">
              <a:solidFill>
                <a:srgbClr val="D1D5DB"/>
              </a:solidFill>
              <a:effectLst/>
              <a:latin typeface="Söhne"/>
            </a:endParaRPr>
          </a:p>
          <a:p>
            <a:pPr algn="l"/>
            <a:r>
              <a:rPr lang="en-US" b="1" i="0" dirty="0">
                <a:effectLst/>
                <a:latin typeface="Söhne"/>
              </a:rPr>
              <a:t>Scalability:</a:t>
            </a:r>
          </a:p>
          <a:p>
            <a:pPr algn="l">
              <a:buFont typeface="Arial" panose="020B0604020202020204" pitchFamily="34" charset="0"/>
              <a:buChar char="•"/>
            </a:pPr>
            <a:r>
              <a:rPr lang="en-US" b="1" i="0" dirty="0">
                <a:solidFill>
                  <a:srgbClr val="D1D5DB"/>
                </a:solidFill>
                <a:effectLst/>
                <a:latin typeface="Söhne"/>
              </a:rPr>
              <a:t>MongoDB</a:t>
            </a:r>
            <a:r>
              <a:rPr lang="en-US" b="0" i="0" dirty="0">
                <a:solidFill>
                  <a:srgbClr val="D1D5DB"/>
                </a:solidFill>
                <a:effectLst/>
                <a:latin typeface="Söhne"/>
              </a:rPr>
              <a:t>: Designed for horizontal scalability, making it easier to add or remove nodes in the system.</a:t>
            </a:r>
          </a:p>
          <a:p>
            <a:pPr algn="l">
              <a:buFont typeface="Arial" panose="020B0604020202020204" pitchFamily="34" charset="0"/>
              <a:buChar char="•"/>
            </a:pPr>
            <a:r>
              <a:rPr lang="en-US" b="1" i="0" dirty="0">
                <a:solidFill>
                  <a:srgbClr val="D1D5DB"/>
                </a:solidFill>
                <a:effectLst/>
                <a:latin typeface="Söhne"/>
              </a:rPr>
              <a:t>Traditional RDBMS</a:t>
            </a:r>
            <a:r>
              <a:rPr lang="en-US" b="0" i="0" dirty="0">
                <a:solidFill>
                  <a:srgbClr val="D1D5DB"/>
                </a:solidFill>
                <a:effectLst/>
                <a:latin typeface="Söhne"/>
              </a:rPr>
              <a:t>: Typically optimized for vertical scalability, which means scaling often involves adding more power to a single server.</a:t>
            </a:r>
          </a:p>
          <a:p>
            <a:pPr algn="l">
              <a:buFont typeface="Arial" panose="020B0604020202020204" pitchFamily="34" charset="0"/>
              <a:buChar char="•"/>
            </a:pPr>
            <a:endParaRPr lang="en-US" b="0" i="0" dirty="0">
              <a:solidFill>
                <a:srgbClr val="D1D5DB"/>
              </a:solidFill>
              <a:effectLst/>
              <a:latin typeface="Söhne"/>
            </a:endParaRPr>
          </a:p>
          <a:p>
            <a:pPr algn="l"/>
            <a:r>
              <a:rPr lang="en-US" b="1" i="0" dirty="0">
                <a:effectLst/>
                <a:latin typeface="Söhne"/>
              </a:rPr>
              <a:t>Transactions:</a:t>
            </a:r>
          </a:p>
          <a:p>
            <a:pPr algn="l">
              <a:buFont typeface="Arial" panose="020B0604020202020204" pitchFamily="34" charset="0"/>
              <a:buChar char="•"/>
            </a:pPr>
            <a:r>
              <a:rPr lang="en-US" b="1" i="0" dirty="0">
                <a:solidFill>
                  <a:srgbClr val="D1D5DB"/>
                </a:solidFill>
                <a:effectLst/>
                <a:latin typeface="Söhne"/>
              </a:rPr>
              <a:t>MongoDB</a:t>
            </a:r>
            <a:r>
              <a:rPr lang="en-US" b="0" i="0" dirty="0">
                <a:solidFill>
                  <a:srgbClr val="D1D5DB"/>
                </a:solidFill>
                <a:effectLst/>
                <a:latin typeface="Söhne"/>
              </a:rPr>
              <a:t>: Supports ACID transactions as of version 4.0 but is generally more relaxed in terms of consistency to allow for better performance and scalability.</a:t>
            </a:r>
          </a:p>
          <a:p>
            <a:pPr algn="l">
              <a:buFont typeface="Arial" panose="020B0604020202020204" pitchFamily="34" charset="0"/>
              <a:buChar char="•"/>
            </a:pPr>
            <a:r>
              <a:rPr lang="en-US" b="1" i="0" dirty="0">
                <a:solidFill>
                  <a:srgbClr val="D1D5DB"/>
                </a:solidFill>
                <a:effectLst/>
                <a:latin typeface="Söhne"/>
              </a:rPr>
              <a:t>Traditional RDBMS</a:t>
            </a:r>
            <a:r>
              <a:rPr lang="en-US" b="0" i="0" dirty="0">
                <a:solidFill>
                  <a:srgbClr val="D1D5DB"/>
                </a:solidFill>
                <a:effectLst/>
                <a:latin typeface="Söhne"/>
              </a:rPr>
              <a:t>: Built with strong ACID compliance for transaction integrity.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20DCAA9-ED1E-4C3F-9E90-8313220C62E6}" type="slidenum">
              <a:rPr lang="en-US" smtClean="0"/>
              <a:t>7</a:t>
            </a:fld>
            <a:endParaRPr lang="en-US"/>
          </a:p>
        </p:txBody>
      </p:sp>
    </p:spTree>
    <p:extLst>
      <p:ext uri="{BB962C8B-B14F-4D97-AF65-F5344CB8AC3E}">
        <p14:creationId xmlns:p14="http://schemas.microsoft.com/office/powerpoint/2010/main" val="4131960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p:nvSpPr>
        <p:spPr bwMode="auto">
          <a:xfrm>
            <a:off x="0" y="0"/>
            <a:ext cx="9144000" cy="4953239"/>
          </a:xfrm>
          <a:prstGeom prst="rect">
            <a:avLst/>
          </a:prstGeom>
          <a:solidFill>
            <a:srgbClr val="FF6600"/>
          </a:solidFill>
          <a:ln w="9525">
            <a:noFill/>
            <a:miter lim="800000"/>
            <a:headEnd/>
            <a:tailEnd/>
          </a:ln>
          <a:effectLst/>
        </p:spPr>
        <p:txBody>
          <a:bodyPr wrap="none" anchor="ctr"/>
          <a:lstStyle/>
          <a:p>
            <a:endParaRPr lang="en-US" sz="1441"/>
          </a:p>
        </p:txBody>
      </p:sp>
      <p:sp>
        <p:nvSpPr>
          <p:cNvPr id="8203" name="Rectangle 11"/>
          <p:cNvSpPr>
            <a:spLocks noChangeArrowheads="1"/>
          </p:cNvSpPr>
          <p:nvPr/>
        </p:nvSpPr>
        <p:spPr bwMode="auto">
          <a:xfrm>
            <a:off x="0" y="6604318"/>
            <a:ext cx="9144000" cy="253682"/>
          </a:xfrm>
          <a:prstGeom prst="rect">
            <a:avLst/>
          </a:prstGeom>
          <a:solidFill>
            <a:srgbClr val="FF6600"/>
          </a:solidFill>
          <a:ln w="9525">
            <a:noFill/>
            <a:miter lim="800000"/>
            <a:headEnd/>
            <a:tailEnd/>
          </a:ln>
          <a:effectLst/>
        </p:spPr>
        <p:txBody>
          <a:bodyPr wrap="none" anchor="ctr"/>
          <a:lstStyle/>
          <a:p>
            <a:endParaRPr lang="en-US" sz="1441"/>
          </a:p>
        </p:txBody>
      </p:sp>
      <p:sp>
        <p:nvSpPr>
          <p:cNvPr id="8194" name="Rectangle 2"/>
          <p:cNvSpPr>
            <a:spLocks noGrp="1" noChangeArrowheads="1"/>
          </p:cNvSpPr>
          <p:nvPr>
            <p:ph type="ctrTitle"/>
          </p:nvPr>
        </p:nvSpPr>
        <p:spPr>
          <a:xfrm>
            <a:off x="549069" y="1375899"/>
            <a:ext cx="8098767" cy="1582285"/>
          </a:xfrm>
        </p:spPr>
        <p:txBody>
          <a:bodyPr/>
          <a:lstStyle>
            <a:lvl1pPr algn="ctr">
              <a:defRPr sz="5404">
                <a:solidFill>
                  <a:schemeClr val="bg1"/>
                </a:solidFill>
              </a:defRPr>
            </a:lvl1pPr>
          </a:lstStyle>
          <a:p>
            <a:r>
              <a:rPr lang="en-US"/>
              <a:t>Click to edit Master title style</a:t>
            </a:r>
            <a:endParaRPr lang="en-GB"/>
          </a:p>
        </p:txBody>
      </p:sp>
      <p:pic>
        <p:nvPicPr>
          <p:cNvPr id="8205" name="Picture 13"/>
          <p:cNvPicPr>
            <a:picLocks noChangeAspect="1" noChangeArrowheads="1"/>
          </p:cNvPicPr>
          <p:nvPr/>
        </p:nvPicPr>
        <p:blipFill>
          <a:blip r:embed="rId2"/>
          <a:srcRect/>
          <a:stretch>
            <a:fillRect/>
          </a:stretch>
        </p:blipFill>
        <p:spPr bwMode="auto">
          <a:xfrm>
            <a:off x="3363047" y="5198322"/>
            <a:ext cx="2317815" cy="1136550"/>
          </a:xfrm>
          <a:prstGeom prst="rect">
            <a:avLst/>
          </a:prstGeom>
          <a:noFill/>
        </p:spPr>
      </p:pic>
    </p:spTree>
    <p:extLst>
      <p:ext uri="{BB962C8B-B14F-4D97-AF65-F5344CB8AC3E}">
        <p14:creationId xmlns:p14="http://schemas.microsoft.com/office/powerpoint/2010/main" val="4675802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F0E3208-66C9-4B29-9BEB-A13306E36DF2}" type="datetime1">
              <a:rPr lang="en-US" smtClean="0"/>
              <a:t>9/18/2023</a:t>
            </a:fld>
            <a:endParaRPr lang="en-US"/>
          </a:p>
        </p:txBody>
      </p:sp>
      <p:sp>
        <p:nvSpPr>
          <p:cNvPr id="5" name="Slide Number Placeholder 4"/>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261323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290946"/>
            <a:ext cx="1941759" cy="596939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0500" y="290946"/>
            <a:ext cx="5692300" cy="596939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7E1862A-B60D-4705-BF24-91D6572112AC}" type="datetime1">
              <a:rPr lang="en-US" smtClean="0"/>
              <a:t>9/18/2023</a:t>
            </a:fld>
            <a:endParaRPr lang="en-US"/>
          </a:p>
        </p:txBody>
      </p:sp>
      <p:sp>
        <p:nvSpPr>
          <p:cNvPr id="5" name="Slide Number Placeholder 4"/>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201339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D5F3209-E699-4A0F-BF28-660CDEED09C8}" type="datetime1">
              <a:rPr lang="en-US" smtClean="0"/>
              <a:t>9/18/2023</a:t>
            </a:fld>
            <a:endParaRPr lang="en-US"/>
          </a:p>
        </p:txBody>
      </p:sp>
      <p:sp>
        <p:nvSpPr>
          <p:cNvPr id="5" name="Slide Number Placeholder 4"/>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
        <p:nvSpPr>
          <p:cNvPr id="6" name="文本框 5"/>
          <p:cNvSpPr txBox="1"/>
          <p:nvPr/>
        </p:nvSpPr>
        <p:spPr>
          <a:xfrm>
            <a:off x="8236034" y="690758"/>
            <a:ext cx="184731" cy="314060"/>
          </a:xfrm>
          <a:prstGeom prst="rect">
            <a:avLst/>
          </a:prstGeom>
          <a:noFill/>
        </p:spPr>
        <p:txBody>
          <a:bodyPr wrap="none" rtlCol="0">
            <a:spAutoFit/>
          </a:bodyPr>
          <a:lstStyle/>
          <a:p>
            <a:endParaRPr kumimoji="1" lang="zh-CN" altLang="en-US" sz="1441" dirty="0"/>
          </a:p>
        </p:txBody>
      </p:sp>
    </p:spTree>
    <p:extLst>
      <p:ext uri="{BB962C8B-B14F-4D97-AF65-F5344CB8AC3E}">
        <p14:creationId xmlns:p14="http://schemas.microsoft.com/office/powerpoint/2010/main" val="40514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3" y="4407179"/>
            <a:ext cx="7772757" cy="1361567"/>
          </a:xfrm>
        </p:spPr>
        <p:txBody>
          <a:bodyPr anchor="t"/>
          <a:lstStyle>
            <a:lvl1pPr algn="l">
              <a:defRPr sz="3603" b="1" cap="all"/>
            </a:lvl1pPr>
          </a:lstStyle>
          <a:p>
            <a:r>
              <a:rPr lang="en-US"/>
              <a:t>Click to edit Master title style</a:t>
            </a:r>
          </a:p>
        </p:txBody>
      </p:sp>
      <p:sp>
        <p:nvSpPr>
          <p:cNvPr id="3" name="Text Placeholder 2"/>
          <p:cNvSpPr>
            <a:spLocks noGrp="1"/>
          </p:cNvSpPr>
          <p:nvPr>
            <p:ph type="body" idx="1"/>
          </p:nvPr>
        </p:nvSpPr>
        <p:spPr>
          <a:xfrm>
            <a:off x="722083" y="2906588"/>
            <a:ext cx="7772757" cy="1500591"/>
          </a:xfrm>
        </p:spPr>
        <p:txBody>
          <a:bodyPr anchor="b"/>
          <a:lstStyle>
            <a:lvl1pPr marL="0" indent="0">
              <a:buNone/>
              <a:defRPr sz="1801"/>
            </a:lvl1pPr>
            <a:lvl2pPr marL="411800" indent="0">
              <a:buNone/>
              <a:defRPr sz="1621"/>
            </a:lvl2pPr>
            <a:lvl3pPr marL="823600" indent="0">
              <a:buNone/>
              <a:defRPr sz="1441"/>
            </a:lvl3pPr>
            <a:lvl4pPr marL="1235400" indent="0">
              <a:buNone/>
              <a:defRPr sz="1261"/>
            </a:lvl4pPr>
            <a:lvl5pPr marL="1647200" indent="0">
              <a:buNone/>
              <a:defRPr sz="1261"/>
            </a:lvl5pPr>
            <a:lvl6pPr marL="2059000" indent="0">
              <a:buNone/>
              <a:defRPr sz="1261"/>
            </a:lvl6pPr>
            <a:lvl7pPr marL="2470800" indent="0">
              <a:buNone/>
              <a:defRPr sz="1261"/>
            </a:lvl7pPr>
            <a:lvl8pPr marL="2882600" indent="0">
              <a:buNone/>
              <a:defRPr sz="1261"/>
            </a:lvl8pPr>
            <a:lvl9pPr marL="3294400" indent="0">
              <a:buNone/>
              <a:defRPr sz="1261"/>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A513340B-9751-4D12-A1C3-1F91A3C3A899}" type="datetime1">
              <a:rPr lang="en-US" smtClean="0"/>
              <a:t>9/18/2023</a:t>
            </a:fld>
            <a:endParaRPr lang="en-US"/>
          </a:p>
        </p:txBody>
      </p:sp>
      <p:sp>
        <p:nvSpPr>
          <p:cNvPr id="5" name="Slide Number Placeholder 4"/>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172923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500" y="1641047"/>
            <a:ext cx="381631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4082" y="1641047"/>
            <a:ext cx="381774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29BF72DA-B3D2-44D3-BADD-F0998C0636DC}" type="datetime1">
              <a:rPr lang="en-US" smtClean="0"/>
              <a:t>9/18/2023</a:t>
            </a:fld>
            <a:endParaRPr lang="en-US"/>
          </a:p>
        </p:txBody>
      </p:sp>
      <p:sp>
        <p:nvSpPr>
          <p:cNvPr id="6" name="Slide Number Placeholder 5"/>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104345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557" y="1534989"/>
            <a:ext cx="4039375"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4" name="Content Placeholder 3"/>
          <p:cNvSpPr>
            <a:spLocks noGrp="1"/>
          </p:cNvSpPr>
          <p:nvPr>
            <p:ph sz="half" idx="2"/>
          </p:nvPr>
        </p:nvSpPr>
        <p:spPr>
          <a:xfrm>
            <a:off x="457557" y="2174209"/>
            <a:ext cx="4039375"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6" name="Content Placeholder 5"/>
          <p:cNvSpPr>
            <a:spLocks noGrp="1"/>
          </p:cNvSpPr>
          <p:nvPr>
            <p:ph sz="quarter" idx="4"/>
          </p:nvPr>
        </p:nvSpPr>
        <p:spPr>
          <a:xfrm>
            <a:off x="4645639" y="2174209"/>
            <a:ext cx="4040804"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068B3C46-8CE4-44D5-96D8-EF97D7288CD1}" type="datetime1">
              <a:rPr lang="en-US" smtClean="0"/>
              <a:t>9/18/2023</a:t>
            </a:fld>
            <a:endParaRPr lang="en-US"/>
          </a:p>
        </p:txBody>
      </p:sp>
      <p:sp>
        <p:nvSpPr>
          <p:cNvPr id="8" name="Slide Number Placeholder 7"/>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211668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1A9AB58-EA86-475A-80D9-3B8B0EE26A7E}" type="datetime1">
              <a:rPr lang="en-US" smtClean="0"/>
              <a:t>9/18/2023</a:t>
            </a:fld>
            <a:endParaRPr lang="en-US"/>
          </a:p>
        </p:txBody>
      </p:sp>
      <p:sp>
        <p:nvSpPr>
          <p:cNvPr id="4" name="Slide Number Placeholder 3"/>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72255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3E1B17A-2549-49CE-A5CB-BED5DE4F4DD4}" type="datetime1">
              <a:rPr lang="en-US" smtClean="0"/>
              <a:t>9/18/2023</a:t>
            </a:fld>
            <a:endParaRPr lang="en-US"/>
          </a:p>
        </p:txBody>
      </p:sp>
      <p:sp>
        <p:nvSpPr>
          <p:cNvPr id="3" name="Slide Number Placeholder 2"/>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73219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3748"/>
            <a:ext cx="3008440" cy="1160915"/>
          </a:xfrm>
        </p:spPr>
        <p:txBody>
          <a:bodyPr anchor="b"/>
          <a:lstStyle>
            <a:lvl1pPr algn="l">
              <a:defRPr sz="1801" b="1"/>
            </a:lvl1pPr>
          </a:lstStyle>
          <a:p>
            <a:r>
              <a:rPr lang="en-US"/>
              <a:t>Click to edit Master title style</a:t>
            </a:r>
          </a:p>
        </p:txBody>
      </p:sp>
      <p:sp>
        <p:nvSpPr>
          <p:cNvPr id="3" name="Content Placeholder 2"/>
          <p:cNvSpPr>
            <a:spLocks noGrp="1"/>
          </p:cNvSpPr>
          <p:nvPr>
            <p:ph idx="1"/>
          </p:nvPr>
        </p:nvSpPr>
        <p:spPr>
          <a:xfrm>
            <a:off x="3574668" y="273747"/>
            <a:ext cx="5111775" cy="5851873"/>
          </a:xfrm>
        </p:spPr>
        <p:txBody>
          <a:bodyPr/>
          <a:lstStyle>
            <a:lvl1pPr>
              <a:defRPr sz="2882"/>
            </a:lvl1pPr>
            <a:lvl2pPr>
              <a:defRPr sz="2522"/>
            </a:lvl2pPr>
            <a:lvl3pPr>
              <a:defRPr sz="2162"/>
            </a:lvl3pPr>
            <a:lvl4pPr>
              <a:defRPr sz="1801"/>
            </a:lvl4pPr>
            <a:lvl5pPr>
              <a:defRPr sz="1801"/>
            </a:lvl5pPr>
            <a:lvl6pPr>
              <a:defRPr sz="1801"/>
            </a:lvl6pPr>
            <a:lvl7pPr>
              <a:defRPr sz="1801"/>
            </a:lvl7pPr>
            <a:lvl8pPr>
              <a:defRPr sz="1801"/>
            </a:lvl8pPr>
            <a:lvl9pPr>
              <a:defRPr sz="18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558" y="1434663"/>
            <a:ext cx="3008440" cy="4690957"/>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DFF6BA47-1DCC-404E-BA1D-453328984CC4}" type="datetime1">
              <a:rPr lang="en-US" smtClean="0"/>
              <a:t>9/18/2023</a:t>
            </a:fld>
            <a:endParaRPr lang="en-US"/>
          </a:p>
        </p:txBody>
      </p:sp>
      <p:sp>
        <p:nvSpPr>
          <p:cNvPr id="6" name="Slide Number Placeholder 5"/>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422194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4" y="4801317"/>
            <a:ext cx="5486399" cy="566126"/>
          </a:xfrm>
        </p:spPr>
        <p:txBody>
          <a:bodyPr anchor="b"/>
          <a:lstStyle>
            <a:lvl1pPr algn="l">
              <a:defRPr sz="1801" b="1"/>
            </a:lvl1pPr>
          </a:lstStyle>
          <a:p>
            <a:r>
              <a:rPr lang="en-US"/>
              <a:t>Click to edit Master title style</a:t>
            </a:r>
          </a:p>
        </p:txBody>
      </p:sp>
      <p:sp>
        <p:nvSpPr>
          <p:cNvPr id="3" name="Picture Placeholder 2"/>
          <p:cNvSpPr>
            <a:spLocks noGrp="1"/>
          </p:cNvSpPr>
          <p:nvPr>
            <p:ph type="pic" idx="1"/>
          </p:nvPr>
        </p:nvSpPr>
        <p:spPr>
          <a:xfrm>
            <a:off x="1791624" y="613422"/>
            <a:ext cx="5486399" cy="4114800"/>
          </a:xfrm>
        </p:spPr>
        <p:txBody>
          <a:bodyPr/>
          <a:lstStyle>
            <a:lvl1pPr marL="0" indent="0">
              <a:buNone/>
              <a:defRPr sz="2882"/>
            </a:lvl1pPr>
            <a:lvl2pPr marL="411800" indent="0">
              <a:buNone/>
              <a:defRPr sz="2522"/>
            </a:lvl2pPr>
            <a:lvl3pPr marL="823600" indent="0">
              <a:buNone/>
              <a:defRPr sz="2162"/>
            </a:lvl3pPr>
            <a:lvl4pPr marL="1235400" indent="0">
              <a:buNone/>
              <a:defRPr sz="1801"/>
            </a:lvl4pPr>
            <a:lvl5pPr marL="1647200" indent="0">
              <a:buNone/>
              <a:defRPr sz="1801"/>
            </a:lvl5pPr>
            <a:lvl6pPr marL="2059000" indent="0">
              <a:buNone/>
              <a:defRPr sz="1801"/>
            </a:lvl6pPr>
            <a:lvl7pPr marL="2470800" indent="0">
              <a:buNone/>
              <a:defRPr sz="1801"/>
            </a:lvl7pPr>
            <a:lvl8pPr marL="2882600" indent="0">
              <a:buNone/>
              <a:defRPr sz="1801"/>
            </a:lvl8pPr>
            <a:lvl9pPr marL="3294400" indent="0">
              <a:buNone/>
              <a:defRPr sz="1801"/>
            </a:lvl9pPr>
          </a:lstStyle>
          <a:p>
            <a:r>
              <a:rPr lang="en-US"/>
              <a:t>Click icon to add picture</a:t>
            </a:r>
          </a:p>
        </p:txBody>
      </p:sp>
      <p:sp>
        <p:nvSpPr>
          <p:cNvPr id="4" name="Text Placeholder 3"/>
          <p:cNvSpPr>
            <a:spLocks noGrp="1"/>
          </p:cNvSpPr>
          <p:nvPr>
            <p:ph type="body" sz="half" idx="2"/>
          </p:nvPr>
        </p:nvSpPr>
        <p:spPr>
          <a:xfrm>
            <a:off x="1791624" y="5367442"/>
            <a:ext cx="5486399" cy="805475"/>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B99A8963-5505-4122-9BA4-239CA10AE043}" type="datetime1">
              <a:rPr lang="en-US" smtClean="0"/>
              <a:t>9/18/2023</a:t>
            </a:fld>
            <a:endParaRPr lang="en-US"/>
          </a:p>
        </p:txBody>
      </p:sp>
      <p:sp>
        <p:nvSpPr>
          <p:cNvPr id="6" name="Slide Number Placeholder 5"/>
          <p:cNvSpPr>
            <a:spLocks noGrp="1"/>
          </p:cNvSpPr>
          <p:nvPr>
            <p:ph type="sldNum" sz="quarter" idx="11"/>
          </p:nvPr>
        </p:nvSpPr>
        <p:spPr/>
        <p:txBody>
          <a:bodyPr/>
          <a:lstStyle>
            <a:lvl1pPr>
              <a:defRPr/>
            </a:lvl1pPr>
          </a:lstStyle>
          <a:p>
            <a:fld id="{DFA00151-9FC7-4CB1-B841-F626A452D0DF}" type="slidenum">
              <a:rPr lang="en-US" smtClean="0"/>
              <a:t>‹#›</a:t>
            </a:fld>
            <a:endParaRPr lang="en-US"/>
          </a:p>
        </p:txBody>
      </p:sp>
    </p:spTree>
    <p:extLst>
      <p:ext uri="{BB962C8B-B14F-4D97-AF65-F5344CB8AC3E}">
        <p14:creationId xmlns:p14="http://schemas.microsoft.com/office/powerpoint/2010/main" val="104868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290946"/>
            <a:ext cx="6518763" cy="1143717"/>
          </a:xfrm>
          <a:prstGeom prst="rect">
            <a:avLst/>
          </a:prstGeom>
          <a:noFill/>
          <a:ln w="9525">
            <a:noFill/>
            <a:miter lim="800000"/>
            <a:headEnd/>
            <a:tailEnd/>
          </a:ln>
          <a:effectLst/>
        </p:spPr>
        <p:txBody>
          <a:bodyPr vert="horz" wrap="square" lIns="101384" tIns="50691" rIns="101384" bIns="50691" numCol="1" anchor="ctr" anchorCtr="0" compatLnSpc="1">
            <a:prstTxWarp prst="textNoShape">
              <a:avLst/>
            </a:prstTxWarp>
          </a:bodyPr>
          <a:lstStyle/>
          <a:p>
            <a:pPr lvl="0"/>
            <a:r>
              <a:rPr lang="en-US"/>
              <a:t>Click to edit Master title style</a:t>
            </a:r>
            <a:endParaRPr lang="en-GB"/>
          </a:p>
        </p:txBody>
      </p:sp>
      <p:sp>
        <p:nvSpPr>
          <p:cNvPr id="1027" name="Rectangle 3"/>
          <p:cNvSpPr>
            <a:spLocks noGrp="1" noChangeArrowheads="1"/>
          </p:cNvSpPr>
          <p:nvPr>
            <p:ph type="body" idx="1"/>
          </p:nvPr>
        </p:nvSpPr>
        <p:spPr bwMode="auto">
          <a:xfrm>
            <a:off x="550499" y="1641047"/>
            <a:ext cx="7771327" cy="4619296"/>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defTabSz="913682">
              <a:defRPr sz="901">
                <a:solidFill>
                  <a:srgbClr val="003399"/>
                </a:solidFill>
              </a:defRPr>
            </a:lvl1pPr>
          </a:lstStyle>
          <a:p>
            <a:fld id="{1E407A0D-5D65-419B-A4E8-13CBEE1AC6B6}" type="datetime1">
              <a:rPr lang="en-US" smtClean="0"/>
              <a:t>9/18/2023</a:t>
            </a:fld>
            <a:endParaRPr lang="en-US"/>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defTabSz="913682">
              <a:defRPr sz="901">
                <a:solidFill>
                  <a:srgbClr val="003399"/>
                </a:solidFill>
              </a:defRPr>
            </a:lvl1pPr>
          </a:lstStyle>
          <a:p>
            <a:fld id="{DFA00151-9FC7-4CB1-B841-F626A452D0DF}" type="slidenum">
              <a:rPr lang="en-US" smtClean="0"/>
              <a:t>‹#›</a:t>
            </a:fld>
            <a:endParaRPr lang="en-US"/>
          </a:p>
        </p:txBody>
      </p:sp>
      <p:sp>
        <p:nvSpPr>
          <p:cNvPr id="1031" name="Rectangle 7"/>
          <p:cNvSpPr>
            <a:spLocks noChangeArrowheads="1"/>
          </p:cNvSpPr>
          <p:nvPr/>
        </p:nvSpPr>
        <p:spPr bwMode="auto">
          <a:xfrm>
            <a:off x="0" y="6608618"/>
            <a:ext cx="9144000" cy="260848"/>
          </a:xfrm>
          <a:prstGeom prst="rect">
            <a:avLst/>
          </a:prstGeom>
          <a:solidFill>
            <a:srgbClr val="003399"/>
          </a:solidFill>
          <a:ln w="9525">
            <a:noFill/>
            <a:miter lim="800000"/>
            <a:headEnd/>
            <a:tailEnd/>
          </a:ln>
          <a:effectLst/>
        </p:spPr>
        <p:txBody>
          <a:bodyPr wrap="none" anchor="ctr"/>
          <a:lstStyle/>
          <a:p>
            <a:endParaRPr lang="en-US" sz="1441"/>
          </a:p>
        </p:txBody>
      </p:sp>
      <p:sp>
        <p:nvSpPr>
          <p:cNvPr id="1032" name="Rectangle 8"/>
          <p:cNvSpPr>
            <a:spLocks noChangeArrowheads="1"/>
          </p:cNvSpPr>
          <p:nvPr/>
        </p:nvSpPr>
        <p:spPr bwMode="auto">
          <a:xfrm>
            <a:off x="0" y="0"/>
            <a:ext cx="9144000" cy="253682"/>
          </a:xfrm>
          <a:prstGeom prst="rect">
            <a:avLst/>
          </a:prstGeom>
          <a:solidFill>
            <a:srgbClr val="003399"/>
          </a:solidFill>
          <a:ln w="9525">
            <a:noFill/>
            <a:miter lim="800000"/>
            <a:headEnd/>
            <a:tailEnd/>
          </a:ln>
          <a:effectLst/>
        </p:spPr>
        <p:txBody>
          <a:bodyPr wrap="none" anchor="ctr"/>
          <a:lstStyle/>
          <a:p>
            <a:endParaRPr lang="en-US" sz="1441"/>
          </a:p>
        </p:txBody>
      </p:sp>
      <p:pic>
        <p:nvPicPr>
          <p:cNvPr id="1034" name="Picture 10"/>
          <p:cNvPicPr>
            <a:picLocks noChangeAspect="1" noChangeArrowheads="1"/>
          </p:cNvPicPr>
          <p:nvPr/>
        </p:nvPicPr>
        <p:blipFill>
          <a:blip r:embed="rId13"/>
          <a:srcRect/>
          <a:stretch>
            <a:fillRect/>
          </a:stretch>
        </p:blipFill>
        <p:spPr bwMode="auto">
          <a:xfrm>
            <a:off x="7412431" y="389838"/>
            <a:ext cx="1452745" cy="712315"/>
          </a:xfrm>
          <a:prstGeom prst="rect">
            <a:avLst/>
          </a:prstGeom>
          <a:noFill/>
        </p:spPr>
      </p:pic>
    </p:spTree>
    <p:extLst>
      <p:ext uri="{BB962C8B-B14F-4D97-AF65-F5344CB8AC3E}">
        <p14:creationId xmlns:p14="http://schemas.microsoft.com/office/powerpoint/2010/main" val="3318705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3682" rtl="0" eaLnBrk="1" fontAlgn="base" hangingPunct="1">
        <a:spcBef>
          <a:spcPct val="0"/>
        </a:spcBef>
        <a:spcAft>
          <a:spcPct val="0"/>
        </a:spcAft>
        <a:defRPr sz="3152" b="1">
          <a:solidFill>
            <a:srgbClr val="FF6600"/>
          </a:solidFill>
          <a:latin typeface="+mj-lt"/>
          <a:ea typeface="+mj-ea"/>
          <a:cs typeface="+mj-cs"/>
        </a:defRPr>
      </a:lvl1pPr>
      <a:lvl2pPr algn="l" defTabSz="913682" rtl="0" eaLnBrk="1" fontAlgn="base" hangingPunct="1">
        <a:spcBef>
          <a:spcPct val="0"/>
        </a:spcBef>
        <a:spcAft>
          <a:spcPct val="0"/>
        </a:spcAft>
        <a:defRPr sz="3152" b="1">
          <a:solidFill>
            <a:srgbClr val="FF6600"/>
          </a:solidFill>
          <a:latin typeface="Arial" charset="0"/>
        </a:defRPr>
      </a:lvl2pPr>
      <a:lvl3pPr algn="l" defTabSz="913682" rtl="0" eaLnBrk="1" fontAlgn="base" hangingPunct="1">
        <a:spcBef>
          <a:spcPct val="0"/>
        </a:spcBef>
        <a:spcAft>
          <a:spcPct val="0"/>
        </a:spcAft>
        <a:defRPr sz="3152" b="1">
          <a:solidFill>
            <a:srgbClr val="FF6600"/>
          </a:solidFill>
          <a:latin typeface="Arial" charset="0"/>
        </a:defRPr>
      </a:lvl3pPr>
      <a:lvl4pPr algn="l" defTabSz="913682" rtl="0" eaLnBrk="1" fontAlgn="base" hangingPunct="1">
        <a:spcBef>
          <a:spcPct val="0"/>
        </a:spcBef>
        <a:spcAft>
          <a:spcPct val="0"/>
        </a:spcAft>
        <a:defRPr sz="3152" b="1">
          <a:solidFill>
            <a:srgbClr val="FF6600"/>
          </a:solidFill>
          <a:latin typeface="Arial" charset="0"/>
        </a:defRPr>
      </a:lvl4pPr>
      <a:lvl5pPr algn="l" defTabSz="913682" rtl="0" eaLnBrk="1" fontAlgn="base" hangingPunct="1">
        <a:spcBef>
          <a:spcPct val="0"/>
        </a:spcBef>
        <a:spcAft>
          <a:spcPct val="0"/>
        </a:spcAft>
        <a:defRPr sz="3152" b="1">
          <a:solidFill>
            <a:srgbClr val="FF6600"/>
          </a:solidFill>
          <a:latin typeface="Arial" charset="0"/>
        </a:defRPr>
      </a:lvl5pPr>
      <a:lvl6pPr marL="411800" algn="l" defTabSz="913682" rtl="0" eaLnBrk="1" fontAlgn="base" hangingPunct="1">
        <a:spcBef>
          <a:spcPct val="0"/>
        </a:spcBef>
        <a:spcAft>
          <a:spcPct val="0"/>
        </a:spcAft>
        <a:defRPr sz="3152" b="1">
          <a:solidFill>
            <a:srgbClr val="FF6600"/>
          </a:solidFill>
          <a:latin typeface="Arial" charset="0"/>
        </a:defRPr>
      </a:lvl6pPr>
      <a:lvl7pPr marL="823600" algn="l" defTabSz="913682" rtl="0" eaLnBrk="1" fontAlgn="base" hangingPunct="1">
        <a:spcBef>
          <a:spcPct val="0"/>
        </a:spcBef>
        <a:spcAft>
          <a:spcPct val="0"/>
        </a:spcAft>
        <a:defRPr sz="3152" b="1">
          <a:solidFill>
            <a:srgbClr val="FF6600"/>
          </a:solidFill>
          <a:latin typeface="Arial" charset="0"/>
        </a:defRPr>
      </a:lvl7pPr>
      <a:lvl8pPr marL="1235400" algn="l" defTabSz="913682" rtl="0" eaLnBrk="1" fontAlgn="base" hangingPunct="1">
        <a:spcBef>
          <a:spcPct val="0"/>
        </a:spcBef>
        <a:spcAft>
          <a:spcPct val="0"/>
        </a:spcAft>
        <a:defRPr sz="3152" b="1">
          <a:solidFill>
            <a:srgbClr val="FF6600"/>
          </a:solidFill>
          <a:latin typeface="Arial" charset="0"/>
        </a:defRPr>
      </a:lvl8pPr>
      <a:lvl9pPr marL="1647200" algn="l" defTabSz="913682" rtl="0" eaLnBrk="1" fontAlgn="base" hangingPunct="1">
        <a:spcBef>
          <a:spcPct val="0"/>
        </a:spcBef>
        <a:spcAft>
          <a:spcPct val="0"/>
        </a:spcAft>
        <a:defRPr sz="3152" b="1">
          <a:solidFill>
            <a:srgbClr val="FF6600"/>
          </a:solidFill>
          <a:latin typeface="Arial" charset="0"/>
        </a:defRPr>
      </a:lvl9pPr>
    </p:titleStyle>
    <p:body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p:bodyStyle>
    <p:otherStyle>
      <a:defPPr>
        <a:defRPr lang="en-US"/>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1" y="8043"/>
            <a:ext cx="9144000" cy="4941621"/>
          </a:xfrm>
          <a:prstGeom prst="rect">
            <a:avLst/>
          </a:prstGeom>
          <a:solidFill>
            <a:srgbClr val="FF6600"/>
          </a:solidFill>
          <a:ln w="9525">
            <a:noFill/>
            <a:miter lim="800000"/>
            <a:headEnd/>
            <a:tailEnd/>
          </a:ln>
          <a:effectLst/>
        </p:spPr>
        <p:txBody>
          <a:bodyPr wrap="none" anchor="ctr"/>
          <a:lstStyle/>
          <a:p>
            <a:endParaRPr lang="en-US" sz="2162"/>
          </a:p>
        </p:txBody>
      </p:sp>
      <p:sp>
        <p:nvSpPr>
          <p:cNvPr id="2066" name="Text Box 18"/>
          <p:cNvSpPr txBox="1">
            <a:spLocks noChangeArrowheads="1"/>
          </p:cNvSpPr>
          <p:nvPr/>
        </p:nvSpPr>
        <p:spPr bwMode="auto">
          <a:xfrm>
            <a:off x="421097" y="1418406"/>
            <a:ext cx="8301807" cy="868507"/>
          </a:xfrm>
          <a:prstGeom prst="rect">
            <a:avLst/>
          </a:prstGeom>
          <a:noFill/>
          <a:ln w="9525">
            <a:noFill/>
            <a:miter lim="800000"/>
            <a:headEnd/>
            <a:tailEnd/>
          </a:ln>
          <a:effectLst/>
        </p:spPr>
        <p:txBody>
          <a:bodyPr wrap="square">
            <a:spAutoFit/>
          </a:bodyPr>
          <a:lstStyle/>
          <a:p>
            <a:pPr algn="ctr" eaLnBrk="1" hangingPunct="1"/>
            <a:r>
              <a:rPr lang="en-US" altLang="zh-CN" sz="3243" dirty="0">
                <a:latin typeface="+mj-lt"/>
              </a:rPr>
              <a:t>Tutorial 2: NoSQL</a:t>
            </a:r>
            <a:endParaRPr lang="en-US" sz="3243" i="1" dirty="0">
              <a:solidFill>
                <a:schemeClr val="bg1"/>
              </a:solidFill>
              <a:latin typeface="+mj-lt"/>
            </a:endParaRPr>
          </a:p>
          <a:p>
            <a:pPr algn="ctr" eaLnBrk="1" hangingPunct="1"/>
            <a:endParaRPr lang="en-US" sz="1801" dirty="0">
              <a:solidFill>
                <a:schemeClr val="bg1"/>
              </a:solidFill>
              <a:latin typeface="+mj-ea"/>
              <a:ea typeface="+mj-ea"/>
            </a:endParaRPr>
          </a:p>
        </p:txBody>
      </p:sp>
      <p:sp>
        <p:nvSpPr>
          <p:cNvPr id="2067" name="Rectangle 19"/>
          <p:cNvSpPr>
            <a:spLocks noChangeArrowheads="1"/>
          </p:cNvSpPr>
          <p:nvPr/>
        </p:nvSpPr>
        <p:spPr bwMode="auto">
          <a:xfrm>
            <a:off x="1" y="6596870"/>
            <a:ext cx="9144000" cy="253087"/>
          </a:xfrm>
          <a:prstGeom prst="rect">
            <a:avLst/>
          </a:prstGeom>
          <a:solidFill>
            <a:srgbClr val="FF6600"/>
          </a:solidFill>
          <a:ln w="9525">
            <a:noFill/>
            <a:miter lim="800000"/>
            <a:headEnd/>
            <a:tailEnd/>
          </a:ln>
          <a:effectLst/>
        </p:spPr>
        <p:txBody>
          <a:bodyPr wrap="none" anchor="ctr"/>
          <a:lstStyle/>
          <a:p>
            <a:endParaRPr lang="en-US" sz="2162"/>
          </a:p>
        </p:txBody>
      </p:sp>
      <p:pic>
        <p:nvPicPr>
          <p:cNvPr id="2068" name="Picture 20"/>
          <p:cNvPicPr>
            <a:picLocks noChangeAspect="1" noChangeArrowheads="1"/>
          </p:cNvPicPr>
          <p:nvPr/>
        </p:nvPicPr>
        <p:blipFill>
          <a:blip r:embed="rId3"/>
          <a:srcRect/>
          <a:stretch>
            <a:fillRect/>
          </a:stretch>
        </p:blipFill>
        <p:spPr bwMode="auto">
          <a:xfrm>
            <a:off x="3209985" y="5206325"/>
            <a:ext cx="2320675" cy="1133884"/>
          </a:xfrm>
          <a:prstGeom prst="rect">
            <a:avLst/>
          </a:prstGeom>
          <a:noFill/>
        </p:spPr>
      </p:pic>
    </p:spTree>
    <p:extLst>
      <p:ext uri="{BB962C8B-B14F-4D97-AF65-F5344CB8AC3E}">
        <p14:creationId xmlns:p14="http://schemas.microsoft.com/office/powerpoint/2010/main" val="386878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4C6-772E-1547-99DA-4A2FD4A3A3BD}"/>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B85E0650-E3D1-E44E-9C72-FE579C8F4D7A}"/>
              </a:ext>
            </a:extLst>
          </p:cNvPr>
          <p:cNvSpPr>
            <a:spLocks noGrp="1"/>
          </p:cNvSpPr>
          <p:nvPr>
            <p:ph idx="1"/>
          </p:nvPr>
        </p:nvSpPr>
        <p:spPr>
          <a:xfrm>
            <a:off x="228600" y="1371600"/>
            <a:ext cx="8458199" cy="5257799"/>
          </a:xfrm>
        </p:spPr>
        <p:txBody>
          <a:bodyPr/>
          <a:lstStyle/>
          <a:p>
            <a:r>
              <a:rPr lang="en-GB" sz="2000" u="sng" dirty="0"/>
              <a:t>Benefits</a:t>
            </a:r>
            <a:r>
              <a:rPr lang="en-GB" sz="2000" b="0" dirty="0"/>
              <a:t>: </a:t>
            </a:r>
          </a:p>
          <a:p>
            <a:pPr marL="342900" indent="-342900">
              <a:buFont typeface="Arial" panose="020B0604020202020204" pitchFamily="34" charset="0"/>
              <a:buChar char="•"/>
            </a:pPr>
            <a:r>
              <a:rPr lang="en-GB" sz="2000" b="0" dirty="0"/>
              <a:t>If we need to run </a:t>
            </a:r>
            <a:r>
              <a:rPr lang="en-GB" sz="2000" dirty="0"/>
              <a:t>filter or group by queries based on the number of products bought </a:t>
            </a:r>
            <a:r>
              <a:rPr lang="en-GB" sz="2000" b="0" dirty="0"/>
              <a:t>(e.g., frequent buyers vs new buyers), this partitioning scheme is efficient (as information about buyers with similar number of products bought is </a:t>
            </a:r>
            <a:r>
              <a:rPr lang="en-GB" sz="2000" dirty="0"/>
              <a:t>co-located</a:t>
            </a:r>
            <a:r>
              <a:rPr lang="en-GB" sz="2000" b="0" dirty="0"/>
              <a:t>, allowing faster queries without needing to scan the entire database.</a:t>
            </a:r>
            <a:endParaRPr lang="en-SG" sz="2000" b="0" dirty="0"/>
          </a:p>
          <a:p>
            <a:r>
              <a:rPr lang="en-GB" sz="2000" u="sng" dirty="0"/>
              <a:t>Disadvantages</a:t>
            </a:r>
            <a:r>
              <a:rPr lang="en-GB" sz="2000" b="0" dirty="0"/>
              <a:t>: </a:t>
            </a:r>
          </a:p>
          <a:p>
            <a:pPr marL="342900" indent="-342900">
              <a:buFont typeface="Arial" panose="020B0604020202020204" pitchFamily="34" charset="0"/>
              <a:buChar char="•"/>
            </a:pPr>
            <a:r>
              <a:rPr lang="en-GB" sz="2000" b="0" dirty="0"/>
              <a:t>May lead to highly </a:t>
            </a:r>
            <a:r>
              <a:rPr lang="en-GB" sz="2000" dirty="0"/>
              <a:t>imbalanced</a:t>
            </a:r>
            <a:r>
              <a:rPr lang="en-GB" sz="2000" b="0" dirty="0"/>
              <a:t> partitions, e.g. if a large number of users have only bought 1 product</a:t>
            </a:r>
          </a:p>
          <a:p>
            <a:pPr marL="342900" indent="-342900">
              <a:buFont typeface="Arial" panose="020B0604020202020204" pitchFamily="34" charset="0"/>
              <a:buChar char="•"/>
            </a:pPr>
            <a:r>
              <a:rPr lang="en-GB" sz="2000" dirty="0"/>
              <a:t>Maintenance</a:t>
            </a:r>
            <a:r>
              <a:rPr lang="en-GB" sz="2000" b="0" dirty="0"/>
              <a:t>: when a customer starts buying a lot of products, they need to be moved from one partition to another, leading to additional overhead.</a:t>
            </a:r>
          </a:p>
          <a:p>
            <a:pPr marL="342900" indent="-342900">
              <a:buFont typeface="Arial" panose="020B0604020202020204" pitchFamily="34" charset="0"/>
              <a:buChar char="•"/>
            </a:pPr>
            <a:r>
              <a:rPr lang="en-GB" sz="2000" dirty="0"/>
              <a:t>Other queries</a:t>
            </a:r>
            <a:r>
              <a:rPr lang="en-GB" sz="2000" b="0" dirty="0"/>
              <a:t>: other user characteristics may be more important, like age, geography etc. Queries grouping by such characteristics would need to scan multiple partitions.</a:t>
            </a:r>
            <a:endParaRPr lang="en-SG" sz="2000" dirty="0"/>
          </a:p>
          <a:p>
            <a:endParaRPr lang="en-US" sz="2000" b="0" dirty="0"/>
          </a:p>
        </p:txBody>
      </p:sp>
      <p:sp>
        <p:nvSpPr>
          <p:cNvPr id="4" name="Slide Number Placeholder 3">
            <a:extLst>
              <a:ext uri="{FF2B5EF4-FFF2-40B4-BE49-F238E27FC236}">
                <a16:creationId xmlns:a16="http://schemas.microsoft.com/office/drawing/2014/main" id="{7870B434-CA50-F546-B1AC-D7FDA803461B}"/>
              </a:ext>
            </a:extLst>
          </p:cNvPr>
          <p:cNvSpPr>
            <a:spLocks noGrp="1"/>
          </p:cNvSpPr>
          <p:nvPr>
            <p:ph type="sldNum" sz="quarter" idx="11"/>
          </p:nvPr>
        </p:nvSpPr>
        <p:spPr/>
        <p:txBody>
          <a:bodyPr/>
          <a:lstStyle/>
          <a:p>
            <a:fld id="{DFA00151-9FC7-4CB1-B841-F626A452D0DF}" type="slidenum">
              <a:rPr lang="en-US" smtClean="0"/>
              <a:t>10</a:t>
            </a:fld>
            <a:endParaRPr lang="en-US"/>
          </a:p>
        </p:txBody>
      </p:sp>
    </p:spTree>
    <p:extLst>
      <p:ext uri="{BB962C8B-B14F-4D97-AF65-F5344CB8AC3E}">
        <p14:creationId xmlns:p14="http://schemas.microsoft.com/office/powerpoint/2010/main" val="324619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3048-94C8-6843-B641-D8A0B8B3A09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88704F39-24F5-A149-926C-3294DB622086}"/>
              </a:ext>
            </a:extLst>
          </p:cNvPr>
          <p:cNvSpPr>
            <a:spLocks noGrp="1"/>
          </p:cNvSpPr>
          <p:nvPr>
            <p:ph idx="1"/>
          </p:nvPr>
        </p:nvSpPr>
        <p:spPr/>
        <p:txBody>
          <a:bodyPr/>
          <a:lstStyle/>
          <a:p>
            <a:r>
              <a:rPr lang="en-US" b="0" dirty="0"/>
              <a:t>Imagine you are developing a digital platform for NUS students to manage their courses and extracurricular activities they are taking, which also manages information about courses (e.g., professors, prerequisites, time-tables, </a:t>
            </a:r>
            <a:r>
              <a:rPr lang="en-US" b="0" dirty="0" err="1"/>
              <a:t>etc</a:t>
            </a:r>
            <a:r>
              <a:rPr lang="en-US" b="0" dirty="0"/>
              <a:t>), and aims to recommend courses for students.</a:t>
            </a:r>
          </a:p>
          <a:p>
            <a:endParaRPr lang="en-US" b="0" dirty="0"/>
          </a:p>
          <a:p>
            <a:r>
              <a:rPr lang="en-US" b="0" dirty="0"/>
              <a:t>Consider the NoSQL databases we have covered in the class, and choose one which is suitable for satisfying a specific use-case within the above digital platform. (You do not have to explain how to implement the entire system – you can choose a single use-case to focus on). Explain why your choice is appropriate.</a:t>
            </a:r>
          </a:p>
        </p:txBody>
      </p:sp>
      <p:sp>
        <p:nvSpPr>
          <p:cNvPr id="4" name="Slide Number Placeholder 3">
            <a:extLst>
              <a:ext uri="{FF2B5EF4-FFF2-40B4-BE49-F238E27FC236}">
                <a16:creationId xmlns:a16="http://schemas.microsoft.com/office/drawing/2014/main" id="{A735F8AF-3082-9C40-AB51-E66DA0924BF0}"/>
              </a:ext>
            </a:extLst>
          </p:cNvPr>
          <p:cNvSpPr>
            <a:spLocks noGrp="1"/>
          </p:cNvSpPr>
          <p:nvPr>
            <p:ph type="sldNum" sz="quarter" idx="11"/>
          </p:nvPr>
        </p:nvSpPr>
        <p:spPr/>
        <p:txBody>
          <a:bodyPr/>
          <a:lstStyle/>
          <a:p>
            <a:fld id="{DFA00151-9FC7-4CB1-B841-F626A452D0DF}" type="slidenum">
              <a:rPr lang="en-US" smtClean="0"/>
              <a:t>11</a:t>
            </a:fld>
            <a:endParaRPr lang="en-US"/>
          </a:p>
        </p:txBody>
      </p:sp>
    </p:spTree>
    <p:extLst>
      <p:ext uri="{BB962C8B-B14F-4D97-AF65-F5344CB8AC3E}">
        <p14:creationId xmlns:p14="http://schemas.microsoft.com/office/powerpoint/2010/main" val="155000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B98F-6C56-1F45-9E64-5CB72208CC3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2C0ED8F-69B4-E14B-9A2F-58539D3360A3}"/>
              </a:ext>
            </a:extLst>
          </p:cNvPr>
          <p:cNvSpPr>
            <a:spLocks noGrp="1"/>
          </p:cNvSpPr>
          <p:nvPr>
            <p:ph idx="1"/>
          </p:nvPr>
        </p:nvSpPr>
        <p:spPr/>
        <p:txBody>
          <a:bodyPr/>
          <a:lstStyle/>
          <a:p>
            <a:r>
              <a:rPr lang="en-US" u="sng" dirty="0"/>
              <a:t>Document Store</a:t>
            </a:r>
            <a:r>
              <a:rPr lang="en-US" b="0" dirty="0"/>
              <a:t>: could be useful for storing course information or student information. Document stores like MongoDB provide </a:t>
            </a:r>
            <a:r>
              <a:rPr lang="en-US" dirty="0"/>
              <a:t>flexible schema </a:t>
            </a:r>
            <a:r>
              <a:rPr lang="en-US" b="0" dirty="0"/>
              <a:t>to accommodate different course characteristics (e.g., some courses may have prerequisites / cross-listings, others may not). Similarly, some students may input various profile information, while others may not. </a:t>
            </a:r>
          </a:p>
          <a:p>
            <a:endParaRPr lang="en-US" b="0" dirty="0"/>
          </a:p>
          <a:p>
            <a:r>
              <a:rPr lang="en-US" u="sng" dirty="0"/>
              <a:t>Graph DB</a:t>
            </a:r>
            <a:r>
              <a:rPr lang="en-US" b="0" dirty="0"/>
              <a:t>: could be useful if certain use-cases crucially involve relationships: e.g. recommending courses to students, recommending study groups for students, managing complex prerequisites / time conflicts between courses to recommend a timetable, etc.</a:t>
            </a:r>
            <a:endParaRPr lang="en-US" u="sng" dirty="0"/>
          </a:p>
          <a:p>
            <a:endParaRPr lang="en-US" b="0" dirty="0"/>
          </a:p>
        </p:txBody>
      </p:sp>
      <p:sp>
        <p:nvSpPr>
          <p:cNvPr id="4" name="Slide Number Placeholder 3">
            <a:extLst>
              <a:ext uri="{FF2B5EF4-FFF2-40B4-BE49-F238E27FC236}">
                <a16:creationId xmlns:a16="http://schemas.microsoft.com/office/drawing/2014/main" id="{CA78E290-0560-1F4A-B9A4-D94FF1325D17}"/>
              </a:ext>
            </a:extLst>
          </p:cNvPr>
          <p:cNvSpPr>
            <a:spLocks noGrp="1"/>
          </p:cNvSpPr>
          <p:nvPr>
            <p:ph type="sldNum" sz="quarter" idx="11"/>
          </p:nvPr>
        </p:nvSpPr>
        <p:spPr/>
        <p:txBody>
          <a:bodyPr/>
          <a:lstStyle/>
          <a:p>
            <a:fld id="{DFA00151-9FC7-4CB1-B841-F626A452D0DF}" type="slidenum">
              <a:rPr lang="en-US" smtClean="0"/>
              <a:t>12</a:t>
            </a:fld>
            <a:endParaRPr lang="en-US"/>
          </a:p>
        </p:txBody>
      </p:sp>
    </p:spTree>
    <p:extLst>
      <p:ext uri="{BB962C8B-B14F-4D97-AF65-F5344CB8AC3E}">
        <p14:creationId xmlns:p14="http://schemas.microsoft.com/office/powerpoint/2010/main" val="105084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2BE5-CC16-F791-3821-FA4B29BA414A}"/>
              </a:ext>
            </a:extLst>
          </p:cNvPr>
          <p:cNvSpPr>
            <a:spLocks noGrp="1"/>
          </p:cNvSpPr>
          <p:nvPr>
            <p:ph type="title"/>
          </p:nvPr>
        </p:nvSpPr>
        <p:spPr/>
        <p:txBody>
          <a:bodyPr/>
          <a:lstStyle/>
          <a:p>
            <a:r>
              <a:rPr lang="en-US" dirty="0"/>
              <a:t>Solution 4 - Example</a:t>
            </a:r>
            <a:endParaRPr lang="en-SG" dirty="0"/>
          </a:p>
        </p:txBody>
      </p:sp>
      <p:sp>
        <p:nvSpPr>
          <p:cNvPr id="3" name="Content Placeholder 2">
            <a:extLst>
              <a:ext uri="{FF2B5EF4-FFF2-40B4-BE49-F238E27FC236}">
                <a16:creationId xmlns:a16="http://schemas.microsoft.com/office/drawing/2014/main" id="{BD856EC0-1844-F153-2458-D7C437FD16E5}"/>
              </a:ext>
            </a:extLst>
          </p:cNvPr>
          <p:cNvSpPr>
            <a:spLocks noGrp="1"/>
          </p:cNvSpPr>
          <p:nvPr>
            <p:ph idx="1"/>
          </p:nvPr>
        </p:nvSpPr>
        <p:spPr>
          <a:xfrm>
            <a:off x="152400" y="1371600"/>
            <a:ext cx="4724400" cy="3124200"/>
          </a:xfrm>
        </p:spPr>
        <p:txBody>
          <a:bodyPr/>
          <a:lstStyle/>
          <a:p>
            <a:r>
              <a:rPr lang="en-US" sz="1800" b="0" i="0" dirty="0">
                <a:solidFill>
                  <a:schemeClr val="tx1"/>
                </a:solidFill>
                <a:effectLst/>
                <a:latin typeface="Söhne Mono"/>
              </a:rPr>
              <a:t>{</a:t>
            </a:r>
          </a:p>
          <a:p>
            <a:r>
              <a:rPr lang="en-US" sz="1800" b="0" i="0" dirty="0">
                <a:solidFill>
                  <a:schemeClr val="tx1"/>
                </a:solidFill>
                <a:effectLst/>
                <a:latin typeface="Söhne Mono"/>
              </a:rPr>
              <a:t> "_id": “CS4225/CS5425", </a:t>
            </a:r>
          </a:p>
          <a:p>
            <a:r>
              <a:rPr lang="en-US" sz="1800" b="0" i="0" dirty="0">
                <a:solidFill>
                  <a:schemeClr val="tx1"/>
                </a:solidFill>
                <a:effectLst/>
                <a:latin typeface="Söhne Mono"/>
              </a:rPr>
              <a:t>"name": “Big Data Systems for Data Science", </a:t>
            </a:r>
          </a:p>
          <a:p>
            <a:r>
              <a:rPr lang="en-US" sz="1800" b="0" i="0" dirty="0">
                <a:solidFill>
                  <a:schemeClr val="tx1"/>
                </a:solidFill>
                <a:effectLst/>
                <a:latin typeface="Söhne Mono"/>
              </a:rPr>
              <a:t>"professor": “Bryan </a:t>
            </a:r>
            <a:r>
              <a:rPr lang="en-US" sz="1800" b="0" i="0" dirty="0" err="1">
                <a:solidFill>
                  <a:schemeClr val="tx1"/>
                </a:solidFill>
                <a:effectLst/>
                <a:latin typeface="Söhne Mono"/>
              </a:rPr>
              <a:t>Hooi</a:t>
            </a:r>
            <a:r>
              <a:rPr lang="en-US" sz="1800" b="0" i="0" dirty="0">
                <a:solidFill>
                  <a:schemeClr val="tx1"/>
                </a:solidFill>
                <a:effectLst/>
                <a:latin typeface="Söhne Mono"/>
              </a:rPr>
              <a:t>", </a:t>
            </a:r>
          </a:p>
          <a:p>
            <a:r>
              <a:rPr lang="en-US" sz="1800" b="0" i="0" dirty="0">
                <a:solidFill>
                  <a:schemeClr val="tx1"/>
                </a:solidFill>
                <a:effectLst/>
                <a:latin typeface="Söhne Mono"/>
              </a:rPr>
              <a:t>"prerequisites": ["None"], </a:t>
            </a:r>
          </a:p>
          <a:p>
            <a:r>
              <a:rPr lang="en-US" sz="1800" b="0" i="0" dirty="0">
                <a:solidFill>
                  <a:schemeClr val="tx1"/>
                </a:solidFill>
                <a:effectLst/>
                <a:latin typeface="Söhne Mono"/>
              </a:rPr>
              <a:t>"</a:t>
            </a:r>
            <a:r>
              <a:rPr lang="en-US" sz="1800" b="0" i="0" dirty="0" err="1">
                <a:solidFill>
                  <a:schemeClr val="tx1"/>
                </a:solidFill>
                <a:effectLst/>
                <a:latin typeface="Söhne Mono"/>
              </a:rPr>
              <a:t>time_table</a:t>
            </a:r>
            <a:r>
              <a:rPr lang="en-US" sz="1800" b="0" i="0" dirty="0">
                <a:solidFill>
                  <a:schemeClr val="tx1"/>
                </a:solidFill>
                <a:effectLst/>
                <a:latin typeface="Söhne Mono"/>
              </a:rPr>
              <a:t>": { </a:t>
            </a:r>
          </a:p>
          <a:p>
            <a:r>
              <a:rPr lang="en-US" sz="1800" b="0" dirty="0">
                <a:solidFill>
                  <a:schemeClr val="tx1"/>
                </a:solidFill>
                <a:latin typeface="Söhne Mono"/>
              </a:rPr>
              <a:t>	</a:t>
            </a:r>
            <a:r>
              <a:rPr lang="en-US" sz="1800" b="0" i="0" dirty="0">
                <a:solidFill>
                  <a:schemeClr val="tx1"/>
                </a:solidFill>
                <a:effectLst/>
                <a:latin typeface="Söhne Mono"/>
              </a:rPr>
              <a:t>“Thursday": “6.30 – 9.30pm", </a:t>
            </a:r>
          </a:p>
          <a:p>
            <a:r>
              <a:rPr lang="en-US" sz="1800" b="0" dirty="0">
                <a:solidFill>
                  <a:schemeClr val="tx1"/>
                </a:solidFill>
                <a:latin typeface="Söhne Mono"/>
              </a:rPr>
              <a:t>	</a:t>
            </a:r>
            <a:r>
              <a:rPr lang="en-US" sz="1800" b="0" i="0" dirty="0">
                <a:solidFill>
                  <a:schemeClr val="tx1"/>
                </a:solidFill>
                <a:effectLst/>
                <a:latin typeface="Söhne Mono"/>
              </a:rPr>
              <a:t>"Friday": “6.30 – 9.30pm“}</a:t>
            </a:r>
          </a:p>
          <a:p>
            <a:r>
              <a:rPr lang="en-US" sz="1800" b="0" dirty="0">
                <a:solidFill>
                  <a:schemeClr val="tx1"/>
                </a:solidFill>
                <a:latin typeface="Söhne Mono"/>
              </a:rPr>
              <a:t>}</a:t>
            </a:r>
            <a:endParaRPr lang="en-US" sz="1800" b="0" i="0" dirty="0">
              <a:solidFill>
                <a:schemeClr val="tx1"/>
              </a:solidFill>
              <a:effectLst/>
              <a:latin typeface="Söhne Mono"/>
            </a:endParaRPr>
          </a:p>
        </p:txBody>
      </p:sp>
      <p:sp>
        <p:nvSpPr>
          <p:cNvPr id="4" name="Slide Number Placeholder 3">
            <a:extLst>
              <a:ext uri="{FF2B5EF4-FFF2-40B4-BE49-F238E27FC236}">
                <a16:creationId xmlns:a16="http://schemas.microsoft.com/office/drawing/2014/main" id="{DA46CED4-DF9D-D8B3-1D45-634995213C04}"/>
              </a:ext>
            </a:extLst>
          </p:cNvPr>
          <p:cNvSpPr>
            <a:spLocks noGrp="1"/>
          </p:cNvSpPr>
          <p:nvPr>
            <p:ph type="sldNum" sz="quarter" idx="11"/>
          </p:nvPr>
        </p:nvSpPr>
        <p:spPr/>
        <p:txBody>
          <a:bodyPr/>
          <a:lstStyle/>
          <a:p>
            <a:fld id="{DFA00151-9FC7-4CB1-B841-F626A452D0DF}" type="slidenum">
              <a:rPr lang="en-US" smtClean="0"/>
              <a:t>13</a:t>
            </a:fld>
            <a:endParaRPr lang="en-US"/>
          </a:p>
        </p:txBody>
      </p:sp>
      <p:sp>
        <p:nvSpPr>
          <p:cNvPr id="6" name="TextBox 5">
            <a:extLst>
              <a:ext uri="{FF2B5EF4-FFF2-40B4-BE49-F238E27FC236}">
                <a16:creationId xmlns:a16="http://schemas.microsoft.com/office/drawing/2014/main" id="{051B5779-CFA1-AC94-389B-AF00CEA38165}"/>
              </a:ext>
            </a:extLst>
          </p:cNvPr>
          <p:cNvSpPr txBox="1"/>
          <p:nvPr/>
        </p:nvSpPr>
        <p:spPr>
          <a:xfrm>
            <a:off x="5029200" y="1576443"/>
            <a:ext cx="4139784" cy="1815882"/>
          </a:xfrm>
          <a:prstGeom prst="rect">
            <a:avLst/>
          </a:prstGeom>
          <a:noFill/>
        </p:spPr>
        <p:txBody>
          <a:bodyPr wrap="square">
            <a:spAutoFit/>
          </a:bodyPr>
          <a:lstStyle/>
          <a:p>
            <a:r>
              <a:rPr lang="en-SG" sz="1600" b="0" i="0" dirty="0">
                <a:effectLst/>
                <a:latin typeface="Söhne Mono"/>
              </a:rPr>
              <a:t>CREATE (</a:t>
            </a:r>
            <a:r>
              <a:rPr lang="en-SG" sz="1600" b="0" i="0" dirty="0" err="1">
                <a:effectLst/>
                <a:latin typeface="Söhne Mono"/>
              </a:rPr>
              <a:t>alex:Student</a:t>
            </a:r>
            <a:r>
              <a:rPr lang="en-SG" sz="1600" b="0" i="0" dirty="0">
                <a:effectLst/>
                <a:latin typeface="Söhne Mono"/>
              </a:rPr>
              <a:t> {name: Alex’}) </a:t>
            </a:r>
          </a:p>
          <a:p>
            <a:r>
              <a:rPr lang="en-SG" sz="1600" b="0" i="0" dirty="0">
                <a:effectLst/>
                <a:latin typeface="Söhne Mono"/>
              </a:rPr>
              <a:t>CREATE (cs5425:Course {name: ‘CS5424’}) </a:t>
            </a:r>
          </a:p>
          <a:p>
            <a:r>
              <a:rPr lang="en-SG" sz="1600" b="0" i="0" dirty="0">
                <a:effectLst/>
                <a:latin typeface="Söhne Mono"/>
              </a:rPr>
              <a:t>CREATE (</a:t>
            </a:r>
            <a:r>
              <a:rPr lang="en-SG" sz="1600" dirty="0" err="1">
                <a:latin typeface="Söhne Mono"/>
              </a:rPr>
              <a:t>bryan</a:t>
            </a:r>
            <a:r>
              <a:rPr lang="en-SG" sz="1600" b="0" i="0" dirty="0" err="1">
                <a:effectLst/>
                <a:latin typeface="Söhne Mono"/>
              </a:rPr>
              <a:t>:Professor</a:t>
            </a:r>
            <a:r>
              <a:rPr lang="en-SG" sz="1600" b="0" i="0" dirty="0">
                <a:effectLst/>
                <a:latin typeface="Söhne Mono"/>
              </a:rPr>
              <a:t> {name: Prof Bryan’}) </a:t>
            </a:r>
          </a:p>
          <a:p>
            <a:r>
              <a:rPr lang="en-SG" sz="1600" b="0" i="0" dirty="0">
                <a:effectLst/>
                <a:latin typeface="Söhne Mono"/>
              </a:rPr>
              <a:t>CREATE (</a:t>
            </a:r>
            <a:r>
              <a:rPr lang="en-SG" sz="1600" b="0" i="0" dirty="0" err="1">
                <a:effectLst/>
                <a:latin typeface="Söhne Mono"/>
              </a:rPr>
              <a:t>bds:Interest</a:t>
            </a:r>
            <a:r>
              <a:rPr lang="en-SG" sz="1600" b="0" i="0" dirty="0">
                <a:effectLst/>
                <a:latin typeface="Söhne Mono"/>
              </a:rPr>
              <a:t> {name: ‘Big Data System’}) </a:t>
            </a:r>
          </a:p>
          <a:p>
            <a:r>
              <a:rPr lang="en-SG" sz="1600" b="0" i="0" dirty="0">
                <a:effectLst/>
                <a:latin typeface="Söhne Mono"/>
              </a:rPr>
              <a:t>CREATE (</a:t>
            </a:r>
            <a:r>
              <a:rPr lang="en-SG" sz="1600" b="0" i="0" dirty="0" err="1">
                <a:effectLst/>
                <a:latin typeface="Söhne Mono"/>
              </a:rPr>
              <a:t>alex</a:t>
            </a:r>
            <a:r>
              <a:rPr lang="en-SG" sz="1600" b="0" i="0" dirty="0">
                <a:effectLst/>
                <a:latin typeface="Söhne Mono"/>
              </a:rPr>
              <a:t>)-[:ENROLLED_IN]-&gt;(cs5425) </a:t>
            </a:r>
          </a:p>
          <a:p>
            <a:r>
              <a:rPr lang="en-SG" sz="1600" b="0" i="0" dirty="0">
                <a:effectLst/>
                <a:latin typeface="Söhne Mono"/>
              </a:rPr>
              <a:t>CREATE (cs5425)-[:TAUGHT_BY]-&gt;(</a:t>
            </a:r>
            <a:r>
              <a:rPr lang="en-SG" sz="1600" b="0" i="0" dirty="0" err="1">
                <a:effectLst/>
                <a:latin typeface="Söhne Mono"/>
              </a:rPr>
              <a:t>bryan</a:t>
            </a:r>
            <a:r>
              <a:rPr lang="en-SG" sz="1600" b="0" i="0" dirty="0">
                <a:effectLst/>
                <a:latin typeface="Söhne Mono"/>
              </a:rPr>
              <a:t>) </a:t>
            </a:r>
          </a:p>
          <a:p>
            <a:r>
              <a:rPr lang="en-SG" sz="1600" b="0" i="0" dirty="0">
                <a:effectLst/>
                <a:latin typeface="Söhne Mono"/>
              </a:rPr>
              <a:t>CREATE (</a:t>
            </a:r>
            <a:r>
              <a:rPr lang="en-SG" sz="1600" b="0" i="0" dirty="0" err="1">
                <a:effectLst/>
                <a:latin typeface="Söhne Mono"/>
              </a:rPr>
              <a:t>alex</a:t>
            </a:r>
            <a:r>
              <a:rPr lang="en-SG" sz="1600" b="0" i="0" dirty="0">
                <a:effectLst/>
                <a:latin typeface="Söhne Mono"/>
              </a:rPr>
              <a:t>)-[:INTERESTED_IN]-&gt;(bds)</a:t>
            </a:r>
            <a:endParaRPr lang="en-SG" sz="1600" dirty="0"/>
          </a:p>
        </p:txBody>
      </p:sp>
      <p:sp>
        <p:nvSpPr>
          <p:cNvPr id="7" name="Oval 6">
            <a:extLst>
              <a:ext uri="{FF2B5EF4-FFF2-40B4-BE49-F238E27FC236}">
                <a16:creationId xmlns:a16="http://schemas.microsoft.com/office/drawing/2014/main" id="{A51BDDC5-B3CF-BFBD-D1AD-94521700DAAF}"/>
              </a:ext>
            </a:extLst>
          </p:cNvPr>
          <p:cNvSpPr/>
          <p:nvPr/>
        </p:nvSpPr>
        <p:spPr bwMode="auto">
          <a:xfrm>
            <a:off x="5849786" y="4210050"/>
            <a:ext cx="820862" cy="5715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a:ln>
                  <a:noFill/>
                </a:ln>
                <a:solidFill>
                  <a:schemeClr val="tx1"/>
                </a:solidFill>
                <a:effectLst/>
                <a:latin typeface="Times" pitchFamily="18" charset="0"/>
              </a:rPr>
              <a:t>Course:</a:t>
            </a:r>
          </a:p>
          <a:p>
            <a:pPr marL="0" marR="0" indent="0" algn="ctr" defTabSz="914400" rtl="0" eaLnBrk="0" fontAlgn="base" latinLnBrk="0" hangingPunct="0">
              <a:lnSpc>
                <a:spcPct val="100000"/>
              </a:lnSpc>
              <a:spcBef>
                <a:spcPct val="0"/>
              </a:spcBef>
              <a:spcAft>
                <a:spcPct val="0"/>
              </a:spcAft>
              <a:buClrTx/>
              <a:buSzTx/>
              <a:buFontTx/>
              <a:buNone/>
              <a:tabLst/>
            </a:pPr>
            <a:r>
              <a:rPr lang="en-SG" sz="1200" dirty="0"/>
              <a:t>cs5425</a:t>
            </a:r>
            <a:endParaRPr kumimoji="0" lang="en-SG" sz="1200" b="0" i="0" u="none" strike="noStrike" cap="none" normalizeH="0" baseline="0" dirty="0">
              <a:ln>
                <a:noFill/>
              </a:ln>
              <a:solidFill>
                <a:schemeClr val="tx1"/>
              </a:solidFill>
              <a:effectLst/>
              <a:latin typeface="Times" pitchFamily="18" charset="0"/>
            </a:endParaRPr>
          </a:p>
        </p:txBody>
      </p:sp>
      <p:sp>
        <p:nvSpPr>
          <p:cNvPr id="8" name="Oval 7">
            <a:extLst>
              <a:ext uri="{FF2B5EF4-FFF2-40B4-BE49-F238E27FC236}">
                <a16:creationId xmlns:a16="http://schemas.microsoft.com/office/drawing/2014/main" id="{13E12157-4B6C-C927-CF21-22D6CA928328}"/>
              </a:ext>
            </a:extLst>
          </p:cNvPr>
          <p:cNvSpPr/>
          <p:nvPr/>
        </p:nvSpPr>
        <p:spPr bwMode="auto">
          <a:xfrm>
            <a:off x="7627237" y="4210050"/>
            <a:ext cx="974227" cy="5715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a:ln>
                  <a:noFill/>
                </a:ln>
                <a:solidFill>
                  <a:schemeClr val="tx1"/>
                </a:solidFill>
                <a:effectLst/>
                <a:latin typeface="Times" pitchFamily="18" charset="0"/>
              </a:rPr>
              <a:t>Professor:</a:t>
            </a:r>
          </a:p>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err="1">
                <a:ln>
                  <a:noFill/>
                </a:ln>
                <a:solidFill>
                  <a:schemeClr val="tx1"/>
                </a:solidFill>
                <a:effectLst/>
                <a:latin typeface="Times" pitchFamily="18" charset="0"/>
              </a:rPr>
              <a:t>bryan</a:t>
            </a:r>
            <a:endParaRPr kumimoji="0" lang="en-SG" sz="1200" b="0" i="0" u="none" strike="noStrike" cap="none" normalizeH="0" baseline="0" dirty="0">
              <a:ln>
                <a:noFill/>
              </a:ln>
              <a:solidFill>
                <a:schemeClr val="tx1"/>
              </a:solidFill>
              <a:effectLst/>
              <a:latin typeface="Times" pitchFamily="18" charset="0"/>
            </a:endParaRPr>
          </a:p>
        </p:txBody>
      </p:sp>
      <p:sp>
        <p:nvSpPr>
          <p:cNvPr id="9" name="Oval 8">
            <a:extLst>
              <a:ext uri="{FF2B5EF4-FFF2-40B4-BE49-F238E27FC236}">
                <a16:creationId xmlns:a16="http://schemas.microsoft.com/office/drawing/2014/main" id="{7B8B4CCC-77FB-C222-527D-E05C8958B985}"/>
              </a:ext>
            </a:extLst>
          </p:cNvPr>
          <p:cNvSpPr/>
          <p:nvPr/>
        </p:nvSpPr>
        <p:spPr bwMode="auto">
          <a:xfrm>
            <a:off x="7068651" y="5530817"/>
            <a:ext cx="974227" cy="5715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a:ln>
                  <a:noFill/>
                </a:ln>
                <a:solidFill>
                  <a:schemeClr val="tx1"/>
                </a:solidFill>
                <a:effectLst/>
                <a:latin typeface="Times" pitchFamily="18" charset="0"/>
              </a:rPr>
              <a:t>Interest:</a:t>
            </a:r>
          </a:p>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a:ln>
                  <a:noFill/>
                </a:ln>
                <a:solidFill>
                  <a:schemeClr val="tx1"/>
                </a:solidFill>
                <a:effectLst/>
                <a:latin typeface="Times" pitchFamily="18" charset="0"/>
              </a:rPr>
              <a:t>bds</a:t>
            </a:r>
          </a:p>
        </p:txBody>
      </p:sp>
      <p:sp>
        <p:nvSpPr>
          <p:cNvPr id="10" name="Oval 9">
            <a:extLst>
              <a:ext uri="{FF2B5EF4-FFF2-40B4-BE49-F238E27FC236}">
                <a16:creationId xmlns:a16="http://schemas.microsoft.com/office/drawing/2014/main" id="{297F39EB-49FA-93B0-2DF1-B31BD7F2699C}"/>
              </a:ext>
            </a:extLst>
          </p:cNvPr>
          <p:cNvSpPr/>
          <p:nvPr/>
        </p:nvSpPr>
        <p:spPr bwMode="auto">
          <a:xfrm>
            <a:off x="4705825" y="5530817"/>
            <a:ext cx="974227" cy="5715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a:ln>
                  <a:noFill/>
                </a:ln>
                <a:solidFill>
                  <a:schemeClr val="tx1"/>
                </a:solidFill>
                <a:effectLst/>
                <a:latin typeface="Times" pitchFamily="18" charset="0"/>
              </a:rPr>
              <a:t>Student:</a:t>
            </a:r>
          </a:p>
          <a:p>
            <a:pPr marL="0" marR="0" indent="0" algn="ctr" defTabSz="914400" rtl="0" eaLnBrk="0" fontAlgn="base" latinLnBrk="0" hangingPunct="0">
              <a:lnSpc>
                <a:spcPct val="100000"/>
              </a:lnSpc>
              <a:spcBef>
                <a:spcPct val="0"/>
              </a:spcBef>
              <a:spcAft>
                <a:spcPct val="0"/>
              </a:spcAft>
              <a:buClrTx/>
              <a:buSzTx/>
              <a:buFontTx/>
              <a:buNone/>
              <a:tabLst/>
            </a:pPr>
            <a:r>
              <a:rPr kumimoji="0" lang="en-SG" sz="1200" b="0" i="0" u="none" strike="noStrike" cap="none" normalizeH="0" baseline="0" dirty="0" err="1">
                <a:ln>
                  <a:noFill/>
                </a:ln>
                <a:solidFill>
                  <a:schemeClr val="tx1"/>
                </a:solidFill>
                <a:effectLst/>
                <a:latin typeface="Times" pitchFamily="18" charset="0"/>
              </a:rPr>
              <a:t>alex</a:t>
            </a:r>
            <a:endParaRPr kumimoji="0" lang="en-SG" sz="1200" b="0" i="0" u="none" strike="noStrike" cap="none" normalizeH="0" baseline="0" dirty="0">
              <a:ln>
                <a:noFill/>
              </a:ln>
              <a:solidFill>
                <a:schemeClr val="tx1"/>
              </a:solidFill>
              <a:effectLst/>
              <a:latin typeface="Times" pitchFamily="18" charset="0"/>
            </a:endParaRPr>
          </a:p>
        </p:txBody>
      </p:sp>
      <p:cxnSp>
        <p:nvCxnSpPr>
          <p:cNvPr id="13" name="Straight Arrow Connector 12">
            <a:extLst>
              <a:ext uri="{FF2B5EF4-FFF2-40B4-BE49-F238E27FC236}">
                <a16:creationId xmlns:a16="http://schemas.microsoft.com/office/drawing/2014/main" id="{7A5170C2-CB3D-3EE7-435A-5D0014ADF076}"/>
              </a:ext>
            </a:extLst>
          </p:cNvPr>
          <p:cNvCxnSpPr>
            <a:stCxn id="7" idx="6"/>
            <a:endCxn id="8" idx="2"/>
          </p:cNvCxnSpPr>
          <p:nvPr/>
        </p:nvCxnSpPr>
        <p:spPr bwMode="auto">
          <a:xfrm>
            <a:off x="6670648" y="4495800"/>
            <a:ext cx="95658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A0011852-D902-F699-2493-16DD8E379376}"/>
              </a:ext>
            </a:extLst>
          </p:cNvPr>
          <p:cNvSpPr txBox="1"/>
          <p:nvPr/>
        </p:nvSpPr>
        <p:spPr>
          <a:xfrm>
            <a:off x="6737465" y="4270637"/>
            <a:ext cx="974227" cy="276999"/>
          </a:xfrm>
          <a:prstGeom prst="rect">
            <a:avLst/>
          </a:prstGeom>
          <a:noFill/>
        </p:spPr>
        <p:txBody>
          <a:bodyPr wrap="square">
            <a:spAutoFit/>
          </a:bodyPr>
          <a:lstStyle/>
          <a:p>
            <a:r>
              <a:rPr lang="en-SG" sz="1200" dirty="0" err="1"/>
              <a:t>Taught_By</a:t>
            </a:r>
            <a:endParaRPr lang="en-SG" sz="1200" dirty="0"/>
          </a:p>
        </p:txBody>
      </p:sp>
      <p:cxnSp>
        <p:nvCxnSpPr>
          <p:cNvPr id="18" name="Straight Arrow Connector 17">
            <a:extLst>
              <a:ext uri="{FF2B5EF4-FFF2-40B4-BE49-F238E27FC236}">
                <a16:creationId xmlns:a16="http://schemas.microsoft.com/office/drawing/2014/main" id="{78CC3029-00EA-2229-79BE-971F4D340384}"/>
              </a:ext>
            </a:extLst>
          </p:cNvPr>
          <p:cNvCxnSpPr>
            <a:cxnSpLocks/>
            <a:stCxn id="10" idx="6"/>
            <a:endCxn id="9" idx="2"/>
          </p:cNvCxnSpPr>
          <p:nvPr/>
        </p:nvCxnSpPr>
        <p:spPr bwMode="auto">
          <a:xfrm>
            <a:off x="5680052" y="5816567"/>
            <a:ext cx="138859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8FEC93FD-EF0C-E017-FCC1-3E7AAB1A2C45}"/>
              </a:ext>
            </a:extLst>
          </p:cNvPr>
          <p:cNvSpPr txBox="1"/>
          <p:nvPr/>
        </p:nvSpPr>
        <p:spPr>
          <a:xfrm>
            <a:off x="5806313" y="5585157"/>
            <a:ext cx="1071650" cy="461665"/>
          </a:xfrm>
          <a:prstGeom prst="rect">
            <a:avLst/>
          </a:prstGeom>
          <a:noFill/>
        </p:spPr>
        <p:txBody>
          <a:bodyPr wrap="square">
            <a:spAutoFit/>
          </a:bodyPr>
          <a:lstStyle/>
          <a:p>
            <a:r>
              <a:rPr lang="en-SG" sz="1200" dirty="0" err="1"/>
              <a:t>Interested_In</a:t>
            </a:r>
            <a:endParaRPr lang="en-SG" sz="1200" dirty="0"/>
          </a:p>
        </p:txBody>
      </p:sp>
      <p:cxnSp>
        <p:nvCxnSpPr>
          <p:cNvPr id="20" name="Straight Arrow Connector 19">
            <a:extLst>
              <a:ext uri="{FF2B5EF4-FFF2-40B4-BE49-F238E27FC236}">
                <a16:creationId xmlns:a16="http://schemas.microsoft.com/office/drawing/2014/main" id="{306C2545-7CA0-C97C-0D2E-BA9506ABA891}"/>
              </a:ext>
            </a:extLst>
          </p:cNvPr>
          <p:cNvCxnSpPr>
            <a:cxnSpLocks/>
            <a:stCxn id="10" idx="7"/>
            <a:endCxn id="7" idx="3"/>
          </p:cNvCxnSpPr>
          <p:nvPr/>
        </p:nvCxnSpPr>
        <p:spPr bwMode="auto">
          <a:xfrm flipV="1">
            <a:off x="5537380" y="4697856"/>
            <a:ext cx="432618" cy="9166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CF3217C-EA2E-CB51-8A5E-E5177D2AAA70}"/>
              </a:ext>
            </a:extLst>
          </p:cNvPr>
          <p:cNvSpPr txBox="1"/>
          <p:nvPr/>
        </p:nvSpPr>
        <p:spPr>
          <a:xfrm rot="17755866">
            <a:off x="5080842" y="4975944"/>
            <a:ext cx="1071650" cy="276999"/>
          </a:xfrm>
          <a:prstGeom prst="rect">
            <a:avLst/>
          </a:prstGeom>
          <a:noFill/>
        </p:spPr>
        <p:txBody>
          <a:bodyPr wrap="square">
            <a:spAutoFit/>
          </a:bodyPr>
          <a:lstStyle/>
          <a:p>
            <a:r>
              <a:rPr lang="en-SG" sz="1200" dirty="0" err="1"/>
              <a:t>Enrolled_In</a:t>
            </a:r>
            <a:endParaRPr lang="en-SG" sz="1200" dirty="0"/>
          </a:p>
        </p:txBody>
      </p:sp>
    </p:spTree>
    <p:extLst>
      <p:ext uri="{BB962C8B-B14F-4D97-AF65-F5344CB8AC3E}">
        <p14:creationId xmlns:p14="http://schemas.microsoft.com/office/powerpoint/2010/main" val="380825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Question 1</a:t>
            </a:r>
            <a:endParaRPr lang="zh-CN" altLang="en-US" dirty="0"/>
          </a:p>
        </p:txBody>
      </p:sp>
      <p:sp>
        <p:nvSpPr>
          <p:cNvPr id="3" name="内容占位符 2"/>
          <p:cNvSpPr>
            <a:spLocks noGrp="1"/>
          </p:cNvSpPr>
          <p:nvPr>
            <p:ph idx="1"/>
          </p:nvPr>
        </p:nvSpPr>
        <p:spPr>
          <a:xfrm>
            <a:off x="550499" y="1641047"/>
            <a:ext cx="7374301" cy="4619296"/>
          </a:xfrm>
        </p:spPr>
        <p:txBody>
          <a:bodyPr/>
          <a:lstStyle/>
          <a:p>
            <a:r>
              <a:rPr lang="en-US" altLang="zh-CN" b="0" dirty="0">
                <a:sym typeface="+mn-ea"/>
              </a:rPr>
              <a:t>Explain the pros and cons of NoSQL systems in the form of the BASE properties which they (often) satisfy.</a:t>
            </a:r>
          </a:p>
          <a:p>
            <a:endParaRPr lang="zh-CN" altLang="en-US" b="0" dirty="0"/>
          </a:p>
          <a:p>
            <a:endParaRPr lang="zh-CN" altLang="en-US" b="0" dirty="0"/>
          </a:p>
        </p:txBody>
      </p:sp>
      <p:sp>
        <p:nvSpPr>
          <p:cNvPr id="4" name="灯片编号占位符 3"/>
          <p:cNvSpPr>
            <a:spLocks noGrp="1"/>
          </p:cNvSpPr>
          <p:nvPr>
            <p:ph type="sldNum" sz="quarter" idx="4294967295"/>
          </p:nvPr>
        </p:nvSpPr>
        <p:spPr>
          <a:xfrm>
            <a:off x="8382000" y="6421438"/>
            <a:ext cx="762000" cy="365125"/>
          </a:xfrm>
        </p:spPr>
        <p:txBody>
          <a:bodyPr/>
          <a:lstStyle/>
          <a:p>
            <a:fld id="{DFA00151-9FC7-4CB1-B841-F626A452D0DF}" type="slidenum">
              <a:rPr lang="en-US" smtClean="0"/>
              <a:t>2</a:t>
            </a:fld>
            <a:endParaRPr lang="en-US"/>
          </a:p>
        </p:txBody>
      </p:sp>
    </p:spTree>
    <p:extLst>
      <p:ext uri="{BB962C8B-B14F-4D97-AF65-F5344CB8AC3E}">
        <p14:creationId xmlns:p14="http://schemas.microsoft.com/office/powerpoint/2010/main" val="213956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 1</a:t>
            </a:r>
          </a:p>
        </p:txBody>
      </p:sp>
      <p:sp>
        <p:nvSpPr>
          <p:cNvPr id="3" name="Content Placeholder 2"/>
          <p:cNvSpPr>
            <a:spLocks noGrp="1"/>
          </p:cNvSpPr>
          <p:nvPr>
            <p:ph idx="1"/>
          </p:nvPr>
        </p:nvSpPr>
        <p:spPr>
          <a:xfrm>
            <a:off x="423373" y="1477016"/>
            <a:ext cx="8330044" cy="4516438"/>
          </a:xfrm>
        </p:spPr>
        <p:txBody>
          <a:bodyPr>
            <a:noAutofit/>
          </a:bodyPr>
          <a:lstStyle/>
          <a:p>
            <a:r>
              <a:rPr lang="en-US" sz="1800" b="1" dirty="0"/>
              <a:t>B</a:t>
            </a:r>
            <a:r>
              <a:rPr lang="en-US" sz="1800" b="0" dirty="0"/>
              <a:t>asically</a:t>
            </a:r>
            <a:r>
              <a:rPr lang="en-US" sz="1800" b="1" dirty="0"/>
              <a:t> A</a:t>
            </a:r>
            <a:r>
              <a:rPr lang="en-US" sz="1800" b="0" dirty="0"/>
              <a:t>vailable</a:t>
            </a:r>
            <a:r>
              <a:rPr lang="en-US" sz="1800" b="1" dirty="0"/>
              <a:t>: </a:t>
            </a:r>
            <a:r>
              <a:rPr lang="en-US" sz="1800" b="0" dirty="0"/>
              <a:t>Reading and writing operations are available as much as possible, but without consistency guarantees (e.g. read may not get the latest updated value).</a:t>
            </a:r>
          </a:p>
          <a:p>
            <a:endParaRPr lang="en-US" sz="1800" b="0" dirty="0"/>
          </a:p>
          <a:p>
            <a:r>
              <a:rPr lang="en-US" sz="1800" b="1" dirty="0"/>
              <a:t>S</a:t>
            </a:r>
            <a:r>
              <a:rPr lang="en-US" sz="1800" b="0" dirty="0"/>
              <a:t>oft state</a:t>
            </a:r>
            <a:r>
              <a:rPr lang="en-US" sz="1800" b="1" dirty="0"/>
              <a:t>: </a:t>
            </a:r>
            <a:r>
              <a:rPr lang="en-US" sz="1800" b="0" dirty="0"/>
              <a:t>The state of the system is always ‘soft’ or changing with inputs, until it reaches ‘eventual consistency’. </a:t>
            </a:r>
          </a:p>
          <a:p>
            <a:endParaRPr lang="en-US" sz="1800" dirty="0"/>
          </a:p>
          <a:p>
            <a:r>
              <a:rPr lang="en-US" sz="1800" dirty="0"/>
              <a:t>E</a:t>
            </a:r>
            <a:r>
              <a:rPr lang="en-US" sz="1800" b="0" dirty="0"/>
              <a:t>ventually consistent</a:t>
            </a:r>
            <a:r>
              <a:rPr lang="en-US" sz="1800" b="1" dirty="0"/>
              <a:t>: </a:t>
            </a:r>
            <a:r>
              <a:rPr lang="en-US" sz="1800" b="0" dirty="0"/>
              <a:t>The system will </a:t>
            </a:r>
            <a:r>
              <a:rPr lang="en-US" sz="1800" b="0" i="1" dirty="0"/>
              <a:t>eventually</a:t>
            </a:r>
            <a:r>
              <a:rPr lang="en-US" sz="1800" b="0" dirty="0"/>
              <a:t> become consistent (e.g. multiple reads </a:t>
            </a:r>
            <a:r>
              <a:rPr lang="en-US" sz="1800" b="0" i="1" dirty="0"/>
              <a:t>eventually</a:t>
            </a:r>
            <a:r>
              <a:rPr lang="en-US" sz="1800" b="0" dirty="0"/>
              <a:t> return the same value). </a:t>
            </a:r>
            <a:r>
              <a:rPr lang="en-US" sz="1800" b="0" dirty="0">
                <a:solidFill>
                  <a:srgbClr val="FFC000"/>
                </a:solidFill>
              </a:rPr>
              <a:t> </a:t>
            </a:r>
            <a:br>
              <a:rPr lang="en-US" sz="1800" b="0" dirty="0"/>
            </a:br>
            <a:endParaRPr lang="en-US" sz="1800" b="0" dirty="0"/>
          </a:p>
        </p:txBody>
      </p:sp>
      <p:sp>
        <p:nvSpPr>
          <p:cNvPr id="4" name="Slide Number Placeholder 3"/>
          <p:cNvSpPr>
            <a:spLocks noGrp="1"/>
          </p:cNvSpPr>
          <p:nvPr>
            <p:ph type="sldNum" sz="quarter" idx="4294967295"/>
          </p:nvPr>
        </p:nvSpPr>
        <p:spPr>
          <a:xfrm>
            <a:off x="8382000" y="6421438"/>
            <a:ext cx="762000" cy="365125"/>
          </a:xfrm>
        </p:spPr>
        <p:txBody>
          <a:bodyPr/>
          <a:lstStyle/>
          <a:p>
            <a:fld id="{DFA00151-9FC7-4CB1-B841-F626A452D0DF}" type="slidenum">
              <a:rPr lang="en-US" smtClean="0"/>
              <a:t>3</a:t>
            </a:fld>
            <a:endParaRPr lang="en-US"/>
          </a:p>
        </p:txBody>
      </p:sp>
    </p:spTree>
    <p:extLst>
      <p:ext uri="{BB962C8B-B14F-4D97-AF65-F5344CB8AC3E}">
        <p14:creationId xmlns:p14="http://schemas.microsoft.com/office/powerpoint/2010/main" val="224646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2C9D-6E6F-51EC-185A-52A20C0A4346}"/>
              </a:ext>
            </a:extLst>
          </p:cNvPr>
          <p:cNvSpPr>
            <a:spLocks noGrp="1"/>
          </p:cNvSpPr>
          <p:nvPr>
            <p:ph type="title"/>
          </p:nvPr>
        </p:nvSpPr>
        <p:spPr/>
        <p:txBody>
          <a:bodyPr/>
          <a:lstStyle/>
          <a:p>
            <a:r>
              <a:rPr lang="en-SG" dirty="0"/>
              <a:t>Lecture 4 – Slide 38</a:t>
            </a:r>
          </a:p>
        </p:txBody>
      </p:sp>
      <p:sp>
        <p:nvSpPr>
          <p:cNvPr id="3" name="Content Placeholder 2">
            <a:extLst>
              <a:ext uri="{FF2B5EF4-FFF2-40B4-BE49-F238E27FC236}">
                <a16:creationId xmlns:a16="http://schemas.microsoft.com/office/drawing/2014/main" id="{5AB66924-B15C-E83D-FBF5-C282D5A5F0AC}"/>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D21FC9E8-E5C5-CAD4-9E83-DDE39D89FFD5}"/>
              </a:ext>
            </a:extLst>
          </p:cNvPr>
          <p:cNvSpPr>
            <a:spLocks noGrp="1"/>
          </p:cNvSpPr>
          <p:nvPr>
            <p:ph type="sldNum" sz="quarter" idx="11"/>
          </p:nvPr>
        </p:nvSpPr>
        <p:spPr/>
        <p:txBody>
          <a:bodyPr/>
          <a:lstStyle/>
          <a:p>
            <a:fld id="{DFA00151-9FC7-4CB1-B841-F626A452D0DF}" type="slidenum">
              <a:rPr lang="en-US" smtClean="0"/>
              <a:t>4</a:t>
            </a:fld>
            <a:endParaRPr lang="en-US"/>
          </a:p>
        </p:txBody>
      </p:sp>
      <p:pic>
        <p:nvPicPr>
          <p:cNvPr id="6" name="Picture 5">
            <a:extLst>
              <a:ext uri="{FF2B5EF4-FFF2-40B4-BE49-F238E27FC236}">
                <a16:creationId xmlns:a16="http://schemas.microsoft.com/office/drawing/2014/main" id="{C1454C37-AB78-D22D-25C9-146B5349A666}"/>
              </a:ext>
            </a:extLst>
          </p:cNvPr>
          <p:cNvPicPr>
            <a:picLocks noChangeAspect="1"/>
          </p:cNvPicPr>
          <p:nvPr/>
        </p:nvPicPr>
        <p:blipFill>
          <a:blip r:embed="rId2"/>
          <a:stretch>
            <a:fillRect/>
          </a:stretch>
        </p:blipFill>
        <p:spPr>
          <a:xfrm>
            <a:off x="1295400" y="1219200"/>
            <a:ext cx="6868233" cy="4848165"/>
          </a:xfrm>
          <a:prstGeom prst="rect">
            <a:avLst/>
          </a:prstGeom>
        </p:spPr>
      </p:pic>
      <p:sp>
        <p:nvSpPr>
          <p:cNvPr id="7" name="TextBox 5">
            <a:extLst>
              <a:ext uri="{FF2B5EF4-FFF2-40B4-BE49-F238E27FC236}">
                <a16:creationId xmlns:a16="http://schemas.microsoft.com/office/drawing/2014/main" id="{0C8F986B-E640-FA5F-A31A-F83C6F7FDC58}"/>
              </a:ext>
            </a:extLst>
          </p:cNvPr>
          <p:cNvSpPr txBox="1"/>
          <p:nvPr/>
        </p:nvSpPr>
        <p:spPr>
          <a:xfrm>
            <a:off x="307422" y="5088796"/>
            <a:ext cx="5600288" cy="1569660"/>
          </a:xfrm>
          <a:prstGeom prst="rect">
            <a:avLst/>
          </a:prstGeom>
          <a:noFill/>
        </p:spPr>
        <p:txBody>
          <a:bodyPr wrap="square">
            <a:spAutoFit/>
          </a:bodyPr>
          <a:lstStyle/>
          <a:p>
            <a:r>
              <a:rPr lang="en-US" sz="2400" b="1" dirty="0"/>
              <a:t>NoSQL –</a:t>
            </a:r>
          </a:p>
          <a:p>
            <a:r>
              <a:rPr lang="en-US" sz="2400" dirty="0"/>
              <a:t>Basically Available</a:t>
            </a:r>
          </a:p>
          <a:p>
            <a:r>
              <a:rPr lang="en-US" dirty="0"/>
              <a:t>Soft State</a:t>
            </a:r>
          </a:p>
          <a:p>
            <a:r>
              <a:rPr lang="en-US" dirty="0"/>
              <a:t>Eventually Consist</a:t>
            </a:r>
            <a:endParaRPr lang="en-SG" dirty="0"/>
          </a:p>
        </p:txBody>
      </p:sp>
    </p:spTree>
    <p:extLst>
      <p:ext uri="{BB962C8B-B14F-4D97-AF65-F5344CB8AC3E}">
        <p14:creationId xmlns:p14="http://schemas.microsoft.com/office/powerpoint/2010/main" val="4781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Solution 1</a:t>
            </a:r>
            <a:endParaRPr lang="zh-CN" altLang="en-US" dirty="0"/>
          </a:p>
        </p:txBody>
      </p:sp>
      <p:sp>
        <p:nvSpPr>
          <p:cNvPr id="3" name="内容占位符 2"/>
          <p:cNvSpPr>
            <a:spLocks noGrp="1"/>
          </p:cNvSpPr>
          <p:nvPr>
            <p:ph idx="1"/>
          </p:nvPr>
        </p:nvSpPr>
        <p:spPr/>
        <p:txBody>
          <a:bodyPr>
            <a:normAutofit lnSpcReduction="10000"/>
          </a:bodyPr>
          <a:lstStyle/>
          <a:p>
            <a:endParaRPr lang="en-US" altLang="zh-CN" b="0" dirty="0"/>
          </a:p>
          <a:p>
            <a:r>
              <a:rPr lang="en-US" altLang="zh-CN" u="sng" dirty="0"/>
              <a:t>Pros: </a:t>
            </a:r>
            <a:endParaRPr lang="en-US" altLang="zh-CN" b="0" u="sng" dirty="0"/>
          </a:p>
          <a:p>
            <a:pPr marL="342900" indent="-342900">
              <a:buFont typeface="Arial" panose="020B0604020202020204" pitchFamily="34" charset="0"/>
              <a:buChar char="•"/>
            </a:pPr>
            <a:r>
              <a:rPr lang="en-SG" altLang="zh-CN" dirty="0"/>
              <a:t>Performance</a:t>
            </a:r>
            <a:r>
              <a:rPr lang="en-SG" altLang="zh-CN" b="0" dirty="0"/>
              <a:t>: NoSQL systems often sacrifice strong consistency while aiming for low latency and high availability (e.g., due to removing the need for locks and other concurrency mechanisms)</a:t>
            </a:r>
          </a:p>
          <a:p>
            <a:pPr marL="342900" indent="-342900">
              <a:buFont typeface="Arial" panose="020B0604020202020204" pitchFamily="34" charset="0"/>
              <a:buChar char="•"/>
            </a:pPr>
            <a:r>
              <a:rPr lang="en-SG" altLang="zh-CN" dirty="0"/>
              <a:t>Scalability</a:t>
            </a:r>
            <a:r>
              <a:rPr lang="en-SG" altLang="zh-CN" b="0" dirty="0"/>
              <a:t>: NoSQL systems are straightforwardly horizontally scalable (due to sacrificing strong consistency)</a:t>
            </a:r>
            <a:endParaRPr lang="en-SG" altLang="zh-CN" dirty="0"/>
          </a:p>
          <a:p>
            <a:pPr marL="342900" indent="-342900">
              <a:buFontTx/>
              <a:buChar char="-"/>
            </a:pPr>
            <a:endParaRPr lang="en-SG" altLang="zh-CN" dirty="0"/>
          </a:p>
          <a:p>
            <a:r>
              <a:rPr lang="en-US" altLang="zh-CN" u="sng" dirty="0"/>
              <a:t>Cons</a:t>
            </a:r>
            <a:r>
              <a:rPr lang="en-US" altLang="zh-CN" b="0" u="sng" dirty="0"/>
              <a:t>:</a:t>
            </a:r>
          </a:p>
          <a:p>
            <a:pPr marL="342900" indent="-342900">
              <a:buFont typeface="Arial" panose="020B0604020202020204" pitchFamily="34" charset="0"/>
              <a:buChar char="•"/>
            </a:pPr>
            <a:r>
              <a:rPr lang="en-US" altLang="zh-CN" dirty="0"/>
              <a:t>Outdated data</a:t>
            </a:r>
            <a:r>
              <a:rPr lang="en-US" altLang="zh-CN" b="0" dirty="0"/>
              <a:t>: outdated data may cause mistakes or require additional work to handle on the application side</a:t>
            </a:r>
            <a:endParaRPr lang="en-US" altLang="zh-CN" dirty="0"/>
          </a:p>
        </p:txBody>
      </p:sp>
      <p:sp>
        <p:nvSpPr>
          <p:cNvPr id="4" name="灯片编号占位符 3"/>
          <p:cNvSpPr>
            <a:spLocks noGrp="1"/>
          </p:cNvSpPr>
          <p:nvPr>
            <p:ph type="sldNum" sz="quarter" idx="4294967295"/>
          </p:nvPr>
        </p:nvSpPr>
        <p:spPr>
          <a:xfrm>
            <a:off x="8382000" y="6421438"/>
            <a:ext cx="762000" cy="365125"/>
          </a:xfrm>
        </p:spPr>
        <p:txBody>
          <a:bodyPr/>
          <a:lstStyle/>
          <a:p>
            <a:fld id="{DFA00151-9FC7-4CB1-B841-F626A452D0DF}" type="slidenum">
              <a:rPr lang="en-US" smtClean="0"/>
              <a:t>5</a:t>
            </a:fld>
            <a:endParaRPr lang="en-US"/>
          </a:p>
        </p:txBody>
      </p:sp>
    </p:spTree>
    <p:extLst>
      <p:ext uri="{BB962C8B-B14F-4D97-AF65-F5344CB8AC3E}">
        <p14:creationId xmlns:p14="http://schemas.microsoft.com/office/powerpoint/2010/main" val="198863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Question 2</a:t>
            </a:r>
            <a:endParaRPr lang="zh-CN" altLang="en-US" dirty="0"/>
          </a:p>
        </p:txBody>
      </p:sp>
      <p:sp>
        <p:nvSpPr>
          <p:cNvPr id="3" name="内容占位符 2"/>
          <p:cNvSpPr>
            <a:spLocks noGrp="1"/>
          </p:cNvSpPr>
          <p:nvPr>
            <p:ph idx="1"/>
          </p:nvPr>
        </p:nvSpPr>
        <p:spPr>
          <a:xfrm>
            <a:off x="248363" y="1412607"/>
            <a:ext cx="4187799" cy="4619296"/>
          </a:xfrm>
        </p:spPr>
        <p:txBody>
          <a:bodyPr/>
          <a:lstStyle/>
          <a:p>
            <a:r>
              <a:rPr lang="en-US" altLang="zh-CN" b="0" dirty="0"/>
              <a:t>In the mentioned paper, they list a suitable application for </a:t>
            </a:r>
            <a:r>
              <a:rPr lang="en-US" altLang="zh-CN" b="0" i="1" dirty="0"/>
              <a:t>key-value stores</a:t>
            </a:r>
            <a:r>
              <a:rPr lang="en-US" altLang="zh-CN" b="0" dirty="0"/>
              <a:t>:</a:t>
            </a:r>
          </a:p>
        </p:txBody>
      </p:sp>
      <p:sp>
        <p:nvSpPr>
          <p:cNvPr id="4" name="灯片编号占位符 3"/>
          <p:cNvSpPr>
            <a:spLocks noGrp="1"/>
          </p:cNvSpPr>
          <p:nvPr>
            <p:ph type="sldNum" sz="quarter" idx="4294967295"/>
          </p:nvPr>
        </p:nvSpPr>
        <p:spPr>
          <a:xfrm>
            <a:off x="8382000" y="6421438"/>
            <a:ext cx="762000" cy="365125"/>
          </a:xfrm>
        </p:spPr>
        <p:txBody>
          <a:bodyPr/>
          <a:lstStyle/>
          <a:p>
            <a:fld id="{DFA00151-9FC7-4CB1-B841-F626A452D0DF}" type="slidenum">
              <a:rPr lang="en-US" smtClean="0"/>
              <a:t>6</a:t>
            </a:fld>
            <a:endParaRPr lang="en-US"/>
          </a:p>
        </p:txBody>
      </p:sp>
      <p:pic>
        <p:nvPicPr>
          <p:cNvPr id="5" name="Picture 4">
            <a:extLst>
              <a:ext uri="{FF2B5EF4-FFF2-40B4-BE49-F238E27FC236}">
                <a16:creationId xmlns:a16="http://schemas.microsoft.com/office/drawing/2014/main" id="{0D97A143-D016-6D4E-B5B1-6A6E42C6D078}"/>
              </a:ext>
            </a:extLst>
          </p:cNvPr>
          <p:cNvPicPr>
            <a:picLocks noChangeAspect="1"/>
          </p:cNvPicPr>
          <p:nvPr/>
        </p:nvPicPr>
        <p:blipFill>
          <a:blip r:embed="rId3"/>
          <a:stretch>
            <a:fillRect/>
          </a:stretch>
        </p:blipFill>
        <p:spPr>
          <a:xfrm>
            <a:off x="228600" y="2578100"/>
            <a:ext cx="3949700" cy="2603500"/>
          </a:xfrm>
          <a:prstGeom prst="rect">
            <a:avLst/>
          </a:prstGeom>
        </p:spPr>
      </p:pic>
      <p:sp>
        <p:nvSpPr>
          <p:cNvPr id="6" name="内容占位符 2">
            <a:extLst>
              <a:ext uri="{FF2B5EF4-FFF2-40B4-BE49-F238E27FC236}">
                <a16:creationId xmlns:a16="http://schemas.microsoft.com/office/drawing/2014/main" id="{B0A76963-E507-F34E-BD17-920735075C17}"/>
              </a:ext>
            </a:extLst>
          </p:cNvPr>
          <p:cNvSpPr txBox="1">
            <a:spLocks/>
          </p:cNvSpPr>
          <p:nvPr/>
        </p:nvSpPr>
        <p:spPr bwMode="auto">
          <a:xfrm>
            <a:off x="4956201" y="1905160"/>
            <a:ext cx="3885663" cy="4475566"/>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r>
              <a:rPr lang="en-US" altLang="zh-CN" b="0" kern="0" dirty="0"/>
              <a:t>And for </a:t>
            </a:r>
            <a:r>
              <a:rPr lang="en-US" altLang="zh-CN" b="0" i="1" kern="0" dirty="0"/>
              <a:t>document stores</a:t>
            </a:r>
            <a:r>
              <a:rPr lang="en-US" altLang="zh-CN" b="0" kern="0" dirty="0"/>
              <a:t>:</a:t>
            </a:r>
          </a:p>
        </p:txBody>
      </p:sp>
      <p:pic>
        <p:nvPicPr>
          <p:cNvPr id="7" name="Picture 6">
            <a:extLst>
              <a:ext uri="{FF2B5EF4-FFF2-40B4-BE49-F238E27FC236}">
                <a16:creationId xmlns:a16="http://schemas.microsoft.com/office/drawing/2014/main" id="{5A7FD326-5EA4-EC4D-9FB0-81827D6B9717}"/>
              </a:ext>
            </a:extLst>
          </p:cNvPr>
          <p:cNvPicPr>
            <a:picLocks noChangeAspect="1"/>
          </p:cNvPicPr>
          <p:nvPr/>
        </p:nvPicPr>
        <p:blipFill>
          <a:blip r:embed="rId4"/>
          <a:stretch>
            <a:fillRect/>
          </a:stretch>
        </p:blipFill>
        <p:spPr>
          <a:xfrm>
            <a:off x="4698339" y="2613979"/>
            <a:ext cx="3924300" cy="1231900"/>
          </a:xfrm>
          <a:prstGeom prst="rect">
            <a:avLst/>
          </a:prstGeom>
        </p:spPr>
      </p:pic>
      <p:sp>
        <p:nvSpPr>
          <p:cNvPr id="8" name="内容占位符 2">
            <a:extLst>
              <a:ext uri="{FF2B5EF4-FFF2-40B4-BE49-F238E27FC236}">
                <a16:creationId xmlns:a16="http://schemas.microsoft.com/office/drawing/2014/main" id="{0F8CCE22-F9E0-134F-9B0B-7DB4204FFB8F}"/>
              </a:ext>
            </a:extLst>
          </p:cNvPr>
          <p:cNvSpPr txBox="1">
            <a:spLocks/>
          </p:cNvSpPr>
          <p:nvPr/>
        </p:nvSpPr>
        <p:spPr bwMode="auto">
          <a:xfrm>
            <a:off x="400763" y="5181600"/>
            <a:ext cx="8441101" cy="1026318"/>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r>
              <a:rPr lang="en-US" altLang="zh-CN" b="0" kern="0" dirty="0"/>
              <a:t>Discuss some factors that make these applications suitable for key-value stores and document stores respectively.</a:t>
            </a:r>
          </a:p>
        </p:txBody>
      </p:sp>
      <p:sp>
        <p:nvSpPr>
          <p:cNvPr id="9" name="TextBox 8">
            <a:extLst>
              <a:ext uri="{FF2B5EF4-FFF2-40B4-BE49-F238E27FC236}">
                <a16:creationId xmlns:a16="http://schemas.microsoft.com/office/drawing/2014/main" id="{A557E68C-87AB-4544-8A76-67FB9479F40C}"/>
              </a:ext>
            </a:extLst>
          </p:cNvPr>
          <p:cNvSpPr txBox="1"/>
          <p:nvPr/>
        </p:nvSpPr>
        <p:spPr>
          <a:xfrm>
            <a:off x="748145" y="6197025"/>
            <a:ext cx="8239050" cy="584775"/>
          </a:xfrm>
          <a:prstGeom prst="rect">
            <a:avLst/>
          </a:prstGeom>
          <a:noFill/>
        </p:spPr>
        <p:txBody>
          <a:bodyPr wrap="none" rtlCol="0">
            <a:spAutoFit/>
          </a:bodyPr>
          <a:lstStyle/>
          <a:p>
            <a:r>
              <a:rPr lang="en-US" sz="1600" i="1" dirty="0"/>
              <a:t>Rick Cattell. 2011. Scalable SQL and NoSQL data stores. SIGMOD Rec. 39, 4 (May 2011), 12-27.</a:t>
            </a:r>
            <a:endParaRPr lang="en-SG" sz="1600" dirty="0"/>
          </a:p>
          <a:p>
            <a:endParaRPr lang="en-US" sz="1600" b="1" dirty="0"/>
          </a:p>
        </p:txBody>
      </p:sp>
    </p:spTree>
    <p:extLst>
      <p:ext uri="{BB962C8B-B14F-4D97-AF65-F5344CB8AC3E}">
        <p14:creationId xmlns:p14="http://schemas.microsoft.com/office/powerpoint/2010/main" val="393694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Solution 2</a:t>
            </a:r>
            <a:endParaRPr lang="zh-CN" altLang="en-US" dirty="0"/>
          </a:p>
        </p:txBody>
      </p:sp>
      <p:sp>
        <p:nvSpPr>
          <p:cNvPr id="4" name="灯片编号占位符 3"/>
          <p:cNvSpPr>
            <a:spLocks noGrp="1"/>
          </p:cNvSpPr>
          <p:nvPr>
            <p:ph type="sldNum" sz="quarter" idx="4294967295"/>
          </p:nvPr>
        </p:nvSpPr>
        <p:spPr>
          <a:xfrm>
            <a:off x="8382000" y="6421438"/>
            <a:ext cx="762000" cy="365125"/>
          </a:xfrm>
        </p:spPr>
        <p:txBody>
          <a:bodyPr/>
          <a:lstStyle/>
          <a:p>
            <a:fld id="{DFA00151-9FC7-4CB1-B841-F626A452D0DF}" type="slidenum">
              <a:rPr lang="en-US" smtClean="0"/>
              <a:t>7</a:t>
            </a:fld>
            <a:endParaRPr lang="en-US"/>
          </a:p>
        </p:txBody>
      </p:sp>
      <p:sp>
        <p:nvSpPr>
          <p:cNvPr id="8" name="内容占位符 2">
            <a:extLst>
              <a:ext uri="{FF2B5EF4-FFF2-40B4-BE49-F238E27FC236}">
                <a16:creationId xmlns:a16="http://schemas.microsoft.com/office/drawing/2014/main" id="{0F8CCE22-F9E0-134F-9B0B-7DB4204FFB8F}"/>
              </a:ext>
            </a:extLst>
          </p:cNvPr>
          <p:cNvSpPr txBox="1">
            <a:spLocks/>
          </p:cNvSpPr>
          <p:nvPr/>
        </p:nvSpPr>
        <p:spPr bwMode="auto">
          <a:xfrm>
            <a:off x="304800" y="1219200"/>
            <a:ext cx="4399837" cy="4925218"/>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r>
              <a:rPr lang="en-US" altLang="zh-CN" sz="1800" b="0" i="1" kern="0" dirty="0"/>
              <a:t>Key-value store</a:t>
            </a:r>
            <a:r>
              <a:rPr lang="en-US" altLang="zh-CN" sz="1800" b="0" kern="0" dirty="0"/>
              <a:t>: </a:t>
            </a:r>
          </a:p>
          <a:p>
            <a:pPr marL="342900" indent="-342900">
              <a:buFont typeface="Arial" panose="020B0604020202020204" pitchFamily="34" charset="0"/>
              <a:buChar char="•"/>
            </a:pPr>
            <a:r>
              <a:rPr lang="en-US" altLang="zh-CN" sz="1800" b="0" kern="0" dirty="0"/>
              <a:t>Improves scalability and efficiency – writing or reading user pages is faster.</a:t>
            </a:r>
          </a:p>
          <a:p>
            <a:pPr marL="342900" indent="-342900">
              <a:buFont typeface="Arial" panose="020B0604020202020204" pitchFamily="34" charset="0"/>
              <a:buChar char="•"/>
            </a:pPr>
            <a:r>
              <a:rPr lang="en-US" altLang="zh-CN" sz="1800" b="0" kern="0" dirty="0"/>
              <a:t>No need for complex queries or based on the content of user pages – just reads and writes.</a:t>
            </a:r>
          </a:p>
          <a:p>
            <a:pPr marL="342900" indent="-342900">
              <a:buFont typeface="Arial" panose="020B0604020202020204" pitchFamily="34" charset="0"/>
              <a:buChar char="•"/>
            </a:pPr>
            <a:r>
              <a:rPr lang="en-US" altLang="zh-CN" sz="1800" b="0" kern="0" dirty="0"/>
              <a:t>May be acceptable for user pages to be slightly stale – then eventual consistency is acceptable</a:t>
            </a:r>
          </a:p>
        </p:txBody>
      </p:sp>
      <p:sp>
        <p:nvSpPr>
          <p:cNvPr id="11" name="内容占位符 2">
            <a:extLst>
              <a:ext uri="{FF2B5EF4-FFF2-40B4-BE49-F238E27FC236}">
                <a16:creationId xmlns:a16="http://schemas.microsoft.com/office/drawing/2014/main" id="{99512031-0296-1B4B-BC43-F1CE5817A823}"/>
              </a:ext>
            </a:extLst>
          </p:cNvPr>
          <p:cNvSpPr txBox="1">
            <a:spLocks/>
          </p:cNvSpPr>
          <p:nvPr/>
        </p:nvSpPr>
        <p:spPr bwMode="auto">
          <a:xfrm>
            <a:off x="4704637" y="1219200"/>
            <a:ext cx="4267200" cy="2587311"/>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r>
              <a:rPr lang="en-US" altLang="zh-CN" sz="1800" b="0" i="1" kern="0" dirty="0"/>
              <a:t>Document store</a:t>
            </a:r>
            <a:r>
              <a:rPr lang="en-US" altLang="zh-CN" sz="1800" b="0" kern="0" dirty="0"/>
              <a:t>: </a:t>
            </a:r>
          </a:p>
          <a:p>
            <a:pPr marL="285750" indent="-285750">
              <a:buFont typeface="Arial" panose="020B0604020202020204" pitchFamily="34" charset="0"/>
              <a:buChar char="•"/>
            </a:pPr>
            <a:r>
              <a:rPr lang="en-US" altLang="zh-CN" sz="1800" b="0" kern="0" dirty="0"/>
              <a:t>Flexible schema may be beneficial (e.g. special types of vehicles may require different sets of fields)</a:t>
            </a:r>
          </a:p>
          <a:p>
            <a:pPr marL="285750" indent="-285750">
              <a:buFont typeface="Arial" panose="020B0604020202020204" pitchFamily="34" charset="0"/>
              <a:buChar char="•"/>
            </a:pPr>
            <a:r>
              <a:rPr lang="en-US" altLang="zh-CN" sz="1800" b="0" kern="0" dirty="0"/>
              <a:t>Unlike key-value stores, document stores are more suitable for queries based on fields of a document</a:t>
            </a:r>
          </a:p>
        </p:txBody>
      </p:sp>
      <p:pic>
        <p:nvPicPr>
          <p:cNvPr id="5" name="Picture 4">
            <a:extLst>
              <a:ext uri="{FF2B5EF4-FFF2-40B4-BE49-F238E27FC236}">
                <a16:creationId xmlns:a16="http://schemas.microsoft.com/office/drawing/2014/main" id="{9C013C40-8D23-51C9-0473-9267181F244B}"/>
              </a:ext>
            </a:extLst>
          </p:cNvPr>
          <p:cNvPicPr>
            <a:picLocks noChangeAspect="1"/>
          </p:cNvPicPr>
          <p:nvPr/>
        </p:nvPicPr>
        <p:blipFill>
          <a:blip r:embed="rId3"/>
          <a:stretch>
            <a:fillRect/>
          </a:stretch>
        </p:blipFill>
        <p:spPr>
          <a:xfrm>
            <a:off x="349441" y="4083531"/>
            <a:ext cx="4463276" cy="2337907"/>
          </a:xfrm>
          <a:prstGeom prst="rect">
            <a:avLst/>
          </a:prstGeom>
        </p:spPr>
      </p:pic>
      <p:pic>
        <p:nvPicPr>
          <p:cNvPr id="7" name="Picture 6">
            <a:extLst>
              <a:ext uri="{FF2B5EF4-FFF2-40B4-BE49-F238E27FC236}">
                <a16:creationId xmlns:a16="http://schemas.microsoft.com/office/drawing/2014/main" id="{1DF4AE79-C8BE-9581-2696-F60DA0019976}"/>
              </a:ext>
            </a:extLst>
          </p:cNvPr>
          <p:cNvPicPr>
            <a:picLocks noChangeAspect="1"/>
          </p:cNvPicPr>
          <p:nvPr/>
        </p:nvPicPr>
        <p:blipFill>
          <a:blip r:embed="rId4"/>
          <a:stretch>
            <a:fillRect/>
          </a:stretch>
        </p:blipFill>
        <p:spPr>
          <a:xfrm>
            <a:off x="5303310" y="4159133"/>
            <a:ext cx="3381847" cy="1638529"/>
          </a:xfrm>
          <a:prstGeom prst="rect">
            <a:avLst/>
          </a:prstGeom>
        </p:spPr>
      </p:pic>
      <p:pic>
        <p:nvPicPr>
          <p:cNvPr id="10" name="Picture 9">
            <a:extLst>
              <a:ext uri="{FF2B5EF4-FFF2-40B4-BE49-F238E27FC236}">
                <a16:creationId xmlns:a16="http://schemas.microsoft.com/office/drawing/2014/main" id="{5CFE6FDE-57A2-27A6-AC13-8CB31DA32A99}"/>
              </a:ext>
            </a:extLst>
          </p:cNvPr>
          <p:cNvPicPr>
            <a:picLocks noChangeAspect="1"/>
          </p:cNvPicPr>
          <p:nvPr/>
        </p:nvPicPr>
        <p:blipFill>
          <a:blip r:embed="rId5"/>
          <a:stretch>
            <a:fillRect/>
          </a:stretch>
        </p:blipFill>
        <p:spPr>
          <a:xfrm>
            <a:off x="5320259" y="5953567"/>
            <a:ext cx="3810000" cy="384136"/>
          </a:xfrm>
          <a:prstGeom prst="rect">
            <a:avLst/>
          </a:prstGeom>
        </p:spPr>
      </p:pic>
    </p:spTree>
    <p:extLst>
      <p:ext uri="{BB962C8B-B14F-4D97-AF65-F5344CB8AC3E}">
        <p14:creationId xmlns:p14="http://schemas.microsoft.com/office/powerpoint/2010/main" val="283458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4486-393B-7446-AAFB-93307BA4FC3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E77225A6-F930-BE48-A2C4-6A94E742F072}"/>
              </a:ext>
            </a:extLst>
          </p:cNvPr>
          <p:cNvSpPr>
            <a:spLocks noGrp="1"/>
          </p:cNvSpPr>
          <p:nvPr>
            <p:ph idx="1"/>
          </p:nvPr>
        </p:nvSpPr>
        <p:spPr/>
        <p:txBody>
          <a:bodyPr/>
          <a:lstStyle/>
          <a:p>
            <a:r>
              <a:rPr lang="en-GB" b="0" dirty="0"/>
              <a:t>Assume that your e-commerce company’s webpage has a NoSQL document store database containing data about users visiting the webpage (e.g. IP address, country, time spent browsing the webpage, number of products they have bought, etc.) Your CEO suggests using the Range Partitioning scheme with the number of products they have bought as a partition key. State and explain a possible benefit of this choice, and a possible disadvantage of this choice. </a:t>
            </a:r>
            <a:endParaRPr lang="en-US" b="0" dirty="0"/>
          </a:p>
        </p:txBody>
      </p:sp>
      <p:sp>
        <p:nvSpPr>
          <p:cNvPr id="4" name="Slide Number Placeholder 3">
            <a:extLst>
              <a:ext uri="{FF2B5EF4-FFF2-40B4-BE49-F238E27FC236}">
                <a16:creationId xmlns:a16="http://schemas.microsoft.com/office/drawing/2014/main" id="{9A57F058-4B1F-9E42-BA32-6C98BBA82F2F}"/>
              </a:ext>
            </a:extLst>
          </p:cNvPr>
          <p:cNvSpPr>
            <a:spLocks noGrp="1"/>
          </p:cNvSpPr>
          <p:nvPr>
            <p:ph type="sldNum" sz="quarter" idx="11"/>
          </p:nvPr>
        </p:nvSpPr>
        <p:spPr/>
        <p:txBody>
          <a:bodyPr/>
          <a:lstStyle/>
          <a:p>
            <a:fld id="{DFA00151-9FC7-4CB1-B841-F626A452D0DF}" type="slidenum">
              <a:rPr lang="en-US" smtClean="0"/>
              <a:t>8</a:t>
            </a:fld>
            <a:endParaRPr lang="en-US"/>
          </a:p>
        </p:txBody>
      </p:sp>
    </p:spTree>
    <p:extLst>
      <p:ext uri="{BB962C8B-B14F-4D97-AF65-F5344CB8AC3E}">
        <p14:creationId xmlns:p14="http://schemas.microsoft.com/office/powerpoint/2010/main" val="62754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3B60-CEB2-E4E8-1F0C-B9B24E4AA69A}"/>
              </a:ext>
            </a:extLst>
          </p:cNvPr>
          <p:cNvSpPr>
            <a:spLocks noGrp="1"/>
          </p:cNvSpPr>
          <p:nvPr>
            <p:ph type="title"/>
          </p:nvPr>
        </p:nvSpPr>
        <p:spPr/>
        <p:txBody>
          <a:bodyPr/>
          <a:lstStyle/>
          <a:p>
            <a:r>
              <a:rPr lang="en-SG" dirty="0"/>
              <a:t>Solution 3 - Example</a:t>
            </a:r>
          </a:p>
        </p:txBody>
      </p:sp>
      <p:sp>
        <p:nvSpPr>
          <p:cNvPr id="3" name="Content Placeholder 2">
            <a:extLst>
              <a:ext uri="{FF2B5EF4-FFF2-40B4-BE49-F238E27FC236}">
                <a16:creationId xmlns:a16="http://schemas.microsoft.com/office/drawing/2014/main" id="{B7C72478-1012-E9DF-F922-33CC273B7A3B}"/>
              </a:ext>
            </a:extLst>
          </p:cNvPr>
          <p:cNvSpPr>
            <a:spLocks noGrp="1"/>
          </p:cNvSpPr>
          <p:nvPr>
            <p:ph idx="1"/>
          </p:nvPr>
        </p:nvSpPr>
        <p:spPr>
          <a:xfrm>
            <a:off x="528014" y="1119352"/>
            <a:ext cx="7771327" cy="2309648"/>
          </a:xfrm>
        </p:spPr>
        <p:txBody>
          <a:bodyPr/>
          <a:lstStyle/>
          <a:p>
            <a:r>
              <a:rPr lang="en-SG" sz="1600" b="0" i="0" dirty="0">
                <a:solidFill>
                  <a:schemeClr val="tx1"/>
                </a:solidFill>
                <a:effectLst/>
                <a:latin typeface="Söhne Mono"/>
              </a:rPr>
              <a:t>[</a:t>
            </a:r>
          </a:p>
          <a:p>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1</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"192.168.1.1"</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"US"</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30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5</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2</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"192.168.1.2"</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"CA"</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25</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2</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3</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"192.168.1.3"</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"UK"</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15</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4</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"192.168.1.4"</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"AU"</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40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10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5</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"192.168.1.5"</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"FR"</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20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1</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6</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"192.168.1.6"</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"DE"</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50</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5</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userID</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7</a:t>
            </a:r>
            <a:r>
              <a:rPr lang="en-SG" sz="1600" b="0" i="0" dirty="0">
                <a:solidFill>
                  <a:srgbClr val="FFFFFF"/>
                </a:solidFill>
                <a:effectLst/>
                <a:latin typeface="Söhne Mono"/>
              </a:rPr>
              <a:t>, </a:t>
            </a:r>
            <a:r>
              <a:rPr lang="en-SG" sz="1600" b="0" i="0" dirty="0">
                <a:solidFill>
                  <a:srgbClr val="DF3079"/>
                </a:solidFill>
                <a:effectLst/>
                <a:latin typeface="Söhne Mono"/>
              </a:rPr>
              <a:t>"IP"</a:t>
            </a:r>
            <a:r>
              <a:rPr lang="en-SG" sz="1600" b="0" i="0" dirty="0">
                <a:solidFill>
                  <a:srgbClr val="FFFFFF"/>
                </a:solidFill>
                <a:effectLst/>
                <a:latin typeface="Söhne Mono"/>
              </a:rPr>
              <a:t>: </a:t>
            </a:r>
            <a:r>
              <a:rPr lang="en-SG" sz="1600" b="0" i="0" dirty="0">
                <a:solidFill>
                  <a:srgbClr val="00A67D"/>
                </a:solidFill>
                <a:effectLst/>
                <a:latin typeface="Söhne Mono"/>
              </a:rPr>
              <a:t>"192.168.1.7"</a:t>
            </a:r>
            <a:r>
              <a:rPr lang="en-SG" sz="1600" b="0" i="0" dirty="0">
                <a:solidFill>
                  <a:srgbClr val="FFFFFF"/>
                </a:solidFill>
                <a:effectLst/>
                <a:latin typeface="Söhne Mono"/>
              </a:rPr>
              <a:t>, </a:t>
            </a:r>
            <a:r>
              <a:rPr lang="en-SG" sz="1600" b="0" i="0" dirty="0">
                <a:solidFill>
                  <a:srgbClr val="DF3079"/>
                </a:solidFill>
                <a:effectLst/>
                <a:latin typeface="Söhne Mono"/>
              </a:rPr>
              <a:t>"Country"</a:t>
            </a:r>
            <a:r>
              <a:rPr lang="en-SG" sz="1600" b="0" i="0" dirty="0">
                <a:solidFill>
                  <a:srgbClr val="FFFFFF"/>
                </a:solidFill>
                <a:effectLst/>
                <a:latin typeface="Söhne Mono"/>
              </a:rPr>
              <a:t>: </a:t>
            </a:r>
            <a:r>
              <a:rPr lang="en-SG" sz="1600" b="0" i="0" dirty="0">
                <a:solidFill>
                  <a:srgbClr val="00A67D"/>
                </a:solidFill>
                <a:effectLst/>
                <a:latin typeface="Söhne Mono"/>
              </a:rPr>
              <a:t>"JP"</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TimeSpent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35</a:t>
            </a:r>
            <a:r>
              <a:rPr lang="en-SG" sz="1600" b="0" i="0" dirty="0">
                <a:solidFill>
                  <a:srgbClr val="FFFFFF"/>
                </a:solidFill>
                <a:effectLst/>
                <a:latin typeface="Söhne Mono"/>
              </a:rPr>
              <a:t>, </a:t>
            </a:r>
            <a:r>
              <a:rPr lang="en-SG" sz="1600" b="0" i="0" dirty="0">
                <a:solidFill>
                  <a:srgbClr val="DF3079"/>
                </a:solidFill>
                <a:effectLst/>
                <a:latin typeface="Söhne Mono"/>
              </a:rPr>
              <a:t>"</a:t>
            </a:r>
            <a:r>
              <a:rPr lang="en-SG" sz="1600" b="0" i="0" dirty="0" err="1">
                <a:solidFill>
                  <a:srgbClr val="DF3079"/>
                </a:solidFill>
                <a:effectLst/>
                <a:latin typeface="Söhne Mono"/>
              </a:rPr>
              <a:t>ProductsBought</a:t>
            </a:r>
            <a:r>
              <a:rPr lang="en-SG" sz="1600" b="0" i="0" dirty="0">
                <a:solidFill>
                  <a:srgbClr val="DF3079"/>
                </a:solidFill>
                <a:effectLst/>
                <a:latin typeface="Söhne Mono"/>
              </a:rPr>
              <a:t>"</a:t>
            </a:r>
            <a:r>
              <a:rPr lang="en-SG" sz="1600" b="0" i="0" dirty="0">
                <a:solidFill>
                  <a:srgbClr val="FFFFFF"/>
                </a:solidFill>
                <a:effectLst/>
                <a:latin typeface="Söhne Mono"/>
              </a:rPr>
              <a:t>: </a:t>
            </a:r>
            <a:r>
              <a:rPr lang="en-SG" sz="1600" b="0" i="0" dirty="0">
                <a:solidFill>
                  <a:srgbClr val="DF3079"/>
                </a:solidFill>
                <a:effectLst/>
                <a:latin typeface="Söhne Mono"/>
              </a:rPr>
              <a:t>7</a:t>
            </a:r>
            <a:r>
              <a:rPr lang="en-SG" sz="1600" b="0" i="0" dirty="0">
                <a:solidFill>
                  <a:srgbClr val="FFFFFF"/>
                </a:solidFill>
                <a:effectLst/>
                <a:latin typeface="Söhne Mono"/>
              </a:rPr>
              <a:t>} ]</a:t>
            </a:r>
          </a:p>
          <a:p>
            <a:r>
              <a:rPr lang="en-SG" sz="1600" b="0" dirty="0">
                <a:solidFill>
                  <a:schemeClr val="tx1"/>
                </a:solidFill>
                <a:latin typeface="Söhne Mono"/>
              </a:rPr>
              <a:t>]</a:t>
            </a:r>
            <a:endParaRPr lang="en-SG" sz="1600" dirty="0">
              <a:solidFill>
                <a:schemeClr val="tx1"/>
              </a:solidFill>
            </a:endParaRPr>
          </a:p>
        </p:txBody>
      </p:sp>
      <p:sp>
        <p:nvSpPr>
          <p:cNvPr id="4" name="Slide Number Placeholder 3">
            <a:extLst>
              <a:ext uri="{FF2B5EF4-FFF2-40B4-BE49-F238E27FC236}">
                <a16:creationId xmlns:a16="http://schemas.microsoft.com/office/drawing/2014/main" id="{D141404E-78BA-B726-ACF7-44001E4C6035}"/>
              </a:ext>
            </a:extLst>
          </p:cNvPr>
          <p:cNvSpPr>
            <a:spLocks noGrp="1"/>
          </p:cNvSpPr>
          <p:nvPr>
            <p:ph type="sldNum" sz="quarter" idx="11"/>
          </p:nvPr>
        </p:nvSpPr>
        <p:spPr/>
        <p:txBody>
          <a:bodyPr/>
          <a:lstStyle/>
          <a:p>
            <a:fld id="{DFA00151-9FC7-4CB1-B841-F626A452D0DF}" type="slidenum">
              <a:rPr lang="en-US" smtClean="0"/>
              <a:t>9</a:t>
            </a:fld>
            <a:endParaRPr lang="en-US"/>
          </a:p>
        </p:txBody>
      </p:sp>
      <p:sp>
        <p:nvSpPr>
          <p:cNvPr id="5" name="Content Placeholder 2">
            <a:extLst>
              <a:ext uri="{FF2B5EF4-FFF2-40B4-BE49-F238E27FC236}">
                <a16:creationId xmlns:a16="http://schemas.microsoft.com/office/drawing/2014/main" id="{4A707FE4-B851-E214-C043-3FA2291EC841}"/>
              </a:ext>
            </a:extLst>
          </p:cNvPr>
          <p:cNvSpPr txBox="1">
            <a:spLocks/>
          </p:cNvSpPr>
          <p:nvPr/>
        </p:nvSpPr>
        <p:spPr bwMode="auto">
          <a:xfrm>
            <a:off x="528013" y="3727112"/>
            <a:ext cx="7771327" cy="2309648"/>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r>
              <a:rPr lang="en-SG" sz="1600" b="0" kern="0" dirty="0">
                <a:solidFill>
                  <a:schemeClr val="tx1"/>
                </a:solidFill>
                <a:latin typeface="Söhne Mono"/>
              </a:rPr>
              <a:t>Partition 1: 0-2 products bought: [</a:t>
            </a:r>
          </a:p>
          <a:p>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2</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"192.168.1.2"</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"CA"</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25</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2</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3</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"192.168.1.3"</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"UK"</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15</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0</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5</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"192.168.1.5"</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"FR"</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20</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1</a:t>
            </a:r>
            <a:r>
              <a:rPr lang="en-SG" sz="1600" b="0" kern="0" dirty="0">
                <a:solidFill>
                  <a:srgbClr val="FFFFFF"/>
                </a:solidFill>
                <a:latin typeface="Söhne Mono"/>
              </a:rPr>
              <a:t>} </a:t>
            </a:r>
            <a:r>
              <a:rPr lang="en-SG" sz="1600" b="0" kern="0" dirty="0">
                <a:solidFill>
                  <a:schemeClr val="tx1"/>
                </a:solidFill>
                <a:latin typeface="Söhne Mono"/>
              </a:rPr>
              <a:t> ]</a:t>
            </a:r>
          </a:p>
          <a:p>
            <a:r>
              <a:rPr lang="en-SG" sz="1600" b="0" kern="0" dirty="0">
                <a:solidFill>
                  <a:schemeClr val="tx1"/>
                </a:solidFill>
                <a:latin typeface="Söhne Mono"/>
              </a:rPr>
              <a:t>Partition 2: 3-5 products bought: [</a:t>
            </a:r>
          </a:p>
          <a:p>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1</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"192.168.1.1"</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"US"</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30</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5</a:t>
            </a:r>
            <a:r>
              <a:rPr lang="en-SG" sz="1600" b="0" kern="0" dirty="0">
                <a:solidFill>
                  <a:srgbClr val="FFFFFF"/>
                </a:solidFill>
                <a:latin typeface="Söhne Mono"/>
              </a:rPr>
              <a:t>},</a:t>
            </a:r>
          </a:p>
          <a:p>
            <a:r>
              <a:rPr lang="en-SG" sz="1600" b="0" kern="0" dirty="0">
                <a:solidFill>
                  <a:srgbClr val="FFFFFF"/>
                </a:solidFill>
                <a:latin typeface="Söhne Mono"/>
              </a:rPr>
              <a:t>{</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6</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"192.168.1.6"</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"DE"</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50</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5</a:t>
            </a:r>
            <a:r>
              <a:rPr lang="en-SG" sz="1600" b="0" kern="0" dirty="0">
                <a:solidFill>
                  <a:srgbClr val="FFFFFF"/>
                </a:solidFill>
                <a:latin typeface="Söhne Mono"/>
              </a:rPr>
              <a:t>},</a:t>
            </a:r>
            <a:r>
              <a:rPr lang="en-SG" sz="1600" b="0" kern="0" dirty="0">
                <a:solidFill>
                  <a:schemeClr val="tx1"/>
                </a:solidFill>
                <a:latin typeface="Söhne Mono"/>
              </a:rPr>
              <a:t>]</a:t>
            </a:r>
          </a:p>
          <a:p>
            <a:r>
              <a:rPr lang="en-SG" sz="1600" b="0" kern="0" dirty="0">
                <a:solidFill>
                  <a:schemeClr val="tx1"/>
                </a:solidFill>
                <a:latin typeface="Söhne Mono"/>
              </a:rPr>
              <a:t>Partition 3:  More than 5 products bought: [</a:t>
            </a:r>
          </a:p>
          <a:p>
            <a:r>
              <a:rPr lang="en-SG" sz="1600" b="0" kern="0" dirty="0">
                <a:solidFill>
                  <a:srgbClr val="FFFFFF"/>
                </a:solidFill>
                <a:latin typeface="Söhne Mono"/>
              </a:rPr>
              <a:t>{</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4</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"192.168.1.4"</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"AU"</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40</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10</a:t>
            </a:r>
            <a:r>
              <a:rPr lang="en-SG" sz="1600" b="0" kern="0" dirty="0">
                <a:solidFill>
                  <a:srgbClr val="FFFFFF"/>
                </a:solidFill>
                <a:latin typeface="Söhne Mono"/>
              </a:rPr>
              <a:t>},</a:t>
            </a:r>
          </a:p>
          <a:p>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userID</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7</a:t>
            </a:r>
            <a:r>
              <a:rPr lang="en-SG" sz="1600" b="0" kern="0" dirty="0">
                <a:solidFill>
                  <a:srgbClr val="FFFFFF"/>
                </a:solidFill>
                <a:latin typeface="Söhne Mono"/>
              </a:rPr>
              <a:t>, </a:t>
            </a:r>
            <a:r>
              <a:rPr lang="en-SG" sz="1600" b="0" kern="0" dirty="0">
                <a:solidFill>
                  <a:srgbClr val="DF3079"/>
                </a:solidFill>
                <a:latin typeface="Söhne Mono"/>
              </a:rPr>
              <a:t>"IP"</a:t>
            </a:r>
            <a:r>
              <a:rPr lang="en-SG" sz="1600" b="0" kern="0" dirty="0">
                <a:solidFill>
                  <a:srgbClr val="FFFFFF"/>
                </a:solidFill>
                <a:latin typeface="Söhne Mono"/>
              </a:rPr>
              <a:t>: </a:t>
            </a:r>
            <a:r>
              <a:rPr lang="en-SG" sz="1600" b="0" kern="0" dirty="0">
                <a:solidFill>
                  <a:srgbClr val="00A67D"/>
                </a:solidFill>
                <a:latin typeface="Söhne Mono"/>
              </a:rPr>
              <a:t>"192.168.1.7"</a:t>
            </a:r>
            <a:r>
              <a:rPr lang="en-SG" sz="1600" b="0" kern="0" dirty="0">
                <a:solidFill>
                  <a:srgbClr val="FFFFFF"/>
                </a:solidFill>
                <a:latin typeface="Söhne Mono"/>
              </a:rPr>
              <a:t>, </a:t>
            </a:r>
            <a:r>
              <a:rPr lang="en-SG" sz="1600" b="0" kern="0" dirty="0">
                <a:solidFill>
                  <a:srgbClr val="DF3079"/>
                </a:solidFill>
                <a:latin typeface="Söhne Mono"/>
              </a:rPr>
              <a:t>"Country"</a:t>
            </a:r>
            <a:r>
              <a:rPr lang="en-SG" sz="1600" b="0" kern="0" dirty="0">
                <a:solidFill>
                  <a:srgbClr val="FFFFFF"/>
                </a:solidFill>
                <a:latin typeface="Söhne Mono"/>
              </a:rPr>
              <a:t>: </a:t>
            </a:r>
            <a:r>
              <a:rPr lang="en-SG" sz="1600" b="0" kern="0" dirty="0">
                <a:solidFill>
                  <a:srgbClr val="00A67D"/>
                </a:solidFill>
                <a:latin typeface="Söhne Mono"/>
              </a:rPr>
              <a:t>"JP"</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TimeSpent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35</a:t>
            </a:r>
            <a:r>
              <a:rPr lang="en-SG" sz="1600" b="0" kern="0" dirty="0">
                <a:solidFill>
                  <a:srgbClr val="FFFFFF"/>
                </a:solidFill>
                <a:latin typeface="Söhne Mono"/>
              </a:rPr>
              <a:t>, </a:t>
            </a:r>
            <a:r>
              <a:rPr lang="en-SG" sz="1600" b="0" kern="0" dirty="0">
                <a:solidFill>
                  <a:srgbClr val="DF3079"/>
                </a:solidFill>
                <a:latin typeface="Söhne Mono"/>
              </a:rPr>
              <a:t>"</a:t>
            </a:r>
            <a:r>
              <a:rPr lang="en-SG" sz="1600" b="0" kern="0" dirty="0" err="1">
                <a:solidFill>
                  <a:srgbClr val="DF3079"/>
                </a:solidFill>
                <a:latin typeface="Söhne Mono"/>
              </a:rPr>
              <a:t>ProductsBought</a:t>
            </a:r>
            <a:r>
              <a:rPr lang="en-SG" sz="1600" b="0" kern="0" dirty="0">
                <a:solidFill>
                  <a:srgbClr val="DF3079"/>
                </a:solidFill>
                <a:latin typeface="Söhne Mono"/>
              </a:rPr>
              <a:t>"</a:t>
            </a:r>
            <a:r>
              <a:rPr lang="en-SG" sz="1600" b="0" kern="0" dirty="0">
                <a:solidFill>
                  <a:srgbClr val="FFFFFF"/>
                </a:solidFill>
                <a:latin typeface="Söhne Mono"/>
              </a:rPr>
              <a:t>: </a:t>
            </a:r>
            <a:r>
              <a:rPr lang="en-SG" sz="1600" b="0" kern="0" dirty="0">
                <a:solidFill>
                  <a:srgbClr val="DF3079"/>
                </a:solidFill>
                <a:latin typeface="Söhne Mono"/>
              </a:rPr>
              <a:t>7</a:t>
            </a:r>
            <a:r>
              <a:rPr lang="en-SG" sz="1600" b="0" kern="0" dirty="0">
                <a:solidFill>
                  <a:srgbClr val="FFFFFF"/>
                </a:solidFill>
                <a:latin typeface="Söhne Mono"/>
              </a:rPr>
              <a:t>} ]</a:t>
            </a:r>
            <a:r>
              <a:rPr lang="en-SG" sz="1600" b="0" kern="0" dirty="0">
                <a:solidFill>
                  <a:schemeClr val="tx1"/>
                </a:solidFill>
                <a:latin typeface="Söhne Mono"/>
              </a:rPr>
              <a:t>]</a:t>
            </a:r>
            <a:endParaRPr lang="en-SG" sz="1600" kern="0" dirty="0">
              <a:solidFill>
                <a:schemeClr val="tx1"/>
              </a:solidFill>
            </a:endParaRPr>
          </a:p>
        </p:txBody>
      </p:sp>
    </p:spTree>
    <p:extLst>
      <p:ext uri="{BB962C8B-B14F-4D97-AF65-F5344CB8AC3E}">
        <p14:creationId xmlns:p14="http://schemas.microsoft.com/office/powerpoint/2010/main" val="256179047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tro2Gradschool" id="{8ABCC169-56E4-7446-9F23-24C08815A42B}" vid="{986AD0CE-622F-1E4A-B6D4-406E16E504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Tutorial 4</Template>
  <TotalTime>7630</TotalTime>
  <Words>2099</Words>
  <Application>Microsoft Office PowerPoint</Application>
  <PresentationFormat>On-screen Show (4:3)</PresentationFormat>
  <Paragraphs>150</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Söhne</vt:lpstr>
      <vt:lpstr>Söhne Mono</vt:lpstr>
      <vt:lpstr>Arial</vt:lpstr>
      <vt:lpstr>Calibri</vt:lpstr>
      <vt:lpstr>Times</vt:lpstr>
      <vt:lpstr>Blank</vt:lpstr>
      <vt:lpstr>PowerPoint Presentation</vt:lpstr>
      <vt:lpstr>Question 1</vt:lpstr>
      <vt:lpstr>Solution 1</vt:lpstr>
      <vt:lpstr>Lecture 4 – Slide 38</vt:lpstr>
      <vt:lpstr>Solution 1</vt:lpstr>
      <vt:lpstr>Question 2</vt:lpstr>
      <vt:lpstr>Solution 2</vt:lpstr>
      <vt:lpstr>Question 3</vt:lpstr>
      <vt:lpstr>Solution 3 - Example</vt:lpstr>
      <vt:lpstr>Solution 3</vt:lpstr>
      <vt:lpstr>Question 4</vt:lpstr>
      <vt:lpstr>Solution 4</vt:lpstr>
      <vt:lpstr>Solution 4 - Example</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 Hadoop Programmer Knows</dc:title>
  <dc:creator>soc</dc:creator>
  <cp:lastModifiedBy>Goh Teck Lun</cp:lastModifiedBy>
  <cp:revision>485</cp:revision>
  <dcterms:created xsi:type="dcterms:W3CDTF">2010-04-12T13:09:00Z</dcterms:created>
  <dcterms:modified xsi:type="dcterms:W3CDTF">2023-09-18T13:19:27Z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