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B63-6BBA-1A56-93F4-BCCAB132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2463B-C07F-1124-E70E-6FE957B3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C72D-9257-2ED1-796D-D5F1F74D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5DB9-8A97-8365-ADBF-B99ED282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06A3-781B-9231-4C65-F269BE2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3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6FC1-5F95-95E9-C706-77D4DB95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5E87-964B-7CF4-2394-586B516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A4BC-FCB3-F133-7642-D9EBD73F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0298-08AE-89AB-77A5-5EEE8B4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B928-B37B-1A39-9F5B-2629D84A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A3B7B-FDF2-6CB5-7330-E6727AC5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AD996-8A5E-983D-221D-A58C6A14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7C58-783D-B9A0-CAE2-1FAE3AF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578F-AE6F-705D-61C9-9320421D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4E2B-8C1C-3693-92EC-25CFE2D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18EE-853A-DE95-6821-6143B655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B62E-4B75-5DBD-CE5F-5576F3A3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81E5-AFF6-7419-9982-CB37E698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5EFE-06B7-5311-C2A6-5FB19741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1A78-BCCC-EFC5-E251-A934043B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1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9E-7FE0-FB4D-8FAD-2047058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42DA-8E68-1037-FA3F-49E5B3D8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ED7D-2D9B-3C10-D6D2-8E3BD07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9160-120A-5FB4-34A3-12CAE6ED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A247-E389-10E5-CD4A-9BC3679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59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1DB-8228-884F-8C52-AF28C89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9820-6FCB-F109-6A29-4307F0150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1820A-CEE7-DE56-2D9A-CCF29B9FE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D2F4-0F7D-4DE2-7E36-FB06D138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6319-20C3-B6D9-C7F5-0F20B03E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C7E6-D38C-9CED-6DA1-C5CDEA0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5C56-1D3D-F6F1-EC70-8AB4BE9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7E3A-6E1A-B261-8D3F-B19DB5B9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CC2B-48B6-08DD-151D-CFE7D5BD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4AB13-8DFB-22FA-7E6D-9F0D56B7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7B835-8C78-A6F1-7A05-F3B63672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6BDF-6032-88CE-977D-3F38E01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69E48-FD0B-08CC-D615-5E2FCD16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42CF2-8EDF-BB37-FE5C-1D1BBD78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709-37DD-45BA-2216-06CC1804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C0E8D-2688-FE0A-29FE-48FE987B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984BB-48B1-9D95-97E5-CA527184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92895-63DA-A8C9-E835-4B9FF891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1EAB5-C106-D427-A177-08DC7A6D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BE0E-6376-8845-5964-9AF530C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4FBD-B38F-36E6-6630-4616785D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9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369-505E-E462-F4B4-4C5D759C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FB3D-698A-5ED2-4089-2234BEF2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BB7B-B859-9E2A-4227-322B84D3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2560-CE7E-4FC8-EDE7-0CA6C602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AA65-40FF-1FEE-9610-DEB0F2AD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032E4-1BEF-C612-AF76-5E14EDC4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0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22C1-8310-91E0-43F2-0F387A6D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624E-A242-6E36-E164-654C0D0D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19C4-354B-B7C5-4ABF-34247C53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38714-DB73-B668-C068-CB10A78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AAB8-D67D-B6A6-E958-D47A185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F53D-C2F8-10B0-856C-FE5FA96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9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6E71-A511-8EB6-0781-9D1B45F4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2F56-8664-55CC-5653-ED5FB66F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7BFE-B0FB-FD54-5579-128EB312B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D8F1-B301-4E8A-A9BE-A068CA41F6FD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3C74-90D2-96FC-40B1-3DF1912A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3114-7A93-821E-25B5-C6B5B0C8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1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43E-D48D-4F5A-8859-B8EE2D2FB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CS4225/CS5425 Big Data Systems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D3E95-D5D2-A5BD-C3C7-11AAF114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4: Streaming and Graphs</a:t>
            </a:r>
          </a:p>
          <a:p>
            <a:r>
              <a:rPr lang="en-SG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1487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71BAD-51E8-10C9-333A-FB0CE52BDB4A}"/>
                  </a:ext>
                </a:extLst>
              </p:cNvPr>
              <p:cNvSpPr txBox="1"/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SG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71BAD-51E8-10C9-333A-FB0CE52B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C251AAD9-01B9-3974-93D0-9ECAA002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241514"/>
            <a:ext cx="2553056" cy="2438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BC3FBB-9B2D-26AA-D0E8-025099804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6201" y="400050"/>
                <a:ext cx="7219950" cy="57864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=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a</a:t>
                </a:r>
                <a:endParaRPr lang="en-US" baseline="-25000" dirty="0"/>
              </a:p>
              <a:p>
                <a:pPr lvl="1"/>
                <a:r>
                  <a:rPr lang="en-SG" dirty="0"/>
                  <a:t>No in-link, first term = 0</a:t>
                </a:r>
              </a:p>
              <a:p>
                <a:pPr lvl="1"/>
                <a:r>
                  <a:rPr lang="en-SG" dirty="0"/>
                  <a:t>Second term = (1 -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) x 1 / 3 = 0.3 / 3 = 0.1</a:t>
                </a:r>
              </a:p>
              <a:p>
                <a:pPr lvl="1"/>
                <a:r>
                  <a:rPr lang="en-SG" dirty="0"/>
                  <a:t>a = 0.3/3</a:t>
                </a:r>
              </a:p>
              <a:p>
                <a:pPr lvl="1"/>
                <a:endParaRPr lang="en-SG" dirty="0"/>
              </a:p>
              <a:p>
                <a:r>
                  <a:rPr lang="en-SG" dirty="0"/>
                  <a:t>b = 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b</a:t>
                </a:r>
                <a:endParaRPr lang="en-SG" baseline="-25000" dirty="0"/>
              </a:p>
              <a:p>
                <a:pPr lvl="1"/>
                <a:r>
                  <a:rPr lang="en-SG" dirty="0"/>
                  <a:t>First term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 / 2) = 0.7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/2)</a:t>
                </a:r>
              </a:p>
              <a:p>
                <a:pPr lvl="2"/>
                <a:r>
                  <a:rPr lang="en-SG" dirty="0"/>
                  <a:t>1x in-link from A (which has 2 out-link). </a:t>
                </a:r>
              </a:p>
              <a:p>
                <a:pPr lvl="1"/>
                <a:r>
                  <a:rPr lang="en-SG" dirty="0"/>
                  <a:t>Second term = 0.3 / 3</a:t>
                </a:r>
              </a:p>
              <a:p>
                <a:pPr lvl="1"/>
                <a:r>
                  <a:rPr lang="en-SG" dirty="0"/>
                  <a:t>b = 0.7 (a/2) + 0.3/3</a:t>
                </a:r>
              </a:p>
              <a:p>
                <a:pPr lvl="1"/>
                <a:endParaRPr lang="en-SG" dirty="0"/>
              </a:p>
              <a:p>
                <a:r>
                  <a:rPr lang="en-SG" dirty="0"/>
                  <a:t>c = 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c</a:t>
                </a:r>
                <a:endParaRPr lang="en-SG" baseline="-25000" dirty="0"/>
              </a:p>
              <a:p>
                <a:pPr lvl="1"/>
                <a:r>
                  <a:rPr lang="en-SG" dirty="0"/>
                  <a:t>First term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 / 2) +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b</a:t>
                </a:r>
                <a:r>
                  <a:rPr lang="en-SG" dirty="0"/>
                  <a:t> / 1)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c</a:t>
                </a:r>
                <a:r>
                  <a:rPr lang="en-SG" dirty="0"/>
                  <a:t> / 1)</a:t>
                </a:r>
              </a:p>
              <a:p>
                <a:pPr lvl="2"/>
                <a:r>
                  <a:rPr lang="en-SG" dirty="0"/>
                  <a:t>1x in-link from A (which has 2 out-link)</a:t>
                </a:r>
              </a:p>
              <a:p>
                <a:pPr lvl="2"/>
                <a:r>
                  <a:rPr lang="en-SG" dirty="0"/>
                  <a:t>1x in-link from B (with only 1 out-link)</a:t>
                </a:r>
              </a:p>
              <a:p>
                <a:pPr lvl="2"/>
                <a:r>
                  <a:rPr lang="en-SG" dirty="0"/>
                  <a:t>1x in-link from C (with only 1 out-link)</a:t>
                </a:r>
              </a:p>
              <a:p>
                <a:pPr lvl="1"/>
                <a:r>
                  <a:rPr lang="en-SG" dirty="0"/>
                  <a:t>Second term = 0.3 / 3</a:t>
                </a:r>
              </a:p>
              <a:p>
                <a:pPr lvl="1"/>
                <a:r>
                  <a:rPr lang="en-SG" dirty="0"/>
                  <a:t>c = 0.7(a/2 + b+ c) + 0.3/3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BC3FBB-9B2D-26AA-D0E8-025099804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1" y="400050"/>
                <a:ext cx="7219950" cy="5786438"/>
              </a:xfrm>
              <a:blipFill>
                <a:blip r:embed="rId4"/>
                <a:stretch>
                  <a:fillRect l="-1351" t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C3DEF-1D21-3E97-561D-C849DF2C2088}"/>
                  </a:ext>
                </a:extLst>
              </p:cNvPr>
              <p:cNvSpPr txBox="1"/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= 0.7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C3DEF-1D21-3E97-561D-C849DF2C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2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4BF0ACC-C00E-33D6-363F-8490879C0CC8}"/>
                  </a:ext>
                </a:extLst>
              </p:cNvPr>
              <p:cNvSpPr txBox="1"/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SG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4BF0ACC-C00E-33D6-363F-8490879C0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BCF8E7-F7E0-81BA-C3BA-F24AB01C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241514"/>
            <a:ext cx="2553056" cy="2438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EC37293-C3DD-F819-1EBD-5D95002CCC8F}"/>
                  </a:ext>
                </a:extLst>
              </p:cNvPr>
              <p:cNvSpPr txBox="1"/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= 0.7</a:t>
                </a:r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EC37293-C3DD-F819-1EBD-5D95002CC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blipFill>
                <a:blip r:embed="rId4"/>
                <a:stretch>
                  <a:fillRect l="-1639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6BE75-08C5-1EC2-FE11-40D12C0F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1" y="400050"/>
            <a:ext cx="7219950" cy="6172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200"/>
              </a:spcBef>
              <a:buNone/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0.3/3</a:t>
            </a:r>
            <a:b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0.7(a/2) + 0.3/3</a:t>
            </a:r>
            <a:b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0.7(a/2+b+c) + 0.3/3</a:t>
            </a:r>
            <a:endParaRPr lang="en-SG" sz="3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You can understand this term by term: the 0.3/3 comes from the teleport probability of 0.3, which is divided among 3 nodes since it randomly chooses which node to teleport to. </a:t>
            </a:r>
          </a:p>
          <a:p>
            <a:r>
              <a:rPr lang="en-US" dirty="0"/>
              <a:t>For the other terms like 0.7(a/2), note that a splits its PageRank between b and c, while b gives all of its to c, and c keeps all its own. However, all PageRank is multiplied by 0.7 before being sent, as the probability of taking regular steps (i.e. non-teleport) is 0.7.</a:t>
            </a:r>
          </a:p>
          <a:p>
            <a:r>
              <a:rPr lang="en-US" dirty="0"/>
              <a:t>Solving the equations: we get a = 0.1. Then, the 2nd equation gives b = 0.7*0.1/2 + 0.1 = 0.135. Finally, since the 3 weights sum up to 1, the remaining weight of 1 – 0.1 – 0.135 = 0.765 must lie with node c (you can check that this also satisfies the last equation).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88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B11-3DCD-07E8-D9DB-33419FA8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92B0-7981-2AA6-9203-15BCB6A4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three Web pages with the following links: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compute PageRank with a β of 0.85. Write the equations for the </a:t>
            </a:r>
            <a:r>
              <a:rPr lang="en-US" dirty="0" err="1"/>
              <a:t>PageRanks</a:t>
            </a:r>
            <a:r>
              <a:rPr lang="en-US" dirty="0"/>
              <a:t> a, b and c of the three pages A, B and C, respectively.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47354-DC92-31FE-93CA-932CE8972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412875"/>
            <a:ext cx="3667125" cy="244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94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71BAD-51E8-10C9-333A-FB0CE52BDB4A}"/>
                  </a:ext>
                </a:extLst>
              </p:cNvPr>
              <p:cNvSpPr txBox="1"/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SG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71BAD-51E8-10C9-333A-FB0CE52B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BC3FBB-9B2D-26AA-D0E8-025099804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6201" y="400050"/>
                <a:ext cx="7219950" cy="57864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=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a</a:t>
                </a:r>
                <a:endParaRPr lang="en-US" baseline="-25000" dirty="0"/>
              </a:p>
              <a:p>
                <a:pPr lvl="1"/>
                <a:r>
                  <a:rPr lang="en-SG" dirty="0"/>
                  <a:t>First term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c</a:t>
                </a:r>
                <a:r>
                  <a:rPr lang="en-SG" baseline="-25000" dirty="0"/>
                  <a:t> </a:t>
                </a:r>
                <a:r>
                  <a:rPr lang="en-SG" dirty="0"/>
                  <a:t>/ 1 = 0.85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c</a:t>
                </a:r>
                <a:r>
                  <a:rPr lang="en-SG" dirty="0"/>
                  <a:t> / 1)</a:t>
                </a:r>
                <a:endParaRPr lang="en-SG" baseline="-25000" dirty="0"/>
              </a:p>
              <a:p>
                <a:pPr lvl="2"/>
                <a:r>
                  <a:rPr lang="en-SG" dirty="0"/>
                  <a:t>1x in-link from C (which has only 1 out-link)</a:t>
                </a:r>
              </a:p>
              <a:p>
                <a:pPr lvl="1"/>
                <a:r>
                  <a:rPr lang="en-SG" dirty="0"/>
                  <a:t>Second term = (1 -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) x 1 / 3 = 0.15 / 3 = 0.05</a:t>
                </a:r>
              </a:p>
              <a:p>
                <a:pPr lvl="1"/>
                <a:r>
                  <a:rPr lang="en-SG" dirty="0"/>
                  <a:t>a = 0.85c + 0.05</a:t>
                </a:r>
              </a:p>
              <a:p>
                <a:pPr lvl="1"/>
                <a:endParaRPr lang="en-SG" dirty="0"/>
              </a:p>
              <a:p>
                <a:r>
                  <a:rPr lang="en-SG" dirty="0"/>
                  <a:t>b = 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b</a:t>
                </a:r>
                <a:endParaRPr lang="en-SG" baseline="-25000" dirty="0"/>
              </a:p>
              <a:p>
                <a:pPr lvl="1"/>
                <a:r>
                  <a:rPr lang="en-SG" dirty="0"/>
                  <a:t>First term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 / 2) = 0.85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 / 2) = 0.425r</a:t>
                </a:r>
                <a:r>
                  <a:rPr lang="en-SG" baseline="-25000" dirty="0"/>
                  <a:t>a</a:t>
                </a:r>
              </a:p>
              <a:p>
                <a:pPr lvl="2"/>
                <a:r>
                  <a:rPr lang="en-SG" dirty="0"/>
                  <a:t>1x in-link from A (which has 2 out-link). </a:t>
                </a:r>
              </a:p>
              <a:p>
                <a:pPr lvl="1"/>
                <a:r>
                  <a:rPr lang="en-SG" dirty="0"/>
                  <a:t>Second term = 0.15 / 3 = 0.05</a:t>
                </a:r>
              </a:p>
              <a:p>
                <a:pPr lvl="1"/>
                <a:r>
                  <a:rPr lang="en-SG" dirty="0"/>
                  <a:t>b = 0.425a + 0.05</a:t>
                </a:r>
              </a:p>
              <a:p>
                <a:pPr lvl="1"/>
                <a:endParaRPr lang="en-SG" dirty="0"/>
              </a:p>
              <a:p>
                <a:r>
                  <a:rPr lang="en-SG" dirty="0"/>
                  <a:t>c = 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c</a:t>
                </a:r>
                <a:endParaRPr lang="en-SG" baseline="-25000" dirty="0"/>
              </a:p>
              <a:p>
                <a:pPr lvl="1"/>
                <a:r>
                  <a:rPr lang="en-SG" dirty="0"/>
                  <a:t>First term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a</a:t>
                </a:r>
                <a:r>
                  <a:rPr lang="en-SG" dirty="0"/>
                  <a:t> / 2) +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x (</a:t>
                </a:r>
                <a:r>
                  <a:rPr lang="en-SG" dirty="0" err="1"/>
                  <a:t>r</a:t>
                </a:r>
                <a:r>
                  <a:rPr lang="en-SG" baseline="-25000" dirty="0" err="1"/>
                  <a:t>b</a:t>
                </a:r>
                <a:r>
                  <a:rPr lang="en-SG" dirty="0"/>
                  <a:t> / 1) = 0.425r</a:t>
                </a:r>
                <a:r>
                  <a:rPr lang="en-SG" baseline="-25000" dirty="0"/>
                  <a:t>a</a:t>
                </a:r>
                <a:r>
                  <a:rPr lang="en-SG" dirty="0"/>
                  <a:t> + 0.85r</a:t>
                </a:r>
                <a:r>
                  <a:rPr lang="en-SG" baseline="-25000" dirty="0"/>
                  <a:t>b</a:t>
                </a:r>
              </a:p>
              <a:p>
                <a:pPr lvl="2"/>
                <a:r>
                  <a:rPr lang="en-SG" dirty="0"/>
                  <a:t>1x in-link from A (which has 2 out-link)</a:t>
                </a:r>
              </a:p>
              <a:p>
                <a:pPr lvl="2"/>
                <a:r>
                  <a:rPr lang="en-SG" dirty="0"/>
                  <a:t>1x in-link from B (with only 1 out-link)</a:t>
                </a:r>
              </a:p>
              <a:p>
                <a:pPr lvl="1"/>
                <a:r>
                  <a:rPr lang="en-SG" dirty="0"/>
                  <a:t>Second term = 0.15 / 3 = 0.05</a:t>
                </a:r>
              </a:p>
              <a:p>
                <a:pPr lvl="1"/>
                <a:r>
                  <a:rPr lang="en-SG" dirty="0"/>
                  <a:t>c = 0.425a + 0.85b + 0.05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BC3FBB-9B2D-26AA-D0E8-025099804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1" y="400050"/>
                <a:ext cx="7219950" cy="5786438"/>
              </a:xfrm>
              <a:blipFill>
                <a:blip r:embed="rId3"/>
                <a:stretch>
                  <a:fillRect l="-1351" t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C3DEF-1D21-3E97-561D-C849DF2C2088}"/>
                  </a:ext>
                </a:extLst>
              </p:cNvPr>
              <p:cNvSpPr txBox="1"/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= 0.85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C3DEF-1D21-3E97-561D-C849DF2C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blipFill>
                <a:blip r:embed="rId4"/>
                <a:stretch>
                  <a:fillRect l="-1639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3">
            <a:extLst>
              <a:ext uri="{FF2B5EF4-FFF2-40B4-BE49-F238E27FC236}">
                <a16:creationId xmlns:a16="http://schemas.microsoft.com/office/drawing/2014/main" id="{2B0C3A0D-3A4F-A4F1-CB03-CAB2E2582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16921"/>
            <a:ext cx="3425069" cy="228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4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7D874439-7D94-3507-9807-9C6F8EC8658D}"/>
                  </a:ext>
                </a:extLst>
              </p:cNvPr>
              <p:cNvSpPr txBox="1"/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SG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7D874439-7D94-3507-9807-9C6F8EC86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" y="2680254"/>
                <a:ext cx="3400425" cy="67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A628FBA0-830B-6BD2-C76F-B76F53C77DD9}"/>
                  </a:ext>
                </a:extLst>
              </p:cNvPr>
              <p:cNvSpPr txBox="1"/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= 0.85</a:t>
                </a:r>
              </a:p>
            </p:txBody>
          </p:sp>
        </mc:Choice>
        <mc:Fallback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A628FBA0-830B-6BD2-C76F-B76F53C77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497817"/>
                <a:ext cx="1114425" cy="369332"/>
              </a:xfrm>
              <a:prstGeom prst="rect">
                <a:avLst/>
              </a:prstGeom>
              <a:blipFill>
                <a:blip r:embed="rId3"/>
                <a:stretch>
                  <a:fillRect l="-1639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>
            <a:extLst>
              <a:ext uri="{FF2B5EF4-FFF2-40B4-BE49-F238E27FC236}">
                <a16:creationId xmlns:a16="http://schemas.microsoft.com/office/drawing/2014/main" id="{0B7F53BA-C619-56F4-91A3-C7296D244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16921"/>
            <a:ext cx="3425069" cy="22833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0558B9-415A-5A55-DB2A-DCC762AC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1" y="400050"/>
            <a:ext cx="7219950" cy="6172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spcBef>
                <a:spcPts val="200"/>
              </a:spcBef>
              <a:buNone/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0.85c + 0.05</a:t>
            </a:r>
            <a:b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0.425a + 0.05</a:t>
            </a:r>
          </a:p>
          <a:p>
            <a:pPr marL="0" indent="0" algn="ctr">
              <a:lnSpc>
                <a:spcPct val="170000"/>
              </a:lnSpc>
              <a:spcBef>
                <a:spcPts val="200"/>
              </a:spcBef>
              <a:buNone/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0.425a + 0.85b + 0.05</a:t>
            </a:r>
            <a:endParaRPr lang="en-SG" sz="3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(i.e. every node receives 0.15 / 3 = 0.05 teleport probability, and a receives all the </a:t>
            </a:r>
            <a:r>
              <a:rPr lang="en-US" dirty="0" err="1"/>
              <a:t>pagerank</a:t>
            </a:r>
            <a:r>
              <a:rPr lang="en-US" dirty="0"/>
              <a:t> from c; b receives half the </a:t>
            </a:r>
            <a:r>
              <a:rPr lang="en-US" dirty="0" err="1"/>
              <a:t>pagerank</a:t>
            </a:r>
            <a:r>
              <a:rPr lang="en-US" dirty="0"/>
              <a:t> from a, and c receives all the </a:t>
            </a:r>
            <a:r>
              <a:rPr lang="en-US" dirty="0" err="1"/>
              <a:t>pagerank</a:t>
            </a:r>
            <a:r>
              <a:rPr lang="en-US" dirty="0"/>
              <a:t> from b and half from a, before applying the teleport probability). </a:t>
            </a:r>
          </a:p>
          <a:p>
            <a:r>
              <a:rPr lang="en-US" dirty="0"/>
              <a:t>Note that if the question doesn’t ask to solve the equations, you don’t have to solve them.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28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49D-3D89-DC6F-0227-CBA48F36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25"/>
            <a:ext cx="10515600" cy="4351338"/>
          </a:xfrm>
        </p:spPr>
        <p:txBody>
          <a:bodyPr/>
          <a:lstStyle/>
          <a:p>
            <a:r>
              <a:rPr lang="en-US" dirty="0"/>
              <a:t>Also note that it is also fine to use the matrix form of the PageRank equations:</a:t>
            </a:r>
          </a:p>
          <a:p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30E359-F5E0-5714-F630-280B028353CE}"/>
                  </a:ext>
                </a:extLst>
              </p:cNvPr>
              <p:cNvSpPr txBox="1"/>
              <p:nvPr/>
            </p:nvSpPr>
            <p:spPr>
              <a:xfrm>
                <a:off x="2047875" y="1116984"/>
                <a:ext cx="7734300" cy="1733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S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SG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30E359-F5E0-5714-F630-280B0283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75" y="1116984"/>
                <a:ext cx="7734300" cy="1733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26E6E5-E5DD-A438-6C1A-5B092F2A9451}"/>
              </a:ext>
            </a:extLst>
          </p:cNvPr>
          <p:cNvSpPr txBox="1"/>
          <p:nvPr/>
        </p:nvSpPr>
        <p:spPr>
          <a:xfrm>
            <a:off x="1066800" y="3203913"/>
            <a:ext cx="92392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PageRank equation is then r=</a:t>
            </a:r>
            <a:r>
              <a:rPr lang="en-US" dirty="0" err="1"/>
              <a:t>Ar</a:t>
            </a:r>
            <a:r>
              <a:rPr lang="en-US" dirty="0"/>
              <a:t>, where r is PageRank, which could also be written as: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a=0.05a+0.05b+0.9c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b=0.475a+0.05b+0.05c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c=0.475a+0.9b+0.05c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these are equivalent to the equations in the 1st solution (so both are correct answers), since </a:t>
            </a:r>
            <a:r>
              <a:rPr lang="en-US" dirty="0" err="1"/>
              <a:t>a+b+c</a:t>
            </a:r>
            <a:r>
              <a:rPr lang="en-US" dirty="0"/>
              <a:t>=1.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4F4D5A-3D11-52BF-4902-C39FE1BA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3727423"/>
            <a:ext cx="2895600" cy="13644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83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B38C-47F3-1CD6-98E2-6D161ADB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0440-EC9F-6538-6F5C-CE048925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 Structured Streaming, why we need to specify a checkpoint location?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Answer: to save the progress information of a stream query, i.e. what data has been successfully processed. Upon failure, this info is used to restart the failed query exactly where it left off.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68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ACF8E-302D-CDD9-E3F3-0A87CEC53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2"/>
          <a:stretch/>
        </p:blipFill>
        <p:spPr>
          <a:xfrm>
            <a:off x="337517" y="113824"/>
            <a:ext cx="6951209" cy="4980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E491E-EBF1-A91C-F891-4CDAC6C84193}"/>
              </a:ext>
            </a:extLst>
          </p:cNvPr>
          <p:cNvSpPr txBox="1"/>
          <p:nvPr/>
        </p:nvSpPr>
        <p:spPr>
          <a:xfrm>
            <a:off x="2847702" y="5081740"/>
            <a:ext cx="213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Lecture 8: Slide 18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8F7DC-D52E-1907-5932-29328992EC08}"/>
              </a:ext>
            </a:extLst>
          </p:cNvPr>
          <p:cNvSpPr txBox="1"/>
          <p:nvPr/>
        </p:nvSpPr>
        <p:spPr>
          <a:xfrm>
            <a:off x="6696892" y="822747"/>
            <a:ext cx="5277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inionPro-Regular"/>
              </a:rPr>
              <a:t>Each micro-batch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R</a:t>
            </a:r>
            <a:r>
              <a:rPr lang="en-US" b="0" i="0" u="none" strike="noStrike" baseline="0" dirty="0">
                <a:latin typeface="MinionPro-Regular"/>
              </a:rPr>
              <a:t>eads a new set of words</a:t>
            </a:r>
            <a:endParaRPr lang="en-US" dirty="0">
              <a:latin typeface="MinionPro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MinionPro-Regular"/>
              </a:rPr>
              <a:t>Shuffles them within the executors to </a:t>
            </a:r>
            <a:r>
              <a:rPr lang="en-US" sz="1800" b="0" i="0" u="none" strike="noStrike" baseline="0" dirty="0">
                <a:latin typeface="MinionPro-Regular"/>
              </a:rPr>
              <a:t>group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</a:t>
            </a:r>
            <a:r>
              <a:rPr lang="en-US" sz="1800" b="0" i="0" u="none" strike="noStrike" baseline="0" dirty="0">
                <a:latin typeface="MinionPro-Regular"/>
              </a:rPr>
              <a:t>omputes the counts within the micro-batch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A</a:t>
            </a:r>
            <a:r>
              <a:rPr lang="en-US" sz="1800" b="0" i="0" u="none" strike="noStrike" baseline="0" dirty="0">
                <a:latin typeface="MinionPro-Regular"/>
              </a:rPr>
              <a:t>dds them to the running counts to produce the new counts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MinionPro-Regular"/>
              </a:rPr>
              <a:t>Output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MinionPro-Regular"/>
              </a:rPr>
              <a:t>State for the next micro-batch</a:t>
            </a:r>
            <a:endParaRPr lang="en-US" dirty="0">
              <a:latin typeface="MinionPro-Regular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MinionPro-Regular"/>
              </a:rPr>
              <a:t>Cached in the memory of </a:t>
            </a:r>
            <a:r>
              <a:rPr lang="en-SG" sz="1800" b="0" i="0" u="none" strike="noStrike" baseline="0" dirty="0">
                <a:latin typeface="MinionPro-Regular"/>
              </a:rPr>
              <a:t>the executors.</a:t>
            </a:r>
            <a:endParaRPr lang="en-SG" dirty="0">
              <a:latin typeface="MinionPro-Regular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inionPro-Regular"/>
              </a:rPr>
              <a:t>Synchronously save the key/value state update as change logs in the checkpoint location provided by the user.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42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AB05-5001-83D8-D8E1-9A231D96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1A06-C923-ADD6-3881-0BBEDD0F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417764"/>
            <a:ext cx="10515600" cy="4351338"/>
          </a:xfrm>
        </p:spPr>
        <p:txBody>
          <a:bodyPr/>
          <a:lstStyle/>
          <a:p>
            <a:r>
              <a:rPr lang="en-US" dirty="0"/>
              <a:t>In Spark Structured Streaming, we are using below codes to collect the streaming data from sensor readings. </a:t>
            </a:r>
            <a:endParaRPr lang="en-SG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C5FDE0E-09CD-E479-7958-8C2E875A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67" y="2261060"/>
            <a:ext cx="509905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2D147-DA5D-F9A1-07C2-A937BCCB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2" y="3061064"/>
            <a:ext cx="3594426" cy="3568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AFD00-18D8-80BA-25B9-2E04785C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758" y="3075242"/>
            <a:ext cx="4220551" cy="1519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7E4266-5279-4253-46D0-706BF0BCB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85" y="4206623"/>
            <a:ext cx="2956220" cy="2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40266A-3559-EE4A-331A-5AD78694B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715" y="3279775"/>
          <a:ext cx="10884930" cy="285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155">
                  <a:extLst>
                    <a:ext uri="{9D8B030D-6E8A-4147-A177-3AD203B41FA5}">
                      <a16:colId xmlns:a16="http://schemas.microsoft.com/office/drawing/2014/main" val="3296964699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99520736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862385203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170927636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795181314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2695213929"/>
                    </a:ext>
                  </a:extLst>
                </a:gridCol>
              </a:tblGrid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832225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28511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536954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367798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4032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83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CB8309-5FCF-C39B-D001-1ACBDC0F89A0}"/>
              </a:ext>
            </a:extLst>
          </p:cNvPr>
          <p:cNvSpPr txBox="1"/>
          <p:nvPr/>
        </p:nvSpPr>
        <p:spPr>
          <a:xfrm rot="16200000">
            <a:off x="-558195" y="3501950"/>
            <a:ext cx="143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Event Time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EE38-7429-465D-B6B1-1337BB6BFC43}"/>
              </a:ext>
            </a:extLst>
          </p:cNvPr>
          <p:cNvSpPr txBox="1"/>
          <p:nvPr/>
        </p:nvSpPr>
        <p:spPr>
          <a:xfrm>
            <a:off x="8650558" y="6358493"/>
            <a:ext cx="362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Processing Time with 5 min trigger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974C7-F835-0AA3-E3FC-61DCC8F5940D}"/>
              </a:ext>
            </a:extLst>
          </p:cNvPr>
          <p:cNvSpPr txBox="1"/>
          <p:nvPr/>
        </p:nvSpPr>
        <p:spPr>
          <a:xfrm>
            <a:off x="344339" y="2972951"/>
            <a:ext cx="98476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12:20</a:t>
            </a:r>
          </a:p>
          <a:p>
            <a:endParaRPr lang="en-US" sz="1600" dirty="0"/>
          </a:p>
          <a:p>
            <a:r>
              <a:rPr lang="en-US" sz="1600" dirty="0"/>
              <a:t>12:15</a:t>
            </a:r>
          </a:p>
          <a:p>
            <a:endParaRPr lang="en-US" sz="1600" dirty="0"/>
          </a:p>
          <a:p>
            <a:r>
              <a:rPr lang="en-US" sz="1600" dirty="0"/>
              <a:t>12:10</a:t>
            </a:r>
          </a:p>
          <a:p>
            <a:endParaRPr lang="en-US" sz="1600" dirty="0"/>
          </a:p>
          <a:p>
            <a:r>
              <a:rPr lang="en-US" sz="1600" dirty="0"/>
              <a:t>12:05</a:t>
            </a:r>
          </a:p>
          <a:p>
            <a:endParaRPr lang="en-US" sz="1600" dirty="0"/>
          </a:p>
          <a:p>
            <a:r>
              <a:rPr lang="en-US" sz="1600" dirty="0"/>
              <a:t>12:00</a:t>
            </a:r>
          </a:p>
          <a:p>
            <a:endParaRPr lang="en-US" sz="1600" dirty="0"/>
          </a:p>
          <a:p>
            <a:r>
              <a:rPr lang="en-US" sz="1600" dirty="0"/>
              <a:t>11:55</a:t>
            </a:r>
          </a:p>
          <a:p>
            <a:endParaRPr lang="en-US" sz="1600" dirty="0"/>
          </a:p>
          <a:p>
            <a:r>
              <a:rPr lang="en-US" sz="1600" dirty="0"/>
              <a:t>11:50</a:t>
            </a:r>
            <a:endParaRPr lang="en-SG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224FC-9685-50BD-87AB-09175332C699}"/>
              </a:ext>
            </a:extLst>
          </p:cNvPr>
          <p:cNvSpPr txBox="1"/>
          <p:nvPr/>
        </p:nvSpPr>
        <p:spPr>
          <a:xfrm>
            <a:off x="571158" y="6113743"/>
            <a:ext cx="1197054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11:50		11:55		12:00		12:05		12:10		12:15		12:20</a:t>
            </a:r>
            <a:r>
              <a:rPr lang="en-US" sz="1800" dirty="0"/>
              <a:t>	</a:t>
            </a:r>
            <a:endParaRPr lang="en-SG" sz="18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7CDA413-3DF2-114D-EBB9-0EFAA9E1AF67}"/>
              </a:ext>
            </a:extLst>
          </p:cNvPr>
          <p:cNvGraphicFramePr>
            <a:graphicFrameLocks noGrp="1"/>
          </p:cNvGraphicFramePr>
          <p:nvPr/>
        </p:nvGraphicFramePr>
        <p:xfrm>
          <a:off x="641349" y="545047"/>
          <a:ext cx="24733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663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SensorID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12:06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C00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C000"/>
                          </a:solidFill>
                        </a:rPr>
                        <a:t>12:08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5588273-8B56-06C3-5BDA-289E44FD9BFB}"/>
              </a:ext>
            </a:extLst>
          </p:cNvPr>
          <p:cNvSpPr txBox="1"/>
          <p:nvPr/>
        </p:nvSpPr>
        <p:spPr>
          <a:xfrm>
            <a:off x="836722" y="213241"/>
            <a:ext cx="206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12:05 – 12:10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214DD7-2EB0-FEDB-4478-06C4C57D6A76}"/>
              </a:ext>
            </a:extLst>
          </p:cNvPr>
          <p:cNvSpPr/>
          <p:nvPr/>
        </p:nvSpPr>
        <p:spPr>
          <a:xfrm>
            <a:off x="6719054" y="4458468"/>
            <a:ext cx="216349" cy="207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E3397A-A429-A69C-29DA-D0DBA93B6725}"/>
              </a:ext>
            </a:extLst>
          </p:cNvPr>
          <p:cNvSpPr/>
          <p:nvPr/>
        </p:nvSpPr>
        <p:spPr>
          <a:xfrm>
            <a:off x="7466604" y="4300857"/>
            <a:ext cx="216349" cy="207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F2E4387-F2A6-73D5-824B-D9C22E21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27981"/>
              </p:ext>
            </p:extLst>
          </p:nvPr>
        </p:nvGraphicFramePr>
        <p:xfrm>
          <a:off x="7798933" y="628031"/>
          <a:ext cx="28006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  <a:gridCol w="657479">
                  <a:extLst>
                    <a:ext uri="{9D8B030D-6E8A-4147-A177-3AD203B41FA5}">
                      <a16:colId xmlns:a16="http://schemas.microsoft.com/office/drawing/2014/main" val="99841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Event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SensorID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11:50-12:00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11:55-12:05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12:00-12:10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12:05-12:15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8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36BB6D9-C4D2-EA23-6C50-BB4A14C90051}"/>
              </a:ext>
            </a:extLst>
          </p:cNvPr>
          <p:cNvSpPr txBox="1"/>
          <p:nvPr/>
        </p:nvSpPr>
        <p:spPr>
          <a:xfrm>
            <a:off x="8168154" y="306664"/>
            <a:ext cx="206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Result Table (12:10)</a:t>
            </a:r>
          </a:p>
        </p:txBody>
      </p:sp>
      <p:pic>
        <p:nvPicPr>
          <p:cNvPr id="26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C15688-1176-39D3-EA8E-AA20775E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" y="1869856"/>
            <a:ext cx="7175588" cy="10723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32AEC4-A343-B1C5-71C4-CD006D5C6799}"/>
              </a:ext>
            </a:extLst>
          </p:cNvPr>
          <p:cNvCxnSpPr/>
          <p:nvPr/>
        </p:nvCxnSpPr>
        <p:spPr>
          <a:xfrm>
            <a:off x="8254980" y="4937125"/>
            <a:ext cx="17748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6639E6-96EC-D1C0-F8B3-6FC33533A8EB}"/>
              </a:ext>
            </a:extLst>
          </p:cNvPr>
          <p:cNvSpPr txBox="1"/>
          <p:nvPr/>
        </p:nvSpPr>
        <p:spPr>
          <a:xfrm>
            <a:off x="8254980" y="4665722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WM: 12:03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E9D27-E98A-6AAE-550B-7AEC6C140EE9}"/>
              </a:ext>
            </a:extLst>
          </p:cNvPr>
          <p:cNvCxnSpPr/>
          <p:nvPr/>
        </p:nvCxnSpPr>
        <p:spPr>
          <a:xfrm>
            <a:off x="8205333" y="4404484"/>
            <a:ext cx="0" cy="5326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1BD2B-D863-5367-F8F2-445E2B5B91FE}"/>
              </a:ext>
            </a:extLst>
          </p:cNvPr>
          <p:cNvSpPr txBox="1"/>
          <p:nvPr/>
        </p:nvSpPr>
        <p:spPr>
          <a:xfrm>
            <a:off x="8143829" y="4438568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12:08 – 5min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21950-F50D-2980-8101-8EDEBD301370}"/>
              </a:ext>
            </a:extLst>
          </p:cNvPr>
          <p:cNvCxnSpPr>
            <a:cxnSpLocks/>
          </p:cNvCxnSpPr>
          <p:nvPr/>
        </p:nvCxnSpPr>
        <p:spPr>
          <a:xfrm>
            <a:off x="7682953" y="4404484"/>
            <a:ext cx="5223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8EED2-67C2-FF6C-D65C-7BA456A05E97}"/>
              </a:ext>
            </a:extLst>
          </p:cNvPr>
          <p:cNvSpPr txBox="1"/>
          <p:nvPr/>
        </p:nvSpPr>
        <p:spPr>
          <a:xfrm>
            <a:off x="7261898" y="4418836"/>
            <a:ext cx="74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12:08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2C993-3FE3-28E1-2F3B-9372FE774747}"/>
              </a:ext>
            </a:extLst>
          </p:cNvPr>
          <p:cNvSpPr txBox="1"/>
          <p:nvPr/>
        </p:nvSpPr>
        <p:spPr>
          <a:xfrm>
            <a:off x="6484061" y="4626112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12:06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5CD72853-3E10-CB5E-2903-CF1D8C6A1D6F}"/>
              </a:ext>
            </a:extLst>
          </p:cNvPr>
          <p:cNvSpPr/>
          <p:nvPr/>
        </p:nvSpPr>
        <p:spPr>
          <a:xfrm rot="16200000">
            <a:off x="763556" y="5512130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39F4C7-AD44-ACEE-0A4A-0F82200EEB2B}"/>
              </a:ext>
            </a:extLst>
          </p:cNvPr>
          <p:cNvSpPr txBox="1"/>
          <p:nvPr/>
        </p:nvSpPr>
        <p:spPr>
          <a:xfrm>
            <a:off x="10599537" y="971702"/>
            <a:ext cx="206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earlier processing time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6C1300F9-A1BD-4BB7-03B0-36E92E67F8C8}"/>
              </a:ext>
            </a:extLst>
          </p:cNvPr>
          <p:cNvSpPr/>
          <p:nvPr/>
        </p:nvSpPr>
        <p:spPr>
          <a:xfrm>
            <a:off x="3936744" y="5336619"/>
            <a:ext cx="216349" cy="20725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03F87AA-E954-9EB3-4F45-B81DCEDD8E14}"/>
              </a:ext>
            </a:extLst>
          </p:cNvPr>
          <p:cNvSpPr/>
          <p:nvPr/>
        </p:nvSpPr>
        <p:spPr>
          <a:xfrm rot="16200000">
            <a:off x="1108481" y="5010721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7FF9E110-79D2-9695-179C-9B544F4EF798}"/>
              </a:ext>
            </a:extLst>
          </p:cNvPr>
          <p:cNvSpPr/>
          <p:nvPr/>
        </p:nvSpPr>
        <p:spPr>
          <a:xfrm rot="16200000">
            <a:off x="778655" y="4564120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CDB1E7E6-2FD0-E6BF-B105-C45EA5C61959}"/>
              </a:ext>
            </a:extLst>
          </p:cNvPr>
          <p:cNvSpPr/>
          <p:nvPr/>
        </p:nvSpPr>
        <p:spPr>
          <a:xfrm rot="16200000">
            <a:off x="1096905" y="4105577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36496BDF-D1DF-6110-5B5B-63669F005427}"/>
              </a:ext>
            </a:extLst>
          </p:cNvPr>
          <p:cNvSpPr/>
          <p:nvPr/>
        </p:nvSpPr>
        <p:spPr>
          <a:xfrm rot="16200000">
            <a:off x="791814" y="3621711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C95677-49B1-E10E-F35F-D7A7D9BA73E2}"/>
              </a:ext>
            </a:extLst>
          </p:cNvPr>
          <p:cNvCxnSpPr/>
          <p:nvPr/>
        </p:nvCxnSpPr>
        <p:spPr>
          <a:xfrm flipH="1">
            <a:off x="1237197" y="4626112"/>
            <a:ext cx="54818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773FEF-4060-BF88-0B6C-915D2E714D1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555447" y="4488820"/>
            <a:ext cx="5195291" cy="5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206C98-0A16-958D-962E-101DD1C3AA07}"/>
              </a:ext>
            </a:extLst>
          </p:cNvPr>
          <p:cNvCxnSpPr>
            <a:cxnSpLocks/>
          </p:cNvCxnSpPr>
          <p:nvPr/>
        </p:nvCxnSpPr>
        <p:spPr>
          <a:xfrm flipH="1">
            <a:off x="1237197" y="4453092"/>
            <a:ext cx="61977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62383-D1CA-14AC-7EFA-82F3AB18F1CA}"/>
              </a:ext>
            </a:extLst>
          </p:cNvPr>
          <p:cNvCxnSpPr>
            <a:cxnSpLocks/>
          </p:cNvCxnSpPr>
          <p:nvPr/>
        </p:nvCxnSpPr>
        <p:spPr>
          <a:xfrm flipH="1">
            <a:off x="1598256" y="4315800"/>
            <a:ext cx="586834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E6C5AD-7120-8818-0A72-6F0C0ADFB757}"/>
              </a:ext>
            </a:extLst>
          </p:cNvPr>
          <p:cNvCxnSpPr>
            <a:cxnSpLocks/>
          </p:cNvCxnSpPr>
          <p:nvPr/>
        </p:nvCxnSpPr>
        <p:spPr>
          <a:xfrm flipH="1">
            <a:off x="1218918" y="5539650"/>
            <a:ext cx="2826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577489-9C64-0697-6B50-770269E2548A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1567023" y="5336619"/>
            <a:ext cx="247789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B7A6CB5-FC77-636D-FA0C-EAD6D36E7E67}"/>
              </a:ext>
            </a:extLst>
          </p:cNvPr>
          <p:cNvSpPr/>
          <p:nvPr/>
        </p:nvSpPr>
        <p:spPr>
          <a:xfrm>
            <a:off x="10300377" y="1944457"/>
            <a:ext cx="138269" cy="1324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5642A5-6818-3656-3B77-021D90DE37A6}"/>
              </a:ext>
            </a:extLst>
          </p:cNvPr>
          <p:cNvSpPr/>
          <p:nvPr/>
        </p:nvSpPr>
        <p:spPr>
          <a:xfrm>
            <a:off x="10449957" y="1944457"/>
            <a:ext cx="138269" cy="132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874B1151-73EC-C73C-E003-7057B329BE10}"/>
              </a:ext>
            </a:extLst>
          </p:cNvPr>
          <p:cNvSpPr/>
          <p:nvPr/>
        </p:nvSpPr>
        <p:spPr>
          <a:xfrm>
            <a:off x="10407851" y="1584915"/>
            <a:ext cx="138269" cy="1324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21">
            <a:extLst>
              <a:ext uri="{FF2B5EF4-FFF2-40B4-BE49-F238E27FC236}">
                <a16:creationId xmlns:a16="http://schemas.microsoft.com/office/drawing/2014/main" id="{C4B8150F-028C-C064-CEC8-1E426AD84C7B}"/>
              </a:ext>
            </a:extLst>
          </p:cNvPr>
          <p:cNvSpPr/>
          <p:nvPr/>
        </p:nvSpPr>
        <p:spPr>
          <a:xfrm>
            <a:off x="10411342" y="1223692"/>
            <a:ext cx="138269" cy="1324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A0DD567-B690-4CD1-1713-3BE318FBB81B}"/>
              </a:ext>
            </a:extLst>
          </p:cNvPr>
          <p:cNvSpPr/>
          <p:nvPr/>
        </p:nvSpPr>
        <p:spPr>
          <a:xfrm>
            <a:off x="10303711" y="2313032"/>
            <a:ext cx="138269" cy="1324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3D682-F336-C058-9BA2-BA8C9BC41A2E}"/>
              </a:ext>
            </a:extLst>
          </p:cNvPr>
          <p:cNvSpPr/>
          <p:nvPr/>
        </p:nvSpPr>
        <p:spPr>
          <a:xfrm>
            <a:off x="10453291" y="2313032"/>
            <a:ext cx="138269" cy="132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/>
      <p:bldP spid="32" grpId="0"/>
      <p:bldP spid="35" grpId="0"/>
      <p:bldP spid="36" grpId="0"/>
      <p:bldP spid="49" grpId="0" animBg="1"/>
      <p:bldP spid="53" grpId="0"/>
      <p:bldP spid="19" grpId="0" animBg="1"/>
      <p:bldP spid="54" grpId="0" animBg="1"/>
      <p:bldP spid="55" grpId="0" animBg="1"/>
      <p:bldP spid="56" grpId="0" animBg="1"/>
      <p:bldP spid="5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40266A-3559-EE4A-331A-5AD78694B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715" y="3279775"/>
          <a:ext cx="10884930" cy="285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155">
                  <a:extLst>
                    <a:ext uri="{9D8B030D-6E8A-4147-A177-3AD203B41FA5}">
                      <a16:colId xmlns:a16="http://schemas.microsoft.com/office/drawing/2014/main" val="3296964699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99520736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862385203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170927636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795181314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2695213929"/>
                    </a:ext>
                  </a:extLst>
                </a:gridCol>
              </a:tblGrid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832225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28511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536954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367798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4032"/>
                  </a:ext>
                </a:extLst>
              </a:tr>
              <a:tr h="47527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83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CB8309-5FCF-C39B-D001-1ACBDC0F89A0}"/>
              </a:ext>
            </a:extLst>
          </p:cNvPr>
          <p:cNvSpPr txBox="1"/>
          <p:nvPr/>
        </p:nvSpPr>
        <p:spPr>
          <a:xfrm rot="16200000">
            <a:off x="-558195" y="3501950"/>
            <a:ext cx="143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Event Time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EE38-7429-465D-B6B1-1337BB6BFC43}"/>
              </a:ext>
            </a:extLst>
          </p:cNvPr>
          <p:cNvSpPr txBox="1"/>
          <p:nvPr/>
        </p:nvSpPr>
        <p:spPr>
          <a:xfrm>
            <a:off x="8650558" y="6358493"/>
            <a:ext cx="362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Processing Time with 5 min trigger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974C7-F835-0AA3-E3FC-61DCC8F5940D}"/>
              </a:ext>
            </a:extLst>
          </p:cNvPr>
          <p:cNvSpPr txBox="1"/>
          <p:nvPr/>
        </p:nvSpPr>
        <p:spPr>
          <a:xfrm>
            <a:off x="344339" y="2972951"/>
            <a:ext cx="98476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12:20</a:t>
            </a:r>
          </a:p>
          <a:p>
            <a:endParaRPr lang="en-US" sz="1600" dirty="0"/>
          </a:p>
          <a:p>
            <a:r>
              <a:rPr lang="en-US" sz="1600" dirty="0"/>
              <a:t>12:15</a:t>
            </a:r>
          </a:p>
          <a:p>
            <a:endParaRPr lang="en-US" sz="1600" dirty="0"/>
          </a:p>
          <a:p>
            <a:r>
              <a:rPr lang="en-US" sz="1600" dirty="0"/>
              <a:t>12:10</a:t>
            </a:r>
          </a:p>
          <a:p>
            <a:endParaRPr lang="en-US" sz="1600" dirty="0"/>
          </a:p>
          <a:p>
            <a:r>
              <a:rPr lang="en-US" sz="1600" dirty="0"/>
              <a:t>12:05</a:t>
            </a:r>
          </a:p>
          <a:p>
            <a:endParaRPr lang="en-US" sz="1600" dirty="0"/>
          </a:p>
          <a:p>
            <a:r>
              <a:rPr lang="en-US" sz="1600" dirty="0"/>
              <a:t>12:00</a:t>
            </a:r>
          </a:p>
          <a:p>
            <a:endParaRPr lang="en-US" sz="1600" dirty="0"/>
          </a:p>
          <a:p>
            <a:r>
              <a:rPr lang="en-US" sz="1600" dirty="0"/>
              <a:t>11:55</a:t>
            </a:r>
          </a:p>
          <a:p>
            <a:endParaRPr lang="en-US" sz="1600" dirty="0"/>
          </a:p>
          <a:p>
            <a:r>
              <a:rPr lang="en-US" sz="1600" dirty="0"/>
              <a:t>11:50</a:t>
            </a:r>
            <a:endParaRPr lang="en-SG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224FC-9685-50BD-87AB-09175332C699}"/>
              </a:ext>
            </a:extLst>
          </p:cNvPr>
          <p:cNvSpPr txBox="1"/>
          <p:nvPr/>
        </p:nvSpPr>
        <p:spPr>
          <a:xfrm>
            <a:off x="571158" y="6113743"/>
            <a:ext cx="1197054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11:50		11:55		12:00		12:05		12:10		12:15		12:20</a:t>
            </a:r>
            <a:r>
              <a:rPr lang="en-US" sz="1800" dirty="0"/>
              <a:t>	</a:t>
            </a:r>
            <a:endParaRPr lang="en-SG" sz="18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7CDA413-3DF2-114D-EBB9-0EFAA9E1AF67}"/>
              </a:ext>
            </a:extLst>
          </p:cNvPr>
          <p:cNvGraphicFramePr>
            <a:graphicFrameLocks noGrp="1"/>
          </p:cNvGraphicFramePr>
          <p:nvPr/>
        </p:nvGraphicFramePr>
        <p:xfrm>
          <a:off x="641349" y="545047"/>
          <a:ext cx="24733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663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SensorID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12:06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C00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C000"/>
                          </a:solidFill>
                        </a:rPr>
                        <a:t>12:08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5588273-8B56-06C3-5BDA-289E44FD9BFB}"/>
              </a:ext>
            </a:extLst>
          </p:cNvPr>
          <p:cNvSpPr txBox="1"/>
          <p:nvPr/>
        </p:nvSpPr>
        <p:spPr>
          <a:xfrm>
            <a:off x="836722" y="213241"/>
            <a:ext cx="206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12:05 – 12:10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214DD7-2EB0-FEDB-4478-06C4C57D6A76}"/>
              </a:ext>
            </a:extLst>
          </p:cNvPr>
          <p:cNvSpPr/>
          <p:nvPr/>
        </p:nvSpPr>
        <p:spPr>
          <a:xfrm>
            <a:off x="6719054" y="4458468"/>
            <a:ext cx="216349" cy="207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E3397A-A429-A69C-29DA-D0DBA93B6725}"/>
              </a:ext>
            </a:extLst>
          </p:cNvPr>
          <p:cNvSpPr/>
          <p:nvPr/>
        </p:nvSpPr>
        <p:spPr>
          <a:xfrm>
            <a:off x="7466604" y="4300857"/>
            <a:ext cx="216349" cy="207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F2E4387-F2A6-73D5-824B-D9C22E21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27080"/>
              </p:ext>
            </p:extLst>
          </p:nvPr>
        </p:nvGraphicFramePr>
        <p:xfrm>
          <a:off x="7798933" y="412131"/>
          <a:ext cx="280060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  <a:gridCol w="657479">
                  <a:extLst>
                    <a:ext uri="{9D8B030D-6E8A-4147-A177-3AD203B41FA5}">
                      <a16:colId xmlns:a16="http://schemas.microsoft.com/office/drawing/2014/main" val="99841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Event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SensorID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11:50-12:00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11:55-12:05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12:00-12:10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12:05-12:15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8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12:10-12:20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355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36BB6D9-C4D2-EA23-6C50-BB4A14C90051}"/>
              </a:ext>
            </a:extLst>
          </p:cNvPr>
          <p:cNvSpPr txBox="1"/>
          <p:nvPr/>
        </p:nvSpPr>
        <p:spPr>
          <a:xfrm>
            <a:off x="8168154" y="90764"/>
            <a:ext cx="206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Result Table (12:15)</a:t>
            </a:r>
          </a:p>
        </p:txBody>
      </p:sp>
      <p:pic>
        <p:nvPicPr>
          <p:cNvPr id="26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C15688-1176-39D3-EA8E-AA20775E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" y="1869856"/>
            <a:ext cx="7175588" cy="10723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32AEC4-A343-B1C5-71C4-CD006D5C6799}"/>
              </a:ext>
            </a:extLst>
          </p:cNvPr>
          <p:cNvCxnSpPr/>
          <p:nvPr/>
        </p:nvCxnSpPr>
        <p:spPr>
          <a:xfrm>
            <a:off x="8254980" y="4937125"/>
            <a:ext cx="17748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6639E6-96EC-D1C0-F8B3-6FC33533A8EB}"/>
              </a:ext>
            </a:extLst>
          </p:cNvPr>
          <p:cNvSpPr txBox="1"/>
          <p:nvPr/>
        </p:nvSpPr>
        <p:spPr>
          <a:xfrm>
            <a:off x="8254980" y="4665722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WM: 12:03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E9D27-E98A-6AAE-550B-7AEC6C140EE9}"/>
              </a:ext>
            </a:extLst>
          </p:cNvPr>
          <p:cNvCxnSpPr/>
          <p:nvPr/>
        </p:nvCxnSpPr>
        <p:spPr>
          <a:xfrm>
            <a:off x="8205333" y="4404484"/>
            <a:ext cx="0" cy="5326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1BD2B-D863-5367-F8F2-445E2B5B91FE}"/>
              </a:ext>
            </a:extLst>
          </p:cNvPr>
          <p:cNvSpPr txBox="1"/>
          <p:nvPr/>
        </p:nvSpPr>
        <p:spPr>
          <a:xfrm>
            <a:off x="8143829" y="4438568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12:08 – 5min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21950-F50D-2980-8101-8EDEBD301370}"/>
              </a:ext>
            </a:extLst>
          </p:cNvPr>
          <p:cNvCxnSpPr>
            <a:cxnSpLocks/>
          </p:cNvCxnSpPr>
          <p:nvPr/>
        </p:nvCxnSpPr>
        <p:spPr>
          <a:xfrm>
            <a:off x="7682953" y="4404484"/>
            <a:ext cx="5223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8EED2-67C2-FF6C-D65C-7BA456A05E97}"/>
              </a:ext>
            </a:extLst>
          </p:cNvPr>
          <p:cNvSpPr txBox="1"/>
          <p:nvPr/>
        </p:nvSpPr>
        <p:spPr>
          <a:xfrm>
            <a:off x="7261898" y="4418836"/>
            <a:ext cx="74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12:08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2C993-3FE3-28E1-2F3B-9372FE774747}"/>
              </a:ext>
            </a:extLst>
          </p:cNvPr>
          <p:cNvSpPr txBox="1"/>
          <p:nvPr/>
        </p:nvSpPr>
        <p:spPr>
          <a:xfrm>
            <a:off x="6484061" y="4626112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12:06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5CD72853-3E10-CB5E-2903-CF1D8C6A1D6F}"/>
              </a:ext>
            </a:extLst>
          </p:cNvPr>
          <p:cNvSpPr/>
          <p:nvPr/>
        </p:nvSpPr>
        <p:spPr>
          <a:xfrm rot="16200000">
            <a:off x="763556" y="5512130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6C1300F9-A1BD-4BB7-03B0-36E92E67F8C8}"/>
              </a:ext>
            </a:extLst>
          </p:cNvPr>
          <p:cNvSpPr/>
          <p:nvPr/>
        </p:nvSpPr>
        <p:spPr>
          <a:xfrm>
            <a:off x="3936744" y="5336619"/>
            <a:ext cx="216349" cy="20725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03F87AA-E954-9EB3-4F45-B81DCEDD8E14}"/>
              </a:ext>
            </a:extLst>
          </p:cNvPr>
          <p:cNvSpPr/>
          <p:nvPr/>
        </p:nvSpPr>
        <p:spPr>
          <a:xfrm rot="16200000">
            <a:off x="1108481" y="5010721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7FF9E110-79D2-9695-179C-9B544F4EF798}"/>
              </a:ext>
            </a:extLst>
          </p:cNvPr>
          <p:cNvSpPr/>
          <p:nvPr/>
        </p:nvSpPr>
        <p:spPr>
          <a:xfrm rot="16200000">
            <a:off x="778655" y="4564120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CDB1E7E6-2FD0-E6BF-B105-C45EA5C61959}"/>
              </a:ext>
            </a:extLst>
          </p:cNvPr>
          <p:cNvSpPr/>
          <p:nvPr/>
        </p:nvSpPr>
        <p:spPr>
          <a:xfrm rot="16200000">
            <a:off x="1096905" y="4105577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36496BDF-D1DF-6110-5B5B-63669F005427}"/>
              </a:ext>
            </a:extLst>
          </p:cNvPr>
          <p:cNvSpPr/>
          <p:nvPr/>
        </p:nvSpPr>
        <p:spPr>
          <a:xfrm rot="16200000">
            <a:off x="791814" y="3621711"/>
            <a:ext cx="917085" cy="306824"/>
          </a:xfrm>
          <a:prstGeom prst="leftRightArrow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7A6CB5-FC77-636D-FA0C-EAD6D36E7E67}"/>
              </a:ext>
            </a:extLst>
          </p:cNvPr>
          <p:cNvSpPr/>
          <p:nvPr/>
        </p:nvSpPr>
        <p:spPr>
          <a:xfrm>
            <a:off x="10300377" y="1728557"/>
            <a:ext cx="138269" cy="1324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5642A5-6818-3656-3B77-021D90DE37A6}"/>
              </a:ext>
            </a:extLst>
          </p:cNvPr>
          <p:cNvSpPr/>
          <p:nvPr/>
        </p:nvSpPr>
        <p:spPr>
          <a:xfrm>
            <a:off x="10449957" y="1728557"/>
            <a:ext cx="138269" cy="132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874B1151-73EC-C73C-E003-7057B329BE10}"/>
              </a:ext>
            </a:extLst>
          </p:cNvPr>
          <p:cNvSpPr/>
          <p:nvPr/>
        </p:nvSpPr>
        <p:spPr>
          <a:xfrm>
            <a:off x="10407851" y="1369015"/>
            <a:ext cx="138269" cy="1324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21">
            <a:extLst>
              <a:ext uri="{FF2B5EF4-FFF2-40B4-BE49-F238E27FC236}">
                <a16:creationId xmlns:a16="http://schemas.microsoft.com/office/drawing/2014/main" id="{C4B8150F-028C-C064-CEC8-1E426AD84C7B}"/>
              </a:ext>
            </a:extLst>
          </p:cNvPr>
          <p:cNvSpPr/>
          <p:nvPr/>
        </p:nvSpPr>
        <p:spPr>
          <a:xfrm>
            <a:off x="10411342" y="1007792"/>
            <a:ext cx="138269" cy="1324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A0DD567-B690-4CD1-1713-3BE318FBB81B}"/>
              </a:ext>
            </a:extLst>
          </p:cNvPr>
          <p:cNvSpPr/>
          <p:nvPr/>
        </p:nvSpPr>
        <p:spPr>
          <a:xfrm>
            <a:off x="10303711" y="2097132"/>
            <a:ext cx="138269" cy="1324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3D682-F336-C058-9BA2-BA8C9BC41A2E}"/>
              </a:ext>
            </a:extLst>
          </p:cNvPr>
          <p:cNvSpPr/>
          <p:nvPr/>
        </p:nvSpPr>
        <p:spPr>
          <a:xfrm>
            <a:off x="10453291" y="2097132"/>
            <a:ext cx="138269" cy="132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36">
            <a:extLst>
              <a:ext uri="{FF2B5EF4-FFF2-40B4-BE49-F238E27FC236}">
                <a16:creationId xmlns:a16="http://schemas.microsoft.com/office/drawing/2014/main" id="{F5315E51-4F30-ECDE-7B54-2CD25280A666}"/>
              </a:ext>
            </a:extLst>
          </p:cNvPr>
          <p:cNvSpPr/>
          <p:nvPr/>
        </p:nvSpPr>
        <p:spPr>
          <a:xfrm>
            <a:off x="8440326" y="5634449"/>
            <a:ext cx="216349" cy="2072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Oval 38">
            <a:extLst>
              <a:ext uri="{FF2B5EF4-FFF2-40B4-BE49-F238E27FC236}">
                <a16:creationId xmlns:a16="http://schemas.microsoft.com/office/drawing/2014/main" id="{DF659EB7-617C-8611-1D12-C29D803A2194}"/>
              </a:ext>
            </a:extLst>
          </p:cNvPr>
          <p:cNvSpPr/>
          <p:nvPr/>
        </p:nvSpPr>
        <p:spPr>
          <a:xfrm>
            <a:off x="8923591" y="4929253"/>
            <a:ext cx="216349" cy="20725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id="{72665ADF-734B-9654-2596-7344861CD89F}"/>
              </a:ext>
            </a:extLst>
          </p:cNvPr>
          <p:cNvSpPr txBox="1"/>
          <p:nvPr/>
        </p:nvSpPr>
        <p:spPr>
          <a:xfrm>
            <a:off x="8688598" y="5096897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12:02</a:t>
            </a:r>
          </a:p>
        </p:txBody>
      </p:sp>
      <p:sp>
        <p:nvSpPr>
          <p:cNvPr id="6" name="Oval 40">
            <a:extLst>
              <a:ext uri="{FF2B5EF4-FFF2-40B4-BE49-F238E27FC236}">
                <a16:creationId xmlns:a16="http://schemas.microsoft.com/office/drawing/2014/main" id="{39958F4E-0A40-795B-53DB-E3CDB45FFDB4}"/>
              </a:ext>
            </a:extLst>
          </p:cNvPr>
          <p:cNvSpPr/>
          <p:nvPr/>
        </p:nvSpPr>
        <p:spPr>
          <a:xfrm>
            <a:off x="9542635" y="3855953"/>
            <a:ext cx="216349" cy="2072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41">
            <a:extLst>
              <a:ext uri="{FF2B5EF4-FFF2-40B4-BE49-F238E27FC236}">
                <a16:creationId xmlns:a16="http://schemas.microsoft.com/office/drawing/2014/main" id="{A1A68914-C308-ACD7-6A74-6B151338A7AC}"/>
              </a:ext>
            </a:extLst>
          </p:cNvPr>
          <p:cNvSpPr txBox="1"/>
          <p:nvPr/>
        </p:nvSpPr>
        <p:spPr>
          <a:xfrm>
            <a:off x="9305315" y="3985051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12:13</a:t>
            </a:r>
          </a:p>
        </p:txBody>
      </p:sp>
      <p:cxnSp>
        <p:nvCxnSpPr>
          <p:cNvPr id="11" name="Straight Connector 42">
            <a:extLst>
              <a:ext uri="{FF2B5EF4-FFF2-40B4-BE49-F238E27FC236}">
                <a16:creationId xmlns:a16="http://schemas.microsoft.com/office/drawing/2014/main" id="{204CC283-FF68-3DE3-8606-42F89B81057B}"/>
              </a:ext>
            </a:extLst>
          </p:cNvPr>
          <p:cNvCxnSpPr/>
          <p:nvPr/>
        </p:nvCxnSpPr>
        <p:spPr>
          <a:xfrm>
            <a:off x="10076721" y="4518251"/>
            <a:ext cx="17748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3">
            <a:extLst>
              <a:ext uri="{FF2B5EF4-FFF2-40B4-BE49-F238E27FC236}">
                <a16:creationId xmlns:a16="http://schemas.microsoft.com/office/drawing/2014/main" id="{E574F34A-630E-049E-E330-26367B9214A8}"/>
              </a:ext>
            </a:extLst>
          </p:cNvPr>
          <p:cNvSpPr txBox="1"/>
          <p:nvPr/>
        </p:nvSpPr>
        <p:spPr>
          <a:xfrm>
            <a:off x="10076721" y="4246848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WM: 12:08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DB79624A-9706-69E4-0644-8ED5C72A1828}"/>
              </a:ext>
            </a:extLst>
          </p:cNvPr>
          <p:cNvCxnSpPr/>
          <p:nvPr/>
        </p:nvCxnSpPr>
        <p:spPr>
          <a:xfrm>
            <a:off x="10027074" y="3985610"/>
            <a:ext cx="0" cy="5326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5">
            <a:extLst>
              <a:ext uri="{FF2B5EF4-FFF2-40B4-BE49-F238E27FC236}">
                <a16:creationId xmlns:a16="http://schemas.microsoft.com/office/drawing/2014/main" id="{1CFEBD00-4671-053A-63C7-6D62F38517D3}"/>
              </a:ext>
            </a:extLst>
          </p:cNvPr>
          <p:cNvSpPr txBox="1"/>
          <p:nvPr/>
        </p:nvSpPr>
        <p:spPr>
          <a:xfrm>
            <a:off x="9975095" y="3972069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12:13 – 5min</a:t>
            </a:r>
          </a:p>
        </p:txBody>
      </p:sp>
      <p:cxnSp>
        <p:nvCxnSpPr>
          <p:cNvPr id="16" name="Straight Connector 46">
            <a:extLst>
              <a:ext uri="{FF2B5EF4-FFF2-40B4-BE49-F238E27FC236}">
                <a16:creationId xmlns:a16="http://schemas.microsoft.com/office/drawing/2014/main" id="{F2146B0F-F278-23C6-9698-45D899A5F29D}"/>
              </a:ext>
            </a:extLst>
          </p:cNvPr>
          <p:cNvCxnSpPr>
            <a:cxnSpLocks/>
          </p:cNvCxnSpPr>
          <p:nvPr/>
        </p:nvCxnSpPr>
        <p:spPr>
          <a:xfrm>
            <a:off x="9758984" y="3985610"/>
            <a:ext cx="2680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557160-2130-F47E-B75C-921CF753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5400"/>
              </p:ext>
            </p:extLst>
          </p:nvPr>
        </p:nvGraphicFramePr>
        <p:xfrm>
          <a:off x="3346449" y="551587"/>
          <a:ext cx="2473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663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SensorID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B05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B050"/>
                          </a:solidFill>
                        </a:rPr>
                        <a:t>11:54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70C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70C0"/>
                          </a:solidFill>
                        </a:rPr>
                        <a:t>12:02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7030A0"/>
                          </a:solidFill>
                        </a:rPr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7030A0"/>
                          </a:solidFill>
                        </a:rPr>
                        <a:t>12:13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56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3F7EC57-7AF2-3503-2DD9-57796755CD71}"/>
              </a:ext>
            </a:extLst>
          </p:cNvPr>
          <p:cNvSpPr txBox="1"/>
          <p:nvPr/>
        </p:nvSpPr>
        <p:spPr>
          <a:xfrm>
            <a:off x="3520735" y="213241"/>
            <a:ext cx="206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12:10 – 12:15</a:t>
            </a: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DF3CD24B-4585-38D7-F304-302A6388D33D}"/>
              </a:ext>
            </a:extLst>
          </p:cNvPr>
          <p:cNvSpPr txBox="1"/>
          <p:nvPr/>
        </p:nvSpPr>
        <p:spPr>
          <a:xfrm>
            <a:off x="8205333" y="5802093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11:54</a:t>
            </a:r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4E1FFF52-57C7-4796-CA29-CE3C6497DDCD}"/>
              </a:ext>
            </a:extLst>
          </p:cNvPr>
          <p:cNvSpPr/>
          <p:nvPr/>
        </p:nvSpPr>
        <p:spPr>
          <a:xfrm>
            <a:off x="8440326" y="5635550"/>
            <a:ext cx="216349" cy="2072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7">
            <a:extLst>
              <a:ext uri="{FF2B5EF4-FFF2-40B4-BE49-F238E27FC236}">
                <a16:creationId xmlns:a16="http://schemas.microsoft.com/office/drawing/2014/main" id="{BB37925B-E596-B919-E935-DA4E55811FA8}"/>
              </a:ext>
            </a:extLst>
          </p:cNvPr>
          <p:cNvSpPr txBox="1"/>
          <p:nvPr/>
        </p:nvSpPr>
        <p:spPr>
          <a:xfrm>
            <a:off x="8205333" y="5803194"/>
            <a:ext cx="1287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11:54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80C73D3-6090-58BA-A367-A950CB8E6852}"/>
              </a:ext>
            </a:extLst>
          </p:cNvPr>
          <p:cNvSpPr/>
          <p:nvPr/>
        </p:nvSpPr>
        <p:spPr>
          <a:xfrm rot="16200000">
            <a:off x="768783" y="5512130"/>
            <a:ext cx="917085" cy="30682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B28E7C-2536-1311-AF5D-D911AD6BC8F2}"/>
              </a:ext>
            </a:extLst>
          </p:cNvPr>
          <p:cNvSpPr txBox="1"/>
          <p:nvPr/>
        </p:nvSpPr>
        <p:spPr>
          <a:xfrm>
            <a:off x="9046031" y="2303687"/>
            <a:ext cx="461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B1008-A74D-2395-A049-8FCE4B8616C6}"/>
              </a:ext>
            </a:extLst>
          </p:cNvPr>
          <p:cNvSpPr txBox="1"/>
          <p:nvPr/>
        </p:nvSpPr>
        <p:spPr>
          <a:xfrm>
            <a:off x="9941844" y="2303687"/>
            <a:ext cx="461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4FAA73-5905-DBC7-1A8A-13034EEB2FB5}"/>
              </a:ext>
            </a:extLst>
          </p:cNvPr>
          <p:cNvSpPr/>
          <p:nvPr/>
        </p:nvSpPr>
        <p:spPr>
          <a:xfrm>
            <a:off x="10429467" y="2468236"/>
            <a:ext cx="138269" cy="1324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8C936-B0D3-326B-4444-FA2FDC6AFE58}"/>
              </a:ext>
            </a:extLst>
          </p:cNvPr>
          <p:cNvSpPr/>
          <p:nvPr/>
        </p:nvSpPr>
        <p:spPr>
          <a:xfrm>
            <a:off x="10651413" y="1369015"/>
            <a:ext cx="138269" cy="1324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7814C3-1737-C30E-0043-2855B0A395BB}"/>
              </a:ext>
            </a:extLst>
          </p:cNvPr>
          <p:cNvSpPr/>
          <p:nvPr/>
        </p:nvSpPr>
        <p:spPr>
          <a:xfrm>
            <a:off x="10651413" y="1728557"/>
            <a:ext cx="138269" cy="1324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FB41A2-D44D-0A6E-DA46-AA4F8C9A8AD9}"/>
              </a:ext>
            </a:extLst>
          </p:cNvPr>
          <p:cNvSpPr txBox="1"/>
          <p:nvPr/>
        </p:nvSpPr>
        <p:spPr>
          <a:xfrm>
            <a:off x="9952536" y="1178965"/>
            <a:ext cx="37332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42804A-6EEB-F434-7C4F-0E363448204C}"/>
              </a:ext>
            </a:extLst>
          </p:cNvPr>
          <p:cNvSpPr txBox="1"/>
          <p:nvPr/>
        </p:nvSpPr>
        <p:spPr>
          <a:xfrm>
            <a:off x="9952537" y="1542290"/>
            <a:ext cx="27778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400" dirty="0"/>
              <a:t>3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50CE6B-CF66-F39A-B83E-F28154B86D82}"/>
              </a:ext>
            </a:extLst>
          </p:cNvPr>
          <p:cNvSpPr/>
          <p:nvPr/>
        </p:nvSpPr>
        <p:spPr>
          <a:xfrm>
            <a:off x="10628271" y="2097132"/>
            <a:ext cx="138269" cy="1324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695821-9B3E-8767-195E-6430BD9BD910}"/>
              </a:ext>
            </a:extLst>
          </p:cNvPr>
          <p:cNvSpPr txBox="1"/>
          <p:nvPr/>
        </p:nvSpPr>
        <p:spPr>
          <a:xfrm>
            <a:off x="9960894" y="1922712"/>
            <a:ext cx="27778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400" dirty="0"/>
              <a:t>3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1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 animBg="1"/>
      <p:bldP spid="9" grpId="0"/>
      <p:bldP spid="13" grpId="0"/>
      <p:bldP spid="15" grpId="0"/>
      <p:bldP spid="27" grpId="0"/>
      <p:bldP spid="30" grpId="0" animBg="1"/>
      <p:bldP spid="34" grpId="0"/>
      <p:bldP spid="37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5A3-BFB6-2741-4B13-6408396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Answer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9C25-BCEA-D83B-7888-69D888F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Watermark = max event time (before 12:10) – watermark delay = 12:08 – 5 min = 12:03</a:t>
            </a:r>
          </a:p>
          <a:p>
            <a:r>
              <a:rPr lang="en-US" dirty="0"/>
              <a:t>Therefore, intermediate state for 11:50-12:00 is dropped as watermark (12:03) &gt; 12:00. The 11:50-12:00 entry will not be updated, and the rest entries are updated accordingly. </a:t>
            </a:r>
          </a:p>
          <a:p>
            <a:r>
              <a:rPr lang="en-US" dirty="0"/>
              <a:t>Note: the intermediate state 11:55-12:05 is NOT dropped as watermark (12:03) &lt; 12:05, there may still be events from 12:03 to 12:05, need to be recorded. Though later, an event 12: 02 (&lt; watermark 12:03) show up, since this entry (11:55 – 12:05) is still active we will record the 12:02 event under this entry (11:55 – 12:05) accordingly. </a:t>
            </a:r>
          </a:p>
          <a:p>
            <a:endParaRPr lang="en-SG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526A83A5-92AE-6AE3-58A0-00782A37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75636"/>
              </p:ext>
            </p:extLst>
          </p:nvPr>
        </p:nvGraphicFramePr>
        <p:xfrm>
          <a:off x="8970508" y="365125"/>
          <a:ext cx="280060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93213215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64622994"/>
                    </a:ext>
                  </a:extLst>
                </a:gridCol>
                <a:gridCol w="657479">
                  <a:extLst>
                    <a:ext uri="{9D8B030D-6E8A-4147-A177-3AD203B41FA5}">
                      <a16:colId xmlns:a16="http://schemas.microsoft.com/office/drawing/2014/main" val="99841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Event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SensorID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11:50-12:00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11:55-12:05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3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12:00-12:10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12:05-12:15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8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12:10-12:20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9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B11-3DCD-07E8-D9DB-33419FA8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92B0-7981-2AA6-9203-15BCB6A4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three Web pages with the following links: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compute PageRank with a β of 0.7 (note: we assume that the sum of the </a:t>
            </a:r>
            <a:r>
              <a:rPr lang="en-US" dirty="0" err="1"/>
              <a:t>PageRanks</a:t>
            </a:r>
            <a:r>
              <a:rPr lang="en-US" dirty="0"/>
              <a:t> of the three pages must be 1, to handle the problem that otherwise any multiple of a solution will also be a solution). Compute the </a:t>
            </a:r>
            <a:r>
              <a:rPr lang="en-US" dirty="0" err="1"/>
              <a:t>PageRanks</a:t>
            </a:r>
            <a:r>
              <a:rPr lang="en-US" dirty="0"/>
              <a:t> a, b, and c of the three pages A, B, and C, respectively.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67B8D-37A6-6D11-8AE7-DF9BAFED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44" y="1448254"/>
            <a:ext cx="255305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F97CF-CB4C-CF10-470D-313FD221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4" y="476250"/>
            <a:ext cx="5785176" cy="417195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8DF26DD0-E8A4-DA64-0446-BEB841C3AEAB}"/>
              </a:ext>
            </a:extLst>
          </p:cNvPr>
          <p:cNvSpPr txBox="1"/>
          <p:nvPr/>
        </p:nvSpPr>
        <p:spPr>
          <a:xfrm>
            <a:off x="2142852" y="4876800"/>
            <a:ext cx="213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Lecture 9: Slide 48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1B8B2-FF90-F570-315D-345AFB49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36" y="400050"/>
            <a:ext cx="6104140" cy="447675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FC033F9C-C625-12AC-54D7-2C6AF39ACA87}"/>
              </a:ext>
            </a:extLst>
          </p:cNvPr>
          <p:cNvSpPr txBox="1"/>
          <p:nvPr/>
        </p:nvSpPr>
        <p:spPr>
          <a:xfrm>
            <a:off x="8029302" y="4876800"/>
            <a:ext cx="213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Lecture 9: Slide 49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9905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1364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MinionPro-Regular</vt:lpstr>
      <vt:lpstr>Arial</vt:lpstr>
      <vt:lpstr>Calibri</vt:lpstr>
      <vt:lpstr>Calibri Light</vt:lpstr>
      <vt:lpstr>Cambria Math</vt:lpstr>
      <vt:lpstr>Times New Roman</vt:lpstr>
      <vt:lpstr>Office Theme</vt:lpstr>
      <vt:lpstr>CS4225/CS5425 Big Data Systems for Data Science</vt:lpstr>
      <vt:lpstr>Question 1</vt:lpstr>
      <vt:lpstr>PowerPoint Presentation</vt:lpstr>
      <vt:lpstr>Question 2</vt:lpstr>
      <vt:lpstr>PowerPoint Presentation</vt:lpstr>
      <vt:lpstr>PowerPoint Presentation</vt:lpstr>
      <vt:lpstr>Answer 2</vt:lpstr>
      <vt:lpstr>Question 3</vt:lpstr>
      <vt:lpstr>PowerPoint Presentation</vt:lpstr>
      <vt:lpstr>PowerPoint Presentation</vt:lpstr>
      <vt:lpstr>PowerPoint Presentation</vt:lpstr>
      <vt:lpstr>Question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Teck Lun</dc:creator>
  <cp:lastModifiedBy>Goh Teck Lun</cp:lastModifiedBy>
  <cp:revision>84</cp:revision>
  <dcterms:created xsi:type="dcterms:W3CDTF">2023-10-23T07:57:24Z</dcterms:created>
  <dcterms:modified xsi:type="dcterms:W3CDTF">2023-11-01T08:57:25Z</dcterms:modified>
</cp:coreProperties>
</file>