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 Xin" userId="4bcebb4d-661a-4357-8715-2999a08aa140" providerId="ADAL" clId="{3F4B2D61-02A2-4C0D-99BB-2663FAD7B80C}"/>
    <pc:docChg chg="custSel modSld">
      <pc:chgData name="Ai Xin" userId="4bcebb4d-661a-4357-8715-2999a08aa140" providerId="ADAL" clId="{3F4B2D61-02A2-4C0D-99BB-2663FAD7B80C}" dt="2023-11-17T04:04:39.081" v="0" actId="478"/>
      <pc:docMkLst>
        <pc:docMk/>
      </pc:docMkLst>
      <pc:sldChg chg="delSp mod delAnim">
        <pc:chgData name="Ai Xin" userId="4bcebb4d-661a-4357-8715-2999a08aa140" providerId="ADAL" clId="{3F4B2D61-02A2-4C0D-99BB-2663FAD7B80C}" dt="2023-11-17T04:04:39.081" v="0" actId="478"/>
        <pc:sldMkLst>
          <pc:docMk/>
          <pc:sldMk cId="407484225" sldId="259"/>
        </pc:sldMkLst>
        <pc:spChg chg="del">
          <ac:chgData name="Ai Xin" userId="4bcebb4d-661a-4357-8715-2999a08aa140" providerId="ADAL" clId="{3F4B2D61-02A2-4C0D-99BB-2663FAD7B80C}" dt="2023-11-17T04:04:39.081" v="0" actId="478"/>
          <ac:spMkLst>
            <pc:docMk/>
            <pc:sldMk cId="407484225" sldId="259"/>
            <ac:spMk id="8" creationId="{333DF7F2-CF72-4F08-EAF4-3E179EA528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7B63-6BBA-1A56-93F4-BCCAB132C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522463B-C07F-1124-E70E-6FE957B39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907C72D-9257-2ED1-796D-D5F1F74D9103}"/>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5" name="Footer Placeholder 4">
            <a:extLst>
              <a:ext uri="{FF2B5EF4-FFF2-40B4-BE49-F238E27FC236}">
                <a16:creationId xmlns:a16="http://schemas.microsoft.com/office/drawing/2014/main" id="{E4175DB9-8A97-8365-ADBF-B99ED28213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73B06A3-781B-9231-4C65-F269BE2A3431}"/>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394237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6FC1-5F95-95E9-C706-77D4DB95879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98A5E87-964B-7CF4-2394-586B51651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227A4BC-FCB3-F133-7642-D9EBD73FA57D}"/>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5" name="Footer Placeholder 4">
            <a:extLst>
              <a:ext uri="{FF2B5EF4-FFF2-40B4-BE49-F238E27FC236}">
                <a16:creationId xmlns:a16="http://schemas.microsoft.com/office/drawing/2014/main" id="{3FF10298-08AE-89AB-77A5-5EEE8B4402E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989B928-B37B-1A39-9F5B-2629D84A4E0D}"/>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29292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BA3B7B-FDF2-6CB5-7330-E6727AC5DD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E3AD996-8A5E-983D-221D-A58C6A14DD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2C87C58-783D-B9A0-CAE2-1FAE3AFA1407}"/>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5" name="Footer Placeholder 4">
            <a:extLst>
              <a:ext uri="{FF2B5EF4-FFF2-40B4-BE49-F238E27FC236}">
                <a16:creationId xmlns:a16="http://schemas.microsoft.com/office/drawing/2014/main" id="{69FF578F-AE6F-705D-61C9-9320421DCD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694E2B-8C1C-3693-92EC-25CFE2DDE7BE}"/>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184038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18EE-853A-DE95-6821-6143B655FFA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8E5B62E-4B75-5DBD-CE5F-5576F3A3F9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5E681E5-AFF6-7419-9982-CB37E698EDDA}"/>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5" name="Footer Placeholder 4">
            <a:extLst>
              <a:ext uri="{FF2B5EF4-FFF2-40B4-BE49-F238E27FC236}">
                <a16:creationId xmlns:a16="http://schemas.microsoft.com/office/drawing/2014/main" id="{A9595EFE-06B7-5311-C2A6-5FB1974146C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DC51A78-BCCC-EFC5-E251-A934043B65EA}"/>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359219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609E-7FE0-FB4D-8FAD-2047058B1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93542DA-8E68-1037-FA3F-49E5B3D80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CEED7D-2D9B-3C10-D6D2-8E3BD07E70F5}"/>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5" name="Footer Placeholder 4">
            <a:extLst>
              <a:ext uri="{FF2B5EF4-FFF2-40B4-BE49-F238E27FC236}">
                <a16:creationId xmlns:a16="http://schemas.microsoft.com/office/drawing/2014/main" id="{40509160-120A-5FB4-34A3-12CAE6ED762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A40A247-E389-10E5-CD4A-9BC367983497}"/>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72559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F1DB-8228-884F-8C52-AF28C890AAC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9C9820-6FCB-F109-6A29-4307F0150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C61820A-CEE7-DE56-2D9A-CCF29B9FE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477D2F4-0F7D-4DE2-7E36-FB06D1381AB1}"/>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6" name="Footer Placeholder 5">
            <a:extLst>
              <a:ext uri="{FF2B5EF4-FFF2-40B4-BE49-F238E27FC236}">
                <a16:creationId xmlns:a16="http://schemas.microsoft.com/office/drawing/2014/main" id="{4C5B6319-20C3-B6D9-C7F5-0F20B03EC0D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C2BC7E6-D38C-9CED-6DA1-C5CDEA0210FC}"/>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200611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5C56-1D3D-F6F1-EC70-8AB4BE9B1EE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D967E3A-6E1A-B261-8D3F-B19DB5B9D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DCC2B-48B6-08DD-151D-CFE7D5BD18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684AB13-8DFB-22FA-7E6D-9F0D56B70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57B835-8C78-A6F1-7A05-F3B63672E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0B66BDF-6032-88CE-977D-3F38E01B0076}"/>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8" name="Footer Placeholder 7">
            <a:extLst>
              <a:ext uri="{FF2B5EF4-FFF2-40B4-BE49-F238E27FC236}">
                <a16:creationId xmlns:a16="http://schemas.microsoft.com/office/drawing/2014/main" id="{21769E48-FD0B-08CC-D615-5E2FCD161FF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5842CF2-8EDF-BB37-FE5C-1D1BBD7878B6}"/>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312241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B709-37DD-45BA-2216-06CC180427B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9AC0E8D-2688-FE0A-29FE-48FE987BBE2A}"/>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4" name="Footer Placeholder 3">
            <a:extLst>
              <a:ext uri="{FF2B5EF4-FFF2-40B4-BE49-F238E27FC236}">
                <a16:creationId xmlns:a16="http://schemas.microsoft.com/office/drawing/2014/main" id="{BCA984BB-48B1-9D95-97E5-CA52718493B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2692895-63DA-A8C9-E835-4B9FF8912595}"/>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41280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1EAB5-C106-D427-A177-08DC7A6D0857}"/>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3" name="Footer Placeholder 2">
            <a:extLst>
              <a:ext uri="{FF2B5EF4-FFF2-40B4-BE49-F238E27FC236}">
                <a16:creationId xmlns:a16="http://schemas.microsoft.com/office/drawing/2014/main" id="{FB69BE0E-6376-8845-5964-9AF530C331C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7C34FBD-B38F-36E6-6630-4616785D3A62}"/>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263093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1369-505E-E462-F4B4-4C5D759CE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A61FB3D-698A-5ED2-4089-2234BEF26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4F4BB7B-B859-9E2A-4227-322B84D39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42560-CE7E-4FC8-EDE7-0CA6C602DD56}"/>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6" name="Footer Placeholder 5">
            <a:extLst>
              <a:ext uri="{FF2B5EF4-FFF2-40B4-BE49-F238E27FC236}">
                <a16:creationId xmlns:a16="http://schemas.microsoft.com/office/drawing/2014/main" id="{A943AA65-40FF-1FEE-9610-DEB0F2AD920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58032E4-1BEF-C612-AF76-5E14EDC48F0E}"/>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141802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22C1-8310-91E0-43F2-0F387A6D4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E1B624E-A242-6E36-E164-654C0D0D7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DF119C4-354B-B7C5-4ABF-34247C533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38714-DB73-B668-C068-CB10A784460C}"/>
              </a:ext>
            </a:extLst>
          </p:cNvPr>
          <p:cNvSpPr>
            <a:spLocks noGrp="1"/>
          </p:cNvSpPr>
          <p:nvPr>
            <p:ph type="dt" sz="half" idx="10"/>
          </p:nvPr>
        </p:nvSpPr>
        <p:spPr/>
        <p:txBody>
          <a:bodyPr/>
          <a:lstStyle/>
          <a:p>
            <a:fld id="{8504D8F1-B301-4E8A-A9BE-A068CA41F6FD}" type="datetimeFigureOut">
              <a:rPr lang="en-SG" smtClean="0"/>
              <a:t>17/11/2023</a:t>
            </a:fld>
            <a:endParaRPr lang="en-SG"/>
          </a:p>
        </p:txBody>
      </p:sp>
      <p:sp>
        <p:nvSpPr>
          <p:cNvPr id="6" name="Footer Placeholder 5">
            <a:extLst>
              <a:ext uri="{FF2B5EF4-FFF2-40B4-BE49-F238E27FC236}">
                <a16:creationId xmlns:a16="http://schemas.microsoft.com/office/drawing/2014/main" id="{05E2AAB8-D67D-B6A6-E958-D47A1856D12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290F53D-C2F8-10B0-856C-FE5FA960F988}"/>
              </a:ext>
            </a:extLst>
          </p:cNvPr>
          <p:cNvSpPr>
            <a:spLocks noGrp="1"/>
          </p:cNvSpPr>
          <p:nvPr>
            <p:ph type="sldNum" sz="quarter" idx="12"/>
          </p:nvPr>
        </p:nvSpPr>
        <p:spPr/>
        <p:txBody>
          <a:bodyPr/>
          <a:lstStyle/>
          <a:p>
            <a:fld id="{69013F78-924C-40FE-9A35-D0A186DD9E07}" type="slidenum">
              <a:rPr lang="en-SG" smtClean="0"/>
              <a:t>‹#›</a:t>
            </a:fld>
            <a:endParaRPr lang="en-SG"/>
          </a:p>
        </p:txBody>
      </p:sp>
    </p:spTree>
    <p:extLst>
      <p:ext uri="{BB962C8B-B14F-4D97-AF65-F5344CB8AC3E}">
        <p14:creationId xmlns:p14="http://schemas.microsoft.com/office/powerpoint/2010/main" val="155892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76E71-A511-8EB6-0781-9D1B45F45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0312F56-8664-55CC-5653-ED5FB66FC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A47BFE-B0FB-FD54-5579-128EB312B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D8F1-B301-4E8A-A9BE-A068CA41F6FD}" type="datetimeFigureOut">
              <a:rPr lang="en-SG" smtClean="0"/>
              <a:t>17/11/2023</a:t>
            </a:fld>
            <a:endParaRPr lang="en-SG"/>
          </a:p>
        </p:txBody>
      </p:sp>
      <p:sp>
        <p:nvSpPr>
          <p:cNvPr id="5" name="Footer Placeholder 4">
            <a:extLst>
              <a:ext uri="{FF2B5EF4-FFF2-40B4-BE49-F238E27FC236}">
                <a16:creationId xmlns:a16="http://schemas.microsoft.com/office/drawing/2014/main" id="{C2B93C74-90D2-96FC-40B1-3DF1912A6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E6A3114-7A93-821E-25B5-C6B5B0C87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13F78-924C-40FE-9A35-D0A186DD9E07}" type="slidenum">
              <a:rPr lang="en-SG" smtClean="0"/>
              <a:t>‹#›</a:t>
            </a:fld>
            <a:endParaRPr lang="en-SG"/>
          </a:p>
        </p:txBody>
      </p:sp>
    </p:spTree>
    <p:extLst>
      <p:ext uri="{BB962C8B-B14F-4D97-AF65-F5344CB8AC3E}">
        <p14:creationId xmlns:p14="http://schemas.microsoft.com/office/powerpoint/2010/main" val="3505168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843E-D48D-4F5A-8859-B8EE2D2FBF1E}"/>
              </a:ext>
            </a:extLst>
          </p:cNvPr>
          <p:cNvSpPr>
            <a:spLocks noGrp="1"/>
          </p:cNvSpPr>
          <p:nvPr>
            <p:ph type="ctrTitle"/>
          </p:nvPr>
        </p:nvSpPr>
        <p:spPr/>
        <p:txBody>
          <a:bodyPr/>
          <a:lstStyle/>
          <a:p>
            <a:r>
              <a:rPr lang="en-SG" b="1" dirty="0"/>
              <a:t>CS4225/CS5425 Big Data Systems for Data Science</a:t>
            </a:r>
          </a:p>
        </p:txBody>
      </p:sp>
      <p:sp>
        <p:nvSpPr>
          <p:cNvPr id="3" name="Subtitle 2">
            <a:extLst>
              <a:ext uri="{FF2B5EF4-FFF2-40B4-BE49-F238E27FC236}">
                <a16:creationId xmlns:a16="http://schemas.microsoft.com/office/drawing/2014/main" id="{FABD3E95-D5D2-A5BD-C3C7-11AAF11454F5}"/>
              </a:ext>
            </a:extLst>
          </p:cNvPr>
          <p:cNvSpPr>
            <a:spLocks noGrp="1"/>
          </p:cNvSpPr>
          <p:nvPr>
            <p:ph type="subTitle" idx="1"/>
          </p:nvPr>
        </p:nvSpPr>
        <p:spPr/>
        <p:txBody>
          <a:bodyPr/>
          <a:lstStyle/>
          <a:p>
            <a:r>
              <a:rPr lang="en-SG" dirty="0"/>
              <a:t>Tutorial 5: Graph and Test Practice</a:t>
            </a:r>
          </a:p>
        </p:txBody>
      </p:sp>
    </p:spTree>
    <p:extLst>
      <p:ext uri="{BB962C8B-B14F-4D97-AF65-F5344CB8AC3E}">
        <p14:creationId xmlns:p14="http://schemas.microsoft.com/office/powerpoint/2010/main" val="51487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EFC8AFDF-51E7-427C-12EF-EC66462674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9028" y="882338"/>
            <a:ext cx="6648886" cy="4749205"/>
          </a:xfrm>
          <a:prstGeom prst="rect">
            <a:avLst/>
          </a:prstGeom>
          <a:noFill/>
          <a:ln>
            <a:noFill/>
          </a:ln>
        </p:spPr>
      </p:pic>
      <p:sp>
        <p:nvSpPr>
          <p:cNvPr id="2" name="Title 1">
            <a:extLst>
              <a:ext uri="{FF2B5EF4-FFF2-40B4-BE49-F238E27FC236}">
                <a16:creationId xmlns:a16="http://schemas.microsoft.com/office/drawing/2014/main" id="{92583977-D40E-57DC-30FF-D3FAA9D8C4FE}"/>
              </a:ext>
            </a:extLst>
          </p:cNvPr>
          <p:cNvSpPr>
            <a:spLocks noGrp="1"/>
          </p:cNvSpPr>
          <p:nvPr>
            <p:ph type="title"/>
          </p:nvPr>
        </p:nvSpPr>
        <p:spPr/>
        <p:txBody>
          <a:bodyPr/>
          <a:lstStyle/>
          <a:p>
            <a:r>
              <a:rPr lang="en-SG" dirty="0"/>
              <a:t>Answer 3</a:t>
            </a:r>
          </a:p>
        </p:txBody>
      </p:sp>
      <p:sp>
        <p:nvSpPr>
          <p:cNvPr id="3" name="Content Placeholder 2">
            <a:extLst>
              <a:ext uri="{FF2B5EF4-FFF2-40B4-BE49-F238E27FC236}">
                <a16:creationId xmlns:a16="http://schemas.microsoft.com/office/drawing/2014/main" id="{C31F6280-13E6-461B-3A67-AB3CB2480F9E}"/>
              </a:ext>
            </a:extLst>
          </p:cNvPr>
          <p:cNvSpPr>
            <a:spLocks noGrp="1"/>
          </p:cNvSpPr>
          <p:nvPr>
            <p:ph idx="1"/>
          </p:nvPr>
        </p:nvSpPr>
        <p:spPr>
          <a:xfrm>
            <a:off x="838200" y="1427758"/>
            <a:ext cx="5823857" cy="4749205"/>
          </a:xfrm>
        </p:spPr>
        <p:txBody>
          <a:bodyPr>
            <a:normAutofit fontScale="92500" lnSpcReduction="10000"/>
          </a:bodyPr>
          <a:lstStyle/>
          <a:p>
            <a:pPr marL="0" indent="0">
              <a:buNone/>
            </a:pPr>
            <a:r>
              <a:rPr lang="en-US" dirty="0"/>
              <a:t>Recall the topic sensitive </a:t>
            </a:r>
            <a:r>
              <a:rPr lang="en-US" dirty="0" err="1"/>
              <a:t>pagerank</a:t>
            </a:r>
            <a:r>
              <a:rPr lang="en-US" dirty="0"/>
              <a:t> (TSPR) equations:</a:t>
            </a:r>
          </a:p>
          <a:p>
            <a:endParaRPr lang="en-US" dirty="0"/>
          </a:p>
          <a:p>
            <a:endParaRPr lang="en-US" dirty="0"/>
          </a:p>
          <a:p>
            <a:endParaRPr lang="en-US" dirty="0"/>
          </a:p>
          <a:p>
            <a:pPr marL="0" indent="0">
              <a:buNone/>
            </a:pPr>
            <a:r>
              <a:rPr lang="en-US" dirty="0"/>
              <a:t>Basically, the only difference here (compared to the non-topic sensitive case in the last 2 questions), is that the teleport terms are only distributed among the nodes in the teleport S, instead of being distributed over all nodes. Let r1, r2, r3, r3 denote the importance of the 4 nodes.</a:t>
            </a:r>
          </a:p>
          <a:p>
            <a:endParaRPr lang="en-SG" dirty="0"/>
          </a:p>
        </p:txBody>
      </p:sp>
      <p:pic>
        <p:nvPicPr>
          <p:cNvPr id="4" name="Picture 3" descr="Icon&#10;&#10;Description automatically generated">
            <a:extLst>
              <a:ext uri="{FF2B5EF4-FFF2-40B4-BE49-F238E27FC236}">
                <a16:creationId xmlns:a16="http://schemas.microsoft.com/office/drawing/2014/main" id="{E5FF13F8-4E29-20F4-A938-52374A609727}"/>
              </a:ext>
            </a:extLst>
          </p:cNvPr>
          <p:cNvPicPr>
            <a:picLocks noChangeAspect="1"/>
          </p:cNvPicPr>
          <p:nvPr/>
        </p:nvPicPr>
        <p:blipFill>
          <a:blip r:embed="rId3"/>
          <a:stretch>
            <a:fillRect/>
          </a:stretch>
        </p:blipFill>
        <p:spPr>
          <a:xfrm>
            <a:off x="947509" y="2377880"/>
            <a:ext cx="4802285" cy="750881"/>
          </a:xfrm>
          <a:prstGeom prst="rect">
            <a:avLst/>
          </a:prstGeom>
        </p:spPr>
      </p:pic>
      <p:sp>
        <p:nvSpPr>
          <p:cNvPr id="6" name="Text Box 12">
            <a:extLst>
              <a:ext uri="{FF2B5EF4-FFF2-40B4-BE49-F238E27FC236}">
                <a16:creationId xmlns:a16="http://schemas.microsoft.com/office/drawing/2014/main" id="{B138090F-C375-770F-96DF-FB20BE7AACA1}"/>
              </a:ext>
            </a:extLst>
          </p:cNvPr>
          <p:cNvSpPr txBox="1">
            <a:spLocks noChangeArrowheads="1"/>
          </p:cNvSpPr>
          <p:nvPr/>
        </p:nvSpPr>
        <p:spPr bwMode="auto">
          <a:xfrm>
            <a:off x="7985832" y="797073"/>
            <a:ext cx="2574988" cy="461665"/>
          </a:xfrm>
          <a:prstGeom prst="rect">
            <a:avLst/>
          </a:prstGeom>
          <a:noFill/>
          <a:ln w="9525">
            <a:noFill/>
            <a:miter lim="800000"/>
            <a:headEnd/>
            <a:tailEnd/>
          </a:ln>
          <a:effectLst/>
        </p:spPr>
        <p:txBody>
          <a:bodyPr wrap="square">
            <a:spAutoFit/>
          </a:bodyPr>
          <a:lstStyle/>
          <a:p>
            <a:pPr eaLnBrk="0" fontAlgn="base" hangingPunct="0">
              <a:spcBef>
                <a:spcPct val="0"/>
              </a:spcBef>
              <a:spcAft>
                <a:spcPct val="0"/>
              </a:spcAft>
            </a:pPr>
            <a:r>
              <a:rPr lang="en-US" sz="2400" b="1" i="1" dirty="0">
                <a:solidFill>
                  <a:srgbClr val="FF0066"/>
                </a:solidFill>
                <a:cs typeface="Calibri" pitchFamily="34" charset="0"/>
              </a:rPr>
              <a:t>S</a:t>
            </a:r>
            <a:r>
              <a:rPr lang="en-US" sz="2400" b="1" dirty="0">
                <a:solidFill>
                  <a:srgbClr val="FF0066"/>
                </a:solidFill>
                <a:cs typeface="Calibri" pitchFamily="34" charset="0"/>
              </a:rPr>
              <a:t> = {1,2}</a:t>
            </a:r>
            <a:r>
              <a:rPr lang="en-US" sz="2400" b="1" dirty="0">
                <a:solidFill>
                  <a:srgbClr val="FFFFFF"/>
                </a:solidFill>
                <a:cs typeface="Calibri" pitchFamily="34" charset="0"/>
              </a:rPr>
              <a:t>, </a:t>
            </a:r>
            <a:r>
              <a:rPr lang="en-US" sz="2400" b="1" i="1" dirty="0">
                <a:solidFill>
                  <a:srgbClr val="0000FF"/>
                </a:solidFill>
                <a:cs typeface="Calibri" pitchFamily="34" charset="0"/>
                <a:sym typeface="Symbol" pitchFamily="18" charset="2"/>
              </a:rPr>
              <a:t></a:t>
            </a:r>
            <a:r>
              <a:rPr lang="en-US" sz="2400" b="1" dirty="0">
                <a:solidFill>
                  <a:srgbClr val="0000FF"/>
                </a:solidFill>
                <a:cs typeface="Calibri" pitchFamily="34" charset="0"/>
              </a:rPr>
              <a:t> = 0.7</a:t>
            </a:r>
          </a:p>
        </p:txBody>
      </p:sp>
    </p:spTree>
    <p:extLst>
      <p:ext uri="{BB962C8B-B14F-4D97-AF65-F5344CB8AC3E}">
        <p14:creationId xmlns:p14="http://schemas.microsoft.com/office/powerpoint/2010/main" val="4434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2E7D-1979-759C-D907-62C45004A36A}"/>
              </a:ext>
            </a:extLst>
          </p:cNvPr>
          <p:cNvSpPr>
            <a:spLocks noGrp="1"/>
          </p:cNvSpPr>
          <p:nvPr>
            <p:ph type="title"/>
          </p:nvPr>
        </p:nvSpPr>
        <p:spPr/>
        <p:txBody>
          <a:bodyPr/>
          <a:lstStyle/>
          <a:p>
            <a:r>
              <a:rPr lang="en-SG" b="1" dirty="0"/>
              <a:t>Answer 3</a:t>
            </a:r>
          </a:p>
        </p:txBody>
      </p:sp>
      <p:pic>
        <p:nvPicPr>
          <p:cNvPr id="4" name="Picture 3">
            <a:extLst>
              <a:ext uri="{FF2B5EF4-FFF2-40B4-BE49-F238E27FC236}">
                <a16:creationId xmlns:a16="http://schemas.microsoft.com/office/drawing/2014/main" id="{F0142D9D-DE34-4748-36D9-5B7FCDDB80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9028" y="882338"/>
            <a:ext cx="6648886" cy="4749205"/>
          </a:xfrm>
          <a:prstGeom prst="rect">
            <a:avLst/>
          </a:prstGeom>
          <a:noFill/>
          <a:ln>
            <a:noFill/>
          </a:ln>
        </p:spPr>
      </p:pic>
      <p:sp>
        <p:nvSpPr>
          <p:cNvPr id="6" name="TextBox 5">
            <a:extLst>
              <a:ext uri="{FF2B5EF4-FFF2-40B4-BE49-F238E27FC236}">
                <a16:creationId xmlns:a16="http://schemas.microsoft.com/office/drawing/2014/main" id="{00C7C7EC-3106-2CDF-750A-F36857F22F94}"/>
              </a:ext>
            </a:extLst>
          </p:cNvPr>
          <p:cNvSpPr txBox="1"/>
          <p:nvPr/>
        </p:nvSpPr>
        <p:spPr>
          <a:xfrm>
            <a:off x="478972" y="2977999"/>
            <a:ext cx="6096000" cy="3139321"/>
          </a:xfrm>
          <a:prstGeom prst="rect">
            <a:avLst/>
          </a:prstGeom>
          <a:noFill/>
        </p:spPr>
        <p:txBody>
          <a:bodyPr wrap="square">
            <a:spAutoFit/>
          </a:bodyPr>
          <a:lstStyle/>
          <a:p>
            <a:r>
              <a:rPr lang="en-US" dirty="0"/>
              <a:t>r</a:t>
            </a:r>
            <a:r>
              <a:rPr lang="en-US" baseline="-25000" dirty="0"/>
              <a:t>1</a:t>
            </a:r>
            <a:r>
              <a:rPr lang="en-US" dirty="0"/>
              <a:t> = 0.7 (r</a:t>
            </a:r>
            <a:r>
              <a:rPr lang="en-US" baseline="-25000" dirty="0"/>
              <a:t>2</a:t>
            </a:r>
            <a:r>
              <a:rPr lang="en-US" dirty="0"/>
              <a:t>)                       + </a:t>
            </a:r>
            <a:r>
              <a:rPr lang="en-US" dirty="0">
                <a:solidFill>
                  <a:srgbClr val="0000FF"/>
                </a:solidFill>
              </a:rPr>
              <a:t>(1 – 0.7) / 2 </a:t>
            </a:r>
            <a:endParaRPr lang="en-US" dirty="0"/>
          </a:p>
          <a:p>
            <a:r>
              <a:rPr lang="en-US" dirty="0"/>
              <a:t>r</a:t>
            </a:r>
            <a:r>
              <a:rPr lang="en-US" baseline="-25000" dirty="0"/>
              <a:t>2</a:t>
            </a:r>
            <a:r>
              <a:rPr lang="en-US" dirty="0"/>
              <a:t> = 0.7 (r</a:t>
            </a:r>
            <a:r>
              <a:rPr lang="en-US" baseline="-25000" dirty="0"/>
              <a:t>1</a:t>
            </a:r>
            <a:r>
              <a:rPr lang="en-US" dirty="0"/>
              <a:t> / 2)                 </a:t>
            </a:r>
            <a:r>
              <a:rPr lang="en-US" dirty="0">
                <a:solidFill>
                  <a:srgbClr val="0000FF"/>
                </a:solidFill>
              </a:rPr>
              <a:t>+ (1 – 0.7) / 2</a:t>
            </a:r>
          </a:p>
          <a:p>
            <a:r>
              <a:rPr lang="en-US" dirty="0"/>
              <a:t>r</a:t>
            </a:r>
            <a:r>
              <a:rPr lang="en-US" baseline="-25000" dirty="0"/>
              <a:t>3</a:t>
            </a:r>
            <a:r>
              <a:rPr lang="en-US" dirty="0"/>
              <a:t> = 0.7 (r</a:t>
            </a:r>
            <a:r>
              <a:rPr lang="en-US" baseline="-25000" dirty="0"/>
              <a:t>1</a:t>
            </a:r>
            <a:r>
              <a:rPr lang="en-US" dirty="0"/>
              <a:t> / 2 + r</a:t>
            </a:r>
            <a:r>
              <a:rPr lang="en-US" baseline="-25000" dirty="0"/>
              <a:t>4</a:t>
            </a:r>
            <a:r>
              <a:rPr lang="en-US" dirty="0"/>
              <a:t>)          + 0</a:t>
            </a:r>
          </a:p>
          <a:p>
            <a:r>
              <a:rPr lang="en-US" dirty="0"/>
              <a:t>r</a:t>
            </a:r>
            <a:r>
              <a:rPr lang="en-US" baseline="-25000" dirty="0"/>
              <a:t>4</a:t>
            </a:r>
            <a:r>
              <a:rPr lang="en-US" dirty="0"/>
              <a:t> = 0.7 (r</a:t>
            </a:r>
            <a:r>
              <a:rPr lang="en-US" baseline="-25000" dirty="0"/>
              <a:t>3</a:t>
            </a:r>
            <a:r>
              <a:rPr lang="en-US" dirty="0"/>
              <a:t>)                       + 0</a:t>
            </a:r>
          </a:p>
          <a:p>
            <a:endParaRPr lang="en-US" dirty="0"/>
          </a:p>
          <a:p>
            <a:endParaRPr lang="en-US" dirty="0"/>
          </a:p>
          <a:p>
            <a:endParaRPr lang="en-US" dirty="0"/>
          </a:p>
          <a:p>
            <a:r>
              <a:rPr lang="pt-BR" b="1" dirty="0"/>
              <a:t>r1 = 0.7 r2 + 0.15 </a:t>
            </a:r>
          </a:p>
          <a:p>
            <a:r>
              <a:rPr lang="pt-BR" b="1" dirty="0"/>
              <a:t>r2 = 0.35 r1 + 0.15</a:t>
            </a:r>
          </a:p>
          <a:p>
            <a:r>
              <a:rPr lang="pt-BR" b="1" dirty="0"/>
              <a:t>r3 = 0.35 r1 + 0.7 r4</a:t>
            </a:r>
          </a:p>
          <a:p>
            <a:r>
              <a:rPr lang="pt-BR" b="1" dirty="0"/>
              <a:t>r4 = 0.7 r3</a:t>
            </a:r>
          </a:p>
        </p:txBody>
      </p:sp>
      <p:pic>
        <p:nvPicPr>
          <p:cNvPr id="7" name="Picture 3" descr="Icon&#10;&#10;Description automatically generated">
            <a:extLst>
              <a:ext uri="{FF2B5EF4-FFF2-40B4-BE49-F238E27FC236}">
                <a16:creationId xmlns:a16="http://schemas.microsoft.com/office/drawing/2014/main" id="{BDBE02D6-E660-4C2C-7D56-4045BD66BB92}"/>
              </a:ext>
            </a:extLst>
          </p:cNvPr>
          <p:cNvPicPr>
            <a:picLocks noChangeAspect="1"/>
          </p:cNvPicPr>
          <p:nvPr/>
        </p:nvPicPr>
        <p:blipFill>
          <a:blip r:embed="rId3"/>
          <a:stretch>
            <a:fillRect/>
          </a:stretch>
        </p:blipFill>
        <p:spPr>
          <a:xfrm>
            <a:off x="1020080" y="1709905"/>
            <a:ext cx="4802285" cy="750881"/>
          </a:xfrm>
          <a:prstGeom prst="rect">
            <a:avLst/>
          </a:prstGeom>
        </p:spPr>
      </p:pic>
      <p:sp>
        <p:nvSpPr>
          <p:cNvPr id="8" name="Text Box 12">
            <a:extLst>
              <a:ext uri="{FF2B5EF4-FFF2-40B4-BE49-F238E27FC236}">
                <a16:creationId xmlns:a16="http://schemas.microsoft.com/office/drawing/2014/main" id="{6D8EE62D-6130-3B14-6F86-597050E30AA2}"/>
              </a:ext>
            </a:extLst>
          </p:cNvPr>
          <p:cNvSpPr txBox="1">
            <a:spLocks noChangeArrowheads="1"/>
          </p:cNvSpPr>
          <p:nvPr/>
        </p:nvSpPr>
        <p:spPr bwMode="auto">
          <a:xfrm>
            <a:off x="7985832" y="797073"/>
            <a:ext cx="2574988" cy="461665"/>
          </a:xfrm>
          <a:prstGeom prst="rect">
            <a:avLst/>
          </a:prstGeom>
          <a:noFill/>
          <a:ln w="9525">
            <a:noFill/>
            <a:miter lim="800000"/>
            <a:headEnd/>
            <a:tailEnd/>
          </a:ln>
          <a:effectLst/>
        </p:spPr>
        <p:txBody>
          <a:bodyPr wrap="square">
            <a:spAutoFit/>
          </a:bodyPr>
          <a:lstStyle/>
          <a:p>
            <a:pPr eaLnBrk="0" fontAlgn="base" hangingPunct="0">
              <a:spcBef>
                <a:spcPct val="0"/>
              </a:spcBef>
              <a:spcAft>
                <a:spcPct val="0"/>
              </a:spcAft>
            </a:pPr>
            <a:r>
              <a:rPr lang="en-US" sz="2400" b="1" i="1" dirty="0">
                <a:solidFill>
                  <a:srgbClr val="FF0066"/>
                </a:solidFill>
                <a:cs typeface="Calibri" pitchFamily="34" charset="0"/>
              </a:rPr>
              <a:t>S</a:t>
            </a:r>
            <a:r>
              <a:rPr lang="en-US" sz="2400" b="1" dirty="0">
                <a:solidFill>
                  <a:srgbClr val="FF0066"/>
                </a:solidFill>
                <a:cs typeface="Calibri" pitchFamily="34" charset="0"/>
              </a:rPr>
              <a:t> = {1,2}</a:t>
            </a:r>
            <a:r>
              <a:rPr lang="en-US" sz="2400" b="1" dirty="0">
                <a:solidFill>
                  <a:srgbClr val="FFFFFF"/>
                </a:solidFill>
                <a:cs typeface="Calibri" pitchFamily="34" charset="0"/>
              </a:rPr>
              <a:t>, </a:t>
            </a:r>
            <a:r>
              <a:rPr lang="en-US" sz="2400" b="1" i="1" dirty="0">
                <a:solidFill>
                  <a:srgbClr val="0000FF"/>
                </a:solidFill>
                <a:cs typeface="Calibri" pitchFamily="34" charset="0"/>
                <a:sym typeface="Symbol" pitchFamily="18" charset="2"/>
              </a:rPr>
              <a:t></a:t>
            </a:r>
            <a:r>
              <a:rPr lang="en-US" sz="2400" b="1" dirty="0">
                <a:solidFill>
                  <a:srgbClr val="0000FF"/>
                </a:solidFill>
                <a:cs typeface="Calibri" pitchFamily="34" charset="0"/>
              </a:rPr>
              <a:t> = 0.7</a:t>
            </a:r>
          </a:p>
        </p:txBody>
      </p:sp>
    </p:spTree>
    <p:extLst>
      <p:ext uri="{BB962C8B-B14F-4D97-AF65-F5344CB8AC3E}">
        <p14:creationId xmlns:p14="http://schemas.microsoft.com/office/powerpoint/2010/main" val="315104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D87C-918D-A079-2CFB-CD38ABA6F385}"/>
              </a:ext>
            </a:extLst>
          </p:cNvPr>
          <p:cNvSpPr>
            <a:spLocks noGrp="1"/>
          </p:cNvSpPr>
          <p:nvPr>
            <p:ph type="title"/>
          </p:nvPr>
        </p:nvSpPr>
        <p:spPr/>
        <p:txBody>
          <a:bodyPr/>
          <a:lstStyle/>
          <a:p>
            <a:r>
              <a:rPr lang="en-SG" b="1" dirty="0"/>
              <a:t>Question 4</a:t>
            </a:r>
          </a:p>
        </p:txBody>
      </p:sp>
      <p:sp>
        <p:nvSpPr>
          <p:cNvPr id="3" name="Content Placeholder 2">
            <a:extLst>
              <a:ext uri="{FF2B5EF4-FFF2-40B4-BE49-F238E27FC236}">
                <a16:creationId xmlns:a16="http://schemas.microsoft.com/office/drawing/2014/main" id="{0142D5D6-38F7-BB09-E96D-40DF9B6AA48B}"/>
              </a:ext>
            </a:extLst>
          </p:cNvPr>
          <p:cNvSpPr>
            <a:spLocks noGrp="1"/>
          </p:cNvSpPr>
          <p:nvPr>
            <p:ph idx="1"/>
          </p:nvPr>
        </p:nvSpPr>
        <p:spPr/>
        <p:txBody>
          <a:bodyPr/>
          <a:lstStyle/>
          <a:p>
            <a:pPr marL="0" indent="0">
              <a:buNone/>
            </a:pPr>
            <a:r>
              <a:rPr lang="en-US" dirty="0"/>
              <a:t>Show pseudocode for the compute() function for the PageRank with teleport (β = 0.85) over vertices algorithm in Pregel / </a:t>
            </a:r>
            <a:r>
              <a:rPr lang="en-US" dirty="0" err="1"/>
              <a:t>Giraph</a:t>
            </a:r>
            <a:r>
              <a:rPr lang="en-US" dirty="0"/>
              <a:t>. Set the initial PageRank value as 1/N (N is the number of vertices), Run 30 iterations and then stop. You can (if you choose) use the functions: </a:t>
            </a:r>
            <a:r>
              <a:rPr lang="en-US" dirty="0" err="1"/>
              <a:t>getValue</a:t>
            </a:r>
            <a:r>
              <a:rPr lang="en-US" dirty="0"/>
              <a:t>(), </a:t>
            </a:r>
            <a:r>
              <a:rPr lang="en-US" dirty="0" err="1"/>
              <a:t>setValue</a:t>
            </a:r>
            <a:r>
              <a:rPr lang="en-US" dirty="0"/>
              <a:t>(), </a:t>
            </a:r>
            <a:r>
              <a:rPr lang="en-US" dirty="0" err="1"/>
              <a:t>getNumVertices</a:t>
            </a:r>
            <a:r>
              <a:rPr lang="en-US" dirty="0"/>
              <a:t>(), </a:t>
            </a:r>
            <a:r>
              <a:rPr lang="en-US" dirty="0" err="1"/>
              <a:t>getSuperStep</a:t>
            </a:r>
            <a:r>
              <a:rPr lang="en-US" dirty="0"/>
              <a:t>(), </a:t>
            </a:r>
            <a:r>
              <a:rPr lang="en-US" dirty="0" err="1"/>
              <a:t>getOutEdgeIterator</a:t>
            </a:r>
            <a:r>
              <a:rPr lang="en-US" dirty="0"/>
              <a:t>().</a:t>
            </a:r>
            <a:endParaRPr lang="en-SG" dirty="0"/>
          </a:p>
        </p:txBody>
      </p:sp>
    </p:spTree>
    <p:extLst>
      <p:ext uri="{BB962C8B-B14F-4D97-AF65-F5344CB8AC3E}">
        <p14:creationId xmlns:p14="http://schemas.microsoft.com/office/powerpoint/2010/main" val="91520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3C2809-C40D-65A1-AF45-E2F327729F4E}"/>
              </a:ext>
            </a:extLst>
          </p:cNvPr>
          <p:cNvPicPr>
            <a:picLocks noChangeAspect="1"/>
          </p:cNvPicPr>
          <p:nvPr/>
        </p:nvPicPr>
        <p:blipFill>
          <a:blip r:embed="rId2"/>
          <a:stretch>
            <a:fillRect/>
          </a:stretch>
        </p:blipFill>
        <p:spPr>
          <a:xfrm>
            <a:off x="0" y="0"/>
            <a:ext cx="7662488" cy="2960914"/>
          </a:xfrm>
          <a:prstGeom prst="rect">
            <a:avLst/>
          </a:prstGeom>
        </p:spPr>
      </p:pic>
      <p:pic>
        <p:nvPicPr>
          <p:cNvPr id="5" name="Picture 4">
            <a:extLst>
              <a:ext uri="{FF2B5EF4-FFF2-40B4-BE49-F238E27FC236}">
                <a16:creationId xmlns:a16="http://schemas.microsoft.com/office/drawing/2014/main" id="{B2886D38-DCFB-116A-876E-9B81F4E597A3}"/>
              </a:ext>
            </a:extLst>
          </p:cNvPr>
          <p:cNvPicPr>
            <a:picLocks noChangeAspect="1"/>
          </p:cNvPicPr>
          <p:nvPr/>
        </p:nvPicPr>
        <p:blipFill rotWithShape="1">
          <a:blip r:embed="rId3"/>
          <a:srcRect t="18261" r="60295" b="33155"/>
          <a:stretch/>
        </p:blipFill>
        <p:spPr>
          <a:xfrm>
            <a:off x="608113" y="4459514"/>
            <a:ext cx="2248938" cy="1988457"/>
          </a:xfrm>
          <a:prstGeom prst="rect">
            <a:avLst/>
          </a:prstGeom>
        </p:spPr>
      </p:pic>
      <p:sp>
        <p:nvSpPr>
          <p:cNvPr id="2" name="TextBox 6">
            <a:extLst>
              <a:ext uri="{FF2B5EF4-FFF2-40B4-BE49-F238E27FC236}">
                <a16:creationId xmlns:a16="http://schemas.microsoft.com/office/drawing/2014/main" id="{179A75B0-A34E-A815-A9A6-0F1FED5D3F5C}"/>
              </a:ext>
            </a:extLst>
          </p:cNvPr>
          <p:cNvSpPr txBox="1"/>
          <p:nvPr/>
        </p:nvSpPr>
        <p:spPr>
          <a:xfrm>
            <a:off x="7773079" y="108935"/>
            <a:ext cx="3496222" cy="1200329"/>
          </a:xfrm>
          <a:prstGeom prst="rect">
            <a:avLst/>
          </a:prstGeom>
          <a:noFill/>
        </p:spPr>
        <p:txBody>
          <a:bodyPr wrap="square">
            <a:spAutoFit/>
          </a:bodyPr>
          <a:lstStyle/>
          <a:p>
            <a:r>
              <a:rPr lang="en-US" b="1" dirty="0"/>
              <a:t>A</a:t>
            </a:r>
            <a:r>
              <a:rPr lang="en-US" b="1" baseline="-25000" dirty="0"/>
              <a:t>1</a:t>
            </a:r>
            <a:r>
              <a:rPr lang="en-US" b="1" dirty="0"/>
              <a:t> = 0.8 (A</a:t>
            </a:r>
            <a:r>
              <a:rPr lang="en-US" b="1" baseline="-25000" dirty="0"/>
              <a:t>2</a:t>
            </a:r>
            <a:r>
              <a:rPr lang="en-US" b="1" dirty="0"/>
              <a:t>)                + </a:t>
            </a:r>
            <a:r>
              <a:rPr lang="en-US" b="1" dirty="0">
                <a:solidFill>
                  <a:srgbClr val="0000FF"/>
                </a:solidFill>
              </a:rPr>
              <a:t>(1 – 0.8) / 1</a:t>
            </a:r>
            <a:endParaRPr lang="en-US" b="1" dirty="0"/>
          </a:p>
          <a:p>
            <a:r>
              <a:rPr lang="en-US" b="1" dirty="0"/>
              <a:t>A</a:t>
            </a:r>
            <a:r>
              <a:rPr lang="en-US" b="1" baseline="-25000" dirty="0"/>
              <a:t>2</a:t>
            </a:r>
            <a:r>
              <a:rPr lang="en-US" b="1" dirty="0"/>
              <a:t> = 0.8 (0.5A</a:t>
            </a:r>
            <a:r>
              <a:rPr lang="en-US" b="1" baseline="-25000" dirty="0"/>
              <a:t>1</a:t>
            </a:r>
            <a:r>
              <a:rPr lang="en-US" b="1" dirty="0"/>
              <a:t>)          + 0</a:t>
            </a:r>
          </a:p>
          <a:p>
            <a:r>
              <a:rPr lang="en-US" b="1" dirty="0"/>
              <a:t>A</a:t>
            </a:r>
            <a:r>
              <a:rPr lang="en-US" b="1" baseline="-25000" dirty="0"/>
              <a:t>3</a:t>
            </a:r>
            <a:r>
              <a:rPr lang="en-US" b="1" dirty="0"/>
              <a:t> = 0.8 (0.5A</a:t>
            </a:r>
            <a:r>
              <a:rPr lang="en-US" b="1" baseline="-25000" dirty="0"/>
              <a:t>1</a:t>
            </a:r>
            <a:r>
              <a:rPr lang="en-US" b="1" dirty="0"/>
              <a:t> + A</a:t>
            </a:r>
            <a:r>
              <a:rPr lang="en-US" b="1" baseline="-25000" dirty="0"/>
              <a:t>4</a:t>
            </a:r>
            <a:r>
              <a:rPr lang="en-US" b="1" dirty="0"/>
              <a:t>)  + 0</a:t>
            </a:r>
          </a:p>
          <a:p>
            <a:r>
              <a:rPr lang="en-US" b="1" dirty="0"/>
              <a:t>A</a:t>
            </a:r>
            <a:r>
              <a:rPr lang="en-US" b="1" baseline="-25000" dirty="0"/>
              <a:t>4</a:t>
            </a:r>
            <a:r>
              <a:rPr lang="en-US" b="1" dirty="0"/>
              <a:t> = 0.8 (A</a:t>
            </a:r>
            <a:r>
              <a:rPr lang="en-US" b="1" baseline="-25000" dirty="0"/>
              <a:t>3</a:t>
            </a:r>
            <a:r>
              <a:rPr lang="en-US" b="1" dirty="0"/>
              <a:t>)                + 0</a:t>
            </a:r>
            <a:endParaRPr lang="en-SG" b="1" dirty="0"/>
          </a:p>
        </p:txBody>
      </p:sp>
      <p:sp>
        <p:nvSpPr>
          <p:cNvPr id="4" name="TextBox 3">
            <a:extLst>
              <a:ext uri="{FF2B5EF4-FFF2-40B4-BE49-F238E27FC236}">
                <a16:creationId xmlns:a16="http://schemas.microsoft.com/office/drawing/2014/main" id="{96A12D39-5C61-1642-E735-F6C65F478FD3}"/>
              </a:ext>
            </a:extLst>
          </p:cNvPr>
          <p:cNvSpPr txBox="1"/>
          <p:nvPr/>
        </p:nvSpPr>
        <p:spPr>
          <a:xfrm>
            <a:off x="7524558" y="1364188"/>
            <a:ext cx="4581843" cy="5493812"/>
          </a:xfrm>
          <a:prstGeom prst="rect">
            <a:avLst/>
          </a:prstGeom>
          <a:noFill/>
        </p:spPr>
        <p:txBody>
          <a:bodyPr wrap="square">
            <a:spAutoFit/>
          </a:bodyPr>
          <a:lstStyle/>
          <a:p>
            <a:r>
              <a:rPr lang="en-US" b="1" dirty="0"/>
              <a:t>Iteration 0: </a:t>
            </a:r>
          </a:p>
          <a:p>
            <a:r>
              <a:rPr lang="en-US" dirty="0"/>
              <a:t>	Set all nodes to 1 / 4 = 0.25</a:t>
            </a:r>
          </a:p>
          <a:p>
            <a:r>
              <a:rPr lang="en-US" dirty="0"/>
              <a:t>	A</a:t>
            </a:r>
            <a:r>
              <a:rPr lang="en-US" baseline="-25000" dirty="0"/>
              <a:t>1</a:t>
            </a:r>
            <a:r>
              <a:rPr lang="en-US" dirty="0"/>
              <a:t> = A</a:t>
            </a:r>
            <a:r>
              <a:rPr lang="en-US" baseline="-25000" dirty="0"/>
              <a:t>2</a:t>
            </a:r>
            <a:r>
              <a:rPr lang="en-US" dirty="0"/>
              <a:t> = A</a:t>
            </a:r>
            <a:r>
              <a:rPr lang="en-US" baseline="-25000" dirty="0"/>
              <a:t>3</a:t>
            </a:r>
            <a:r>
              <a:rPr lang="en-US" dirty="0"/>
              <a:t> = A</a:t>
            </a:r>
            <a:r>
              <a:rPr lang="en-US" baseline="-25000" dirty="0"/>
              <a:t>4</a:t>
            </a:r>
            <a:r>
              <a:rPr lang="en-US" dirty="0"/>
              <a:t> = 0.25</a:t>
            </a:r>
          </a:p>
          <a:p>
            <a:endParaRPr lang="en-US" sz="400" b="1" dirty="0"/>
          </a:p>
          <a:p>
            <a:r>
              <a:rPr lang="en-US" b="1" dirty="0"/>
              <a:t>Iteration 1:</a:t>
            </a:r>
          </a:p>
          <a:p>
            <a:r>
              <a:rPr lang="en-US" dirty="0"/>
              <a:t>A</a:t>
            </a:r>
            <a:r>
              <a:rPr lang="en-US" baseline="-25000" dirty="0"/>
              <a:t>1</a:t>
            </a:r>
            <a:r>
              <a:rPr lang="en-US" dirty="0"/>
              <a:t> = 0.8 (0.25)                     + </a:t>
            </a:r>
            <a:r>
              <a:rPr lang="en-US" dirty="0">
                <a:solidFill>
                  <a:srgbClr val="0000FF"/>
                </a:solidFill>
              </a:rPr>
              <a:t>(1 – 0.8) / 1 </a:t>
            </a:r>
            <a:r>
              <a:rPr lang="en-US" dirty="0"/>
              <a:t>= 0.4</a:t>
            </a:r>
          </a:p>
          <a:p>
            <a:r>
              <a:rPr lang="en-US" dirty="0"/>
              <a:t>A</a:t>
            </a:r>
            <a:r>
              <a:rPr lang="en-US" baseline="-25000" dirty="0"/>
              <a:t>2</a:t>
            </a:r>
            <a:r>
              <a:rPr lang="en-US" dirty="0"/>
              <a:t> = 0.8 (0.5x0.25)             + 0 = 0.1</a:t>
            </a:r>
          </a:p>
          <a:p>
            <a:r>
              <a:rPr lang="en-US" dirty="0"/>
              <a:t>A</a:t>
            </a:r>
            <a:r>
              <a:rPr lang="en-US" baseline="-25000" dirty="0"/>
              <a:t>3</a:t>
            </a:r>
            <a:r>
              <a:rPr lang="en-US" dirty="0"/>
              <a:t> = 0.8 (0.5x0.25 + 0.25) + 0 = 0.3</a:t>
            </a:r>
          </a:p>
          <a:p>
            <a:r>
              <a:rPr lang="en-US" dirty="0"/>
              <a:t>A</a:t>
            </a:r>
            <a:r>
              <a:rPr lang="en-US" baseline="-25000" dirty="0"/>
              <a:t>4</a:t>
            </a:r>
            <a:r>
              <a:rPr lang="en-US" dirty="0"/>
              <a:t> = 0.8 (0.25)                     + 0 = 0.2</a:t>
            </a:r>
            <a:endParaRPr lang="en-SG" dirty="0"/>
          </a:p>
          <a:p>
            <a:endParaRPr lang="en-US" sz="500" b="1" dirty="0"/>
          </a:p>
          <a:p>
            <a:r>
              <a:rPr lang="en-US" b="1" dirty="0"/>
              <a:t>Iteration 2:</a:t>
            </a:r>
          </a:p>
          <a:p>
            <a:r>
              <a:rPr lang="en-US" dirty="0"/>
              <a:t>A</a:t>
            </a:r>
            <a:r>
              <a:rPr lang="en-US" baseline="-25000" dirty="0"/>
              <a:t>1</a:t>
            </a:r>
            <a:r>
              <a:rPr lang="en-US" dirty="0"/>
              <a:t> = 0.8 (0.1)                       + </a:t>
            </a:r>
            <a:r>
              <a:rPr lang="en-US" dirty="0">
                <a:solidFill>
                  <a:srgbClr val="0000FF"/>
                </a:solidFill>
              </a:rPr>
              <a:t>(1 – 0.8) / 1 </a:t>
            </a:r>
            <a:r>
              <a:rPr lang="en-US" dirty="0"/>
              <a:t>= 0.28</a:t>
            </a:r>
          </a:p>
          <a:p>
            <a:r>
              <a:rPr lang="en-US" dirty="0"/>
              <a:t>A</a:t>
            </a:r>
            <a:r>
              <a:rPr lang="en-US" baseline="-25000" dirty="0"/>
              <a:t>2</a:t>
            </a:r>
            <a:r>
              <a:rPr lang="en-US" dirty="0"/>
              <a:t> = 0.8 (0.5x0.4)               + 0 = 0.16</a:t>
            </a:r>
          </a:p>
          <a:p>
            <a:r>
              <a:rPr lang="en-US" dirty="0"/>
              <a:t>A</a:t>
            </a:r>
            <a:r>
              <a:rPr lang="en-US" baseline="-25000" dirty="0"/>
              <a:t>3</a:t>
            </a:r>
            <a:r>
              <a:rPr lang="en-US" dirty="0"/>
              <a:t> = 0.8 (0.5x0.4 + 0.2)      + 0 = 0.32</a:t>
            </a:r>
          </a:p>
          <a:p>
            <a:r>
              <a:rPr lang="en-US" dirty="0"/>
              <a:t>A</a:t>
            </a:r>
            <a:r>
              <a:rPr lang="en-US" baseline="-25000" dirty="0"/>
              <a:t>4</a:t>
            </a:r>
            <a:r>
              <a:rPr lang="en-US" dirty="0"/>
              <a:t> = 0.8 (0.3)                       + 0 = 0.24</a:t>
            </a:r>
          </a:p>
          <a:p>
            <a:endParaRPr lang="en-US" b="1" dirty="0"/>
          </a:p>
          <a:p>
            <a:r>
              <a:rPr lang="en-US" b="1" dirty="0"/>
              <a:t>Iteration … (4) </a:t>
            </a:r>
            <a:r>
              <a:rPr lang="en-US" dirty="0"/>
              <a:t>:</a:t>
            </a:r>
          </a:p>
          <a:p>
            <a:r>
              <a:rPr lang="en-US" dirty="0"/>
              <a:t>A</a:t>
            </a:r>
            <a:r>
              <a:rPr lang="en-US" baseline="-25000" dirty="0"/>
              <a:t>1</a:t>
            </a:r>
            <a:r>
              <a:rPr lang="en-US" dirty="0"/>
              <a:t> = 0.294</a:t>
            </a:r>
          </a:p>
          <a:p>
            <a:r>
              <a:rPr lang="en-US" dirty="0"/>
              <a:t>A</a:t>
            </a:r>
            <a:r>
              <a:rPr lang="en-US" baseline="-25000" dirty="0"/>
              <a:t>2</a:t>
            </a:r>
            <a:r>
              <a:rPr lang="en-US" dirty="0"/>
              <a:t> = 0.118</a:t>
            </a:r>
          </a:p>
          <a:p>
            <a:r>
              <a:rPr lang="en-US" dirty="0"/>
              <a:t>A</a:t>
            </a:r>
            <a:r>
              <a:rPr lang="en-US" baseline="-25000" dirty="0"/>
              <a:t>3</a:t>
            </a:r>
            <a:r>
              <a:rPr lang="en-US" dirty="0"/>
              <a:t> = 0.327</a:t>
            </a:r>
          </a:p>
          <a:p>
            <a:r>
              <a:rPr lang="en-US" dirty="0"/>
              <a:t>A</a:t>
            </a:r>
            <a:r>
              <a:rPr lang="en-US" baseline="-25000" dirty="0"/>
              <a:t>4</a:t>
            </a:r>
            <a:r>
              <a:rPr lang="en-US" dirty="0"/>
              <a:t> = 0.261</a:t>
            </a:r>
            <a:endParaRPr lang="en-SG" dirty="0"/>
          </a:p>
        </p:txBody>
      </p:sp>
      <p:pic>
        <p:nvPicPr>
          <p:cNvPr id="3" name="Picture 2">
            <a:extLst>
              <a:ext uri="{FF2B5EF4-FFF2-40B4-BE49-F238E27FC236}">
                <a16:creationId xmlns:a16="http://schemas.microsoft.com/office/drawing/2014/main" id="{858B3ACD-ADC0-4FAD-9B55-408BB580580F}"/>
              </a:ext>
            </a:extLst>
          </p:cNvPr>
          <p:cNvPicPr>
            <a:picLocks noChangeAspect="1"/>
          </p:cNvPicPr>
          <p:nvPr/>
        </p:nvPicPr>
        <p:blipFill rotWithShape="1">
          <a:blip r:embed="rId3"/>
          <a:srcRect l="43786" t="16842" b="41844"/>
          <a:stretch/>
        </p:blipFill>
        <p:spPr>
          <a:xfrm>
            <a:off x="3466190" y="4608286"/>
            <a:ext cx="3184070" cy="1690914"/>
          </a:xfrm>
          <a:prstGeom prst="rect">
            <a:avLst/>
          </a:prstGeom>
        </p:spPr>
      </p:pic>
      <p:sp>
        <p:nvSpPr>
          <p:cNvPr id="14" name="TextBox 13">
            <a:extLst>
              <a:ext uri="{FF2B5EF4-FFF2-40B4-BE49-F238E27FC236}">
                <a16:creationId xmlns:a16="http://schemas.microsoft.com/office/drawing/2014/main" id="{2B0A9B2D-6122-8A24-B968-A7B5D4250EAC}"/>
              </a:ext>
            </a:extLst>
          </p:cNvPr>
          <p:cNvSpPr txBox="1"/>
          <p:nvPr/>
        </p:nvSpPr>
        <p:spPr>
          <a:xfrm>
            <a:off x="418190" y="2935514"/>
            <a:ext cx="6096000" cy="710707"/>
          </a:xfrm>
          <a:prstGeom prst="rect">
            <a:avLst/>
          </a:prstGeom>
          <a:noFill/>
        </p:spPr>
        <p:txBody>
          <a:bodyPr wrap="square">
            <a:spAutoFit/>
          </a:bodyPr>
          <a:lstStyle/>
          <a:p>
            <a:pPr>
              <a:lnSpc>
                <a:spcPct val="115000"/>
              </a:lnSpc>
              <a:spcAft>
                <a:spcPts val="1000"/>
              </a:spcAft>
            </a:pPr>
            <a:r>
              <a:rPr lang="en-US" sz="18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Writing pseudo code is fine; no worries about the syntax. E.g. </a:t>
            </a:r>
            <a:r>
              <a:rPr lang="en-US" sz="1800" dirty="0" err="1">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len</a:t>
            </a:r>
            <a:r>
              <a:rPr lang="en-US" sz="18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(x) or </a:t>
            </a:r>
            <a:r>
              <a:rPr lang="en-US" sz="1800" dirty="0" err="1">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x.size</a:t>
            </a:r>
            <a:r>
              <a:rPr lang="en-US" sz="18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or “size of x” are all fine.</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F64BCB06-84CB-0260-734B-2AA2D1A772FE}"/>
              </a:ext>
            </a:extLst>
          </p:cNvPr>
          <p:cNvCxnSpPr/>
          <p:nvPr/>
        </p:nvCxnSpPr>
        <p:spPr>
          <a:xfrm>
            <a:off x="8476343" y="2264229"/>
            <a:ext cx="2148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0F4D2C-551B-1849-DD25-EE99A72C2B48}"/>
              </a:ext>
            </a:extLst>
          </p:cNvPr>
          <p:cNvCxnSpPr>
            <a:cxnSpLocks/>
          </p:cNvCxnSpPr>
          <p:nvPr/>
        </p:nvCxnSpPr>
        <p:spPr>
          <a:xfrm>
            <a:off x="8476343" y="3385457"/>
            <a:ext cx="1378857"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3">
            <a:extLst>
              <a:ext uri="{FF2B5EF4-FFF2-40B4-BE49-F238E27FC236}">
                <a16:creationId xmlns:a16="http://schemas.microsoft.com/office/drawing/2014/main" id="{D7C5A56C-31E0-9D7E-3D97-B9187305693B}"/>
              </a:ext>
            </a:extLst>
          </p:cNvPr>
          <p:cNvSpPr/>
          <p:nvPr/>
        </p:nvSpPr>
        <p:spPr>
          <a:xfrm>
            <a:off x="182205" y="338830"/>
            <a:ext cx="3954366" cy="459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3">
            <a:extLst>
              <a:ext uri="{FF2B5EF4-FFF2-40B4-BE49-F238E27FC236}">
                <a16:creationId xmlns:a16="http://schemas.microsoft.com/office/drawing/2014/main" id="{021C9509-8CD5-DBB1-6E84-7FA8B45E06A4}"/>
              </a:ext>
            </a:extLst>
          </p:cNvPr>
          <p:cNvSpPr/>
          <p:nvPr/>
        </p:nvSpPr>
        <p:spPr>
          <a:xfrm>
            <a:off x="418190" y="1008300"/>
            <a:ext cx="2165353" cy="667165"/>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Connector 20">
            <a:extLst>
              <a:ext uri="{FF2B5EF4-FFF2-40B4-BE49-F238E27FC236}">
                <a16:creationId xmlns:a16="http://schemas.microsoft.com/office/drawing/2014/main" id="{2FAC8C5C-41E0-0EF8-EDB7-6A278510A60E}"/>
              </a:ext>
            </a:extLst>
          </p:cNvPr>
          <p:cNvCxnSpPr>
            <a:cxnSpLocks/>
          </p:cNvCxnSpPr>
          <p:nvPr/>
        </p:nvCxnSpPr>
        <p:spPr>
          <a:xfrm>
            <a:off x="8084457" y="2862944"/>
            <a:ext cx="318484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Rectangle 13">
            <a:extLst>
              <a:ext uri="{FF2B5EF4-FFF2-40B4-BE49-F238E27FC236}">
                <a16:creationId xmlns:a16="http://schemas.microsoft.com/office/drawing/2014/main" id="{2E1E1A4B-D282-BEBE-FAC0-F1A9759E131A}"/>
              </a:ext>
            </a:extLst>
          </p:cNvPr>
          <p:cNvSpPr/>
          <p:nvPr/>
        </p:nvSpPr>
        <p:spPr>
          <a:xfrm>
            <a:off x="418189" y="1675465"/>
            <a:ext cx="5474611" cy="248585"/>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Connector 23">
            <a:extLst>
              <a:ext uri="{FF2B5EF4-FFF2-40B4-BE49-F238E27FC236}">
                <a16:creationId xmlns:a16="http://schemas.microsoft.com/office/drawing/2014/main" id="{D020FA66-5A63-77A3-7AFD-52F1E38168B2}"/>
              </a:ext>
            </a:extLst>
          </p:cNvPr>
          <p:cNvCxnSpPr>
            <a:cxnSpLocks/>
          </p:cNvCxnSpPr>
          <p:nvPr/>
        </p:nvCxnSpPr>
        <p:spPr>
          <a:xfrm>
            <a:off x="8476343" y="3109687"/>
            <a:ext cx="7112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6" name="Rectangle 13">
            <a:extLst>
              <a:ext uri="{FF2B5EF4-FFF2-40B4-BE49-F238E27FC236}">
                <a16:creationId xmlns:a16="http://schemas.microsoft.com/office/drawing/2014/main" id="{6A30F60A-9263-9638-868D-CCD2E098BD97}"/>
              </a:ext>
            </a:extLst>
          </p:cNvPr>
          <p:cNvSpPr/>
          <p:nvPr/>
        </p:nvSpPr>
        <p:spPr>
          <a:xfrm>
            <a:off x="418188" y="2122220"/>
            <a:ext cx="6684401" cy="307493"/>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984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8" grpId="0" animBg="1"/>
      <p:bldP spid="20" grpId="0" animBg="1"/>
      <p:bldP spid="23"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2990-CA48-3CA8-B153-5C698465C105}"/>
              </a:ext>
            </a:extLst>
          </p:cNvPr>
          <p:cNvSpPr>
            <a:spLocks noGrp="1"/>
          </p:cNvSpPr>
          <p:nvPr>
            <p:ph type="title"/>
          </p:nvPr>
        </p:nvSpPr>
        <p:spPr/>
        <p:txBody>
          <a:bodyPr/>
          <a:lstStyle/>
          <a:p>
            <a:r>
              <a:rPr lang="en-SG" b="1" dirty="0"/>
              <a:t>Question 5</a:t>
            </a:r>
          </a:p>
        </p:txBody>
      </p:sp>
      <p:sp>
        <p:nvSpPr>
          <p:cNvPr id="3" name="Content Placeholder 2">
            <a:extLst>
              <a:ext uri="{FF2B5EF4-FFF2-40B4-BE49-F238E27FC236}">
                <a16:creationId xmlns:a16="http://schemas.microsoft.com/office/drawing/2014/main" id="{3DD4E5B5-6D0E-FF40-0DC5-A2EC894C4718}"/>
              </a:ext>
            </a:extLst>
          </p:cNvPr>
          <p:cNvSpPr>
            <a:spLocks noGrp="1"/>
          </p:cNvSpPr>
          <p:nvPr>
            <p:ph idx="1"/>
          </p:nvPr>
        </p:nvSpPr>
        <p:spPr>
          <a:xfrm>
            <a:off x="101600" y="1825625"/>
            <a:ext cx="5105400" cy="4351338"/>
          </a:xfrm>
        </p:spPr>
        <p:txBody>
          <a:bodyPr>
            <a:normAutofit/>
          </a:bodyPr>
          <a:lstStyle/>
          <a:p>
            <a:pPr marL="0" indent="0">
              <a:buNone/>
            </a:pPr>
            <a:r>
              <a:rPr lang="en-US" dirty="0"/>
              <a:t>On a certain large Spark cluster, Rose creates a data frame named </a:t>
            </a:r>
            <a:r>
              <a:rPr lang="en-US" dirty="0" err="1"/>
              <a:t>traceA</a:t>
            </a:r>
            <a:r>
              <a:rPr lang="en-US" dirty="0"/>
              <a:t>, and writes the shown program to process the trace. The </a:t>
            </a:r>
            <a:r>
              <a:rPr lang="en-US" dirty="0" err="1"/>
              <a:t>traceA</a:t>
            </a:r>
            <a:r>
              <a:rPr lang="en-US" dirty="0"/>
              <a:t> data frame keeps the logs, and each log entry represents the log information of one web page access, including various fields: </a:t>
            </a:r>
            <a:r>
              <a:rPr lang="en-US" dirty="0" err="1"/>
              <a:t>ip</a:t>
            </a:r>
            <a:r>
              <a:rPr lang="en-US" dirty="0"/>
              <a:t>, the IP address of the log entry and time, the amount of time of that access.</a:t>
            </a:r>
            <a:endParaRPr lang="en-SG" dirty="0"/>
          </a:p>
        </p:txBody>
      </p:sp>
      <p:pic>
        <p:nvPicPr>
          <p:cNvPr id="4" name="Picture 3" descr="Table&#10;&#10;Description automatically generated">
            <a:extLst>
              <a:ext uri="{FF2B5EF4-FFF2-40B4-BE49-F238E27FC236}">
                <a16:creationId xmlns:a16="http://schemas.microsoft.com/office/drawing/2014/main" id="{2E7B2DF8-2156-9A5F-484B-28CE834BCFB2}"/>
              </a:ext>
            </a:extLst>
          </p:cNvPr>
          <p:cNvPicPr>
            <a:picLocks noChangeAspect="1"/>
          </p:cNvPicPr>
          <p:nvPr/>
        </p:nvPicPr>
        <p:blipFill>
          <a:blip r:embed="rId2"/>
          <a:stretch>
            <a:fillRect/>
          </a:stretch>
        </p:blipFill>
        <p:spPr>
          <a:xfrm>
            <a:off x="5310258" y="223837"/>
            <a:ext cx="6780142" cy="2328863"/>
          </a:xfrm>
          <a:prstGeom prst="rect">
            <a:avLst/>
          </a:prstGeom>
        </p:spPr>
      </p:pic>
      <p:sp>
        <p:nvSpPr>
          <p:cNvPr id="5" name="Content Placeholder 2">
            <a:extLst>
              <a:ext uri="{FF2B5EF4-FFF2-40B4-BE49-F238E27FC236}">
                <a16:creationId xmlns:a16="http://schemas.microsoft.com/office/drawing/2014/main" id="{BED97B51-FE2C-C92E-147E-1C9D25E86926}"/>
              </a:ext>
            </a:extLst>
          </p:cNvPr>
          <p:cNvSpPr txBox="1">
            <a:spLocks/>
          </p:cNvSpPr>
          <p:nvPr/>
        </p:nvSpPr>
        <p:spPr>
          <a:xfrm>
            <a:off x="6692900" y="2879725"/>
            <a:ext cx="5105400" cy="2454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For the above codes, what are the potential performance bottlenecks? Please identify which lines cause the bottleneck and justify your answer.</a:t>
            </a:r>
            <a:endParaRPr lang="en-SG" dirty="0"/>
          </a:p>
        </p:txBody>
      </p:sp>
    </p:spTree>
    <p:extLst>
      <p:ext uri="{BB962C8B-B14F-4D97-AF65-F5344CB8AC3E}">
        <p14:creationId xmlns:p14="http://schemas.microsoft.com/office/powerpoint/2010/main" val="194783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1149-B234-57EF-2570-654348D2A81D}"/>
              </a:ext>
            </a:extLst>
          </p:cNvPr>
          <p:cNvSpPr>
            <a:spLocks noGrp="1"/>
          </p:cNvSpPr>
          <p:nvPr>
            <p:ph type="title"/>
          </p:nvPr>
        </p:nvSpPr>
        <p:spPr/>
        <p:txBody>
          <a:bodyPr/>
          <a:lstStyle/>
          <a:p>
            <a:r>
              <a:rPr lang="en-SG" b="1" dirty="0"/>
              <a:t>Answer 5</a:t>
            </a:r>
          </a:p>
        </p:txBody>
      </p:sp>
      <p:sp>
        <p:nvSpPr>
          <p:cNvPr id="3" name="Content Placeholder 2">
            <a:extLst>
              <a:ext uri="{FF2B5EF4-FFF2-40B4-BE49-F238E27FC236}">
                <a16:creationId xmlns:a16="http://schemas.microsoft.com/office/drawing/2014/main" id="{C03F0BDB-16EB-91D8-9AF5-361ECFFEEFE1}"/>
              </a:ext>
            </a:extLst>
          </p:cNvPr>
          <p:cNvSpPr>
            <a:spLocks noGrp="1"/>
          </p:cNvSpPr>
          <p:nvPr>
            <p:ph idx="1"/>
          </p:nvPr>
        </p:nvSpPr>
        <p:spPr>
          <a:xfrm>
            <a:off x="838200" y="2506662"/>
            <a:ext cx="10515600" cy="4351338"/>
          </a:xfrm>
        </p:spPr>
        <p:txBody>
          <a:bodyPr>
            <a:normAutofit lnSpcReduction="10000"/>
          </a:bodyPr>
          <a:lstStyle/>
          <a:p>
            <a:r>
              <a:rPr lang="en-US" dirty="0"/>
              <a:t>Depending on whether the </a:t>
            </a:r>
            <a:r>
              <a:rPr lang="en-US" dirty="0" err="1"/>
              <a:t>dataframe</a:t>
            </a:r>
            <a:r>
              <a:rPr lang="en-US" dirty="0"/>
              <a:t> has been in the RAM, if not reading </a:t>
            </a:r>
            <a:r>
              <a:rPr lang="en-US" dirty="0" err="1"/>
              <a:t>traceA</a:t>
            </a:r>
            <a:r>
              <a:rPr lang="en-US" dirty="0"/>
              <a:t> (Line 1-3) may incur potential I/O cost</a:t>
            </a:r>
          </a:p>
          <a:p>
            <a:r>
              <a:rPr lang="en-US" dirty="0"/>
              <a:t>Depending on the size of data generated from Line 3, Line 4 &amp; 5 can also be the bottleneck as both operations are wide transformation and thus require data shuffling through the network I/O. </a:t>
            </a:r>
          </a:p>
          <a:p>
            <a:r>
              <a:rPr lang="en-US" dirty="0"/>
              <a:t>If the grouped data after Line 4 is highly skewed (e.g. a super big size of data for certain </a:t>
            </a:r>
            <a:r>
              <a:rPr lang="en-US" dirty="0" err="1"/>
              <a:t>ip</a:t>
            </a:r>
            <a:r>
              <a:rPr lang="en-US" dirty="0"/>
              <a:t> address),  Line 5 will have task straggler issue, i.e. certain tasks takes much longer time than the other tasks to complete. </a:t>
            </a:r>
          </a:p>
          <a:p>
            <a:r>
              <a:rPr lang="en-US" dirty="0"/>
              <a:t>Line 7 may return too many results. We can add LIMIT to the SQL query to limit the number of results.</a:t>
            </a:r>
          </a:p>
          <a:p>
            <a:endParaRPr lang="en-SG" dirty="0"/>
          </a:p>
        </p:txBody>
      </p:sp>
      <p:pic>
        <p:nvPicPr>
          <p:cNvPr id="4" name="Picture 3" descr="Table&#10;&#10;Description automatically generated">
            <a:extLst>
              <a:ext uri="{FF2B5EF4-FFF2-40B4-BE49-F238E27FC236}">
                <a16:creationId xmlns:a16="http://schemas.microsoft.com/office/drawing/2014/main" id="{4FDB257E-F6D0-8BC3-2002-16C33222D030}"/>
              </a:ext>
            </a:extLst>
          </p:cNvPr>
          <p:cNvPicPr>
            <a:picLocks noChangeAspect="1"/>
          </p:cNvPicPr>
          <p:nvPr/>
        </p:nvPicPr>
        <p:blipFill>
          <a:blip r:embed="rId2"/>
          <a:stretch>
            <a:fillRect/>
          </a:stretch>
        </p:blipFill>
        <p:spPr>
          <a:xfrm>
            <a:off x="5411858" y="0"/>
            <a:ext cx="6780142" cy="2328863"/>
          </a:xfrm>
          <a:prstGeom prst="rect">
            <a:avLst/>
          </a:prstGeom>
        </p:spPr>
      </p:pic>
    </p:spTree>
    <p:extLst>
      <p:ext uri="{BB962C8B-B14F-4D97-AF65-F5344CB8AC3E}">
        <p14:creationId xmlns:p14="http://schemas.microsoft.com/office/powerpoint/2010/main" val="334725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E179-27F2-B2A8-BB2A-AF139786BCC0}"/>
              </a:ext>
            </a:extLst>
          </p:cNvPr>
          <p:cNvSpPr>
            <a:spLocks noGrp="1"/>
          </p:cNvSpPr>
          <p:nvPr>
            <p:ph type="title"/>
          </p:nvPr>
        </p:nvSpPr>
        <p:spPr/>
        <p:txBody>
          <a:bodyPr/>
          <a:lstStyle/>
          <a:p>
            <a:r>
              <a:rPr lang="en-SG" b="1"/>
              <a:t>Question 1</a:t>
            </a:r>
            <a:endParaRPr lang="en-SG" b="1" dirty="0"/>
          </a:p>
        </p:txBody>
      </p:sp>
      <p:sp>
        <p:nvSpPr>
          <p:cNvPr id="3" name="Content Placeholder 2">
            <a:extLst>
              <a:ext uri="{FF2B5EF4-FFF2-40B4-BE49-F238E27FC236}">
                <a16:creationId xmlns:a16="http://schemas.microsoft.com/office/drawing/2014/main" id="{08BF2AAB-EAC5-0DF5-72D4-BD85C1C0A32B}"/>
              </a:ext>
            </a:extLst>
          </p:cNvPr>
          <p:cNvSpPr>
            <a:spLocks noGrp="1"/>
          </p:cNvSpPr>
          <p:nvPr>
            <p:ph idx="1"/>
          </p:nvPr>
        </p:nvSpPr>
        <p:spPr>
          <a:xfrm>
            <a:off x="838200" y="1825625"/>
            <a:ext cx="6041571" cy="4351338"/>
          </a:xfrm>
        </p:spPr>
        <p:txBody>
          <a:bodyPr>
            <a:normAutofit/>
          </a:bodyPr>
          <a:lstStyle/>
          <a:p>
            <a:pPr marL="0" indent="0">
              <a:buNone/>
            </a:pPr>
            <a:r>
              <a:rPr lang="en-US" dirty="0"/>
              <a:t>Given the following graph: </a:t>
            </a:r>
          </a:p>
          <a:p>
            <a:pPr marL="514350" indent="-514350">
              <a:buFont typeface="+mj-lt"/>
              <a:buAutoNum type="arabicPeriod"/>
            </a:pPr>
            <a:r>
              <a:rPr lang="en-US" dirty="0"/>
              <a:t>How many dead ends are there in the graph? For each dead end (if any), please indicate the set of vertices forming the dead end.  </a:t>
            </a:r>
          </a:p>
          <a:p>
            <a:pPr marL="514350" indent="-514350">
              <a:buFont typeface="+mj-lt"/>
              <a:buAutoNum type="arabicPeriod"/>
            </a:pPr>
            <a:r>
              <a:rPr lang="en-US" dirty="0"/>
              <a:t>How many spider traps are there in the graph? For each spider trap (if any), please indicate the set of vertices forming the spider trap.</a:t>
            </a:r>
          </a:p>
          <a:p>
            <a:endParaRPr lang="en-SG" dirty="0"/>
          </a:p>
        </p:txBody>
      </p:sp>
      <p:pic>
        <p:nvPicPr>
          <p:cNvPr id="5" name="Picture 4" descr="A picture containing watch, clock&#10;&#10;Description automatically generated">
            <a:extLst>
              <a:ext uri="{FF2B5EF4-FFF2-40B4-BE49-F238E27FC236}">
                <a16:creationId xmlns:a16="http://schemas.microsoft.com/office/drawing/2014/main" id="{3C2846B0-9F7C-12B2-8F98-65A7DD8FDEB7}"/>
              </a:ext>
            </a:extLst>
          </p:cNvPr>
          <p:cNvPicPr>
            <a:picLocks noChangeAspect="1"/>
          </p:cNvPicPr>
          <p:nvPr/>
        </p:nvPicPr>
        <p:blipFill>
          <a:blip r:embed="rId2"/>
          <a:stretch>
            <a:fillRect/>
          </a:stretch>
        </p:blipFill>
        <p:spPr>
          <a:xfrm>
            <a:off x="6988174" y="1533523"/>
            <a:ext cx="4608017" cy="3495493"/>
          </a:xfrm>
          <a:prstGeom prst="rect">
            <a:avLst/>
          </a:prstGeom>
        </p:spPr>
      </p:pic>
    </p:spTree>
    <p:extLst>
      <p:ext uri="{BB962C8B-B14F-4D97-AF65-F5344CB8AC3E}">
        <p14:creationId xmlns:p14="http://schemas.microsoft.com/office/powerpoint/2010/main" val="226503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2306-7455-27C7-9B9E-E4A92534B8D0}"/>
              </a:ext>
            </a:extLst>
          </p:cNvPr>
          <p:cNvSpPr>
            <a:spLocks noGrp="1"/>
          </p:cNvSpPr>
          <p:nvPr>
            <p:ph type="title"/>
          </p:nvPr>
        </p:nvSpPr>
        <p:spPr/>
        <p:txBody>
          <a:bodyPr/>
          <a:lstStyle/>
          <a:p>
            <a:r>
              <a:rPr lang="en-SG" b="1" dirty="0"/>
              <a:t>Answer 1</a:t>
            </a:r>
          </a:p>
        </p:txBody>
      </p:sp>
      <p:pic>
        <p:nvPicPr>
          <p:cNvPr id="5" name="Picture 4">
            <a:extLst>
              <a:ext uri="{FF2B5EF4-FFF2-40B4-BE49-F238E27FC236}">
                <a16:creationId xmlns:a16="http://schemas.microsoft.com/office/drawing/2014/main" id="{E68BE1AC-5142-6D7F-542D-D7175AFBCAE2}"/>
              </a:ext>
            </a:extLst>
          </p:cNvPr>
          <p:cNvPicPr>
            <a:picLocks noChangeAspect="1"/>
          </p:cNvPicPr>
          <p:nvPr/>
        </p:nvPicPr>
        <p:blipFill>
          <a:blip r:embed="rId2"/>
          <a:stretch>
            <a:fillRect/>
          </a:stretch>
        </p:blipFill>
        <p:spPr>
          <a:xfrm>
            <a:off x="274195" y="1533525"/>
            <a:ext cx="4799948" cy="2942681"/>
          </a:xfrm>
          <a:prstGeom prst="rect">
            <a:avLst/>
          </a:prstGeom>
        </p:spPr>
      </p:pic>
      <p:sp>
        <p:nvSpPr>
          <p:cNvPr id="7" name="TextBox 6">
            <a:extLst>
              <a:ext uri="{FF2B5EF4-FFF2-40B4-BE49-F238E27FC236}">
                <a16:creationId xmlns:a16="http://schemas.microsoft.com/office/drawing/2014/main" id="{DED817F7-8562-A4F4-1577-B0AFA0E00F22}"/>
              </a:ext>
            </a:extLst>
          </p:cNvPr>
          <p:cNvSpPr txBox="1"/>
          <p:nvPr/>
        </p:nvSpPr>
        <p:spPr>
          <a:xfrm>
            <a:off x="1690100" y="4476206"/>
            <a:ext cx="1968137" cy="369332"/>
          </a:xfrm>
          <a:prstGeom prst="rect">
            <a:avLst/>
          </a:prstGeom>
          <a:noFill/>
        </p:spPr>
        <p:txBody>
          <a:bodyPr wrap="square">
            <a:spAutoFit/>
          </a:bodyPr>
          <a:lstStyle/>
          <a:p>
            <a:r>
              <a:rPr lang="en-US" b="1" dirty="0"/>
              <a:t>Lecture 9 Slide 36</a:t>
            </a:r>
            <a:endParaRPr lang="en-SG" b="1" dirty="0"/>
          </a:p>
        </p:txBody>
      </p:sp>
      <p:pic>
        <p:nvPicPr>
          <p:cNvPr id="9" name="Picture 8">
            <a:extLst>
              <a:ext uri="{FF2B5EF4-FFF2-40B4-BE49-F238E27FC236}">
                <a16:creationId xmlns:a16="http://schemas.microsoft.com/office/drawing/2014/main" id="{4136D0AE-F199-8A5C-F44D-A7D2DE5535BD}"/>
              </a:ext>
            </a:extLst>
          </p:cNvPr>
          <p:cNvPicPr>
            <a:picLocks noChangeAspect="1"/>
          </p:cNvPicPr>
          <p:nvPr/>
        </p:nvPicPr>
        <p:blipFill>
          <a:blip r:embed="rId3"/>
          <a:stretch>
            <a:fillRect/>
          </a:stretch>
        </p:blipFill>
        <p:spPr>
          <a:xfrm>
            <a:off x="5982942" y="192270"/>
            <a:ext cx="4814950" cy="2733675"/>
          </a:xfrm>
          <a:prstGeom prst="rect">
            <a:avLst/>
          </a:prstGeom>
        </p:spPr>
      </p:pic>
      <p:sp>
        <p:nvSpPr>
          <p:cNvPr id="10" name="TextBox 9">
            <a:extLst>
              <a:ext uri="{FF2B5EF4-FFF2-40B4-BE49-F238E27FC236}">
                <a16:creationId xmlns:a16="http://schemas.microsoft.com/office/drawing/2014/main" id="{8E67D7E5-A5C2-577E-F0E7-B533C47D062A}"/>
              </a:ext>
            </a:extLst>
          </p:cNvPr>
          <p:cNvSpPr txBox="1"/>
          <p:nvPr/>
        </p:nvSpPr>
        <p:spPr>
          <a:xfrm>
            <a:off x="7309094" y="2844623"/>
            <a:ext cx="1968137" cy="369332"/>
          </a:xfrm>
          <a:prstGeom prst="rect">
            <a:avLst/>
          </a:prstGeom>
          <a:noFill/>
        </p:spPr>
        <p:txBody>
          <a:bodyPr wrap="square">
            <a:spAutoFit/>
          </a:bodyPr>
          <a:lstStyle/>
          <a:p>
            <a:r>
              <a:rPr lang="en-US" b="1" dirty="0"/>
              <a:t>Lecture 9 Slide 37</a:t>
            </a:r>
            <a:endParaRPr lang="en-SG" b="1" dirty="0"/>
          </a:p>
        </p:txBody>
      </p:sp>
      <p:pic>
        <p:nvPicPr>
          <p:cNvPr id="12" name="Picture 11">
            <a:extLst>
              <a:ext uri="{FF2B5EF4-FFF2-40B4-BE49-F238E27FC236}">
                <a16:creationId xmlns:a16="http://schemas.microsoft.com/office/drawing/2014/main" id="{76F5CF51-3ED9-4C82-C862-9F9D9AC5CF08}"/>
              </a:ext>
            </a:extLst>
          </p:cNvPr>
          <p:cNvPicPr>
            <a:picLocks noChangeAspect="1"/>
          </p:cNvPicPr>
          <p:nvPr/>
        </p:nvPicPr>
        <p:blipFill>
          <a:blip r:embed="rId4"/>
          <a:stretch>
            <a:fillRect/>
          </a:stretch>
        </p:blipFill>
        <p:spPr>
          <a:xfrm>
            <a:off x="5982941" y="3299682"/>
            <a:ext cx="4326379" cy="3155628"/>
          </a:xfrm>
          <a:prstGeom prst="rect">
            <a:avLst/>
          </a:prstGeom>
        </p:spPr>
      </p:pic>
      <p:sp>
        <p:nvSpPr>
          <p:cNvPr id="13" name="TextBox 12">
            <a:extLst>
              <a:ext uri="{FF2B5EF4-FFF2-40B4-BE49-F238E27FC236}">
                <a16:creationId xmlns:a16="http://schemas.microsoft.com/office/drawing/2014/main" id="{B892BF09-E4DB-1369-795A-2FE9B4E3F697}"/>
              </a:ext>
            </a:extLst>
          </p:cNvPr>
          <p:cNvSpPr txBox="1"/>
          <p:nvPr/>
        </p:nvSpPr>
        <p:spPr>
          <a:xfrm>
            <a:off x="7406348" y="6356371"/>
            <a:ext cx="1968137" cy="369332"/>
          </a:xfrm>
          <a:prstGeom prst="rect">
            <a:avLst/>
          </a:prstGeom>
          <a:noFill/>
        </p:spPr>
        <p:txBody>
          <a:bodyPr wrap="square">
            <a:spAutoFit/>
          </a:bodyPr>
          <a:lstStyle/>
          <a:p>
            <a:r>
              <a:rPr lang="en-US" b="1" dirty="0"/>
              <a:t>Lecture 9 Slide 38</a:t>
            </a:r>
            <a:endParaRPr lang="en-SG" b="1" dirty="0"/>
          </a:p>
        </p:txBody>
      </p:sp>
      <p:sp>
        <p:nvSpPr>
          <p:cNvPr id="14" name="Rectangle 13">
            <a:extLst>
              <a:ext uri="{FF2B5EF4-FFF2-40B4-BE49-F238E27FC236}">
                <a16:creationId xmlns:a16="http://schemas.microsoft.com/office/drawing/2014/main" id="{4BD2359D-C4C2-905A-B929-D233A57E4E24}"/>
              </a:ext>
            </a:extLst>
          </p:cNvPr>
          <p:cNvSpPr/>
          <p:nvPr/>
        </p:nvSpPr>
        <p:spPr>
          <a:xfrm>
            <a:off x="596900" y="2628900"/>
            <a:ext cx="2514600" cy="21572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B7CA30D4-FA29-2099-1B9A-CA25839A48BA}"/>
              </a:ext>
            </a:extLst>
          </p:cNvPr>
          <p:cNvSpPr/>
          <p:nvPr/>
        </p:nvSpPr>
        <p:spPr>
          <a:xfrm>
            <a:off x="625380" y="3782836"/>
            <a:ext cx="2651220" cy="25558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790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5BC8-4DBA-BD8C-AD13-C672AE9EC61C}"/>
              </a:ext>
            </a:extLst>
          </p:cNvPr>
          <p:cNvSpPr>
            <a:spLocks noGrp="1"/>
          </p:cNvSpPr>
          <p:nvPr>
            <p:ph type="title"/>
          </p:nvPr>
        </p:nvSpPr>
        <p:spPr/>
        <p:txBody>
          <a:bodyPr/>
          <a:lstStyle/>
          <a:p>
            <a:r>
              <a:rPr lang="en-SG" b="1" dirty="0"/>
              <a:t>Answer 1</a:t>
            </a:r>
          </a:p>
        </p:txBody>
      </p:sp>
      <p:pic>
        <p:nvPicPr>
          <p:cNvPr id="4" name="Picture 4" descr="A picture containing watch, clock&#10;&#10;Description automatically generated">
            <a:extLst>
              <a:ext uri="{FF2B5EF4-FFF2-40B4-BE49-F238E27FC236}">
                <a16:creationId xmlns:a16="http://schemas.microsoft.com/office/drawing/2014/main" id="{28934FC9-3444-71F3-3C2C-E549830F94B3}"/>
              </a:ext>
            </a:extLst>
          </p:cNvPr>
          <p:cNvPicPr>
            <a:picLocks noChangeAspect="1"/>
          </p:cNvPicPr>
          <p:nvPr/>
        </p:nvPicPr>
        <p:blipFill>
          <a:blip r:embed="rId2">
            <a:grayscl/>
          </a:blip>
          <a:stretch>
            <a:fillRect/>
          </a:stretch>
        </p:blipFill>
        <p:spPr>
          <a:xfrm>
            <a:off x="4187715" y="1098336"/>
            <a:ext cx="6767988" cy="5133977"/>
          </a:xfrm>
          <a:prstGeom prst="rect">
            <a:avLst/>
          </a:prstGeom>
        </p:spPr>
      </p:pic>
      <p:sp>
        <p:nvSpPr>
          <p:cNvPr id="5" name="Oval 4">
            <a:extLst>
              <a:ext uri="{FF2B5EF4-FFF2-40B4-BE49-F238E27FC236}">
                <a16:creationId xmlns:a16="http://schemas.microsoft.com/office/drawing/2014/main" id="{4448708E-D760-0870-9C09-52A79E5768BA}"/>
              </a:ext>
            </a:extLst>
          </p:cNvPr>
          <p:cNvSpPr/>
          <p:nvPr/>
        </p:nvSpPr>
        <p:spPr>
          <a:xfrm>
            <a:off x="6631082" y="4834607"/>
            <a:ext cx="1325563" cy="1325563"/>
          </a:xfrm>
          <a:prstGeom prst="ellipse">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6">
            <a:extLst>
              <a:ext uri="{FF2B5EF4-FFF2-40B4-BE49-F238E27FC236}">
                <a16:creationId xmlns:a16="http://schemas.microsoft.com/office/drawing/2014/main" id="{22444F39-63A9-095D-4956-FD77A2AE5580}"/>
              </a:ext>
            </a:extLst>
          </p:cNvPr>
          <p:cNvSpPr txBox="1"/>
          <p:nvPr/>
        </p:nvSpPr>
        <p:spPr>
          <a:xfrm>
            <a:off x="6738082" y="6123543"/>
            <a:ext cx="1218563" cy="369332"/>
          </a:xfrm>
          <a:prstGeom prst="rect">
            <a:avLst/>
          </a:prstGeom>
          <a:noFill/>
        </p:spPr>
        <p:txBody>
          <a:bodyPr wrap="square">
            <a:spAutoFit/>
          </a:bodyPr>
          <a:lstStyle/>
          <a:p>
            <a:r>
              <a:rPr lang="en-US" b="1" dirty="0">
                <a:solidFill>
                  <a:srgbClr val="0070C0"/>
                </a:solidFill>
              </a:rPr>
              <a:t>Dead End</a:t>
            </a:r>
            <a:endParaRPr lang="en-SG" b="1" dirty="0">
              <a:solidFill>
                <a:srgbClr val="0070C0"/>
              </a:solidFill>
            </a:endParaRPr>
          </a:p>
        </p:txBody>
      </p:sp>
      <p:sp>
        <p:nvSpPr>
          <p:cNvPr id="7" name="Oval 6">
            <a:extLst>
              <a:ext uri="{FF2B5EF4-FFF2-40B4-BE49-F238E27FC236}">
                <a16:creationId xmlns:a16="http://schemas.microsoft.com/office/drawing/2014/main" id="{41569F53-BA4C-7D92-4C6E-71DFB9AB7645}"/>
              </a:ext>
            </a:extLst>
          </p:cNvPr>
          <p:cNvSpPr/>
          <p:nvPr/>
        </p:nvSpPr>
        <p:spPr>
          <a:xfrm>
            <a:off x="7956645" y="1246087"/>
            <a:ext cx="2202339" cy="1985554"/>
          </a:xfrm>
          <a:prstGeom prst="ellipse">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reeform: Shape 8">
            <a:extLst>
              <a:ext uri="{FF2B5EF4-FFF2-40B4-BE49-F238E27FC236}">
                <a16:creationId xmlns:a16="http://schemas.microsoft.com/office/drawing/2014/main" id="{30FF6EEC-32FC-A645-623B-7B4CDF50CD96}"/>
              </a:ext>
            </a:extLst>
          </p:cNvPr>
          <p:cNvSpPr/>
          <p:nvPr/>
        </p:nvSpPr>
        <p:spPr>
          <a:xfrm>
            <a:off x="7302573" y="3449356"/>
            <a:ext cx="3805645" cy="2804160"/>
          </a:xfrm>
          <a:custGeom>
            <a:avLst/>
            <a:gdLst>
              <a:gd name="connsiteX0" fmla="*/ 0 w 3805645"/>
              <a:gd name="connsiteY0" fmla="*/ 357051 h 2804160"/>
              <a:gd name="connsiteX1" fmla="*/ 0 w 3805645"/>
              <a:gd name="connsiteY1" fmla="*/ 357051 h 2804160"/>
              <a:gd name="connsiteX2" fmla="*/ 60960 w 3805645"/>
              <a:gd name="connsiteY2" fmla="*/ 278674 h 2804160"/>
              <a:gd name="connsiteX3" fmla="*/ 235131 w 3805645"/>
              <a:gd name="connsiteY3" fmla="*/ 139337 h 2804160"/>
              <a:gd name="connsiteX4" fmla="*/ 391885 w 3805645"/>
              <a:gd name="connsiteY4" fmla="*/ 60960 h 2804160"/>
              <a:gd name="connsiteX5" fmla="*/ 444137 w 3805645"/>
              <a:gd name="connsiteY5" fmla="*/ 26125 h 2804160"/>
              <a:gd name="connsiteX6" fmla="*/ 731520 w 3805645"/>
              <a:gd name="connsiteY6" fmla="*/ 0 h 2804160"/>
              <a:gd name="connsiteX7" fmla="*/ 2037805 w 3805645"/>
              <a:gd name="connsiteY7" fmla="*/ 26125 h 2804160"/>
              <a:gd name="connsiteX8" fmla="*/ 2333897 w 3805645"/>
              <a:gd name="connsiteY8" fmla="*/ 34834 h 2804160"/>
              <a:gd name="connsiteX9" fmla="*/ 2673531 w 3805645"/>
              <a:gd name="connsiteY9" fmla="*/ 43543 h 2804160"/>
              <a:gd name="connsiteX10" fmla="*/ 2908662 w 3805645"/>
              <a:gd name="connsiteY10" fmla="*/ 60960 h 2804160"/>
              <a:gd name="connsiteX11" fmla="*/ 3065417 w 3805645"/>
              <a:gd name="connsiteY11" fmla="*/ 78377 h 2804160"/>
              <a:gd name="connsiteX12" fmla="*/ 3370217 w 3805645"/>
              <a:gd name="connsiteY12" fmla="*/ 87085 h 2804160"/>
              <a:gd name="connsiteX13" fmla="*/ 3439885 w 3805645"/>
              <a:gd name="connsiteY13" fmla="*/ 104503 h 2804160"/>
              <a:gd name="connsiteX14" fmla="*/ 3492137 w 3805645"/>
              <a:gd name="connsiteY14" fmla="*/ 139337 h 2804160"/>
              <a:gd name="connsiteX15" fmla="*/ 3596640 w 3805645"/>
              <a:gd name="connsiteY15" fmla="*/ 235131 h 2804160"/>
              <a:gd name="connsiteX16" fmla="*/ 3640182 w 3805645"/>
              <a:gd name="connsiteY16" fmla="*/ 287383 h 2804160"/>
              <a:gd name="connsiteX17" fmla="*/ 3805645 w 3805645"/>
              <a:gd name="connsiteY17" fmla="*/ 618308 h 2804160"/>
              <a:gd name="connsiteX18" fmla="*/ 3796937 w 3805645"/>
              <a:gd name="connsiteY18" fmla="*/ 722811 h 2804160"/>
              <a:gd name="connsiteX19" fmla="*/ 3788228 w 3805645"/>
              <a:gd name="connsiteY19" fmla="*/ 783771 h 2804160"/>
              <a:gd name="connsiteX20" fmla="*/ 3735977 w 3805645"/>
              <a:gd name="connsiteY20" fmla="*/ 862148 h 2804160"/>
              <a:gd name="connsiteX21" fmla="*/ 3614057 w 3805645"/>
              <a:gd name="connsiteY21" fmla="*/ 1132114 h 2804160"/>
              <a:gd name="connsiteX22" fmla="*/ 3561805 w 3805645"/>
              <a:gd name="connsiteY22" fmla="*/ 1306285 h 2804160"/>
              <a:gd name="connsiteX23" fmla="*/ 3483428 w 3805645"/>
              <a:gd name="connsiteY23" fmla="*/ 1567543 h 2804160"/>
              <a:gd name="connsiteX24" fmla="*/ 3413760 w 3805645"/>
              <a:gd name="connsiteY24" fmla="*/ 1628503 h 2804160"/>
              <a:gd name="connsiteX25" fmla="*/ 3309257 w 3805645"/>
              <a:gd name="connsiteY25" fmla="*/ 1785257 h 2804160"/>
              <a:gd name="connsiteX26" fmla="*/ 3204754 w 3805645"/>
              <a:gd name="connsiteY26" fmla="*/ 1907177 h 2804160"/>
              <a:gd name="connsiteX27" fmla="*/ 3152502 w 3805645"/>
              <a:gd name="connsiteY27" fmla="*/ 2002971 h 2804160"/>
              <a:gd name="connsiteX28" fmla="*/ 3056708 w 3805645"/>
              <a:gd name="connsiteY28" fmla="*/ 2142308 h 2804160"/>
              <a:gd name="connsiteX29" fmla="*/ 3013165 w 3805645"/>
              <a:gd name="connsiteY29" fmla="*/ 2220685 h 2804160"/>
              <a:gd name="connsiteX30" fmla="*/ 2751908 w 3805645"/>
              <a:gd name="connsiteY30" fmla="*/ 2455817 h 2804160"/>
              <a:gd name="connsiteX31" fmla="*/ 2673531 w 3805645"/>
              <a:gd name="connsiteY31" fmla="*/ 2525485 h 2804160"/>
              <a:gd name="connsiteX32" fmla="*/ 2621280 w 3805645"/>
              <a:gd name="connsiteY32" fmla="*/ 2569028 h 2804160"/>
              <a:gd name="connsiteX33" fmla="*/ 2595154 w 3805645"/>
              <a:gd name="connsiteY33" fmla="*/ 2603863 h 2804160"/>
              <a:gd name="connsiteX34" fmla="*/ 2455817 w 3805645"/>
              <a:gd name="connsiteY34" fmla="*/ 2699657 h 2804160"/>
              <a:gd name="connsiteX35" fmla="*/ 2272937 w 3805645"/>
              <a:gd name="connsiteY35" fmla="*/ 2778034 h 2804160"/>
              <a:gd name="connsiteX36" fmla="*/ 2159725 w 3805645"/>
              <a:gd name="connsiteY36" fmla="*/ 2804160 h 2804160"/>
              <a:gd name="connsiteX37" fmla="*/ 1933302 w 3805645"/>
              <a:gd name="connsiteY37" fmla="*/ 2795451 h 2804160"/>
              <a:gd name="connsiteX38" fmla="*/ 1898468 w 3805645"/>
              <a:gd name="connsiteY38" fmla="*/ 2778034 h 2804160"/>
              <a:gd name="connsiteX39" fmla="*/ 1837508 w 3805645"/>
              <a:gd name="connsiteY39" fmla="*/ 2760617 h 2804160"/>
              <a:gd name="connsiteX40" fmla="*/ 1645920 w 3805645"/>
              <a:gd name="connsiteY40" fmla="*/ 2673531 h 2804160"/>
              <a:gd name="connsiteX41" fmla="*/ 1576251 w 3805645"/>
              <a:gd name="connsiteY41" fmla="*/ 2603863 h 2804160"/>
              <a:gd name="connsiteX42" fmla="*/ 1506582 w 3805645"/>
              <a:gd name="connsiteY42" fmla="*/ 2551611 h 2804160"/>
              <a:gd name="connsiteX43" fmla="*/ 1358537 w 3805645"/>
              <a:gd name="connsiteY43" fmla="*/ 2412274 h 2804160"/>
              <a:gd name="connsiteX44" fmla="*/ 1149531 w 3805645"/>
              <a:gd name="connsiteY44" fmla="*/ 2229394 h 2804160"/>
              <a:gd name="connsiteX45" fmla="*/ 1097280 w 3805645"/>
              <a:gd name="connsiteY45" fmla="*/ 2177143 h 2804160"/>
              <a:gd name="connsiteX46" fmla="*/ 1018902 w 3805645"/>
              <a:gd name="connsiteY46" fmla="*/ 2055223 h 2804160"/>
              <a:gd name="connsiteX47" fmla="*/ 966651 w 3805645"/>
              <a:gd name="connsiteY47" fmla="*/ 1985554 h 2804160"/>
              <a:gd name="connsiteX48" fmla="*/ 896982 w 3805645"/>
              <a:gd name="connsiteY48" fmla="*/ 1872343 h 2804160"/>
              <a:gd name="connsiteX49" fmla="*/ 844731 w 3805645"/>
              <a:gd name="connsiteY49" fmla="*/ 1767840 h 2804160"/>
              <a:gd name="connsiteX50" fmla="*/ 705394 w 3805645"/>
              <a:gd name="connsiteY50" fmla="*/ 1558834 h 2804160"/>
              <a:gd name="connsiteX51" fmla="*/ 574765 w 3805645"/>
              <a:gd name="connsiteY51" fmla="*/ 1419497 h 2804160"/>
              <a:gd name="connsiteX52" fmla="*/ 496388 w 3805645"/>
              <a:gd name="connsiteY52" fmla="*/ 1341120 h 2804160"/>
              <a:gd name="connsiteX53" fmla="*/ 348342 w 3805645"/>
              <a:gd name="connsiteY53" fmla="*/ 1132114 h 2804160"/>
              <a:gd name="connsiteX54" fmla="*/ 322217 w 3805645"/>
              <a:gd name="connsiteY54" fmla="*/ 1071154 h 2804160"/>
              <a:gd name="connsiteX55" fmla="*/ 261257 w 3805645"/>
              <a:gd name="connsiteY55" fmla="*/ 949234 h 2804160"/>
              <a:gd name="connsiteX56" fmla="*/ 217714 w 3805645"/>
              <a:gd name="connsiteY56" fmla="*/ 853440 h 2804160"/>
              <a:gd name="connsiteX57" fmla="*/ 200297 w 3805645"/>
              <a:gd name="connsiteY57" fmla="*/ 809897 h 2804160"/>
              <a:gd name="connsiteX58" fmla="*/ 165462 w 3805645"/>
              <a:gd name="connsiteY58" fmla="*/ 766354 h 2804160"/>
              <a:gd name="connsiteX59" fmla="*/ 148045 w 3805645"/>
              <a:gd name="connsiteY59" fmla="*/ 731520 h 2804160"/>
              <a:gd name="connsiteX60" fmla="*/ 69668 w 3805645"/>
              <a:gd name="connsiteY60" fmla="*/ 644434 h 2804160"/>
              <a:gd name="connsiteX61" fmla="*/ 52251 w 3805645"/>
              <a:gd name="connsiteY61" fmla="*/ 583474 h 2804160"/>
              <a:gd name="connsiteX62" fmla="*/ 34834 w 3805645"/>
              <a:gd name="connsiteY62" fmla="*/ 557348 h 2804160"/>
              <a:gd name="connsiteX63" fmla="*/ 0 w 3805645"/>
              <a:gd name="connsiteY63" fmla="*/ 357051 h 280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645" h="2804160">
                <a:moveTo>
                  <a:pt x="0" y="357051"/>
                </a:moveTo>
                <a:lnTo>
                  <a:pt x="0" y="357051"/>
                </a:lnTo>
                <a:cubicBezTo>
                  <a:pt x="20320" y="330925"/>
                  <a:pt x="39581" y="303940"/>
                  <a:pt x="60960" y="278674"/>
                </a:cubicBezTo>
                <a:cubicBezTo>
                  <a:pt x="100797" y="231594"/>
                  <a:pt x="210112" y="151847"/>
                  <a:pt x="235131" y="139337"/>
                </a:cubicBezTo>
                <a:cubicBezTo>
                  <a:pt x="287382" y="113211"/>
                  <a:pt x="340518" y="88784"/>
                  <a:pt x="391885" y="60960"/>
                </a:cubicBezTo>
                <a:cubicBezTo>
                  <a:pt x="410291" y="50990"/>
                  <a:pt x="424537" y="33475"/>
                  <a:pt x="444137" y="26125"/>
                </a:cubicBezTo>
                <a:cubicBezTo>
                  <a:pt x="516192" y="-896"/>
                  <a:pt x="683514" y="2087"/>
                  <a:pt x="731520" y="0"/>
                </a:cubicBezTo>
                <a:cubicBezTo>
                  <a:pt x="1933614" y="34345"/>
                  <a:pt x="726169" y="3114"/>
                  <a:pt x="2037805" y="26125"/>
                </a:cubicBezTo>
                <a:cubicBezTo>
                  <a:pt x="2136530" y="27857"/>
                  <a:pt x="2235194" y="32130"/>
                  <a:pt x="2333897" y="34834"/>
                </a:cubicBezTo>
                <a:lnTo>
                  <a:pt x="2673531" y="43543"/>
                </a:lnTo>
                <a:cubicBezTo>
                  <a:pt x="2751908" y="49349"/>
                  <a:pt x="2830551" y="52281"/>
                  <a:pt x="2908662" y="60960"/>
                </a:cubicBezTo>
                <a:cubicBezTo>
                  <a:pt x="2960914" y="66766"/>
                  <a:pt x="3012928" y="75406"/>
                  <a:pt x="3065417" y="78377"/>
                </a:cubicBezTo>
                <a:cubicBezTo>
                  <a:pt x="3166896" y="84121"/>
                  <a:pt x="3268617" y="84182"/>
                  <a:pt x="3370217" y="87085"/>
                </a:cubicBezTo>
                <a:cubicBezTo>
                  <a:pt x="3393440" y="92891"/>
                  <a:pt x="3419968" y="91225"/>
                  <a:pt x="3439885" y="104503"/>
                </a:cubicBezTo>
                <a:cubicBezTo>
                  <a:pt x="3457302" y="116114"/>
                  <a:pt x="3475391" y="126777"/>
                  <a:pt x="3492137" y="139337"/>
                </a:cubicBezTo>
                <a:cubicBezTo>
                  <a:pt x="3529146" y="167094"/>
                  <a:pt x="3565474" y="201131"/>
                  <a:pt x="3596640" y="235131"/>
                </a:cubicBezTo>
                <a:cubicBezTo>
                  <a:pt x="3611960" y="251844"/>
                  <a:pt x="3627961" y="268287"/>
                  <a:pt x="3640182" y="287383"/>
                </a:cubicBezTo>
                <a:cubicBezTo>
                  <a:pt x="3740458" y="444064"/>
                  <a:pt x="3735194" y="450986"/>
                  <a:pt x="3805645" y="618308"/>
                </a:cubicBezTo>
                <a:cubicBezTo>
                  <a:pt x="3802742" y="653142"/>
                  <a:pt x="3800596" y="688048"/>
                  <a:pt x="3796937" y="722811"/>
                </a:cubicBezTo>
                <a:cubicBezTo>
                  <a:pt x="3794788" y="743225"/>
                  <a:pt x="3796455" y="764966"/>
                  <a:pt x="3788228" y="783771"/>
                </a:cubicBezTo>
                <a:cubicBezTo>
                  <a:pt x="3775643" y="812537"/>
                  <a:pt x="3750019" y="834064"/>
                  <a:pt x="3735977" y="862148"/>
                </a:cubicBezTo>
                <a:cubicBezTo>
                  <a:pt x="3691819" y="950464"/>
                  <a:pt x="3642430" y="1037538"/>
                  <a:pt x="3614057" y="1132114"/>
                </a:cubicBezTo>
                <a:cubicBezTo>
                  <a:pt x="3596640" y="1190171"/>
                  <a:pt x="3577620" y="1247771"/>
                  <a:pt x="3561805" y="1306285"/>
                </a:cubicBezTo>
                <a:cubicBezTo>
                  <a:pt x="3544509" y="1370281"/>
                  <a:pt x="3523797" y="1505436"/>
                  <a:pt x="3483428" y="1567543"/>
                </a:cubicBezTo>
                <a:cubicBezTo>
                  <a:pt x="3466611" y="1593415"/>
                  <a:pt x="3433037" y="1604407"/>
                  <a:pt x="3413760" y="1628503"/>
                </a:cubicBezTo>
                <a:cubicBezTo>
                  <a:pt x="3374530" y="1677540"/>
                  <a:pt x="3346936" y="1735018"/>
                  <a:pt x="3309257" y="1785257"/>
                </a:cubicBezTo>
                <a:cubicBezTo>
                  <a:pt x="3277141" y="1828078"/>
                  <a:pt x="3236030" y="1863739"/>
                  <a:pt x="3204754" y="1907177"/>
                </a:cubicBezTo>
                <a:cubicBezTo>
                  <a:pt x="3183501" y="1936695"/>
                  <a:pt x="3171882" y="1972191"/>
                  <a:pt x="3152502" y="2002971"/>
                </a:cubicBezTo>
                <a:cubicBezTo>
                  <a:pt x="3122471" y="2050667"/>
                  <a:pt x="3084080" y="2093038"/>
                  <a:pt x="3056708" y="2142308"/>
                </a:cubicBezTo>
                <a:cubicBezTo>
                  <a:pt x="3042194" y="2168434"/>
                  <a:pt x="3032967" y="2198300"/>
                  <a:pt x="3013165" y="2220685"/>
                </a:cubicBezTo>
                <a:cubicBezTo>
                  <a:pt x="2930505" y="2314126"/>
                  <a:pt x="2844079" y="2376813"/>
                  <a:pt x="2751908" y="2455817"/>
                </a:cubicBezTo>
                <a:cubicBezTo>
                  <a:pt x="2725368" y="2478565"/>
                  <a:pt x="2699946" y="2502592"/>
                  <a:pt x="2673531" y="2525485"/>
                </a:cubicBezTo>
                <a:cubicBezTo>
                  <a:pt x="2656398" y="2540334"/>
                  <a:pt x="2634883" y="2550890"/>
                  <a:pt x="2621280" y="2569028"/>
                </a:cubicBezTo>
                <a:cubicBezTo>
                  <a:pt x="2612571" y="2580640"/>
                  <a:pt x="2606546" y="2594869"/>
                  <a:pt x="2595154" y="2603863"/>
                </a:cubicBezTo>
                <a:cubicBezTo>
                  <a:pt x="2550916" y="2638788"/>
                  <a:pt x="2506230" y="2674451"/>
                  <a:pt x="2455817" y="2699657"/>
                </a:cubicBezTo>
                <a:cubicBezTo>
                  <a:pt x="2385291" y="2734919"/>
                  <a:pt x="2355400" y="2752661"/>
                  <a:pt x="2272937" y="2778034"/>
                </a:cubicBezTo>
                <a:cubicBezTo>
                  <a:pt x="2235921" y="2789424"/>
                  <a:pt x="2197462" y="2795451"/>
                  <a:pt x="2159725" y="2804160"/>
                </a:cubicBezTo>
                <a:cubicBezTo>
                  <a:pt x="2084251" y="2801257"/>
                  <a:pt x="2008457" y="2802967"/>
                  <a:pt x="1933302" y="2795451"/>
                </a:cubicBezTo>
                <a:cubicBezTo>
                  <a:pt x="1920385" y="2794159"/>
                  <a:pt x="1910668" y="2782470"/>
                  <a:pt x="1898468" y="2778034"/>
                </a:cubicBezTo>
                <a:cubicBezTo>
                  <a:pt x="1878607" y="2770812"/>
                  <a:pt x="1857436" y="2767650"/>
                  <a:pt x="1837508" y="2760617"/>
                </a:cubicBezTo>
                <a:cubicBezTo>
                  <a:pt x="1792250" y="2744644"/>
                  <a:pt x="1681238" y="2698253"/>
                  <a:pt x="1645920" y="2673531"/>
                </a:cubicBezTo>
                <a:cubicBezTo>
                  <a:pt x="1619015" y="2654697"/>
                  <a:pt x="1600967" y="2625490"/>
                  <a:pt x="1576251" y="2603863"/>
                </a:cubicBezTo>
                <a:cubicBezTo>
                  <a:pt x="1554405" y="2584747"/>
                  <a:pt x="1528374" y="2570788"/>
                  <a:pt x="1506582" y="2551611"/>
                </a:cubicBezTo>
                <a:cubicBezTo>
                  <a:pt x="1455708" y="2506842"/>
                  <a:pt x="1414380" y="2450666"/>
                  <a:pt x="1358537" y="2412274"/>
                </a:cubicBezTo>
                <a:cubicBezTo>
                  <a:pt x="1151152" y="2269697"/>
                  <a:pt x="1279087" y="2377457"/>
                  <a:pt x="1149531" y="2229394"/>
                </a:cubicBezTo>
                <a:cubicBezTo>
                  <a:pt x="1133311" y="2210857"/>
                  <a:pt x="1112059" y="2196848"/>
                  <a:pt x="1097280" y="2177143"/>
                </a:cubicBezTo>
                <a:cubicBezTo>
                  <a:pt x="1068292" y="2138492"/>
                  <a:pt x="1046119" y="2095141"/>
                  <a:pt x="1018902" y="2055223"/>
                </a:cubicBezTo>
                <a:cubicBezTo>
                  <a:pt x="1002549" y="2031239"/>
                  <a:pt x="982036" y="2010170"/>
                  <a:pt x="966651" y="1985554"/>
                </a:cubicBezTo>
                <a:cubicBezTo>
                  <a:pt x="874204" y="1837637"/>
                  <a:pt x="983331" y="1980274"/>
                  <a:pt x="896982" y="1872343"/>
                </a:cubicBezTo>
                <a:cubicBezTo>
                  <a:pt x="868011" y="1785427"/>
                  <a:pt x="895376" y="1852248"/>
                  <a:pt x="844731" y="1767840"/>
                </a:cubicBezTo>
                <a:cubicBezTo>
                  <a:pt x="782438" y="1664018"/>
                  <a:pt x="783796" y="1642462"/>
                  <a:pt x="705394" y="1558834"/>
                </a:cubicBezTo>
                <a:cubicBezTo>
                  <a:pt x="661851" y="1512388"/>
                  <a:pt x="618855" y="1465424"/>
                  <a:pt x="574765" y="1419497"/>
                </a:cubicBezTo>
                <a:cubicBezTo>
                  <a:pt x="549178" y="1392844"/>
                  <a:pt x="515397" y="1372802"/>
                  <a:pt x="496388" y="1341120"/>
                </a:cubicBezTo>
                <a:cubicBezTo>
                  <a:pt x="400027" y="1180517"/>
                  <a:pt x="451747" y="1248444"/>
                  <a:pt x="348342" y="1132114"/>
                </a:cubicBezTo>
                <a:cubicBezTo>
                  <a:pt x="339634" y="1111794"/>
                  <a:pt x="331722" y="1091114"/>
                  <a:pt x="322217" y="1071154"/>
                </a:cubicBezTo>
                <a:cubicBezTo>
                  <a:pt x="302682" y="1030131"/>
                  <a:pt x="261257" y="949234"/>
                  <a:pt x="261257" y="949234"/>
                </a:cubicBezTo>
                <a:cubicBezTo>
                  <a:pt x="245302" y="853511"/>
                  <a:pt x="267989" y="937232"/>
                  <a:pt x="217714" y="853440"/>
                </a:cubicBezTo>
                <a:cubicBezTo>
                  <a:pt x="209671" y="840035"/>
                  <a:pt x="208340" y="823302"/>
                  <a:pt x="200297" y="809897"/>
                </a:cubicBezTo>
                <a:cubicBezTo>
                  <a:pt x="190734" y="793958"/>
                  <a:pt x="175773" y="781820"/>
                  <a:pt x="165462" y="766354"/>
                </a:cubicBezTo>
                <a:cubicBezTo>
                  <a:pt x="158261" y="755552"/>
                  <a:pt x="155246" y="742322"/>
                  <a:pt x="148045" y="731520"/>
                </a:cubicBezTo>
                <a:cubicBezTo>
                  <a:pt x="124216" y="695776"/>
                  <a:pt x="100041" y="674807"/>
                  <a:pt x="69668" y="644434"/>
                </a:cubicBezTo>
                <a:cubicBezTo>
                  <a:pt x="63862" y="624114"/>
                  <a:pt x="60100" y="603096"/>
                  <a:pt x="52251" y="583474"/>
                </a:cubicBezTo>
                <a:cubicBezTo>
                  <a:pt x="48364" y="573756"/>
                  <a:pt x="37498" y="567470"/>
                  <a:pt x="34834" y="557348"/>
                </a:cubicBezTo>
                <a:cubicBezTo>
                  <a:pt x="4428" y="441807"/>
                  <a:pt x="5806" y="390434"/>
                  <a:pt x="0" y="357051"/>
                </a:cubicBezTo>
                <a:close/>
              </a:path>
            </a:pathLst>
          </a:cu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Shape 9">
            <a:extLst>
              <a:ext uri="{FF2B5EF4-FFF2-40B4-BE49-F238E27FC236}">
                <a16:creationId xmlns:a16="http://schemas.microsoft.com/office/drawing/2014/main" id="{E65C27E7-5A66-2869-1E4E-9C6291CDBDFC}"/>
              </a:ext>
            </a:extLst>
          </p:cNvPr>
          <p:cNvSpPr/>
          <p:nvPr/>
        </p:nvSpPr>
        <p:spPr>
          <a:xfrm>
            <a:off x="6022413" y="903392"/>
            <a:ext cx="5712885" cy="5428501"/>
          </a:xfrm>
          <a:custGeom>
            <a:avLst/>
            <a:gdLst>
              <a:gd name="connsiteX0" fmla="*/ 60960 w 5712885"/>
              <a:gd name="connsiteY0" fmla="*/ 151107 h 5428501"/>
              <a:gd name="connsiteX1" fmla="*/ 60960 w 5712885"/>
              <a:gd name="connsiteY1" fmla="*/ 151107 h 5428501"/>
              <a:gd name="connsiteX2" fmla="*/ 287382 w 5712885"/>
              <a:gd name="connsiteY2" fmla="*/ 55312 h 5428501"/>
              <a:gd name="connsiteX3" fmla="*/ 1384662 w 5712885"/>
              <a:gd name="connsiteY3" fmla="*/ 20478 h 5428501"/>
              <a:gd name="connsiteX4" fmla="*/ 1968137 w 5712885"/>
              <a:gd name="connsiteY4" fmla="*/ 64021 h 5428501"/>
              <a:gd name="connsiteX5" fmla="*/ 2185851 w 5712885"/>
              <a:gd name="connsiteY5" fmla="*/ 81438 h 5428501"/>
              <a:gd name="connsiteX6" fmla="*/ 3335382 w 5712885"/>
              <a:gd name="connsiteY6" fmla="*/ 90147 h 5428501"/>
              <a:gd name="connsiteX7" fmla="*/ 3640182 w 5712885"/>
              <a:gd name="connsiteY7" fmla="*/ 98855 h 5428501"/>
              <a:gd name="connsiteX8" fmla="*/ 3701142 w 5712885"/>
              <a:gd name="connsiteY8" fmla="*/ 107564 h 5428501"/>
              <a:gd name="connsiteX9" fmla="*/ 4145280 w 5712885"/>
              <a:gd name="connsiteY9" fmla="*/ 142398 h 5428501"/>
              <a:gd name="connsiteX10" fmla="*/ 4624251 w 5712885"/>
              <a:gd name="connsiteY10" fmla="*/ 168524 h 5428501"/>
              <a:gd name="connsiteX11" fmla="*/ 4746171 w 5712885"/>
              <a:gd name="connsiteY11" fmla="*/ 177232 h 5428501"/>
              <a:gd name="connsiteX12" fmla="*/ 5016137 w 5712885"/>
              <a:gd name="connsiteY12" fmla="*/ 220775 h 5428501"/>
              <a:gd name="connsiteX13" fmla="*/ 5303520 w 5712885"/>
              <a:gd name="connsiteY13" fmla="*/ 264318 h 5428501"/>
              <a:gd name="connsiteX14" fmla="*/ 5486400 w 5712885"/>
              <a:gd name="connsiteY14" fmla="*/ 368821 h 5428501"/>
              <a:gd name="connsiteX15" fmla="*/ 5564777 w 5712885"/>
              <a:gd name="connsiteY15" fmla="*/ 482032 h 5428501"/>
              <a:gd name="connsiteX16" fmla="*/ 5608320 w 5712885"/>
              <a:gd name="connsiteY16" fmla="*/ 542992 h 5428501"/>
              <a:gd name="connsiteX17" fmla="*/ 5695405 w 5712885"/>
              <a:gd name="connsiteY17" fmla="*/ 708455 h 5428501"/>
              <a:gd name="connsiteX18" fmla="*/ 5712822 w 5712885"/>
              <a:gd name="connsiteY18" fmla="*/ 804249 h 5428501"/>
              <a:gd name="connsiteX19" fmla="*/ 5643154 w 5712885"/>
              <a:gd name="connsiteY19" fmla="*/ 1413849 h 5428501"/>
              <a:gd name="connsiteX20" fmla="*/ 5582194 w 5712885"/>
              <a:gd name="connsiteY20" fmla="*/ 1770901 h 5428501"/>
              <a:gd name="connsiteX21" fmla="*/ 5564777 w 5712885"/>
              <a:gd name="connsiteY21" fmla="*/ 2127952 h 5428501"/>
              <a:gd name="connsiteX22" fmla="*/ 5547360 w 5712885"/>
              <a:gd name="connsiteY22" fmla="*/ 2232455 h 5428501"/>
              <a:gd name="connsiteX23" fmla="*/ 5521234 w 5712885"/>
              <a:gd name="connsiteY23" fmla="*/ 2502421 h 5428501"/>
              <a:gd name="connsiteX24" fmla="*/ 5503817 w 5712885"/>
              <a:gd name="connsiteY24" fmla="*/ 2650467 h 5428501"/>
              <a:gd name="connsiteX25" fmla="*/ 5460274 w 5712885"/>
              <a:gd name="connsiteY25" fmla="*/ 2807221 h 5428501"/>
              <a:gd name="connsiteX26" fmla="*/ 5242560 w 5712885"/>
              <a:gd name="connsiteY26" fmla="*/ 3390695 h 5428501"/>
              <a:gd name="connsiteX27" fmla="*/ 5216434 w 5712885"/>
              <a:gd name="connsiteY27" fmla="*/ 3460364 h 5428501"/>
              <a:gd name="connsiteX28" fmla="*/ 5181600 w 5712885"/>
              <a:gd name="connsiteY28" fmla="*/ 3556158 h 5428501"/>
              <a:gd name="connsiteX29" fmla="*/ 5155474 w 5712885"/>
              <a:gd name="connsiteY29" fmla="*/ 3599701 h 5428501"/>
              <a:gd name="connsiteX30" fmla="*/ 5120640 w 5712885"/>
              <a:gd name="connsiteY30" fmla="*/ 3721621 h 5428501"/>
              <a:gd name="connsiteX31" fmla="*/ 5059680 w 5712885"/>
              <a:gd name="connsiteY31" fmla="*/ 3930627 h 5428501"/>
              <a:gd name="connsiteX32" fmla="*/ 4920342 w 5712885"/>
              <a:gd name="connsiteY32" fmla="*/ 4191884 h 5428501"/>
              <a:gd name="connsiteX33" fmla="*/ 4859382 w 5712885"/>
              <a:gd name="connsiteY33" fmla="*/ 4278969 h 5428501"/>
              <a:gd name="connsiteX34" fmla="*/ 4693920 w 5712885"/>
              <a:gd name="connsiteY34" fmla="*/ 4583769 h 5428501"/>
              <a:gd name="connsiteX35" fmla="*/ 4598125 w 5712885"/>
              <a:gd name="connsiteY35" fmla="*/ 4705689 h 5428501"/>
              <a:gd name="connsiteX36" fmla="*/ 4476205 w 5712885"/>
              <a:gd name="connsiteY36" fmla="*/ 4888569 h 5428501"/>
              <a:gd name="connsiteX37" fmla="*/ 4354285 w 5712885"/>
              <a:gd name="connsiteY37" fmla="*/ 5088867 h 5428501"/>
              <a:gd name="connsiteX38" fmla="*/ 4302034 w 5712885"/>
              <a:gd name="connsiteY38" fmla="*/ 5149827 h 5428501"/>
              <a:gd name="connsiteX39" fmla="*/ 4232365 w 5712885"/>
              <a:gd name="connsiteY39" fmla="*/ 5263038 h 5428501"/>
              <a:gd name="connsiteX40" fmla="*/ 4119154 w 5712885"/>
              <a:gd name="connsiteY40" fmla="*/ 5367541 h 5428501"/>
              <a:gd name="connsiteX41" fmla="*/ 4066902 w 5712885"/>
              <a:gd name="connsiteY41" fmla="*/ 5376249 h 5428501"/>
              <a:gd name="connsiteX42" fmla="*/ 3910148 w 5712885"/>
              <a:gd name="connsiteY42" fmla="*/ 5393667 h 5428501"/>
              <a:gd name="connsiteX43" fmla="*/ 3675017 w 5712885"/>
              <a:gd name="connsiteY43" fmla="*/ 5428501 h 5428501"/>
              <a:gd name="connsiteX44" fmla="*/ 3126377 w 5712885"/>
              <a:gd name="connsiteY44" fmla="*/ 5411084 h 5428501"/>
              <a:gd name="connsiteX45" fmla="*/ 3039291 w 5712885"/>
              <a:gd name="connsiteY45" fmla="*/ 5358832 h 5428501"/>
              <a:gd name="connsiteX46" fmla="*/ 2926080 w 5712885"/>
              <a:gd name="connsiteY46" fmla="*/ 5280455 h 5428501"/>
              <a:gd name="connsiteX47" fmla="*/ 2873828 w 5712885"/>
              <a:gd name="connsiteY47" fmla="*/ 5219495 h 5428501"/>
              <a:gd name="connsiteX48" fmla="*/ 2690948 w 5712885"/>
              <a:gd name="connsiteY48" fmla="*/ 5088867 h 5428501"/>
              <a:gd name="connsiteX49" fmla="*/ 2534194 w 5712885"/>
              <a:gd name="connsiteY49" fmla="*/ 4984364 h 5428501"/>
              <a:gd name="connsiteX50" fmla="*/ 2229394 w 5712885"/>
              <a:gd name="connsiteY50" fmla="*/ 4775358 h 5428501"/>
              <a:gd name="connsiteX51" fmla="*/ 2133600 w 5712885"/>
              <a:gd name="connsiteY51" fmla="*/ 4679564 h 5428501"/>
              <a:gd name="connsiteX52" fmla="*/ 2098765 w 5712885"/>
              <a:gd name="connsiteY52" fmla="*/ 4618604 h 5428501"/>
              <a:gd name="connsiteX53" fmla="*/ 2081348 w 5712885"/>
              <a:gd name="connsiteY53" fmla="*/ 4592478 h 5428501"/>
              <a:gd name="connsiteX54" fmla="*/ 2063931 w 5712885"/>
              <a:gd name="connsiteY54" fmla="*/ 4548935 h 5428501"/>
              <a:gd name="connsiteX55" fmla="*/ 2002971 w 5712885"/>
              <a:gd name="connsiteY55" fmla="*/ 4444432 h 5428501"/>
              <a:gd name="connsiteX56" fmla="*/ 1985554 w 5712885"/>
              <a:gd name="connsiteY56" fmla="*/ 4400889 h 5428501"/>
              <a:gd name="connsiteX57" fmla="*/ 1968137 w 5712885"/>
              <a:gd name="connsiteY57" fmla="*/ 4366055 h 5428501"/>
              <a:gd name="connsiteX58" fmla="*/ 1950720 w 5712885"/>
              <a:gd name="connsiteY58" fmla="*/ 4322512 h 5428501"/>
              <a:gd name="connsiteX59" fmla="*/ 1907177 w 5712885"/>
              <a:gd name="connsiteY59" fmla="*/ 4244135 h 5428501"/>
              <a:gd name="connsiteX60" fmla="*/ 1854925 w 5712885"/>
              <a:gd name="connsiteY60" fmla="*/ 4130924 h 5428501"/>
              <a:gd name="connsiteX61" fmla="*/ 1811382 w 5712885"/>
              <a:gd name="connsiteY61" fmla="*/ 4069964 h 5428501"/>
              <a:gd name="connsiteX62" fmla="*/ 1767840 w 5712885"/>
              <a:gd name="connsiteY62" fmla="*/ 3982878 h 5428501"/>
              <a:gd name="connsiteX63" fmla="*/ 1680754 w 5712885"/>
              <a:gd name="connsiteY63" fmla="*/ 3869667 h 5428501"/>
              <a:gd name="connsiteX64" fmla="*/ 1654628 w 5712885"/>
              <a:gd name="connsiteY64" fmla="*/ 3808707 h 5428501"/>
              <a:gd name="connsiteX65" fmla="*/ 1524000 w 5712885"/>
              <a:gd name="connsiteY65" fmla="*/ 3599701 h 5428501"/>
              <a:gd name="connsiteX66" fmla="*/ 1436914 w 5712885"/>
              <a:gd name="connsiteY66" fmla="*/ 3434238 h 5428501"/>
              <a:gd name="connsiteX67" fmla="*/ 1341120 w 5712885"/>
              <a:gd name="connsiteY67" fmla="*/ 3286192 h 5428501"/>
              <a:gd name="connsiteX68" fmla="*/ 1262742 w 5712885"/>
              <a:gd name="connsiteY68" fmla="*/ 3181689 h 5428501"/>
              <a:gd name="connsiteX69" fmla="*/ 1123405 w 5712885"/>
              <a:gd name="connsiteY69" fmla="*/ 2972684 h 5428501"/>
              <a:gd name="connsiteX70" fmla="*/ 984068 w 5712885"/>
              <a:gd name="connsiteY70" fmla="*/ 2815929 h 5428501"/>
              <a:gd name="connsiteX71" fmla="*/ 783771 w 5712885"/>
              <a:gd name="connsiteY71" fmla="*/ 2615632 h 5428501"/>
              <a:gd name="connsiteX72" fmla="*/ 696685 w 5712885"/>
              <a:gd name="connsiteY72" fmla="*/ 2537255 h 5428501"/>
              <a:gd name="connsiteX73" fmla="*/ 444137 w 5712885"/>
              <a:gd name="connsiteY73" fmla="*/ 2188912 h 5428501"/>
              <a:gd name="connsiteX74" fmla="*/ 391885 w 5712885"/>
              <a:gd name="connsiteY74" fmla="*/ 2093118 h 5428501"/>
              <a:gd name="connsiteX75" fmla="*/ 322217 w 5712885"/>
              <a:gd name="connsiteY75" fmla="*/ 1849278 h 5428501"/>
              <a:gd name="connsiteX76" fmla="*/ 304800 w 5712885"/>
              <a:gd name="connsiteY76" fmla="*/ 1797027 h 5428501"/>
              <a:gd name="connsiteX77" fmla="*/ 278674 w 5712885"/>
              <a:gd name="connsiteY77" fmla="*/ 1727358 h 5428501"/>
              <a:gd name="connsiteX78" fmla="*/ 209005 w 5712885"/>
              <a:gd name="connsiteY78" fmla="*/ 1588021 h 5428501"/>
              <a:gd name="connsiteX79" fmla="*/ 139337 w 5712885"/>
              <a:gd name="connsiteY79" fmla="*/ 1396432 h 5428501"/>
              <a:gd name="connsiteX80" fmla="*/ 130628 w 5712885"/>
              <a:gd name="connsiteY80" fmla="*/ 1326764 h 5428501"/>
              <a:gd name="connsiteX81" fmla="*/ 95794 w 5712885"/>
              <a:gd name="connsiteY81" fmla="*/ 1117758 h 5428501"/>
              <a:gd name="connsiteX82" fmla="*/ 87085 w 5712885"/>
              <a:gd name="connsiteY82" fmla="*/ 1030672 h 5428501"/>
              <a:gd name="connsiteX83" fmla="*/ 60960 w 5712885"/>
              <a:gd name="connsiteY83" fmla="*/ 934878 h 5428501"/>
              <a:gd name="connsiteX84" fmla="*/ 17417 w 5712885"/>
              <a:gd name="connsiteY84" fmla="*/ 734581 h 5428501"/>
              <a:gd name="connsiteX85" fmla="*/ 8708 w 5712885"/>
              <a:gd name="connsiteY85" fmla="*/ 473324 h 5428501"/>
              <a:gd name="connsiteX86" fmla="*/ 0 w 5712885"/>
              <a:gd name="connsiteY86" fmla="*/ 351404 h 5428501"/>
              <a:gd name="connsiteX87" fmla="*/ 8708 w 5712885"/>
              <a:gd name="connsiteY87" fmla="*/ 177232 h 5428501"/>
              <a:gd name="connsiteX88" fmla="*/ 60960 w 5712885"/>
              <a:gd name="connsiteY88" fmla="*/ 151107 h 542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712885" h="5428501">
                <a:moveTo>
                  <a:pt x="60960" y="151107"/>
                </a:moveTo>
                <a:lnTo>
                  <a:pt x="60960" y="151107"/>
                </a:lnTo>
                <a:cubicBezTo>
                  <a:pt x="136434" y="119175"/>
                  <a:pt x="207811" y="74917"/>
                  <a:pt x="287382" y="55312"/>
                </a:cubicBezTo>
                <a:cubicBezTo>
                  <a:pt x="658331" y="-36081"/>
                  <a:pt x="999034" y="11186"/>
                  <a:pt x="1384662" y="20478"/>
                </a:cubicBezTo>
                <a:lnTo>
                  <a:pt x="1968137" y="64021"/>
                </a:lnTo>
                <a:cubicBezTo>
                  <a:pt x="2040738" y="69439"/>
                  <a:pt x="2113061" y="80047"/>
                  <a:pt x="2185851" y="81438"/>
                </a:cubicBezTo>
                <a:cubicBezTo>
                  <a:pt x="2568969" y="88759"/>
                  <a:pt x="2952205" y="87244"/>
                  <a:pt x="3335382" y="90147"/>
                </a:cubicBezTo>
                <a:lnTo>
                  <a:pt x="3640182" y="98855"/>
                </a:lnTo>
                <a:cubicBezTo>
                  <a:pt x="3660685" y="99831"/>
                  <a:pt x="3680692" y="105801"/>
                  <a:pt x="3701142" y="107564"/>
                </a:cubicBezTo>
                <a:lnTo>
                  <a:pt x="4145280" y="142398"/>
                </a:lnTo>
                <a:cubicBezTo>
                  <a:pt x="4304827" y="152934"/>
                  <a:pt x="4464625" y="159270"/>
                  <a:pt x="4624251" y="168524"/>
                </a:cubicBezTo>
                <a:cubicBezTo>
                  <a:pt x="4664926" y="170882"/>
                  <a:pt x="4705531" y="174329"/>
                  <a:pt x="4746171" y="177232"/>
                </a:cubicBezTo>
                <a:cubicBezTo>
                  <a:pt x="4854014" y="231153"/>
                  <a:pt x="4753070" y="185699"/>
                  <a:pt x="5016137" y="220775"/>
                </a:cubicBezTo>
                <a:cubicBezTo>
                  <a:pt x="5112175" y="233580"/>
                  <a:pt x="5303520" y="264318"/>
                  <a:pt x="5303520" y="264318"/>
                </a:cubicBezTo>
                <a:cubicBezTo>
                  <a:pt x="5322992" y="274939"/>
                  <a:pt x="5466821" y="351689"/>
                  <a:pt x="5486400" y="368821"/>
                </a:cubicBezTo>
                <a:cubicBezTo>
                  <a:pt x="5521819" y="399813"/>
                  <a:pt x="5539453" y="444046"/>
                  <a:pt x="5564777" y="482032"/>
                </a:cubicBezTo>
                <a:cubicBezTo>
                  <a:pt x="5578629" y="502809"/>
                  <a:pt x="5595176" y="521760"/>
                  <a:pt x="5608320" y="542992"/>
                </a:cubicBezTo>
                <a:cubicBezTo>
                  <a:pt x="5673961" y="649029"/>
                  <a:pt x="5664539" y="631290"/>
                  <a:pt x="5695405" y="708455"/>
                </a:cubicBezTo>
                <a:cubicBezTo>
                  <a:pt x="5701211" y="740386"/>
                  <a:pt x="5713886" y="771812"/>
                  <a:pt x="5712822" y="804249"/>
                </a:cubicBezTo>
                <a:cubicBezTo>
                  <a:pt x="5695052" y="1346229"/>
                  <a:pt x="5697685" y="1077571"/>
                  <a:pt x="5643154" y="1413849"/>
                </a:cubicBezTo>
                <a:cubicBezTo>
                  <a:pt x="5573491" y="1843442"/>
                  <a:pt x="5698790" y="1211243"/>
                  <a:pt x="5582194" y="1770901"/>
                </a:cubicBezTo>
                <a:cubicBezTo>
                  <a:pt x="5580668" y="1807521"/>
                  <a:pt x="5571028" y="2067524"/>
                  <a:pt x="5564777" y="2127952"/>
                </a:cubicBezTo>
                <a:cubicBezTo>
                  <a:pt x="5561143" y="2163079"/>
                  <a:pt x="5553166" y="2197621"/>
                  <a:pt x="5547360" y="2232455"/>
                </a:cubicBezTo>
                <a:cubicBezTo>
                  <a:pt x="5533857" y="2461998"/>
                  <a:pt x="5547621" y="2297918"/>
                  <a:pt x="5521234" y="2502421"/>
                </a:cubicBezTo>
                <a:cubicBezTo>
                  <a:pt x="5514875" y="2551701"/>
                  <a:pt x="5513562" y="2601743"/>
                  <a:pt x="5503817" y="2650467"/>
                </a:cubicBezTo>
                <a:cubicBezTo>
                  <a:pt x="5493182" y="2703644"/>
                  <a:pt x="5476121" y="2755358"/>
                  <a:pt x="5460274" y="2807221"/>
                </a:cubicBezTo>
                <a:cubicBezTo>
                  <a:pt x="5398806" y="3008387"/>
                  <a:pt x="5319831" y="3190492"/>
                  <a:pt x="5242560" y="3390695"/>
                </a:cubicBezTo>
                <a:cubicBezTo>
                  <a:pt x="5233629" y="3413834"/>
                  <a:pt x="5225008" y="3437091"/>
                  <a:pt x="5216434" y="3460364"/>
                </a:cubicBezTo>
                <a:cubicBezTo>
                  <a:pt x="5204688" y="3492246"/>
                  <a:pt x="5199081" y="3527023"/>
                  <a:pt x="5181600" y="3556158"/>
                </a:cubicBezTo>
                <a:lnTo>
                  <a:pt x="5155474" y="3599701"/>
                </a:lnTo>
                <a:cubicBezTo>
                  <a:pt x="5143863" y="3640341"/>
                  <a:pt x="5131530" y="3680782"/>
                  <a:pt x="5120640" y="3721621"/>
                </a:cubicBezTo>
                <a:cubicBezTo>
                  <a:pt x="5098158" y="3805926"/>
                  <a:pt x="5093098" y="3857106"/>
                  <a:pt x="5059680" y="3930627"/>
                </a:cubicBezTo>
                <a:cubicBezTo>
                  <a:pt x="5027183" y="4002121"/>
                  <a:pt x="4959664" y="4127987"/>
                  <a:pt x="4920342" y="4191884"/>
                </a:cubicBezTo>
                <a:cubicBezTo>
                  <a:pt x="4901771" y="4222061"/>
                  <a:pt x="4876962" y="4248204"/>
                  <a:pt x="4859382" y="4278969"/>
                </a:cubicBezTo>
                <a:cubicBezTo>
                  <a:pt x="4704084" y="4550740"/>
                  <a:pt x="4860917" y="4322836"/>
                  <a:pt x="4693920" y="4583769"/>
                </a:cubicBezTo>
                <a:cubicBezTo>
                  <a:pt x="4610444" y="4714200"/>
                  <a:pt x="4674014" y="4597847"/>
                  <a:pt x="4598125" y="4705689"/>
                </a:cubicBezTo>
                <a:cubicBezTo>
                  <a:pt x="4555962" y="4765605"/>
                  <a:pt x="4514299" y="4825986"/>
                  <a:pt x="4476205" y="4888569"/>
                </a:cubicBezTo>
                <a:cubicBezTo>
                  <a:pt x="4435565" y="4955335"/>
                  <a:pt x="4405152" y="5029522"/>
                  <a:pt x="4354285" y="5088867"/>
                </a:cubicBezTo>
                <a:cubicBezTo>
                  <a:pt x="4336868" y="5109187"/>
                  <a:pt x="4317382" y="5127902"/>
                  <a:pt x="4302034" y="5149827"/>
                </a:cubicBezTo>
                <a:cubicBezTo>
                  <a:pt x="4276624" y="5186127"/>
                  <a:pt x="4258427" y="5227203"/>
                  <a:pt x="4232365" y="5263038"/>
                </a:cubicBezTo>
                <a:cubicBezTo>
                  <a:pt x="4206935" y="5298005"/>
                  <a:pt x="4165804" y="5350578"/>
                  <a:pt x="4119154" y="5367541"/>
                </a:cubicBezTo>
                <a:cubicBezTo>
                  <a:pt x="4102560" y="5373575"/>
                  <a:pt x="4084423" y="5374059"/>
                  <a:pt x="4066902" y="5376249"/>
                </a:cubicBezTo>
                <a:cubicBezTo>
                  <a:pt x="4014735" y="5382770"/>
                  <a:pt x="3962193" y="5386232"/>
                  <a:pt x="3910148" y="5393667"/>
                </a:cubicBezTo>
                <a:cubicBezTo>
                  <a:pt x="3594732" y="5438727"/>
                  <a:pt x="3892677" y="5406734"/>
                  <a:pt x="3675017" y="5428501"/>
                </a:cubicBezTo>
                <a:cubicBezTo>
                  <a:pt x="3492137" y="5422695"/>
                  <a:pt x="3308260" y="5431017"/>
                  <a:pt x="3126377" y="5411084"/>
                </a:cubicBezTo>
                <a:cubicBezTo>
                  <a:pt x="3092725" y="5407396"/>
                  <a:pt x="3067647" y="5377325"/>
                  <a:pt x="3039291" y="5358832"/>
                </a:cubicBezTo>
                <a:cubicBezTo>
                  <a:pt x="3000846" y="5333759"/>
                  <a:pt x="2955950" y="5315303"/>
                  <a:pt x="2926080" y="5280455"/>
                </a:cubicBezTo>
                <a:cubicBezTo>
                  <a:pt x="2908663" y="5260135"/>
                  <a:pt x="2893440" y="5237706"/>
                  <a:pt x="2873828" y="5219495"/>
                </a:cubicBezTo>
                <a:cubicBezTo>
                  <a:pt x="2849976" y="5197347"/>
                  <a:pt x="2697526" y="5092626"/>
                  <a:pt x="2690948" y="5088867"/>
                </a:cubicBezTo>
                <a:cubicBezTo>
                  <a:pt x="2506604" y="4983526"/>
                  <a:pt x="2799236" y="5153696"/>
                  <a:pt x="2534194" y="4984364"/>
                </a:cubicBezTo>
                <a:cubicBezTo>
                  <a:pt x="2306145" y="4838666"/>
                  <a:pt x="2368702" y="4908032"/>
                  <a:pt x="2229394" y="4775358"/>
                </a:cubicBezTo>
                <a:cubicBezTo>
                  <a:pt x="2196694" y="4744215"/>
                  <a:pt x="2156005" y="4718772"/>
                  <a:pt x="2133600" y="4679564"/>
                </a:cubicBezTo>
                <a:cubicBezTo>
                  <a:pt x="2121988" y="4659244"/>
                  <a:pt x="2110806" y="4638672"/>
                  <a:pt x="2098765" y="4618604"/>
                </a:cubicBezTo>
                <a:cubicBezTo>
                  <a:pt x="2093380" y="4609629"/>
                  <a:pt x="2086029" y="4601840"/>
                  <a:pt x="2081348" y="4592478"/>
                </a:cubicBezTo>
                <a:cubicBezTo>
                  <a:pt x="2074357" y="4578496"/>
                  <a:pt x="2071342" y="4562699"/>
                  <a:pt x="2063931" y="4548935"/>
                </a:cubicBezTo>
                <a:cubicBezTo>
                  <a:pt x="2020319" y="4467941"/>
                  <a:pt x="2029406" y="4503912"/>
                  <a:pt x="2002971" y="4444432"/>
                </a:cubicBezTo>
                <a:cubicBezTo>
                  <a:pt x="1996622" y="4430147"/>
                  <a:pt x="1991903" y="4415174"/>
                  <a:pt x="1985554" y="4400889"/>
                </a:cubicBezTo>
                <a:cubicBezTo>
                  <a:pt x="1980282" y="4389026"/>
                  <a:pt x="1973409" y="4377918"/>
                  <a:pt x="1968137" y="4366055"/>
                </a:cubicBezTo>
                <a:cubicBezTo>
                  <a:pt x="1961788" y="4351770"/>
                  <a:pt x="1957069" y="4336797"/>
                  <a:pt x="1950720" y="4322512"/>
                </a:cubicBezTo>
                <a:cubicBezTo>
                  <a:pt x="1917181" y="4247051"/>
                  <a:pt x="1951130" y="4332042"/>
                  <a:pt x="1907177" y="4244135"/>
                </a:cubicBezTo>
                <a:cubicBezTo>
                  <a:pt x="1884225" y="4198230"/>
                  <a:pt x="1881386" y="4173923"/>
                  <a:pt x="1854925" y="4130924"/>
                </a:cubicBezTo>
                <a:cubicBezTo>
                  <a:pt x="1841837" y="4109657"/>
                  <a:pt x="1824043" y="4091488"/>
                  <a:pt x="1811382" y="4069964"/>
                </a:cubicBezTo>
                <a:cubicBezTo>
                  <a:pt x="1794927" y="4041990"/>
                  <a:pt x="1788961" y="4007519"/>
                  <a:pt x="1767840" y="3982878"/>
                </a:cubicBezTo>
                <a:cubicBezTo>
                  <a:pt x="1734818" y="3944353"/>
                  <a:pt x="1704738" y="3914208"/>
                  <a:pt x="1680754" y="3869667"/>
                </a:cubicBezTo>
                <a:cubicBezTo>
                  <a:pt x="1670273" y="3850202"/>
                  <a:pt x="1665729" y="3827825"/>
                  <a:pt x="1654628" y="3808707"/>
                </a:cubicBezTo>
                <a:cubicBezTo>
                  <a:pt x="1613374" y="3737659"/>
                  <a:pt x="1566932" y="3669748"/>
                  <a:pt x="1524000" y="3599701"/>
                </a:cubicBezTo>
                <a:cubicBezTo>
                  <a:pt x="1406951" y="3408726"/>
                  <a:pt x="1604289" y="3719761"/>
                  <a:pt x="1436914" y="3434238"/>
                </a:cubicBezTo>
                <a:cubicBezTo>
                  <a:pt x="1407189" y="3383530"/>
                  <a:pt x="1376387" y="3333215"/>
                  <a:pt x="1341120" y="3286192"/>
                </a:cubicBezTo>
                <a:cubicBezTo>
                  <a:pt x="1314994" y="3251358"/>
                  <a:pt x="1287579" y="3217454"/>
                  <a:pt x="1262742" y="3181689"/>
                </a:cubicBezTo>
                <a:cubicBezTo>
                  <a:pt x="1214982" y="3112915"/>
                  <a:pt x="1179033" y="3035265"/>
                  <a:pt x="1123405" y="2972684"/>
                </a:cubicBezTo>
                <a:cubicBezTo>
                  <a:pt x="1076959" y="2920432"/>
                  <a:pt x="1033502" y="2865363"/>
                  <a:pt x="984068" y="2815929"/>
                </a:cubicBezTo>
                <a:cubicBezTo>
                  <a:pt x="917302" y="2749163"/>
                  <a:pt x="853954" y="2678796"/>
                  <a:pt x="783771" y="2615632"/>
                </a:cubicBezTo>
                <a:cubicBezTo>
                  <a:pt x="754742" y="2589506"/>
                  <a:pt x="722263" y="2566768"/>
                  <a:pt x="696685" y="2537255"/>
                </a:cubicBezTo>
                <a:cubicBezTo>
                  <a:pt x="657027" y="2491496"/>
                  <a:pt x="478385" y="2251700"/>
                  <a:pt x="444137" y="2188912"/>
                </a:cubicBezTo>
                <a:cubicBezTo>
                  <a:pt x="426720" y="2156981"/>
                  <a:pt x="405608" y="2126802"/>
                  <a:pt x="391885" y="2093118"/>
                </a:cubicBezTo>
                <a:cubicBezTo>
                  <a:pt x="354988" y="2002553"/>
                  <a:pt x="347337" y="1939712"/>
                  <a:pt x="322217" y="1849278"/>
                </a:cubicBezTo>
                <a:cubicBezTo>
                  <a:pt x="317303" y="1831589"/>
                  <a:pt x="310975" y="1814317"/>
                  <a:pt x="304800" y="1797027"/>
                </a:cubicBezTo>
                <a:cubicBezTo>
                  <a:pt x="296458" y="1773670"/>
                  <a:pt x="289008" y="1749905"/>
                  <a:pt x="278674" y="1727358"/>
                </a:cubicBezTo>
                <a:cubicBezTo>
                  <a:pt x="257038" y="1680152"/>
                  <a:pt x="225426" y="1637284"/>
                  <a:pt x="209005" y="1588021"/>
                </a:cubicBezTo>
                <a:cubicBezTo>
                  <a:pt x="158471" y="1436419"/>
                  <a:pt x="183542" y="1499579"/>
                  <a:pt x="139337" y="1396432"/>
                </a:cubicBezTo>
                <a:cubicBezTo>
                  <a:pt x="136434" y="1373209"/>
                  <a:pt x="134278" y="1349881"/>
                  <a:pt x="130628" y="1326764"/>
                </a:cubicBezTo>
                <a:cubicBezTo>
                  <a:pt x="107853" y="1182523"/>
                  <a:pt x="116415" y="1275848"/>
                  <a:pt x="95794" y="1117758"/>
                </a:cubicBezTo>
                <a:cubicBezTo>
                  <a:pt x="92021" y="1088830"/>
                  <a:pt x="92544" y="1059330"/>
                  <a:pt x="87085" y="1030672"/>
                </a:cubicBezTo>
                <a:cubicBezTo>
                  <a:pt x="80892" y="998159"/>
                  <a:pt x="68541" y="967096"/>
                  <a:pt x="60960" y="934878"/>
                </a:cubicBezTo>
                <a:cubicBezTo>
                  <a:pt x="45311" y="868369"/>
                  <a:pt x="17417" y="734581"/>
                  <a:pt x="17417" y="734581"/>
                </a:cubicBezTo>
                <a:cubicBezTo>
                  <a:pt x="14514" y="647495"/>
                  <a:pt x="12665" y="560368"/>
                  <a:pt x="8708" y="473324"/>
                </a:cubicBezTo>
                <a:cubicBezTo>
                  <a:pt x="6858" y="432622"/>
                  <a:pt x="0" y="392148"/>
                  <a:pt x="0" y="351404"/>
                </a:cubicBezTo>
                <a:cubicBezTo>
                  <a:pt x="0" y="293274"/>
                  <a:pt x="1190" y="234874"/>
                  <a:pt x="8708" y="177232"/>
                </a:cubicBezTo>
                <a:cubicBezTo>
                  <a:pt x="10062" y="166854"/>
                  <a:pt x="52251" y="155461"/>
                  <a:pt x="60960" y="151107"/>
                </a:cubicBezTo>
                <a:close/>
              </a:path>
            </a:pathLst>
          </a:cu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2F70FD14-DDD2-CBD5-5039-45D480EE5251}"/>
              </a:ext>
            </a:extLst>
          </p:cNvPr>
          <p:cNvSpPr/>
          <p:nvPr/>
        </p:nvSpPr>
        <p:spPr>
          <a:xfrm>
            <a:off x="3993562" y="941287"/>
            <a:ext cx="7892478" cy="5408023"/>
          </a:xfrm>
          <a:custGeom>
            <a:avLst/>
            <a:gdLst>
              <a:gd name="connsiteX0" fmla="*/ 1009948 w 7892478"/>
              <a:gd name="connsiteY0" fmla="*/ 539932 h 5408023"/>
              <a:gd name="connsiteX1" fmla="*/ 1009948 w 7892478"/>
              <a:gd name="connsiteY1" fmla="*/ 539932 h 5408023"/>
              <a:gd name="connsiteX2" fmla="*/ 713856 w 7892478"/>
              <a:gd name="connsiteY2" fmla="*/ 714103 h 5408023"/>
              <a:gd name="connsiteX3" fmla="*/ 635479 w 7892478"/>
              <a:gd name="connsiteY3" fmla="*/ 783772 h 5408023"/>
              <a:gd name="connsiteX4" fmla="*/ 600645 w 7892478"/>
              <a:gd name="connsiteY4" fmla="*/ 809897 h 5408023"/>
              <a:gd name="connsiteX5" fmla="*/ 513559 w 7892478"/>
              <a:gd name="connsiteY5" fmla="*/ 888274 h 5408023"/>
              <a:gd name="connsiteX6" fmla="*/ 304553 w 7892478"/>
              <a:gd name="connsiteY6" fmla="*/ 1018903 h 5408023"/>
              <a:gd name="connsiteX7" fmla="*/ 208759 w 7892478"/>
              <a:gd name="connsiteY7" fmla="*/ 1123406 h 5408023"/>
              <a:gd name="connsiteX8" fmla="*/ 69422 w 7892478"/>
              <a:gd name="connsiteY8" fmla="*/ 1314994 h 5408023"/>
              <a:gd name="connsiteX9" fmla="*/ 34588 w 7892478"/>
              <a:gd name="connsiteY9" fmla="*/ 1375954 h 5408023"/>
              <a:gd name="connsiteX10" fmla="*/ 52005 w 7892478"/>
              <a:gd name="connsiteY10" fmla="*/ 1854926 h 5408023"/>
              <a:gd name="connsiteX11" fmla="*/ 130382 w 7892478"/>
              <a:gd name="connsiteY11" fmla="*/ 1924594 h 5408023"/>
              <a:gd name="connsiteX12" fmla="*/ 243593 w 7892478"/>
              <a:gd name="connsiteY12" fmla="*/ 2046514 h 5408023"/>
              <a:gd name="connsiteX13" fmla="*/ 304553 w 7892478"/>
              <a:gd name="connsiteY13" fmla="*/ 2098766 h 5408023"/>
              <a:gd name="connsiteX14" fmla="*/ 321971 w 7892478"/>
              <a:gd name="connsiteY14" fmla="*/ 2124892 h 5408023"/>
              <a:gd name="connsiteX15" fmla="*/ 661605 w 7892478"/>
              <a:gd name="connsiteY15" fmla="*/ 2307772 h 5408023"/>
              <a:gd name="connsiteX16" fmla="*/ 1097033 w 7892478"/>
              <a:gd name="connsiteY16" fmla="*/ 2360023 h 5408023"/>
              <a:gd name="connsiteX17" fmla="*/ 1358291 w 7892478"/>
              <a:gd name="connsiteY17" fmla="*/ 2386149 h 5408023"/>
              <a:gd name="connsiteX18" fmla="*/ 1898222 w 7892478"/>
              <a:gd name="connsiteY18" fmla="*/ 2403566 h 5408023"/>
              <a:gd name="connsiteX19" fmla="*/ 2037559 w 7892478"/>
              <a:gd name="connsiteY19" fmla="*/ 2438400 h 5408023"/>
              <a:gd name="connsiteX20" fmla="*/ 2098519 w 7892478"/>
              <a:gd name="connsiteY20" fmla="*/ 2464526 h 5408023"/>
              <a:gd name="connsiteX21" fmla="*/ 2194313 w 7892478"/>
              <a:gd name="connsiteY21" fmla="*/ 2490652 h 5408023"/>
              <a:gd name="connsiteX22" fmla="*/ 2246565 w 7892478"/>
              <a:gd name="connsiteY22" fmla="*/ 2508069 h 5408023"/>
              <a:gd name="connsiteX23" fmla="*/ 2368485 w 7892478"/>
              <a:gd name="connsiteY23" fmla="*/ 2525486 h 5408023"/>
              <a:gd name="connsiteX24" fmla="*/ 2551365 w 7892478"/>
              <a:gd name="connsiteY24" fmla="*/ 2647406 h 5408023"/>
              <a:gd name="connsiteX25" fmla="*/ 2638451 w 7892478"/>
              <a:gd name="connsiteY25" fmla="*/ 2708366 h 5408023"/>
              <a:gd name="connsiteX26" fmla="*/ 2716828 w 7892478"/>
              <a:gd name="connsiteY26" fmla="*/ 2760617 h 5408023"/>
              <a:gd name="connsiteX27" fmla="*/ 2821331 w 7892478"/>
              <a:gd name="connsiteY27" fmla="*/ 2873829 h 5408023"/>
              <a:gd name="connsiteX28" fmla="*/ 2864873 w 7892478"/>
              <a:gd name="connsiteY28" fmla="*/ 2934789 h 5408023"/>
              <a:gd name="connsiteX29" fmla="*/ 2899708 w 7892478"/>
              <a:gd name="connsiteY29" fmla="*/ 2978332 h 5408023"/>
              <a:gd name="connsiteX30" fmla="*/ 2934542 w 7892478"/>
              <a:gd name="connsiteY30" fmla="*/ 3030583 h 5408023"/>
              <a:gd name="connsiteX31" fmla="*/ 3065171 w 7892478"/>
              <a:gd name="connsiteY31" fmla="*/ 3152503 h 5408023"/>
              <a:gd name="connsiteX32" fmla="*/ 3152256 w 7892478"/>
              <a:gd name="connsiteY32" fmla="*/ 3204754 h 5408023"/>
              <a:gd name="connsiteX33" fmla="*/ 3282885 w 7892478"/>
              <a:gd name="connsiteY33" fmla="*/ 3291840 h 5408023"/>
              <a:gd name="connsiteX34" fmla="*/ 3387388 w 7892478"/>
              <a:gd name="connsiteY34" fmla="*/ 3352800 h 5408023"/>
              <a:gd name="connsiteX35" fmla="*/ 3413513 w 7892478"/>
              <a:gd name="connsiteY35" fmla="*/ 3370217 h 5408023"/>
              <a:gd name="connsiteX36" fmla="*/ 3430931 w 7892478"/>
              <a:gd name="connsiteY36" fmla="*/ 3387634 h 5408023"/>
              <a:gd name="connsiteX37" fmla="*/ 3526725 w 7892478"/>
              <a:gd name="connsiteY37" fmla="*/ 3466012 h 5408023"/>
              <a:gd name="connsiteX38" fmla="*/ 3622519 w 7892478"/>
              <a:gd name="connsiteY38" fmla="*/ 3544389 h 5408023"/>
              <a:gd name="connsiteX39" fmla="*/ 3727022 w 7892478"/>
              <a:gd name="connsiteY39" fmla="*/ 3622766 h 5408023"/>
              <a:gd name="connsiteX40" fmla="*/ 3866359 w 7892478"/>
              <a:gd name="connsiteY40" fmla="*/ 3831772 h 5408023"/>
              <a:gd name="connsiteX41" fmla="*/ 3927319 w 7892478"/>
              <a:gd name="connsiteY41" fmla="*/ 3910149 h 5408023"/>
              <a:gd name="connsiteX42" fmla="*/ 3953445 w 7892478"/>
              <a:gd name="connsiteY42" fmla="*/ 3962400 h 5408023"/>
              <a:gd name="connsiteX43" fmla="*/ 4075365 w 7892478"/>
              <a:gd name="connsiteY43" fmla="*/ 4162697 h 5408023"/>
              <a:gd name="connsiteX44" fmla="*/ 4145033 w 7892478"/>
              <a:gd name="connsiteY44" fmla="*/ 4258492 h 5408023"/>
              <a:gd name="connsiteX45" fmla="*/ 4197285 w 7892478"/>
              <a:gd name="connsiteY45" fmla="*/ 4345577 h 5408023"/>
              <a:gd name="connsiteX46" fmla="*/ 4275662 w 7892478"/>
              <a:gd name="connsiteY46" fmla="*/ 4450080 h 5408023"/>
              <a:gd name="connsiteX47" fmla="*/ 4327913 w 7892478"/>
              <a:gd name="connsiteY47" fmla="*/ 4511040 h 5408023"/>
              <a:gd name="connsiteX48" fmla="*/ 4371456 w 7892478"/>
              <a:gd name="connsiteY48" fmla="*/ 4580709 h 5408023"/>
              <a:gd name="connsiteX49" fmla="*/ 4484668 w 7892478"/>
              <a:gd name="connsiteY49" fmla="*/ 4685212 h 5408023"/>
              <a:gd name="connsiteX50" fmla="*/ 4571753 w 7892478"/>
              <a:gd name="connsiteY50" fmla="*/ 4763589 h 5408023"/>
              <a:gd name="connsiteX51" fmla="*/ 4833011 w 7892478"/>
              <a:gd name="connsiteY51" fmla="*/ 5033554 h 5408023"/>
              <a:gd name="connsiteX52" fmla="*/ 5120393 w 7892478"/>
              <a:gd name="connsiteY52" fmla="*/ 5277394 h 5408023"/>
              <a:gd name="connsiteX53" fmla="*/ 5242313 w 7892478"/>
              <a:gd name="connsiteY53" fmla="*/ 5329646 h 5408023"/>
              <a:gd name="connsiteX54" fmla="*/ 5338108 w 7892478"/>
              <a:gd name="connsiteY54" fmla="*/ 5381897 h 5408023"/>
              <a:gd name="connsiteX55" fmla="*/ 5494862 w 7892478"/>
              <a:gd name="connsiteY55" fmla="*/ 5408023 h 5408023"/>
              <a:gd name="connsiteX56" fmla="*/ 5712576 w 7892478"/>
              <a:gd name="connsiteY56" fmla="*/ 5381897 h 5408023"/>
              <a:gd name="connsiteX57" fmla="*/ 5790953 w 7892478"/>
              <a:gd name="connsiteY57" fmla="*/ 5338354 h 5408023"/>
              <a:gd name="connsiteX58" fmla="*/ 5921582 w 7892478"/>
              <a:gd name="connsiteY58" fmla="*/ 5259977 h 5408023"/>
              <a:gd name="connsiteX59" fmla="*/ 5973833 w 7892478"/>
              <a:gd name="connsiteY59" fmla="*/ 5216434 h 5408023"/>
              <a:gd name="connsiteX60" fmla="*/ 6095753 w 7892478"/>
              <a:gd name="connsiteY60" fmla="*/ 5155474 h 5408023"/>
              <a:gd name="connsiteX61" fmla="*/ 6156713 w 7892478"/>
              <a:gd name="connsiteY61" fmla="*/ 5120640 h 5408023"/>
              <a:gd name="connsiteX62" fmla="*/ 6252508 w 7892478"/>
              <a:gd name="connsiteY62" fmla="*/ 5085806 h 5408023"/>
              <a:gd name="connsiteX63" fmla="*/ 6348302 w 7892478"/>
              <a:gd name="connsiteY63" fmla="*/ 5016137 h 5408023"/>
              <a:gd name="connsiteX64" fmla="*/ 6461513 w 7892478"/>
              <a:gd name="connsiteY64" fmla="*/ 4833257 h 5408023"/>
              <a:gd name="connsiteX65" fmla="*/ 6531182 w 7892478"/>
              <a:gd name="connsiteY65" fmla="*/ 4711337 h 5408023"/>
              <a:gd name="connsiteX66" fmla="*/ 6618268 w 7892478"/>
              <a:gd name="connsiteY66" fmla="*/ 4441372 h 5408023"/>
              <a:gd name="connsiteX67" fmla="*/ 6705353 w 7892478"/>
              <a:gd name="connsiteY67" fmla="*/ 4058194 h 5408023"/>
              <a:gd name="connsiteX68" fmla="*/ 6914359 w 7892478"/>
              <a:gd name="connsiteY68" fmla="*/ 3640183 h 5408023"/>
              <a:gd name="connsiteX69" fmla="*/ 7027571 w 7892478"/>
              <a:gd name="connsiteY69" fmla="*/ 3466012 h 5408023"/>
              <a:gd name="connsiteX70" fmla="*/ 7071113 w 7892478"/>
              <a:gd name="connsiteY70" fmla="*/ 3387634 h 5408023"/>
              <a:gd name="connsiteX71" fmla="*/ 7105948 w 7892478"/>
              <a:gd name="connsiteY71" fmla="*/ 3344092 h 5408023"/>
              <a:gd name="connsiteX72" fmla="*/ 7184325 w 7892478"/>
              <a:gd name="connsiteY72" fmla="*/ 3135086 h 5408023"/>
              <a:gd name="connsiteX73" fmla="*/ 7384622 w 7892478"/>
              <a:gd name="connsiteY73" fmla="*/ 2760617 h 5408023"/>
              <a:gd name="connsiteX74" fmla="*/ 7584919 w 7892478"/>
              <a:gd name="connsiteY74" fmla="*/ 2220686 h 5408023"/>
              <a:gd name="connsiteX75" fmla="*/ 7645879 w 7892478"/>
              <a:gd name="connsiteY75" fmla="*/ 2037806 h 5408023"/>
              <a:gd name="connsiteX76" fmla="*/ 7881011 w 7892478"/>
              <a:gd name="connsiteY76" fmla="*/ 1088572 h 5408023"/>
              <a:gd name="connsiteX77" fmla="*/ 7872302 w 7892478"/>
              <a:gd name="connsiteY77" fmla="*/ 696686 h 5408023"/>
              <a:gd name="connsiteX78" fmla="*/ 7793925 w 7892478"/>
              <a:gd name="connsiteY78" fmla="*/ 566057 h 5408023"/>
              <a:gd name="connsiteX79" fmla="*/ 7750382 w 7892478"/>
              <a:gd name="connsiteY79" fmla="*/ 505097 h 5408023"/>
              <a:gd name="connsiteX80" fmla="*/ 7584919 w 7892478"/>
              <a:gd name="connsiteY80" fmla="*/ 391886 h 5408023"/>
              <a:gd name="connsiteX81" fmla="*/ 6966611 w 7892478"/>
              <a:gd name="connsiteY81" fmla="*/ 261257 h 5408023"/>
              <a:gd name="connsiteX82" fmla="*/ 6156713 w 7892478"/>
              <a:gd name="connsiteY82" fmla="*/ 165463 h 5408023"/>
              <a:gd name="connsiteX83" fmla="*/ 5965125 w 7892478"/>
              <a:gd name="connsiteY83" fmla="*/ 139337 h 5408023"/>
              <a:gd name="connsiteX84" fmla="*/ 5729993 w 7892478"/>
              <a:gd name="connsiteY84" fmla="*/ 95794 h 5408023"/>
              <a:gd name="connsiteX85" fmla="*/ 5224896 w 7892478"/>
              <a:gd name="connsiteY85" fmla="*/ 43543 h 5408023"/>
              <a:gd name="connsiteX86" fmla="*/ 4597879 w 7892478"/>
              <a:gd name="connsiteY86" fmla="*/ 0 h 5408023"/>
              <a:gd name="connsiteX87" fmla="*/ 4057948 w 7892478"/>
              <a:gd name="connsiteY87" fmla="*/ 8709 h 5408023"/>
              <a:gd name="connsiteX88" fmla="*/ 3248051 w 7892478"/>
              <a:gd name="connsiteY88" fmla="*/ 69669 h 5408023"/>
              <a:gd name="connsiteX89" fmla="*/ 2908416 w 7892478"/>
              <a:gd name="connsiteY89" fmla="*/ 121920 h 5408023"/>
              <a:gd name="connsiteX90" fmla="*/ 2394611 w 7892478"/>
              <a:gd name="connsiteY90" fmla="*/ 148046 h 5408023"/>
              <a:gd name="connsiteX91" fmla="*/ 2028851 w 7892478"/>
              <a:gd name="connsiteY91" fmla="*/ 165463 h 5408023"/>
              <a:gd name="connsiteX92" fmla="*/ 1741468 w 7892478"/>
              <a:gd name="connsiteY92" fmla="*/ 209006 h 5408023"/>
              <a:gd name="connsiteX93" fmla="*/ 1175411 w 7892478"/>
              <a:gd name="connsiteY93" fmla="*/ 269966 h 5408023"/>
              <a:gd name="connsiteX94" fmla="*/ 1070908 w 7892478"/>
              <a:gd name="connsiteY94" fmla="*/ 304800 h 5408023"/>
              <a:gd name="connsiteX95" fmla="*/ 1036073 w 7892478"/>
              <a:gd name="connsiteY95" fmla="*/ 322217 h 5408023"/>
              <a:gd name="connsiteX96" fmla="*/ 922862 w 7892478"/>
              <a:gd name="connsiteY96" fmla="*/ 418012 h 5408023"/>
              <a:gd name="connsiteX97" fmla="*/ 905445 w 7892478"/>
              <a:gd name="connsiteY97" fmla="*/ 487680 h 5408023"/>
              <a:gd name="connsiteX98" fmla="*/ 896736 w 7892478"/>
              <a:gd name="connsiteY98" fmla="*/ 618309 h 5408023"/>
              <a:gd name="connsiteX99" fmla="*/ 853193 w 7892478"/>
              <a:gd name="connsiteY99" fmla="*/ 661852 h 5408023"/>
              <a:gd name="connsiteX100" fmla="*/ 774816 w 7892478"/>
              <a:gd name="connsiteY100" fmla="*/ 731520 h 5408023"/>
              <a:gd name="connsiteX101" fmla="*/ 748691 w 7892478"/>
              <a:gd name="connsiteY101" fmla="*/ 740229 h 5408023"/>
              <a:gd name="connsiteX102" fmla="*/ 661605 w 7892478"/>
              <a:gd name="connsiteY102" fmla="*/ 757646 h 5408023"/>
              <a:gd name="connsiteX103" fmla="*/ 635479 w 7892478"/>
              <a:gd name="connsiteY103" fmla="*/ 783772 h 5408023"/>
              <a:gd name="connsiteX104" fmla="*/ 591936 w 7892478"/>
              <a:gd name="connsiteY104" fmla="*/ 844732 h 5408023"/>
              <a:gd name="connsiteX105" fmla="*/ 513559 w 7892478"/>
              <a:gd name="connsiteY105" fmla="*/ 896983 h 5408023"/>
              <a:gd name="connsiteX106" fmla="*/ 905445 w 7892478"/>
              <a:gd name="connsiteY106" fmla="*/ 583474 h 5408023"/>
              <a:gd name="connsiteX107" fmla="*/ 1009948 w 7892478"/>
              <a:gd name="connsiteY107" fmla="*/ 539932 h 540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7892478" h="5408023">
                <a:moveTo>
                  <a:pt x="1009948" y="539932"/>
                </a:moveTo>
                <a:lnTo>
                  <a:pt x="1009948" y="539932"/>
                </a:lnTo>
                <a:cubicBezTo>
                  <a:pt x="937435" y="580917"/>
                  <a:pt x="795029" y="656804"/>
                  <a:pt x="713856" y="714103"/>
                </a:cubicBezTo>
                <a:cubicBezTo>
                  <a:pt x="630847" y="772698"/>
                  <a:pt x="689206" y="737721"/>
                  <a:pt x="635479" y="783772"/>
                </a:cubicBezTo>
                <a:cubicBezTo>
                  <a:pt x="624459" y="793218"/>
                  <a:pt x="611665" y="800451"/>
                  <a:pt x="600645" y="809897"/>
                </a:cubicBezTo>
                <a:cubicBezTo>
                  <a:pt x="570993" y="835313"/>
                  <a:pt x="545339" y="865574"/>
                  <a:pt x="513559" y="888274"/>
                </a:cubicBezTo>
                <a:cubicBezTo>
                  <a:pt x="363442" y="995501"/>
                  <a:pt x="465374" y="878185"/>
                  <a:pt x="304553" y="1018903"/>
                </a:cubicBezTo>
                <a:cubicBezTo>
                  <a:pt x="268990" y="1050021"/>
                  <a:pt x="239646" y="1087642"/>
                  <a:pt x="208759" y="1123406"/>
                </a:cubicBezTo>
                <a:cubicBezTo>
                  <a:pt x="149392" y="1192147"/>
                  <a:pt x="118658" y="1237037"/>
                  <a:pt x="69422" y="1314994"/>
                </a:cubicBezTo>
                <a:cubicBezTo>
                  <a:pt x="56925" y="1334781"/>
                  <a:pt x="46199" y="1355634"/>
                  <a:pt x="34588" y="1375954"/>
                </a:cubicBezTo>
                <a:cubicBezTo>
                  <a:pt x="-10151" y="1554912"/>
                  <a:pt x="-18536" y="1556482"/>
                  <a:pt x="52005" y="1854926"/>
                </a:cubicBezTo>
                <a:cubicBezTo>
                  <a:pt x="60045" y="1888944"/>
                  <a:pt x="105665" y="1899877"/>
                  <a:pt x="130382" y="1924594"/>
                </a:cubicBezTo>
                <a:cubicBezTo>
                  <a:pt x="169597" y="1963809"/>
                  <a:pt x="204378" y="2007299"/>
                  <a:pt x="243593" y="2046514"/>
                </a:cubicBezTo>
                <a:cubicBezTo>
                  <a:pt x="262517" y="2065438"/>
                  <a:pt x="285629" y="2079842"/>
                  <a:pt x="304553" y="2098766"/>
                </a:cubicBezTo>
                <a:cubicBezTo>
                  <a:pt x="311954" y="2106167"/>
                  <a:pt x="313554" y="2118671"/>
                  <a:pt x="321971" y="2124892"/>
                </a:cubicBezTo>
                <a:cubicBezTo>
                  <a:pt x="432006" y="2206222"/>
                  <a:pt x="528005" y="2275114"/>
                  <a:pt x="661605" y="2307772"/>
                </a:cubicBezTo>
                <a:cubicBezTo>
                  <a:pt x="809339" y="2343885"/>
                  <a:pt x="947799" y="2342968"/>
                  <a:pt x="1097033" y="2360023"/>
                </a:cubicBezTo>
                <a:cubicBezTo>
                  <a:pt x="1392408" y="2393780"/>
                  <a:pt x="959922" y="2364016"/>
                  <a:pt x="1358291" y="2386149"/>
                </a:cubicBezTo>
                <a:cubicBezTo>
                  <a:pt x="1596526" y="2420180"/>
                  <a:pt x="1249394" y="2373152"/>
                  <a:pt x="1898222" y="2403566"/>
                </a:cubicBezTo>
                <a:cubicBezTo>
                  <a:pt x="1916000" y="2404399"/>
                  <a:pt x="2015007" y="2430346"/>
                  <a:pt x="2037559" y="2438400"/>
                </a:cubicBezTo>
                <a:cubicBezTo>
                  <a:pt x="2058379" y="2445836"/>
                  <a:pt x="2077546" y="2457535"/>
                  <a:pt x="2098519" y="2464526"/>
                </a:cubicBezTo>
                <a:cubicBezTo>
                  <a:pt x="2129918" y="2474992"/>
                  <a:pt x="2162560" y="2481313"/>
                  <a:pt x="2194313" y="2490652"/>
                </a:cubicBezTo>
                <a:cubicBezTo>
                  <a:pt x="2211926" y="2495832"/>
                  <a:pt x="2228754" y="2503616"/>
                  <a:pt x="2246565" y="2508069"/>
                </a:cubicBezTo>
                <a:cubicBezTo>
                  <a:pt x="2271671" y="2514345"/>
                  <a:pt x="2347873" y="2522909"/>
                  <a:pt x="2368485" y="2525486"/>
                </a:cubicBezTo>
                <a:lnTo>
                  <a:pt x="2551365" y="2647406"/>
                </a:lnTo>
                <a:cubicBezTo>
                  <a:pt x="2580701" y="2667279"/>
                  <a:pt x="2609207" y="2688357"/>
                  <a:pt x="2638451" y="2708366"/>
                </a:cubicBezTo>
                <a:cubicBezTo>
                  <a:pt x="2664365" y="2726097"/>
                  <a:pt x="2697213" y="2736098"/>
                  <a:pt x="2716828" y="2760617"/>
                </a:cubicBezTo>
                <a:cubicBezTo>
                  <a:pt x="2847167" y="2923542"/>
                  <a:pt x="2606021" y="2625392"/>
                  <a:pt x="2821331" y="2873829"/>
                </a:cubicBezTo>
                <a:cubicBezTo>
                  <a:pt x="2837685" y="2892699"/>
                  <a:pt x="2849890" y="2914812"/>
                  <a:pt x="2864873" y="2934789"/>
                </a:cubicBezTo>
                <a:cubicBezTo>
                  <a:pt x="2876026" y="2949659"/>
                  <a:pt x="2888775" y="2963300"/>
                  <a:pt x="2899708" y="2978332"/>
                </a:cubicBezTo>
                <a:cubicBezTo>
                  <a:pt x="2912020" y="2995261"/>
                  <a:pt x="2921021" y="3014603"/>
                  <a:pt x="2934542" y="3030583"/>
                </a:cubicBezTo>
                <a:cubicBezTo>
                  <a:pt x="2956312" y="3056312"/>
                  <a:pt x="3039388" y="3133882"/>
                  <a:pt x="3065171" y="3152503"/>
                </a:cubicBezTo>
                <a:cubicBezTo>
                  <a:pt x="3092615" y="3172323"/>
                  <a:pt x="3123743" y="3186506"/>
                  <a:pt x="3152256" y="3204754"/>
                </a:cubicBezTo>
                <a:cubicBezTo>
                  <a:pt x="3196334" y="3232964"/>
                  <a:pt x="3238600" y="3263957"/>
                  <a:pt x="3282885" y="3291840"/>
                </a:cubicBezTo>
                <a:cubicBezTo>
                  <a:pt x="3317012" y="3313327"/>
                  <a:pt x="3352807" y="3332051"/>
                  <a:pt x="3387388" y="3352800"/>
                </a:cubicBezTo>
                <a:cubicBezTo>
                  <a:pt x="3396363" y="3358185"/>
                  <a:pt x="3405340" y="3363679"/>
                  <a:pt x="3413513" y="3370217"/>
                </a:cubicBezTo>
                <a:cubicBezTo>
                  <a:pt x="3419924" y="3375346"/>
                  <a:pt x="3424663" y="3382330"/>
                  <a:pt x="3430931" y="3387634"/>
                </a:cubicBezTo>
                <a:cubicBezTo>
                  <a:pt x="3462426" y="3414284"/>
                  <a:pt x="3494794" y="3439886"/>
                  <a:pt x="3526725" y="3466012"/>
                </a:cubicBezTo>
                <a:cubicBezTo>
                  <a:pt x="3558656" y="3492138"/>
                  <a:pt x="3587533" y="3522523"/>
                  <a:pt x="3622519" y="3544389"/>
                </a:cubicBezTo>
                <a:cubicBezTo>
                  <a:pt x="3659461" y="3567477"/>
                  <a:pt x="3700797" y="3586051"/>
                  <a:pt x="3727022" y="3622766"/>
                </a:cubicBezTo>
                <a:cubicBezTo>
                  <a:pt x="3775690" y="3690901"/>
                  <a:pt x="3814953" y="3765679"/>
                  <a:pt x="3866359" y="3831772"/>
                </a:cubicBezTo>
                <a:cubicBezTo>
                  <a:pt x="3886679" y="3857898"/>
                  <a:pt x="3908960" y="3882610"/>
                  <a:pt x="3927319" y="3910149"/>
                </a:cubicBezTo>
                <a:cubicBezTo>
                  <a:pt x="3938121" y="3926351"/>
                  <a:pt x="3943597" y="3945601"/>
                  <a:pt x="3953445" y="3962400"/>
                </a:cubicBezTo>
                <a:cubicBezTo>
                  <a:pt x="3992973" y="4029830"/>
                  <a:pt x="4029393" y="4099484"/>
                  <a:pt x="4075365" y="4162697"/>
                </a:cubicBezTo>
                <a:cubicBezTo>
                  <a:pt x="4098588" y="4194629"/>
                  <a:pt x="4123132" y="4225640"/>
                  <a:pt x="4145033" y="4258492"/>
                </a:cubicBezTo>
                <a:cubicBezTo>
                  <a:pt x="4163811" y="4286659"/>
                  <a:pt x="4176973" y="4318495"/>
                  <a:pt x="4197285" y="4345577"/>
                </a:cubicBezTo>
                <a:cubicBezTo>
                  <a:pt x="4223411" y="4380411"/>
                  <a:pt x="4248681" y="4415904"/>
                  <a:pt x="4275662" y="4450080"/>
                </a:cubicBezTo>
                <a:cubicBezTo>
                  <a:pt x="4292245" y="4471086"/>
                  <a:pt x="4312086" y="4489458"/>
                  <a:pt x="4327913" y="4511040"/>
                </a:cubicBezTo>
                <a:cubicBezTo>
                  <a:pt x="4344108" y="4533124"/>
                  <a:pt x="4355538" y="4558424"/>
                  <a:pt x="4371456" y="4580709"/>
                </a:cubicBezTo>
                <a:cubicBezTo>
                  <a:pt x="4421740" y="4651106"/>
                  <a:pt x="4412025" y="4624676"/>
                  <a:pt x="4484668" y="4685212"/>
                </a:cubicBezTo>
                <a:cubicBezTo>
                  <a:pt x="4514670" y="4710214"/>
                  <a:pt x="4544138" y="4735974"/>
                  <a:pt x="4571753" y="4763589"/>
                </a:cubicBezTo>
                <a:cubicBezTo>
                  <a:pt x="4660302" y="4852138"/>
                  <a:pt x="4748072" y="4941536"/>
                  <a:pt x="4833011" y="5033554"/>
                </a:cubicBezTo>
                <a:cubicBezTo>
                  <a:pt x="4921119" y="5129005"/>
                  <a:pt x="4993756" y="5223121"/>
                  <a:pt x="5120393" y="5277394"/>
                </a:cubicBezTo>
                <a:cubicBezTo>
                  <a:pt x="5161033" y="5294811"/>
                  <a:pt x="5202452" y="5310513"/>
                  <a:pt x="5242313" y="5329646"/>
                </a:cubicBezTo>
                <a:cubicBezTo>
                  <a:pt x="5275104" y="5345386"/>
                  <a:pt x="5304118" y="5368949"/>
                  <a:pt x="5338108" y="5381897"/>
                </a:cubicBezTo>
                <a:cubicBezTo>
                  <a:pt x="5370349" y="5394179"/>
                  <a:pt x="5457320" y="5403330"/>
                  <a:pt x="5494862" y="5408023"/>
                </a:cubicBezTo>
                <a:cubicBezTo>
                  <a:pt x="5567433" y="5399314"/>
                  <a:pt x="5641427" y="5398638"/>
                  <a:pt x="5712576" y="5381897"/>
                </a:cubicBezTo>
                <a:cubicBezTo>
                  <a:pt x="5741668" y="5375052"/>
                  <a:pt x="5765137" y="5353413"/>
                  <a:pt x="5790953" y="5338354"/>
                </a:cubicBezTo>
                <a:cubicBezTo>
                  <a:pt x="5834815" y="5312768"/>
                  <a:pt x="5882572" y="5292485"/>
                  <a:pt x="5921582" y="5259977"/>
                </a:cubicBezTo>
                <a:cubicBezTo>
                  <a:pt x="5938999" y="5245463"/>
                  <a:pt x="5954607" y="5228450"/>
                  <a:pt x="5973833" y="5216434"/>
                </a:cubicBezTo>
                <a:cubicBezTo>
                  <a:pt x="6054997" y="5165707"/>
                  <a:pt x="6038904" y="5187959"/>
                  <a:pt x="6095753" y="5155474"/>
                </a:cubicBezTo>
                <a:cubicBezTo>
                  <a:pt x="6116073" y="5143863"/>
                  <a:pt x="6135327" y="5130145"/>
                  <a:pt x="6156713" y="5120640"/>
                </a:cubicBezTo>
                <a:cubicBezTo>
                  <a:pt x="6187762" y="5106841"/>
                  <a:pt x="6221765" y="5100273"/>
                  <a:pt x="6252508" y="5085806"/>
                </a:cubicBezTo>
                <a:cubicBezTo>
                  <a:pt x="6279918" y="5072907"/>
                  <a:pt x="6324204" y="5035416"/>
                  <a:pt x="6348302" y="5016137"/>
                </a:cubicBezTo>
                <a:cubicBezTo>
                  <a:pt x="6386039" y="4955177"/>
                  <a:pt x="6424626" y="4894735"/>
                  <a:pt x="6461513" y="4833257"/>
                </a:cubicBezTo>
                <a:cubicBezTo>
                  <a:pt x="6485595" y="4793120"/>
                  <a:pt x="6516812" y="4755884"/>
                  <a:pt x="6531182" y="4711337"/>
                </a:cubicBezTo>
                <a:cubicBezTo>
                  <a:pt x="6560211" y="4621349"/>
                  <a:pt x="6597313" y="4533575"/>
                  <a:pt x="6618268" y="4441372"/>
                </a:cubicBezTo>
                <a:cubicBezTo>
                  <a:pt x="6647296" y="4313646"/>
                  <a:pt x="6649962" y="4176889"/>
                  <a:pt x="6705353" y="4058194"/>
                </a:cubicBezTo>
                <a:cubicBezTo>
                  <a:pt x="6787764" y="3881600"/>
                  <a:pt x="6820898" y="3794596"/>
                  <a:pt x="6914359" y="3640183"/>
                </a:cubicBezTo>
                <a:cubicBezTo>
                  <a:pt x="6950214" y="3580945"/>
                  <a:pt x="6996605" y="3527946"/>
                  <a:pt x="7027571" y="3466012"/>
                </a:cubicBezTo>
                <a:cubicBezTo>
                  <a:pt x="7042073" y="3437008"/>
                  <a:pt x="7051979" y="3414968"/>
                  <a:pt x="7071113" y="3387634"/>
                </a:cubicBezTo>
                <a:cubicBezTo>
                  <a:pt x="7081772" y="3372407"/>
                  <a:pt x="7094336" y="3358606"/>
                  <a:pt x="7105948" y="3344092"/>
                </a:cubicBezTo>
                <a:cubicBezTo>
                  <a:pt x="7130433" y="3246149"/>
                  <a:pt x="7124840" y="3252072"/>
                  <a:pt x="7184325" y="3135086"/>
                </a:cubicBezTo>
                <a:cubicBezTo>
                  <a:pt x="7248485" y="3008904"/>
                  <a:pt x="7335387" y="2893336"/>
                  <a:pt x="7384622" y="2760617"/>
                </a:cubicBezTo>
                <a:cubicBezTo>
                  <a:pt x="7451388" y="2580640"/>
                  <a:pt x="7524215" y="2402797"/>
                  <a:pt x="7584919" y="2220686"/>
                </a:cubicBezTo>
                <a:cubicBezTo>
                  <a:pt x="7605239" y="2159726"/>
                  <a:pt x="7628553" y="2099684"/>
                  <a:pt x="7645879" y="2037806"/>
                </a:cubicBezTo>
                <a:cubicBezTo>
                  <a:pt x="7824147" y="1401133"/>
                  <a:pt x="7792487" y="1531185"/>
                  <a:pt x="7881011" y="1088572"/>
                </a:cubicBezTo>
                <a:cubicBezTo>
                  <a:pt x="7890507" y="955618"/>
                  <a:pt x="7904817" y="832657"/>
                  <a:pt x="7872302" y="696686"/>
                </a:cubicBezTo>
                <a:cubicBezTo>
                  <a:pt x="7860492" y="647299"/>
                  <a:pt x="7821187" y="608898"/>
                  <a:pt x="7793925" y="566057"/>
                </a:cubicBezTo>
                <a:cubicBezTo>
                  <a:pt x="7780519" y="544990"/>
                  <a:pt x="7767374" y="523396"/>
                  <a:pt x="7750382" y="505097"/>
                </a:cubicBezTo>
                <a:cubicBezTo>
                  <a:pt x="7702723" y="453773"/>
                  <a:pt x="7649594" y="419324"/>
                  <a:pt x="7584919" y="391886"/>
                </a:cubicBezTo>
                <a:cubicBezTo>
                  <a:pt x="7337479" y="286911"/>
                  <a:pt x="7293178" y="302653"/>
                  <a:pt x="6966611" y="261257"/>
                </a:cubicBezTo>
                <a:lnTo>
                  <a:pt x="6156713" y="165463"/>
                </a:lnTo>
                <a:cubicBezTo>
                  <a:pt x="6092850" y="156754"/>
                  <a:pt x="6028736" y="149723"/>
                  <a:pt x="5965125" y="139337"/>
                </a:cubicBezTo>
                <a:cubicBezTo>
                  <a:pt x="5886457" y="126493"/>
                  <a:pt x="5809044" y="106024"/>
                  <a:pt x="5729993" y="95794"/>
                </a:cubicBezTo>
                <a:cubicBezTo>
                  <a:pt x="5562129" y="74070"/>
                  <a:pt x="5393353" y="60058"/>
                  <a:pt x="5224896" y="43543"/>
                </a:cubicBezTo>
                <a:cubicBezTo>
                  <a:pt x="4813826" y="3242"/>
                  <a:pt x="4936213" y="12084"/>
                  <a:pt x="4597879" y="0"/>
                </a:cubicBezTo>
                <a:cubicBezTo>
                  <a:pt x="4417902" y="2903"/>
                  <a:pt x="4237827" y="2108"/>
                  <a:pt x="4057948" y="8709"/>
                </a:cubicBezTo>
                <a:cubicBezTo>
                  <a:pt x="3904461" y="14342"/>
                  <a:pt x="3402892" y="51452"/>
                  <a:pt x="3248051" y="69669"/>
                </a:cubicBezTo>
                <a:cubicBezTo>
                  <a:pt x="3134292" y="83052"/>
                  <a:pt x="3022219" y="108914"/>
                  <a:pt x="2908416" y="121920"/>
                </a:cubicBezTo>
                <a:cubicBezTo>
                  <a:pt x="2764926" y="138319"/>
                  <a:pt x="2541294" y="141760"/>
                  <a:pt x="2394611" y="148046"/>
                </a:cubicBezTo>
                <a:lnTo>
                  <a:pt x="2028851" y="165463"/>
                </a:lnTo>
                <a:cubicBezTo>
                  <a:pt x="1933057" y="179977"/>
                  <a:pt x="1837701" y="197758"/>
                  <a:pt x="1741468" y="209006"/>
                </a:cubicBezTo>
                <a:cubicBezTo>
                  <a:pt x="852484" y="312913"/>
                  <a:pt x="1698667" y="195214"/>
                  <a:pt x="1175411" y="269966"/>
                </a:cubicBezTo>
                <a:cubicBezTo>
                  <a:pt x="1140577" y="281577"/>
                  <a:pt x="1105289" y="291907"/>
                  <a:pt x="1070908" y="304800"/>
                </a:cubicBezTo>
                <a:cubicBezTo>
                  <a:pt x="1058752" y="309358"/>
                  <a:pt x="1046875" y="315016"/>
                  <a:pt x="1036073" y="322217"/>
                </a:cubicBezTo>
                <a:cubicBezTo>
                  <a:pt x="971509" y="365260"/>
                  <a:pt x="971710" y="369164"/>
                  <a:pt x="922862" y="418012"/>
                </a:cubicBezTo>
                <a:cubicBezTo>
                  <a:pt x="917056" y="441235"/>
                  <a:pt x="907037" y="463796"/>
                  <a:pt x="905445" y="487680"/>
                </a:cubicBezTo>
                <a:cubicBezTo>
                  <a:pt x="900426" y="562966"/>
                  <a:pt x="939088" y="539655"/>
                  <a:pt x="896736" y="618309"/>
                </a:cubicBezTo>
                <a:cubicBezTo>
                  <a:pt x="887004" y="636382"/>
                  <a:pt x="867707" y="647338"/>
                  <a:pt x="853193" y="661852"/>
                </a:cubicBezTo>
                <a:cubicBezTo>
                  <a:pt x="827796" y="687249"/>
                  <a:pt x="805674" y="710947"/>
                  <a:pt x="774816" y="731520"/>
                </a:cubicBezTo>
                <a:cubicBezTo>
                  <a:pt x="767178" y="736612"/>
                  <a:pt x="757635" y="738165"/>
                  <a:pt x="748691" y="740229"/>
                </a:cubicBezTo>
                <a:cubicBezTo>
                  <a:pt x="719846" y="746886"/>
                  <a:pt x="690634" y="751840"/>
                  <a:pt x="661605" y="757646"/>
                </a:cubicBezTo>
                <a:cubicBezTo>
                  <a:pt x="652896" y="766355"/>
                  <a:pt x="642311" y="773525"/>
                  <a:pt x="635479" y="783772"/>
                </a:cubicBezTo>
                <a:cubicBezTo>
                  <a:pt x="609784" y="822315"/>
                  <a:pt x="654362" y="809060"/>
                  <a:pt x="591936" y="844732"/>
                </a:cubicBezTo>
                <a:cubicBezTo>
                  <a:pt x="523847" y="883640"/>
                  <a:pt x="547525" y="863017"/>
                  <a:pt x="513559" y="896983"/>
                </a:cubicBezTo>
                <a:lnTo>
                  <a:pt x="905445" y="583474"/>
                </a:lnTo>
                <a:lnTo>
                  <a:pt x="1009948" y="539932"/>
                </a:lnTo>
                <a:close/>
              </a:path>
            </a:pathLst>
          </a:cu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02A3E6F-ADCF-499D-1225-469214AC0697}"/>
              </a:ext>
            </a:extLst>
          </p:cNvPr>
          <p:cNvSpPr txBox="1"/>
          <p:nvPr/>
        </p:nvSpPr>
        <p:spPr>
          <a:xfrm>
            <a:off x="565873" y="2128297"/>
            <a:ext cx="3374189" cy="4031873"/>
          </a:xfrm>
          <a:prstGeom prst="rect">
            <a:avLst/>
          </a:prstGeom>
          <a:noFill/>
        </p:spPr>
        <p:txBody>
          <a:bodyPr wrap="square">
            <a:spAutoFit/>
          </a:bodyPr>
          <a:lstStyle/>
          <a:p>
            <a:r>
              <a:rPr lang="en-SG" sz="3200" b="1" dirty="0"/>
              <a:t>Dead ends: </a:t>
            </a:r>
          </a:p>
          <a:p>
            <a:r>
              <a:rPr lang="en-SG" sz="3200" dirty="0"/>
              <a:t>{G}</a:t>
            </a:r>
          </a:p>
          <a:p>
            <a:endParaRPr lang="en-SG" sz="3200" dirty="0"/>
          </a:p>
          <a:p>
            <a:r>
              <a:rPr lang="en-SG" sz="3200" b="1" dirty="0"/>
              <a:t>Spider traps: </a:t>
            </a:r>
          </a:p>
          <a:p>
            <a:r>
              <a:rPr lang="en-SG" sz="3200" dirty="0"/>
              <a:t>{C}, </a:t>
            </a:r>
          </a:p>
          <a:p>
            <a:r>
              <a:rPr lang="en-SG" sz="3200" dirty="0"/>
              <a:t>{E, F, H}, </a:t>
            </a:r>
          </a:p>
          <a:p>
            <a:r>
              <a:rPr lang="en-SG" sz="3200" dirty="0"/>
              <a:t>{B, C, E, F, H}, </a:t>
            </a:r>
          </a:p>
          <a:p>
            <a:r>
              <a:rPr lang="en-SG" sz="3200" dirty="0"/>
              <a:t>{A, B, C, E, F, H}</a:t>
            </a:r>
          </a:p>
        </p:txBody>
      </p:sp>
    </p:spTree>
    <p:extLst>
      <p:ext uri="{BB962C8B-B14F-4D97-AF65-F5344CB8AC3E}">
        <p14:creationId xmlns:p14="http://schemas.microsoft.com/office/powerpoint/2010/main" val="4074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0" grpId="0" animBg="1"/>
      <p:bldP spid="11"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7A8A-67B5-4970-BAB4-A1B876EEF98B}"/>
              </a:ext>
            </a:extLst>
          </p:cNvPr>
          <p:cNvSpPr>
            <a:spLocks noGrp="1"/>
          </p:cNvSpPr>
          <p:nvPr>
            <p:ph type="title"/>
          </p:nvPr>
        </p:nvSpPr>
        <p:spPr/>
        <p:txBody>
          <a:bodyPr/>
          <a:lstStyle/>
          <a:p>
            <a:r>
              <a:rPr lang="en-SG" b="1" dirty="0"/>
              <a:t>Question 2</a:t>
            </a:r>
          </a:p>
        </p:txBody>
      </p:sp>
      <p:sp>
        <p:nvSpPr>
          <p:cNvPr id="3" name="Content Placeholder 2">
            <a:extLst>
              <a:ext uri="{FF2B5EF4-FFF2-40B4-BE49-F238E27FC236}">
                <a16:creationId xmlns:a16="http://schemas.microsoft.com/office/drawing/2014/main" id="{9D15BBFB-6895-A551-29EA-2C9E861C0135}"/>
              </a:ext>
            </a:extLst>
          </p:cNvPr>
          <p:cNvSpPr>
            <a:spLocks noGrp="1"/>
          </p:cNvSpPr>
          <p:nvPr>
            <p:ph idx="1"/>
          </p:nvPr>
        </p:nvSpPr>
        <p:spPr/>
        <p:txBody>
          <a:bodyPr/>
          <a:lstStyle/>
          <a:p>
            <a:r>
              <a:rPr lang="en-US" dirty="0"/>
              <a:t>True/False: In Topic-specific PageRank, random walker will teleport to any page with equal probability.</a:t>
            </a:r>
          </a:p>
          <a:p>
            <a:endParaRPr lang="en-US" dirty="0"/>
          </a:p>
          <a:p>
            <a:pPr marL="0" indent="0">
              <a:buNone/>
            </a:pPr>
            <a:r>
              <a:rPr lang="en-US" sz="4400" dirty="0"/>
              <a:t>Answer 2</a:t>
            </a:r>
          </a:p>
          <a:p>
            <a:r>
              <a:rPr lang="en-US" dirty="0"/>
              <a:t>False. Random walker will only teleport to a topic-specific set of “relevant” pages.</a:t>
            </a:r>
            <a:endParaRPr lang="en-SG" dirty="0"/>
          </a:p>
        </p:txBody>
      </p:sp>
    </p:spTree>
    <p:extLst>
      <p:ext uri="{BB962C8B-B14F-4D97-AF65-F5344CB8AC3E}">
        <p14:creationId xmlns:p14="http://schemas.microsoft.com/office/powerpoint/2010/main" val="233487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51AC85-86BA-520F-DECC-600BF7C7D240}"/>
              </a:ext>
            </a:extLst>
          </p:cNvPr>
          <p:cNvPicPr>
            <a:picLocks noChangeAspect="1"/>
          </p:cNvPicPr>
          <p:nvPr/>
        </p:nvPicPr>
        <p:blipFill>
          <a:blip r:embed="rId2"/>
          <a:stretch>
            <a:fillRect/>
          </a:stretch>
        </p:blipFill>
        <p:spPr>
          <a:xfrm>
            <a:off x="321411" y="193238"/>
            <a:ext cx="5138017" cy="3756462"/>
          </a:xfrm>
          <a:prstGeom prst="rect">
            <a:avLst/>
          </a:prstGeom>
        </p:spPr>
      </p:pic>
      <p:sp>
        <p:nvSpPr>
          <p:cNvPr id="6" name="TextBox 6">
            <a:extLst>
              <a:ext uri="{FF2B5EF4-FFF2-40B4-BE49-F238E27FC236}">
                <a16:creationId xmlns:a16="http://schemas.microsoft.com/office/drawing/2014/main" id="{A1F8E80D-612B-7AC2-0056-5FEEC23818DF}"/>
              </a:ext>
            </a:extLst>
          </p:cNvPr>
          <p:cNvSpPr txBox="1"/>
          <p:nvPr/>
        </p:nvSpPr>
        <p:spPr>
          <a:xfrm>
            <a:off x="1740900" y="3938031"/>
            <a:ext cx="1968137" cy="369332"/>
          </a:xfrm>
          <a:prstGeom prst="rect">
            <a:avLst/>
          </a:prstGeom>
          <a:noFill/>
        </p:spPr>
        <p:txBody>
          <a:bodyPr wrap="square">
            <a:spAutoFit/>
          </a:bodyPr>
          <a:lstStyle/>
          <a:p>
            <a:r>
              <a:rPr lang="en-US" b="1" dirty="0"/>
              <a:t>Lecture 9 Slide 54</a:t>
            </a:r>
            <a:endParaRPr lang="en-SG" b="1" dirty="0"/>
          </a:p>
        </p:txBody>
      </p:sp>
      <p:pic>
        <p:nvPicPr>
          <p:cNvPr id="8" name="Picture 7">
            <a:extLst>
              <a:ext uri="{FF2B5EF4-FFF2-40B4-BE49-F238E27FC236}">
                <a16:creationId xmlns:a16="http://schemas.microsoft.com/office/drawing/2014/main" id="{56E2DA31-8DAA-E291-C7FD-A721A5491ACF}"/>
              </a:ext>
            </a:extLst>
          </p:cNvPr>
          <p:cNvPicPr>
            <a:picLocks noChangeAspect="1"/>
          </p:cNvPicPr>
          <p:nvPr/>
        </p:nvPicPr>
        <p:blipFill>
          <a:blip r:embed="rId3"/>
          <a:stretch>
            <a:fillRect/>
          </a:stretch>
        </p:blipFill>
        <p:spPr>
          <a:xfrm>
            <a:off x="6732574" y="0"/>
            <a:ext cx="5404288" cy="3993169"/>
          </a:xfrm>
          <a:prstGeom prst="rect">
            <a:avLst/>
          </a:prstGeom>
        </p:spPr>
      </p:pic>
      <p:sp>
        <p:nvSpPr>
          <p:cNvPr id="9" name="TextBox 6">
            <a:extLst>
              <a:ext uri="{FF2B5EF4-FFF2-40B4-BE49-F238E27FC236}">
                <a16:creationId xmlns:a16="http://schemas.microsoft.com/office/drawing/2014/main" id="{869D13F9-1C3A-5E99-1F19-0DE24C0CE685}"/>
              </a:ext>
            </a:extLst>
          </p:cNvPr>
          <p:cNvSpPr txBox="1"/>
          <p:nvPr/>
        </p:nvSpPr>
        <p:spPr>
          <a:xfrm>
            <a:off x="8330565" y="3623837"/>
            <a:ext cx="1968137" cy="369332"/>
          </a:xfrm>
          <a:prstGeom prst="rect">
            <a:avLst/>
          </a:prstGeom>
          <a:noFill/>
        </p:spPr>
        <p:txBody>
          <a:bodyPr wrap="square">
            <a:spAutoFit/>
          </a:bodyPr>
          <a:lstStyle/>
          <a:p>
            <a:r>
              <a:rPr lang="en-US" b="1" dirty="0"/>
              <a:t>Lecture 9 Slide 55</a:t>
            </a:r>
            <a:endParaRPr lang="en-SG" b="1" dirty="0"/>
          </a:p>
        </p:txBody>
      </p:sp>
      <p:pic>
        <p:nvPicPr>
          <p:cNvPr id="11" name="Picture 10">
            <a:extLst>
              <a:ext uri="{FF2B5EF4-FFF2-40B4-BE49-F238E27FC236}">
                <a16:creationId xmlns:a16="http://schemas.microsoft.com/office/drawing/2014/main" id="{56881DA6-199C-BF8B-9969-C032EC5F1394}"/>
              </a:ext>
            </a:extLst>
          </p:cNvPr>
          <p:cNvPicPr>
            <a:picLocks noChangeAspect="1"/>
          </p:cNvPicPr>
          <p:nvPr/>
        </p:nvPicPr>
        <p:blipFill>
          <a:blip r:embed="rId4"/>
          <a:stretch>
            <a:fillRect/>
          </a:stretch>
        </p:blipFill>
        <p:spPr>
          <a:xfrm>
            <a:off x="5638800" y="4410936"/>
            <a:ext cx="6366464" cy="1760478"/>
          </a:xfrm>
          <a:prstGeom prst="rect">
            <a:avLst/>
          </a:prstGeom>
        </p:spPr>
      </p:pic>
      <p:sp>
        <p:nvSpPr>
          <p:cNvPr id="12" name="TextBox 6">
            <a:extLst>
              <a:ext uri="{FF2B5EF4-FFF2-40B4-BE49-F238E27FC236}">
                <a16:creationId xmlns:a16="http://schemas.microsoft.com/office/drawing/2014/main" id="{969B07AD-8731-61F7-40A8-B28D528F6168}"/>
              </a:ext>
            </a:extLst>
          </p:cNvPr>
          <p:cNvSpPr txBox="1"/>
          <p:nvPr/>
        </p:nvSpPr>
        <p:spPr>
          <a:xfrm>
            <a:off x="8330564" y="6171414"/>
            <a:ext cx="1968137" cy="369332"/>
          </a:xfrm>
          <a:prstGeom prst="rect">
            <a:avLst/>
          </a:prstGeom>
          <a:noFill/>
        </p:spPr>
        <p:txBody>
          <a:bodyPr wrap="square">
            <a:spAutoFit/>
          </a:bodyPr>
          <a:lstStyle/>
          <a:p>
            <a:r>
              <a:rPr lang="en-US" b="1" dirty="0"/>
              <a:t>Lecture 9 Slide 49</a:t>
            </a:r>
            <a:endParaRPr lang="en-SG" b="1" dirty="0"/>
          </a:p>
        </p:txBody>
      </p:sp>
      <p:sp>
        <p:nvSpPr>
          <p:cNvPr id="13" name="Rectangle 13">
            <a:extLst>
              <a:ext uri="{FF2B5EF4-FFF2-40B4-BE49-F238E27FC236}">
                <a16:creationId xmlns:a16="http://schemas.microsoft.com/office/drawing/2014/main" id="{C33CA395-570A-BE42-B7AA-D7CA2B3733F5}"/>
              </a:ext>
            </a:extLst>
          </p:cNvPr>
          <p:cNvSpPr/>
          <p:nvPr/>
        </p:nvSpPr>
        <p:spPr>
          <a:xfrm>
            <a:off x="7225664" y="1219200"/>
            <a:ext cx="4779599" cy="7493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AFDEBE53-A5BB-4384-2142-10BF0CCDAD67}"/>
              </a:ext>
            </a:extLst>
          </p:cNvPr>
          <p:cNvSpPr/>
          <p:nvPr/>
        </p:nvSpPr>
        <p:spPr>
          <a:xfrm>
            <a:off x="7225664" y="4410936"/>
            <a:ext cx="4779599" cy="21298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9657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18A1824A-76CB-CC29-63B0-02DC20139086}"/>
              </a:ext>
            </a:extLst>
          </p:cNvPr>
          <p:cNvGrpSpPr/>
          <p:nvPr/>
        </p:nvGrpSpPr>
        <p:grpSpPr>
          <a:xfrm>
            <a:off x="8456416" y="153474"/>
            <a:ext cx="1876361" cy="1831699"/>
            <a:chOff x="6323795" y="1295399"/>
            <a:chExt cx="2485891" cy="2426721"/>
          </a:xfrm>
        </p:grpSpPr>
        <p:sp>
          <p:nvSpPr>
            <p:cNvPr id="31" name="Oval 3">
              <a:extLst>
                <a:ext uri="{FF2B5EF4-FFF2-40B4-BE49-F238E27FC236}">
                  <a16:creationId xmlns:a16="http://schemas.microsoft.com/office/drawing/2014/main" id="{853BD47A-5413-BE5F-856A-B1405E1BAB36}"/>
                </a:ext>
              </a:extLst>
            </p:cNvPr>
            <p:cNvSpPr>
              <a:spLocks noChangeArrowheads="1"/>
            </p:cNvSpPr>
            <p:nvPr/>
          </p:nvSpPr>
          <p:spPr bwMode="auto">
            <a:xfrm>
              <a:off x="7188035" y="1295399"/>
              <a:ext cx="435526" cy="445521"/>
            </a:xfrm>
            <a:prstGeom prst="ellipse">
              <a:avLst/>
            </a:prstGeom>
            <a:solidFill>
              <a:srgbClr val="FF0000"/>
            </a:solidFill>
            <a:ln w="9525">
              <a:noFill/>
              <a:round/>
              <a:headEnd/>
              <a:tailEnd/>
            </a:ln>
            <a:effectLst/>
          </p:spPr>
          <p:txBody>
            <a:bodyPr wrap="none" anchor="ctr"/>
            <a:lstStyle/>
            <a:p>
              <a:pPr algn="ctr" eaLnBrk="0" fontAlgn="base" hangingPunct="0">
                <a:spcBef>
                  <a:spcPct val="0"/>
                </a:spcBef>
                <a:spcAft>
                  <a:spcPct val="0"/>
                </a:spcAft>
              </a:pPr>
              <a:r>
                <a:rPr lang="en-US" b="1">
                  <a:solidFill>
                    <a:srgbClr val="000000"/>
                  </a:solidFill>
                  <a:latin typeface="Arial" pitchFamily="34" charset="0"/>
                  <a:cs typeface="Arial" pitchFamily="34" charset="0"/>
                </a:rPr>
                <a:t>1</a:t>
              </a:r>
            </a:p>
          </p:txBody>
        </p:sp>
        <p:sp>
          <p:nvSpPr>
            <p:cNvPr id="32" name="Oval 4">
              <a:extLst>
                <a:ext uri="{FF2B5EF4-FFF2-40B4-BE49-F238E27FC236}">
                  <a16:creationId xmlns:a16="http://schemas.microsoft.com/office/drawing/2014/main" id="{E247A06E-244D-A38F-79C7-32AC528B8E94}"/>
                </a:ext>
              </a:extLst>
            </p:cNvPr>
            <p:cNvSpPr>
              <a:spLocks noChangeArrowheads="1"/>
            </p:cNvSpPr>
            <p:nvPr/>
          </p:nvSpPr>
          <p:spPr bwMode="auto">
            <a:xfrm>
              <a:off x="6349835" y="2133599"/>
              <a:ext cx="435526" cy="445521"/>
            </a:xfrm>
            <a:prstGeom prst="ellipse">
              <a:avLst/>
            </a:prstGeom>
            <a:solidFill>
              <a:srgbClr val="FF0000"/>
            </a:solidFill>
            <a:ln w="9525">
              <a:noFill/>
              <a:round/>
              <a:headEnd/>
              <a:tailEnd/>
            </a:ln>
            <a:effectLst/>
          </p:spPr>
          <p:txBody>
            <a:bodyPr wrap="none" anchor="ctr"/>
            <a:lstStyle/>
            <a:p>
              <a:pPr algn="ctr" eaLnBrk="0" fontAlgn="base" hangingPunct="0">
                <a:spcBef>
                  <a:spcPct val="0"/>
                </a:spcBef>
                <a:spcAft>
                  <a:spcPct val="0"/>
                </a:spcAft>
              </a:pPr>
              <a:r>
                <a:rPr lang="en-US" b="1" dirty="0">
                  <a:solidFill>
                    <a:srgbClr val="000000"/>
                  </a:solidFill>
                  <a:latin typeface="Arial" pitchFamily="34" charset="0"/>
                  <a:cs typeface="Arial" pitchFamily="34" charset="0"/>
                </a:rPr>
                <a:t>2</a:t>
              </a:r>
            </a:p>
          </p:txBody>
        </p:sp>
        <p:sp>
          <p:nvSpPr>
            <p:cNvPr id="33" name="Oval 5">
              <a:extLst>
                <a:ext uri="{FF2B5EF4-FFF2-40B4-BE49-F238E27FC236}">
                  <a16:creationId xmlns:a16="http://schemas.microsoft.com/office/drawing/2014/main" id="{9A762854-8E1C-6726-1D0C-0ACD012B5B6B}"/>
                </a:ext>
              </a:extLst>
            </p:cNvPr>
            <p:cNvSpPr>
              <a:spLocks noChangeArrowheads="1"/>
            </p:cNvSpPr>
            <p:nvPr/>
          </p:nvSpPr>
          <p:spPr bwMode="auto">
            <a:xfrm>
              <a:off x="8026235" y="2133599"/>
              <a:ext cx="435526" cy="445521"/>
            </a:xfrm>
            <a:prstGeom prst="ellipse">
              <a:avLst/>
            </a:prstGeom>
            <a:solidFill>
              <a:srgbClr val="FF0000"/>
            </a:solidFill>
            <a:ln w="9525">
              <a:noFill/>
              <a:round/>
              <a:headEnd/>
              <a:tailEnd/>
            </a:ln>
            <a:effectLst/>
          </p:spPr>
          <p:txBody>
            <a:bodyPr wrap="none" anchor="ctr"/>
            <a:lstStyle/>
            <a:p>
              <a:pPr algn="ctr" eaLnBrk="0" fontAlgn="base" hangingPunct="0">
                <a:spcBef>
                  <a:spcPct val="0"/>
                </a:spcBef>
                <a:spcAft>
                  <a:spcPct val="0"/>
                </a:spcAft>
              </a:pPr>
              <a:r>
                <a:rPr lang="en-US" b="1" dirty="0">
                  <a:solidFill>
                    <a:srgbClr val="000000"/>
                  </a:solidFill>
                  <a:latin typeface="Arial" pitchFamily="34" charset="0"/>
                  <a:cs typeface="Arial" pitchFamily="34" charset="0"/>
                </a:rPr>
                <a:t>3</a:t>
              </a:r>
            </a:p>
          </p:txBody>
        </p:sp>
        <p:sp>
          <p:nvSpPr>
            <p:cNvPr id="34" name="Oval 6">
              <a:extLst>
                <a:ext uri="{FF2B5EF4-FFF2-40B4-BE49-F238E27FC236}">
                  <a16:creationId xmlns:a16="http://schemas.microsoft.com/office/drawing/2014/main" id="{306FB8A9-0F04-6D78-C202-096A75BBE11F}"/>
                </a:ext>
              </a:extLst>
            </p:cNvPr>
            <p:cNvSpPr>
              <a:spLocks noChangeArrowheads="1"/>
            </p:cNvSpPr>
            <p:nvPr/>
          </p:nvSpPr>
          <p:spPr bwMode="auto">
            <a:xfrm>
              <a:off x="8026235" y="3276599"/>
              <a:ext cx="435526" cy="445521"/>
            </a:xfrm>
            <a:prstGeom prst="ellipse">
              <a:avLst/>
            </a:prstGeom>
            <a:solidFill>
              <a:srgbClr val="FF0000"/>
            </a:solidFill>
            <a:ln w="9525">
              <a:noFill/>
              <a:round/>
              <a:headEnd/>
              <a:tailEnd/>
            </a:ln>
            <a:effectLst/>
          </p:spPr>
          <p:txBody>
            <a:bodyPr wrap="none" anchor="ctr"/>
            <a:lstStyle/>
            <a:p>
              <a:pPr algn="ctr" eaLnBrk="0" fontAlgn="base" hangingPunct="0">
                <a:spcBef>
                  <a:spcPct val="0"/>
                </a:spcBef>
                <a:spcAft>
                  <a:spcPct val="0"/>
                </a:spcAft>
              </a:pPr>
              <a:r>
                <a:rPr lang="en-US" b="1">
                  <a:solidFill>
                    <a:srgbClr val="000000"/>
                  </a:solidFill>
                  <a:latin typeface="Arial" pitchFamily="34" charset="0"/>
                  <a:cs typeface="Arial" pitchFamily="34" charset="0"/>
                </a:rPr>
                <a:t>4</a:t>
              </a:r>
            </a:p>
          </p:txBody>
        </p:sp>
        <p:cxnSp>
          <p:nvCxnSpPr>
            <p:cNvPr id="35" name="AutoShape 7">
              <a:extLst>
                <a:ext uri="{FF2B5EF4-FFF2-40B4-BE49-F238E27FC236}">
                  <a16:creationId xmlns:a16="http://schemas.microsoft.com/office/drawing/2014/main" id="{CF51D0D4-1D10-6262-E4FD-B80DDB38ACF6}"/>
                </a:ext>
              </a:extLst>
            </p:cNvPr>
            <p:cNvCxnSpPr>
              <a:cxnSpLocks noChangeShapeType="1"/>
              <a:stCxn id="31" idx="2"/>
              <a:endCxn id="32" idx="1"/>
            </p:cNvCxnSpPr>
            <p:nvPr/>
          </p:nvCxnSpPr>
          <p:spPr bwMode="auto">
            <a:xfrm rot="10800000" flipV="1">
              <a:off x="6413617" y="1518160"/>
              <a:ext cx="774419" cy="680684"/>
            </a:xfrm>
            <a:prstGeom prst="curvedConnector2">
              <a:avLst/>
            </a:prstGeom>
            <a:noFill/>
            <a:ln w="28575">
              <a:solidFill>
                <a:srgbClr val="000000">
                  <a:lumMod val="95000"/>
                  <a:lumOff val="5000"/>
                </a:srgbClr>
              </a:solidFill>
              <a:round/>
              <a:headEnd/>
              <a:tailEnd type="triangle" w="med" len="med"/>
            </a:ln>
            <a:effectLst/>
          </p:spPr>
        </p:cxnSp>
        <p:cxnSp>
          <p:nvCxnSpPr>
            <p:cNvPr id="36" name="AutoShape 8">
              <a:extLst>
                <a:ext uri="{FF2B5EF4-FFF2-40B4-BE49-F238E27FC236}">
                  <a16:creationId xmlns:a16="http://schemas.microsoft.com/office/drawing/2014/main" id="{984F5231-D2A4-BDB9-6CC6-CA6F6808BA25}"/>
                </a:ext>
              </a:extLst>
            </p:cNvPr>
            <p:cNvCxnSpPr>
              <a:cxnSpLocks noChangeShapeType="1"/>
              <a:stCxn id="32" idx="6"/>
              <a:endCxn id="31" idx="3"/>
            </p:cNvCxnSpPr>
            <p:nvPr/>
          </p:nvCxnSpPr>
          <p:spPr bwMode="auto">
            <a:xfrm flipV="1">
              <a:off x="6785361" y="1675675"/>
              <a:ext cx="466455" cy="680685"/>
            </a:xfrm>
            <a:prstGeom prst="curvedConnector2">
              <a:avLst/>
            </a:prstGeom>
            <a:noFill/>
            <a:ln w="28575">
              <a:solidFill>
                <a:srgbClr val="000000">
                  <a:lumMod val="95000"/>
                  <a:lumOff val="5000"/>
                </a:srgbClr>
              </a:solidFill>
              <a:round/>
              <a:headEnd/>
              <a:tailEnd type="triangle" w="med" len="med"/>
            </a:ln>
            <a:effectLst/>
          </p:spPr>
        </p:cxnSp>
        <p:cxnSp>
          <p:nvCxnSpPr>
            <p:cNvPr id="37" name="AutoShape 9">
              <a:extLst>
                <a:ext uri="{FF2B5EF4-FFF2-40B4-BE49-F238E27FC236}">
                  <a16:creationId xmlns:a16="http://schemas.microsoft.com/office/drawing/2014/main" id="{9B88C97D-408C-530E-AC54-D5F5756E1703}"/>
                </a:ext>
              </a:extLst>
            </p:cNvPr>
            <p:cNvCxnSpPr>
              <a:cxnSpLocks noChangeShapeType="1"/>
              <a:stCxn id="31" idx="5"/>
              <a:endCxn id="33" idx="1"/>
            </p:cNvCxnSpPr>
            <p:nvPr/>
          </p:nvCxnSpPr>
          <p:spPr bwMode="auto">
            <a:xfrm>
              <a:off x="7559780" y="1675675"/>
              <a:ext cx="530236" cy="523169"/>
            </a:xfrm>
            <a:prstGeom prst="straightConnector1">
              <a:avLst/>
            </a:prstGeom>
            <a:noFill/>
            <a:ln w="28575">
              <a:solidFill>
                <a:srgbClr val="000000">
                  <a:lumMod val="95000"/>
                  <a:lumOff val="5000"/>
                </a:srgbClr>
              </a:solidFill>
              <a:round/>
              <a:headEnd/>
              <a:tailEnd type="triangle" w="med" len="med"/>
            </a:ln>
            <a:effectLst/>
          </p:spPr>
        </p:cxnSp>
        <p:cxnSp>
          <p:nvCxnSpPr>
            <p:cNvPr id="38" name="AutoShape 10">
              <a:extLst>
                <a:ext uri="{FF2B5EF4-FFF2-40B4-BE49-F238E27FC236}">
                  <a16:creationId xmlns:a16="http://schemas.microsoft.com/office/drawing/2014/main" id="{EF6B6569-1FF0-983A-5E9F-335AC8B95F72}"/>
                </a:ext>
              </a:extLst>
            </p:cNvPr>
            <p:cNvCxnSpPr>
              <a:cxnSpLocks noChangeShapeType="1"/>
            </p:cNvCxnSpPr>
            <p:nvPr/>
          </p:nvCxnSpPr>
          <p:spPr bwMode="auto">
            <a:xfrm>
              <a:off x="8117566" y="2549067"/>
              <a:ext cx="0" cy="783096"/>
            </a:xfrm>
            <a:prstGeom prst="straightConnector1">
              <a:avLst/>
            </a:prstGeom>
            <a:noFill/>
            <a:ln w="28575">
              <a:solidFill>
                <a:srgbClr val="000000">
                  <a:lumMod val="95000"/>
                  <a:lumOff val="5000"/>
                </a:srgbClr>
              </a:solidFill>
              <a:round/>
              <a:headEnd/>
              <a:tailEnd type="triangle" w="med" len="med"/>
            </a:ln>
            <a:effectLst/>
          </p:spPr>
        </p:cxnSp>
        <p:cxnSp>
          <p:nvCxnSpPr>
            <p:cNvPr id="39" name="AutoShape 11">
              <a:extLst>
                <a:ext uri="{FF2B5EF4-FFF2-40B4-BE49-F238E27FC236}">
                  <a16:creationId xmlns:a16="http://schemas.microsoft.com/office/drawing/2014/main" id="{0CD6768B-20E2-7460-C37D-3E6D79A16EB9}"/>
                </a:ext>
              </a:extLst>
            </p:cNvPr>
            <p:cNvCxnSpPr>
              <a:cxnSpLocks noChangeShapeType="1"/>
              <a:stCxn id="34" idx="7"/>
              <a:endCxn id="33" idx="5"/>
            </p:cNvCxnSpPr>
            <p:nvPr/>
          </p:nvCxnSpPr>
          <p:spPr bwMode="auto">
            <a:xfrm flipV="1">
              <a:off x="8397980" y="2513875"/>
              <a:ext cx="0" cy="827969"/>
            </a:xfrm>
            <a:prstGeom prst="straightConnector1">
              <a:avLst/>
            </a:prstGeom>
            <a:noFill/>
            <a:ln w="28575">
              <a:solidFill>
                <a:srgbClr val="000000">
                  <a:lumMod val="95000"/>
                  <a:lumOff val="5000"/>
                </a:srgbClr>
              </a:solidFill>
              <a:round/>
              <a:headEnd/>
              <a:tailEnd type="triangle" w="med" len="med"/>
            </a:ln>
            <a:effectLst/>
          </p:spPr>
        </p:cxnSp>
        <p:sp>
          <p:nvSpPr>
            <p:cNvPr id="44" name="Text Box 22">
              <a:extLst>
                <a:ext uri="{FF2B5EF4-FFF2-40B4-BE49-F238E27FC236}">
                  <a16:creationId xmlns:a16="http://schemas.microsoft.com/office/drawing/2014/main" id="{35856CF4-FBB9-8F42-12F2-66B428F53E5C}"/>
                </a:ext>
              </a:extLst>
            </p:cNvPr>
            <p:cNvSpPr txBox="1">
              <a:spLocks noChangeArrowheads="1"/>
            </p:cNvSpPr>
            <p:nvPr/>
          </p:nvSpPr>
          <p:spPr bwMode="auto">
            <a:xfrm>
              <a:off x="7619485" y="1536906"/>
              <a:ext cx="567346" cy="39499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00">
                      <a:lumMod val="95000"/>
                      <a:lumOff val="5000"/>
                    </a:srgbClr>
                  </a:solidFill>
                  <a:latin typeface="Arial" pitchFamily="34" charset="0"/>
                  <a:cs typeface="Arial" pitchFamily="34" charset="0"/>
                </a:rPr>
                <a:t>0.5</a:t>
              </a:r>
            </a:p>
          </p:txBody>
        </p:sp>
        <p:sp>
          <p:nvSpPr>
            <p:cNvPr id="45" name="Text Box 23">
              <a:extLst>
                <a:ext uri="{FF2B5EF4-FFF2-40B4-BE49-F238E27FC236}">
                  <a16:creationId xmlns:a16="http://schemas.microsoft.com/office/drawing/2014/main" id="{7F7971F5-A0C8-ECEF-B36D-B436244B8173}"/>
                </a:ext>
              </a:extLst>
            </p:cNvPr>
            <p:cNvSpPr txBox="1">
              <a:spLocks noChangeArrowheads="1"/>
            </p:cNvSpPr>
            <p:nvPr/>
          </p:nvSpPr>
          <p:spPr bwMode="auto">
            <a:xfrm>
              <a:off x="6323795" y="1371691"/>
              <a:ext cx="567346" cy="39499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00">
                      <a:lumMod val="95000"/>
                      <a:lumOff val="5000"/>
                    </a:srgbClr>
                  </a:solidFill>
                  <a:latin typeface="Arial" pitchFamily="34" charset="0"/>
                  <a:cs typeface="Arial" pitchFamily="34" charset="0"/>
                </a:rPr>
                <a:t>0.5</a:t>
              </a:r>
            </a:p>
          </p:txBody>
        </p:sp>
        <p:sp>
          <p:nvSpPr>
            <p:cNvPr id="46" name="Text Box 24">
              <a:extLst>
                <a:ext uri="{FF2B5EF4-FFF2-40B4-BE49-F238E27FC236}">
                  <a16:creationId xmlns:a16="http://schemas.microsoft.com/office/drawing/2014/main" id="{E5BBB7A2-9CC8-CDBA-8485-DF27807FFBC1}"/>
                </a:ext>
              </a:extLst>
            </p:cNvPr>
            <p:cNvSpPr txBox="1">
              <a:spLocks noChangeArrowheads="1"/>
            </p:cNvSpPr>
            <p:nvPr/>
          </p:nvSpPr>
          <p:spPr bwMode="auto">
            <a:xfrm>
              <a:off x="7129518" y="1982427"/>
              <a:ext cx="384479" cy="39499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00">
                      <a:lumMod val="95000"/>
                      <a:lumOff val="5000"/>
                    </a:srgbClr>
                  </a:solidFill>
                  <a:latin typeface="Arial" pitchFamily="34" charset="0"/>
                  <a:cs typeface="Arial" pitchFamily="34" charset="0"/>
                </a:rPr>
                <a:t>1</a:t>
              </a:r>
            </a:p>
          </p:txBody>
        </p:sp>
        <p:sp>
          <p:nvSpPr>
            <p:cNvPr id="47" name="Text Box 25">
              <a:extLst>
                <a:ext uri="{FF2B5EF4-FFF2-40B4-BE49-F238E27FC236}">
                  <a16:creationId xmlns:a16="http://schemas.microsoft.com/office/drawing/2014/main" id="{4C3CABE8-B643-7DDC-44EF-DADCCF39491B}"/>
                </a:ext>
              </a:extLst>
            </p:cNvPr>
            <p:cNvSpPr txBox="1">
              <a:spLocks noChangeArrowheads="1"/>
            </p:cNvSpPr>
            <p:nvPr/>
          </p:nvSpPr>
          <p:spPr bwMode="auto">
            <a:xfrm>
              <a:off x="7839061" y="2591305"/>
              <a:ext cx="384479" cy="39499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00">
                      <a:lumMod val="95000"/>
                      <a:lumOff val="5000"/>
                    </a:srgbClr>
                  </a:solidFill>
                  <a:latin typeface="Arial" pitchFamily="34" charset="0"/>
                  <a:cs typeface="Arial" pitchFamily="34" charset="0"/>
                </a:rPr>
                <a:t>1</a:t>
              </a:r>
            </a:p>
          </p:txBody>
        </p:sp>
        <p:sp>
          <p:nvSpPr>
            <p:cNvPr id="48" name="Text Box 26">
              <a:extLst>
                <a:ext uri="{FF2B5EF4-FFF2-40B4-BE49-F238E27FC236}">
                  <a16:creationId xmlns:a16="http://schemas.microsoft.com/office/drawing/2014/main" id="{2F3454A2-4ACD-1DB8-EAF5-6E0F704953E4}"/>
                </a:ext>
              </a:extLst>
            </p:cNvPr>
            <p:cNvSpPr txBox="1">
              <a:spLocks noChangeArrowheads="1"/>
            </p:cNvSpPr>
            <p:nvPr/>
          </p:nvSpPr>
          <p:spPr bwMode="auto">
            <a:xfrm>
              <a:off x="8425207" y="2667415"/>
              <a:ext cx="384479" cy="394993"/>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00">
                      <a:lumMod val="95000"/>
                      <a:lumOff val="5000"/>
                    </a:srgbClr>
                  </a:solidFill>
                  <a:latin typeface="Arial" pitchFamily="34" charset="0"/>
                  <a:cs typeface="Arial" pitchFamily="34" charset="0"/>
                </a:rPr>
                <a:t>1</a:t>
              </a:r>
            </a:p>
          </p:txBody>
        </p:sp>
      </p:grpSp>
      <p:sp>
        <p:nvSpPr>
          <p:cNvPr id="57" name="Text Box 12">
            <a:extLst>
              <a:ext uri="{FF2B5EF4-FFF2-40B4-BE49-F238E27FC236}">
                <a16:creationId xmlns:a16="http://schemas.microsoft.com/office/drawing/2014/main" id="{8A6A3EF4-32C3-8B23-89A8-B5CFF21BA91F}"/>
              </a:ext>
            </a:extLst>
          </p:cNvPr>
          <p:cNvSpPr txBox="1">
            <a:spLocks noChangeArrowheads="1"/>
          </p:cNvSpPr>
          <p:nvPr/>
        </p:nvSpPr>
        <p:spPr bwMode="auto">
          <a:xfrm>
            <a:off x="8435774" y="1985173"/>
            <a:ext cx="2574988" cy="461665"/>
          </a:xfrm>
          <a:prstGeom prst="rect">
            <a:avLst/>
          </a:prstGeom>
          <a:noFill/>
          <a:ln w="9525">
            <a:noFill/>
            <a:miter lim="800000"/>
            <a:headEnd/>
            <a:tailEnd/>
          </a:ln>
          <a:effectLst/>
        </p:spPr>
        <p:txBody>
          <a:bodyPr wrap="square">
            <a:spAutoFit/>
          </a:bodyPr>
          <a:lstStyle/>
          <a:p>
            <a:pPr eaLnBrk="0" fontAlgn="base" hangingPunct="0">
              <a:spcBef>
                <a:spcPct val="0"/>
              </a:spcBef>
              <a:spcAft>
                <a:spcPct val="0"/>
              </a:spcAft>
            </a:pPr>
            <a:r>
              <a:rPr lang="en-US" sz="2400" b="1" i="1" dirty="0">
                <a:solidFill>
                  <a:srgbClr val="FF0066"/>
                </a:solidFill>
                <a:cs typeface="Calibri" pitchFamily="34" charset="0"/>
              </a:rPr>
              <a:t>S</a:t>
            </a:r>
            <a:r>
              <a:rPr lang="en-US" sz="2400" b="1" dirty="0">
                <a:solidFill>
                  <a:srgbClr val="FF0066"/>
                </a:solidFill>
                <a:cs typeface="Calibri" pitchFamily="34" charset="0"/>
              </a:rPr>
              <a:t> = {1}</a:t>
            </a:r>
            <a:r>
              <a:rPr lang="en-US" sz="2400" b="1" dirty="0">
                <a:solidFill>
                  <a:srgbClr val="FFFFFF"/>
                </a:solidFill>
                <a:cs typeface="Calibri" pitchFamily="34" charset="0"/>
              </a:rPr>
              <a:t>, </a:t>
            </a:r>
            <a:r>
              <a:rPr lang="en-US" sz="2400" b="1" i="1" dirty="0">
                <a:solidFill>
                  <a:srgbClr val="0000FF"/>
                </a:solidFill>
                <a:cs typeface="Calibri" pitchFamily="34" charset="0"/>
                <a:sym typeface="Symbol" pitchFamily="18" charset="2"/>
              </a:rPr>
              <a:t></a:t>
            </a:r>
            <a:r>
              <a:rPr lang="en-US" sz="2400" b="1" dirty="0">
                <a:solidFill>
                  <a:srgbClr val="0000FF"/>
                </a:solidFill>
                <a:cs typeface="Calibri" pitchFamily="34" charset="0"/>
              </a:rPr>
              <a:t> = 0.8</a:t>
            </a:r>
          </a:p>
        </p:txBody>
      </p:sp>
      <p:pic>
        <p:nvPicPr>
          <p:cNvPr id="58" name="Picture 7">
            <a:extLst>
              <a:ext uri="{FF2B5EF4-FFF2-40B4-BE49-F238E27FC236}">
                <a16:creationId xmlns:a16="http://schemas.microsoft.com/office/drawing/2014/main" id="{4478B26B-AD5A-3480-F8D1-1C3FD6787AE8}"/>
              </a:ext>
            </a:extLst>
          </p:cNvPr>
          <p:cNvPicPr>
            <a:picLocks noChangeAspect="1"/>
          </p:cNvPicPr>
          <p:nvPr/>
        </p:nvPicPr>
        <p:blipFill rotWithShape="1">
          <a:blip r:embed="rId2"/>
          <a:srcRect t="28546" b="50713"/>
          <a:stretch/>
        </p:blipFill>
        <p:spPr>
          <a:xfrm>
            <a:off x="6544901" y="2397328"/>
            <a:ext cx="5415466" cy="829946"/>
          </a:xfrm>
          <a:prstGeom prst="rect">
            <a:avLst/>
          </a:prstGeom>
        </p:spPr>
      </p:pic>
      <p:sp>
        <p:nvSpPr>
          <p:cNvPr id="59" name="TextBox 6">
            <a:extLst>
              <a:ext uri="{FF2B5EF4-FFF2-40B4-BE49-F238E27FC236}">
                <a16:creationId xmlns:a16="http://schemas.microsoft.com/office/drawing/2014/main" id="{E044E8A3-7BB3-2814-ABF0-6F698AF49F3F}"/>
              </a:ext>
            </a:extLst>
          </p:cNvPr>
          <p:cNvSpPr txBox="1"/>
          <p:nvPr/>
        </p:nvSpPr>
        <p:spPr>
          <a:xfrm>
            <a:off x="7880123" y="3347435"/>
            <a:ext cx="3496222" cy="1200329"/>
          </a:xfrm>
          <a:prstGeom prst="rect">
            <a:avLst/>
          </a:prstGeom>
          <a:noFill/>
        </p:spPr>
        <p:txBody>
          <a:bodyPr wrap="square">
            <a:spAutoFit/>
          </a:bodyPr>
          <a:lstStyle/>
          <a:p>
            <a:r>
              <a:rPr lang="en-US" b="1" dirty="0"/>
              <a:t>A</a:t>
            </a:r>
            <a:r>
              <a:rPr lang="en-US" b="1" baseline="-25000" dirty="0"/>
              <a:t>1</a:t>
            </a:r>
            <a:r>
              <a:rPr lang="en-US" b="1" dirty="0"/>
              <a:t> = 0.8 (A</a:t>
            </a:r>
            <a:r>
              <a:rPr lang="en-US" b="1" baseline="-25000" dirty="0"/>
              <a:t>2</a:t>
            </a:r>
            <a:r>
              <a:rPr lang="en-US" b="1" dirty="0"/>
              <a:t>)                + </a:t>
            </a:r>
            <a:r>
              <a:rPr lang="en-US" b="1" dirty="0">
                <a:solidFill>
                  <a:srgbClr val="0000FF"/>
                </a:solidFill>
              </a:rPr>
              <a:t>(1 – 0.8) / 1</a:t>
            </a:r>
            <a:endParaRPr lang="en-US" b="1" dirty="0"/>
          </a:p>
          <a:p>
            <a:r>
              <a:rPr lang="en-US" b="1" dirty="0"/>
              <a:t>A</a:t>
            </a:r>
            <a:r>
              <a:rPr lang="en-US" b="1" baseline="-25000" dirty="0"/>
              <a:t>2</a:t>
            </a:r>
            <a:r>
              <a:rPr lang="en-US" b="1" dirty="0"/>
              <a:t> = 0.8 (0.5A</a:t>
            </a:r>
            <a:r>
              <a:rPr lang="en-US" b="1" baseline="-25000" dirty="0"/>
              <a:t>1</a:t>
            </a:r>
            <a:r>
              <a:rPr lang="en-US" b="1" dirty="0"/>
              <a:t>)          + 0</a:t>
            </a:r>
          </a:p>
          <a:p>
            <a:r>
              <a:rPr lang="en-US" b="1" dirty="0"/>
              <a:t>A</a:t>
            </a:r>
            <a:r>
              <a:rPr lang="en-US" b="1" baseline="-25000" dirty="0"/>
              <a:t>3</a:t>
            </a:r>
            <a:r>
              <a:rPr lang="en-US" b="1" dirty="0"/>
              <a:t> = 0.8 (0.5A</a:t>
            </a:r>
            <a:r>
              <a:rPr lang="en-US" b="1" baseline="-25000" dirty="0"/>
              <a:t>1</a:t>
            </a:r>
            <a:r>
              <a:rPr lang="en-US" b="1" dirty="0"/>
              <a:t> + A</a:t>
            </a:r>
            <a:r>
              <a:rPr lang="en-US" b="1" baseline="-25000" dirty="0"/>
              <a:t>4</a:t>
            </a:r>
            <a:r>
              <a:rPr lang="en-US" b="1" dirty="0"/>
              <a:t>)  + 0</a:t>
            </a:r>
          </a:p>
          <a:p>
            <a:r>
              <a:rPr lang="en-US" b="1" dirty="0"/>
              <a:t>A</a:t>
            </a:r>
            <a:r>
              <a:rPr lang="en-US" b="1" baseline="-25000" dirty="0"/>
              <a:t>4</a:t>
            </a:r>
            <a:r>
              <a:rPr lang="en-US" b="1" dirty="0"/>
              <a:t> = 0.8 (A</a:t>
            </a:r>
            <a:r>
              <a:rPr lang="en-US" b="1" baseline="-25000" dirty="0"/>
              <a:t>3</a:t>
            </a:r>
            <a:r>
              <a:rPr lang="en-US" b="1" dirty="0"/>
              <a:t>)                + 0</a:t>
            </a:r>
            <a:endParaRPr lang="en-SG" b="1" dirty="0"/>
          </a:p>
        </p:txBody>
      </p:sp>
      <p:grpSp>
        <p:nvGrpSpPr>
          <p:cNvPr id="85" name="Group 84">
            <a:extLst>
              <a:ext uri="{FF2B5EF4-FFF2-40B4-BE49-F238E27FC236}">
                <a16:creationId xmlns:a16="http://schemas.microsoft.com/office/drawing/2014/main" id="{2A4188F5-47C1-C9EE-A38E-47A0B598094F}"/>
              </a:ext>
            </a:extLst>
          </p:cNvPr>
          <p:cNvGrpSpPr/>
          <p:nvPr/>
        </p:nvGrpSpPr>
        <p:grpSpPr>
          <a:xfrm>
            <a:off x="8067332" y="4547764"/>
            <a:ext cx="2265445" cy="2142692"/>
            <a:chOff x="4382975" y="4914958"/>
            <a:chExt cx="2994241" cy="2831997"/>
          </a:xfrm>
        </p:grpSpPr>
        <p:sp>
          <p:nvSpPr>
            <p:cNvPr id="60" name="Oval 3">
              <a:extLst>
                <a:ext uri="{FF2B5EF4-FFF2-40B4-BE49-F238E27FC236}">
                  <a16:creationId xmlns:a16="http://schemas.microsoft.com/office/drawing/2014/main" id="{98A76CED-5FED-1DD3-498B-E1BA3AB4436D}"/>
                </a:ext>
              </a:extLst>
            </p:cNvPr>
            <p:cNvSpPr>
              <a:spLocks noChangeArrowheads="1"/>
            </p:cNvSpPr>
            <p:nvPr/>
          </p:nvSpPr>
          <p:spPr bwMode="auto">
            <a:xfrm>
              <a:off x="5602039" y="5320234"/>
              <a:ext cx="435526" cy="445521"/>
            </a:xfrm>
            <a:prstGeom prst="ellipse">
              <a:avLst/>
            </a:prstGeom>
            <a:solidFill>
              <a:srgbClr val="FF0000"/>
            </a:solidFill>
            <a:ln w="9525">
              <a:noFill/>
              <a:round/>
              <a:headEnd/>
              <a:tailEnd/>
            </a:ln>
            <a:effectLst/>
          </p:spPr>
          <p:txBody>
            <a:bodyPr wrap="none" anchor="ctr"/>
            <a:lstStyle/>
            <a:p>
              <a:pPr algn="ctr" eaLnBrk="0" fontAlgn="base" hangingPunct="0">
                <a:spcBef>
                  <a:spcPct val="0"/>
                </a:spcBef>
                <a:spcAft>
                  <a:spcPct val="0"/>
                </a:spcAft>
              </a:pPr>
              <a:r>
                <a:rPr lang="en-US" b="1">
                  <a:solidFill>
                    <a:srgbClr val="000000"/>
                  </a:solidFill>
                  <a:latin typeface="Arial" pitchFamily="34" charset="0"/>
                  <a:cs typeface="Arial" pitchFamily="34" charset="0"/>
                </a:rPr>
                <a:t>1</a:t>
              </a:r>
            </a:p>
          </p:txBody>
        </p:sp>
        <p:sp>
          <p:nvSpPr>
            <p:cNvPr id="61" name="Oval 4">
              <a:extLst>
                <a:ext uri="{FF2B5EF4-FFF2-40B4-BE49-F238E27FC236}">
                  <a16:creationId xmlns:a16="http://schemas.microsoft.com/office/drawing/2014/main" id="{CBEAD038-1233-B4DC-845F-22A226B6B6F8}"/>
                </a:ext>
              </a:extLst>
            </p:cNvPr>
            <p:cNvSpPr>
              <a:spLocks noChangeArrowheads="1"/>
            </p:cNvSpPr>
            <p:nvPr/>
          </p:nvSpPr>
          <p:spPr bwMode="auto">
            <a:xfrm>
              <a:off x="4763839" y="6158434"/>
              <a:ext cx="435526" cy="445521"/>
            </a:xfrm>
            <a:prstGeom prst="ellipse">
              <a:avLst/>
            </a:prstGeom>
            <a:solidFill>
              <a:srgbClr val="FF0000"/>
            </a:solidFill>
            <a:ln w="9525">
              <a:noFill/>
              <a:round/>
              <a:headEnd/>
              <a:tailEnd/>
            </a:ln>
            <a:effectLst/>
          </p:spPr>
          <p:txBody>
            <a:bodyPr wrap="none" anchor="ctr"/>
            <a:lstStyle/>
            <a:p>
              <a:pPr algn="ctr" eaLnBrk="0" fontAlgn="base" hangingPunct="0">
                <a:spcBef>
                  <a:spcPct val="0"/>
                </a:spcBef>
                <a:spcAft>
                  <a:spcPct val="0"/>
                </a:spcAft>
              </a:pPr>
              <a:r>
                <a:rPr lang="en-US" b="1" dirty="0">
                  <a:solidFill>
                    <a:srgbClr val="000000"/>
                  </a:solidFill>
                  <a:latin typeface="Arial" pitchFamily="34" charset="0"/>
                  <a:cs typeface="Arial" pitchFamily="34" charset="0"/>
                </a:rPr>
                <a:t>2</a:t>
              </a:r>
            </a:p>
          </p:txBody>
        </p:sp>
        <p:sp>
          <p:nvSpPr>
            <p:cNvPr id="62" name="Oval 5">
              <a:extLst>
                <a:ext uri="{FF2B5EF4-FFF2-40B4-BE49-F238E27FC236}">
                  <a16:creationId xmlns:a16="http://schemas.microsoft.com/office/drawing/2014/main" id="{C9E1ADA6-B3A1-643D-8D6C-D00228CAC030}"/>
                </a:ext>
              </a:extLst>
            </p:cNvPr>
            <p:cNvSpPr>
              <a:spLocks noChangeArrowheads="1"/>
            </p:cNvSpPr>
            <p:nvPr/>
          </p:nvSpPr>
          <p:spPr bwMode="auto">
            <a:xfrm>
              <a:off x="6440239" y="6158434"/>
              <a:ext cx="435526" cy="445521"/>
            </a:xfrm>
            <a:prstGeom prst="ellipse">
              <a:avLst/>
            </a:prstGeom>
            <a:solidFill>
              <a:srgbClr val="FF0000"/>
            </a:solidFill>
            <a:ln w="9525">
              <a:noFill/>
              <a:round/>
              <a:headEnd/>
              <a:tailEnd/>
            </a:ln>
            <a:effectLst/>
          </p:spPr>
          <p:txBody>
            <a:bodyPr wrap="none" anchor="ctr"/>
            <a:lstStyle/>
            <a:p>
              <a:pPr algn="ctr" eaLnBrk="0" fontAlgn="base" hangingPunct="0">
                <a:spcBef>
                  <a:spcPct val="0"/>
                </a:spcBef>
                <a:spcAft>
                  <a:spcPct val="0"/>
                </a:spcAft>
              </a:pPr>
              <a:r>
                <a:rPr lang="en-US" b="1">
                  <a:solidFill>
                    <a:srgbClr val="000000"/>
                  </a:solidFill>
                  <a:latin typeface="Arial" pitchFamily="34" charset="0"/>
                  <a:cs typeface="Arial" pitchFamily="34" charset="0"/>
                </a:rPr>
                <a:t>3</a:t>
              </a:r>
            </a:p>
          </p:txBody>
        </p:sp>
        <p:sp>
          <p:nvSpPr>
            <p:cNvPr id="63" name="Oval 6">
              <a:extLst>
                <a:ext uri="{FF2B5EF4-FFF2-40B4-BE49-F238E27FC236}">
                  <a16:creationId xmlns:a16="http://schemas.microsoft.com/office/drawing/2014/main" id="{1E803D15-E790-7754-0C14-196E80E25198}"/>
                </a:ext>
              </a:extLst>
            </p:cNvPr>
            <p:cNvSpPr>
              <a:spLocks noChangeArrowheads="1"/>
            </p:cNvSpPr>
            <p:nvPr/>
          </p:nvSpPr>
          <p:spPr bwMode="auto">
            <a:xfrm>
              <a:off x="6440239" y="7301434"/>
              <a:ext cx="435526" cy="445521"/>
            </a:xfrm>
            <a:prstGeom prst="ellipse">
              <a:avLst/>
            </a:prstGeom>
            <a:solidFill>
              <a:srgbClr val="FF0000"/>
            </a:solidFill>
            <a:ln w="9525">
              <a:noFill/>
              <a:round/>
              <a:headEnd/>
              <a:tailEnd/>
            </a:ln>
            <a:effectLst/>
          </p:spPr>
          <p:txBody>
            <a:bodyPr wrap="none" anchor="ctr"/>
            <a:lstStyle/>
            <a:p>
              <a:pPr algn="ctr" eaLnBrk="0" fontAlgn="base" hangingPunct="0">
                <a:spcBef>
                  <a:spcPct val="0"/>
                </a:spcBef>
                <a:spcAft>
                  <a:spcPct val="0"/>
                </a:spcAft>
              </a:pPr>
              <a:r>
                <a:rPr lang="en-US" b="1">
                  <a:solidFill>
                    <a:srgbClr val="000000"/>
                  </a:solidFill>
                  <a:latin typeface="Arial" pitchFamily="34" charset="0"/>
                  <a:cs typeface="Arial" pitchFamily="34" charset="0"/>
                </a:rPr>
                <a:t>4</a:t>
              </a:r>
            </a:p>
          </p:txBody>
        </p:sp>
        <p:cxnSp>
          <p:nvCxnSpPr>
            <p:cNvPr id="64" name="AutoShape 7">
              <a:extLst>
                <a:ext uri="{FF2B5EF4-FFF2-40B4-BE49-F238E27FC236}">
                  <a16:creationId xmlns:a16="http://schemas.microsoft.com/office/drawing/2014/main" id="{EFF469D5-4BBC-DB68-3DF9-D5A0AE650B02}"/>
                </a:ext>
              </a:extLst>
            </p:cNvPr>
            <p:cNvCxnSpPr>
              <a:cxnSpLocks noChangeShapeType="1"/>
              <a:stCxn id="60" idx="2"/>
              <a:endCxn id="61" idx="1"/>
            </p:cNvCxnSpPr>
            <p:nvPr/>
          </p:nvCxnSpPr>
          <p:spPr bwMode="auto">
            <a:xfrm rot="10800000" flipV="1">
              <a:off x="4827621" y="5542995"/>
              <a:ext cx="774419" cy="680684"/>
            </a:xfrm>
            <a:prstGeom prst="curvedConnector2">
              <a:avLst/>
            </a:prstGeom>
            <a:noFill/>
            <a:ln w="28575">
              <a:solidFill>
                <a:srgbClr val="000000">
                  <a:lumMod val="95000"/>
                  <a:lumOff val="5000"/>
                </a:srgbClr>
              </a:solidFill>
              <a:round/>
              <a:headEnd/>
              <a:tailEnd type="triangle" w="med" len="med"/>
            </a:ln>
            <a:effectLst/>
          </p:spPr>
        </p:cxnSp>
        <p:cxnSp>
          <p:nvCxnSpPr>
            <p:cNvPr id="65" name="AutoShape 8">
              <a:extLst>
                <a:ext uri="{FF2B5EF4-FFF2-40B4-BE49-F238E27FC236}">
                  <a16:creationId xmlns:a16="http://schemas.microsoft.com/office/drawing/2014/main" id="{5F23D396-9F4C-7057-99AB-A8C0852ACEA8}"/>
                </a:ext>
              </a:extLst>
            </p:cNvPr>
            <p:cNvCxnSpPr>
              <a:cxnSpLocks noChangeShapeType="1"/>
              <a:stCxn id="61" idx="6"/>
              <a:endCxn id="60" idx="3"/>
            </p:cNvCxnSpPr>
            <p:nvPr/>
          </p:nvCxnSpPr>
          <p:spPr bwMode="auto">
            <a:xfrm flipV="1">
              <a:off x="5199365" y="5700510"/>
              <a:ext cx="466455" cy="680685"/>
            </a:xfrm>
            <a:prstGeom prst="curvedConnector2">
              <a:avLst/>
            </a:prstGeom>
            <a:noFill/>
            <a:ln w="28575">
              <a:solidFill>
                <a:srgbClr val="000000">
                  <a:lumMod val="95000"/>
                  <a:lumOff val="5000"/>
                </a:srgbClr>
              </a:solidFill>
              <a:round/>
              <a:headEnd/>
              <a:tailEnd type="triangle" w="med" len="med"/>
            </a:ln>
            <a:effectLst/>
          </p:spPr>
        </p:cxnSp>
        <p:cxnSp>
          <p:nvCxnSpPr>
            <p:cNvPr id="66" name="AutoShape 9">
              <a:extLst>
                <a:ext uri="{FF2B5EF4-FFF2-40B4-BE49-F238E27FC236}">
                  <a16:creationId xmlns:a16="http://schemas.microsoft.com/office/drawing/2014/main" id="{F8A0BA93-8C88-B2E0-CBD2-19E152AED1AC}"/>
                </a:ext>
              </a:extLst>
            </p:cNvPr>
            <p:cNvCxnSpPr>
              <a:cxnSpLocks noChangeShapeType="1"/>
              <a:stCxn id="60" idx="5"/>
              <a:endCxn id="62" idx="1"/>
            </p:cNvCxnSpPr>
            <p:nvPr/>
          </p:nvCxnSpPr>
          <p:spPr bwMode="auto">
            <a:xfrm>
              <a:off x="5973784" y="5700510"/>
              <a:ext cx="530236" cy="523169"/>
            </a:xfrm>
            <a:prstGeom prst="straightConnector1">
              <a:avLst/>
            </a:prstGeom>
            <a:noFill/>
            <a:ln w="28575">
              <a:solidFill>
                <a:srgbClr val="000000">
                  <a:lumMod val="95000"/>
                  <a:lumOff val="5000"/>
                </a:srgbClr>
              </a:solidFill>
              <a:round/>
              <a:headEnd/>
              <a:tailEnd type="triangle" w="med" len="med"/>
            </a:ln>
            <a:effectLst/>
          </p:spPr>
        </p:cxnSp>
        <p:cxnSp>
          <p:nvCxnSpPr>
            <p:cNvPr id="67" name="AutoShape 10">
              <a:extLst>
                <a:ext uri="{FF2B5EF4-FFF2-40B4-BE49-F238E27FC236}">
                  <a16:creationId xmlns:a16="http://schemas.microsoft.com/office/drawing/2014/main" id="{12BEEDFB-BE82-90C5-6E69-6944B2CA22E3}"/>
                </a:ext>
              </a:extLst>
            </p:cNvPr>
            <p:cNvCxnSpPr>
              <a:cxnSpLocks noChangeShapeType="1"/>
            </p:cNvCxnSpPr>
            <p:nvPr/>
          </p:nvCxnSpPr>
          <p:spPr bwMode="auto">
            <a:xfrm>
              <a:off x="6531570" y="6573902"/>
              <a:ext cx="0" cy="783096"/>
            </a:xfrm>
            <a:prstGeom prst="straightConnector1">
              <a:avLst/>
            </a:prstGeom>
            <a:noFill/>
            <a:ln w="28575">
              <a:solidFill>
                <a:srgbClr val="000000">
                  <a:lumMod val="95000"/>
                  <a:lumOff val="5000"/>
                </a:srgbClr>
              </a:solidFill>
              <a:round/>
              <a:headEnd/>
              <a:tailEnd type="triangle" w="med" len="med"/>
            </a:ln>
            <a:effectLst/>
          </p:spPr>
        </p:cxnSp>
        <p:cxnSp>
          <p:nvCxnSpPr>
            <p:cNvPr id="68" name="AutoShape 11">
              <a:extLst>
                <a:ext uri="{FF2B5EF4-FFF2-40B4-BE49-F238E27FC236}">
                  <a16:creationId xmlns:a16="http://schemas.microsoft.com/office/drawing/2014/main" id="{D57DC54D-8447-8B84-0F63-E6754D7A97BC}"/>
                </a:ext>
              </a:extLst>
            </p:cNvPr>
            <p:cNvCxnSpPr>
              <a:cxnSpLocks noChangeShapeType="1"/>
              <a:stCxn id="63" idx="7"/>
              <a:endCxn id="62" idx="5"/>
            </p:cNvCxnSpPr>
            <p:nvPr/>
          </p:nvCxnSpPr>
          <p:spPr bwMode="auto">
            <a:xfrm flipV="1">
              <a:off x="6811984" y="6538710"/>
              <a:ext cx="0" cy="827969"/>
            </a:xfrm>
            <a:prstGeom prst="straightConnector1">
              <a:avLst/>
            </a:prstGeom>
            <a:noFill/>
            <a:ln w="28575">
              <a:solidFill>
                <a:srgbClr val="000000">
                  <a:lumMod val="95000"/>
                  <a:lumOff val="5000"/>
                </a:srgbClr>
              </a:solidFill>
              <a:round/>
              <a:headEnd/>
              <a:tailEnd type="triangle" w="med" len="med"/>
            </a:ln>
            <a:effectLst/>
          </p:spPr>
        </p:cxnSp>
        <p:grpSp>
          <p:nvGrpSpPr>
            <p:cNvPr id="69" name="Group 18">
              <a:extLst>
                <a:ext uri="{FF2B5EF4-FFF2-40B4-BE49-F238E27FC236}">
                  <a16:creationId xmlns:a16="http://schemas.microsoft.com/office/drawing/2014/main" id="{DDF2E3A7-731B-2676-1DD1-3DB69E7AB13B}"/>
                </a:ext>
              </a:extLst>
            </p:cNvPr>
            <p:cNvGrpSpPr>
              <a:grpSpLocks/>
            </p:cNvGrpSpPr>
            <p:nvPr/>
          </p:nvGrpSpPr>
          <p:grpSpPr bwMode="auto">
            <a:xfrm>
              <a:off x="5705665" y="4914958"/>
              <a:ext cx="647846" cy="445521"/>
              <a:chOff x="1200" y="864"/>
              <a:chExt cx="357" cy="240"/>
            </a:xfrm>
          </p:grpSpPr>
          <p:sp>
            <p:nvSpPr>
              <p:cNvPr id="70" name="AutoShape 19">
                <a:extLst>
                  <a:ext uri="{FF2B5EF4-FFF2-40B4-BE49-F238E27FC236}">
                    <a16:creationId xmlns:a16="http://schemas.microsoft.com/office/drawing/2014/main" id="{7B63EC0A-F6F7-E26E-6A32-2281A787DB67}"/>
                  </a:ext>
                </a:extLst>
              </p:cNvPr>
              <p:cNvSpPr>
                <a:spLocks noChangeArrowheads="1"/>
              </p:cNvSpPr>
              <p:nvPr/>
            </p:nvSpPr>
            <p:spPr bwMode="auto">
              <a:xfrm>
                <a:off x="1200" y="864"/>
                <a:ext cx="96" cy="240"/>
              </a:xfrm>
              <a:prstGeom prst="downArrow">
                <a:avLst>
                  <a:gd name="adj1" fmla="val 50000"/>
                  <a:gd name="adj2" fmla="val 62500"/>
                </a:avLst>
              </a:prstGeom>
              <a:solidFill>
                <a:srgbClr val="0000FF"/>
              </a:solidFill>
              <a:ln w="9525">
                <a:noFill/>
                <a:miter lim="800000"/>
                <a:headEnd/>
                <a:tailEnd/>
              </a:ln>
              <a:effectLst/>
            </p:spPr>
            <p:txBody>
              <a:bodyPr vert="eaVert" wrap="none" anchor="ctr"/>
              <a:lstStyle/>
              <a:p>
                <a:pPr eaLnBrk="0" fontAlgn="base" hangingPunct="0">
                  <a:spcBef>
                    <a:spcPct val="0"/>
                  </a:spcBef>
                  <a:spcAft>
                    <a:spcPct val="0"/>
                  </a:spcAft>
                </a:pPr>
                <a:endParaRPr lang="en-US" sz="1600" b="1">
                  <a:solidFill>
                    <a:srgbClr val="FFFFFF"/>
                  </a:solidFill>
                  <a:latin typeface="Arial" pitchFamily="34" charset="0"/>
                  <a:cs typeface="Arial" pitchFamily="34" charset="0"/>
                </a:endParaRPr>
              </a:p>
            </p:txBody>
          </p:sp>
          <p:sp>
            <p:nvSpPr>
              <p:cNvPr id="71" name="Text Box 20">
                <a:extLst>
                  <a:ext uri="{FF2B5EF4-FFF2-40B4-BE49-F238E27FC236}">
                    <a16:creationId xmlns:a16="http://schemas.microsoft.com/office/drawing/2014/main" id="{6E44C978-8518-3D18-843E-42BB353D3B95}"/>
                  </a:ext>
                </a:extLst>
              </p:cNvPr>
              <p:cNvSpPr txBox="1">
                <a:spLocks noChangeArrowheads="1"/>
              </p:cNvSpPr>
              <p:nvPr/>
            </p:nvSpPr>
            <p:spPr bwMode="auto">
              <a:xfrm>
                <a:off x="1237" y="864"/>
                <a:ext cx="320" cy="217"/>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FF"/>
                    </a:solidFill>
                    <a:latin typeface="Arial" pitchFamily="34" charset="0"/>
                    <a:cs typeface="Arial" pitchFamily="34" charset="0"/>
                  </a:rPr>
                  <a:t>0.2</a:t>
                </a:r>
              </a:p>
            </p:txBody>
          </p:sp>
        </p:grpSp>
        <p:grpSp>
          <p:nvGrpSpPr>
            <p:cNvPr id="78" name="Group 27">
              <a:extLst>
                <a:ext uri="{FF2B5EF4-FFF2-40B4-BE49-F238E27FC236}">
                  <a16:creationId xmlns:a16="http://schemas.microsoft.com/office/drawing/2014/main" id="{159D9EF9-AC8D-2BCF-CEAE-E9ED321D4577}"/>
                </a:ext>
              </a:extLst>
            </p:cNvPr>
            <p:cNvGrpSpPr>
              <a:grpSpLocks/>
            </p:cNvGrpSpPr>
            <p:nvPr/>
          </p:nvGrpSpPr>
          <p:grpSpPr bwMode="auto">
            <a:xfrm>
              <a:off x="4382975" y="5682584"/>
              <a:ext cx="2994241" cy="1681843"/>
              <a:chOff x="576" y="1327"/>
              <a:chExt cx="1650" cy="906"/>
            </a:xfrm>
          </p:grpSpPr>
          <p:sp>
            <p:nvSpPr>
              <p:cNvPr id="79" name="Text Box 28">
                <a:extLst>
                  <a:ext uri="{FF2B5EF4-FFF2-40B4-BE49-F238E27FC236}">
                    <a16:creationId xmlns:a16="http://schemas.microsoft.com/office/drawing/2014/main" id="{D1F2A5E9-E1DF-CB5E-E205-5F3F0BE753A9}"/>
                  </a:ext>
                </a:extLst>
              </p:cNvPr>
              <p:cNvSpPr txBox="1">
                <a:spLocks noChangeArrowheads="1"/>
              </p:cNvSpPr>
              <p:nvPr/>
            </p:nvSpPr>
            <p:spPr bwMode="auto">
              <a:xfrm>
                <a:off x="576" y="1327"/>
                <a:ext cx="320" cy="217"/>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FF"/>
                    </a:solidFill>
                    <a:latin typeface="Arial" pitchFamily="34" charset="0"/>
                    <a:cs typeface="Arial" pitchFamily="34" charset="0"/>
                  </a:rPr>
                  <a:t>0.4</a:t>
                </a:r>
              </a:p>
            </p:txBody>
          </p:sp>
          <p:sp>
            <p:nvSpPr>
              <p:cNvPr id="80" name="Text Box 29">
                <a:extLst>
                  <a:ext uri="{FF2B5EF4-FFF2-40B4-BE49-F238E27FC236}">
                    <a16:creationId xmlns:a16="http://schemas.microsoft.com/office/drawing/2014/main" id="{37550D6F-07FE-679F-AB0D-001D0884223D}"/>
                  </a:ext>
                </a:extLst>
              </p:cNvPr>
              <p:cNvSpPr txBox="1">
                <a:spLocks noChangeArrowheads="1"/>
              </p:cNvSpPr>
              <p:nvPr/>
            </p:nvSpPr>
            <p:spPr bwMode="auto">
              <a:xfrm>
                <a:off x="1612" y="1378"/>
                <a:ext cx="320" cy="217"/>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FF"/>
                    </a:solidFill>
                    <a:latin typeface="Arial" pitchFamily="34" charset="0"/>
                    <a:cs typeface="Arial" pitchFamily="34" charset="0"/>
                  </a:rPr>
                  <a:t>0.4</a:t>
                </a:r>
              </a:p>
            </p:txBody>
          </p:sp>
          <p:sp>
            <p:nvSpPr>
              <p:cNvPr id="81" name="Text Box 30">
                <a:extLst>
                  <a:ext uri="{FF2B5EF4-FFF2-40B4-BE49-F238E27FC236}">
                    <a16:creationId xmlns:a16="http://schemas.microsoft.com/office/drawing/2014/main" id="{4178C435-2B2A-4D68-2D54-641BB7D80701}"/>
                  </a:ext>
                </a:extLst>
              </p:cNvPr>
              <p:cNvSpPr txBox="1">
                <a:spLocks noChangeArrowheads="1"/>
              </p:cNvSpPr>
              <p:nvPr/>
            </p:nvSpPr>
            <p:spPr bwMode="auto">
              <a:xfrm>
                <a:off x="1008" y="1699"/>
                <a:ext cx="320" cy="217"/>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FF"/>
                    </a:solidFill>
                    <a:latin typeface="Arial" pitchFamily="34" charset="0"/>
                    <a:cs typeface="Arial" pitchFamily="34" charset="0"/>
                  </a:rPr>
                  <a:t>0.8</a:t>
                </a:r>
              </a:p>
            </p:txBody>
          </p:sp>
          <p:sp>
            <p:nvSpPr>
              <p:cNvPr id="82" name="Text Box 31">
                <a:extLst>
                  <a:ext uri="{FF2B5EF4-FFF2-40B4-BE49-F238E27FC236}">
                    <a16:creationId xmlns:a16="http://schemas.microsoft.com/office/drawing/2014/main" id="{E7D00B25-0C98-229A-A31B-5542C7010409}"/>
                  </a:ext>
                </a:extLst>
              </p:cNvPr>
              <p:cNvSpPr txBox="1">
                <a:spLocks noChangeArrowheads="1"/>
              </p:cNvSpPr>
              <p:nvPr/>
            </p:nvSpPr>
            <p:spPr bwMode="auto">
              <a:xfrm>
                <a:off x="1528" y="2016"/>
                <a:ext cx="320" cy="217"/>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FF"/>
                    </a:solidFill>
                    <a:latin typeface="Arial" pitchFamily="34" charset="0"/>
                    <a:cs typeface="Arial" pitchFamily="34" charset="0"/>
                  </a:rPr>
                  <a:t>0.8</a:t>
                </a:r>
              </a:p>
            </p:txBody>
          </p:sp>
          <p:sp>
            <p:nvSpPr>
              <p:cNvPr id="83" name="Text Box 32">
                <a:extLst>
                  <a:ext uri="{FF2B5EF4-FFF2-40B4-BE49-F238E27FC236}">
                    <a16:creationId xmlns:a16="http://schemas.microsoft.com/office/drawing/2014/main" id="{848D12BE-0D8F-759C-12A4-BD086D88A0A1}"/>
                  </a:ext>
                </a:extLst>
              </p:cNvPr>
              <p:cNvSpPr txBox="1">
                <a:spLocks noChangeArrowheads="1"/>
              </p:cNvSpPr>
              <p:nvPr/>
            </p:nvSpPr>
            <p:spPr bwMode="auto">
              <a:xfrm>
                <a:off x="1906" y="2016"/>
                <a:ext cx="320" cy="217"/>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200" b="1" dirty="0">
                    <a:solidFill>
                      <a:srgbClr val="0000FF"/>
                    </a:solidFill>
                    <a:latin typeface="Arial" pitchFamily="34" charset="0"/>
                    <a:cs typeface="Arial" pitchFamily="34" charset="0"/>
                  </a:rPr>
                  <a:t>0.8</a:t>
                </a:r>
              </a:p>
            </p:txBody>
          </p:sp>
        </p:grpSp>
      </p:grpSp>
      <p:pic>
        <p:nvPicPr>
          <p:cNvPr id="86" name="Picture 4">
            <a:extLst>
              <a:ext uri="{FF2B5EF4-FFF2-40B4-BE49-F238E27FC236}">
                <a16:creationId xmlns:a16="http://schemas.microsoft.com/office/drawing/2014/main" id="{539759DA-8BA9-401A-46A2-4973B2F52057}"/>
              </a:ext>
            </a:extLst>
          </p:cNvPr>
          <p:cNvPicPr>
            <a:picLocks noChangeAspect="1"/>
          </p:cNvPicPr>
          <p:nvPr/>
        </p:nvPicPr>
        <p:blipFill>
          <a:blip r:embed="rId3"/>
          <a:stretch>
            <a:fillRect/>
          </a:stretch>
        </p:blipFill>
        <p:spPr>
          <a:xfrm>
            <a:off x="73348" y="108935"/>
            <a:ext cx="5664199" cy="4092840"/>
          </a:xfrm>
          <a:prstGeom prst="rect">
            <a:avLst/>
          </a:prstGeom>
        </p:spPr>
      </p:pic>
      <p:sp>
        <p:nvSpPr>
          <p:cNvPr id="87" name="TextBox 6">
            <a:extLst>
              <a:ext uri="{FF2B5EF4-FFF2-40B4-BE49-F238E27FC236}">
                <a16:creationId xmlns:a16="http://schemas.microsoft.com/office/drawing/2014/main" id="{F246EEA9-497E-8D59-A8D7-54E295313C1A}"/>
              </a:ext>
            </a:extLst>
          </p:cNvPr>
          <p:cNvSpPr txBox="1"/>
          <p:nvPr/>
        </p:nvSpPr>
        <p:spPr>
          <a:xfrm>
            <a:off x="2089331" y="4025723"/>
            <a:ext cx="1968137" cy="369332"/>
          </a:xfrm>
          <a:prstGeom prst="rect">
            <a:avLst/>
          </a:prstGeom>
          <a:noFill/>
        </p:spPr>
        <p:txBody>
          <a:bodyPr wrap="square">
            <a:spAutoFit/>
          </a:bodyPr>
          <a:lstStyle/>
          <a:p>
            <a:r>
              <a:rPr lang="en-US" b="1" dirty="0"/>
              <a:t>Lecture 9 Slide 56</a:t>
            </a:r>
            <a:endParaRPr lang="en-SG" b="1" dirty="0"/>
          </a:p>
        </p:txBody>
      </p:sp>
    </p:spTree>
    <p:extLst>
      <p:ext uri="{BB962C8B-B14F-4D97-AF65-F5344CB8AC3E}">
        <p14:creationId xmlns:p14="http://schemas.microsoft.com/office/powerpoint/2010/main" val="230263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DD8C76-D6A7-D38C-1F2F-E9CCC0D5C30C}"/>
              </a:ext>
            </a:extLst>
          </p:cNvPr>
          <p:cNvPicPr>
            <a:picLocks noChangeAspect="1"/>
          </p:cNvPicPr>
          <p:nvPr/>
        </p:nvPicPr>
        <p:blipFill rotWithShape="1">
          <a:blip r:embed="rId2"/>
          <a:srcRect r="69298"/>
          <a:stretch/>
        </p:blipFill>
        <p:spPr>
          <a:xfrm>
            <a:off x="73348" y="4242141"/>
            <a:ext cx="3556000" cy="1352550"/>
          </a:xfrm>
          <a:prstGeom prst="rect">
            <a:avLst/>
          </a:prstGeom>
        </p:spPr>
      </p:pic>
      <p:pic>
        <p:nvPicPr>
          <p:cNvPr id="5" name="Picture 4">
            <a:extLst>
              <a:ext uri="{FF2B5EF4-FFF2-40B4-BE49-F238E27FC236}">
                <a16:creationId xmlns:a16="http://schemas.microsoft.com/office/drawing/2014/main" id="{B2886D38-DCFB-116A-876E-9B81F4E597A3}"/>
              </a:ext>
            </a:extLst>
          </p:cNvPr>
          <p:cNvPicPr>
            <a:picLocks noChangeAspect="1"/>
          </p:cNvPicPr>
          <p:nvPr/>
        </p:nvPicPr>
        <p:blipFill>
          <a:blip r:embed="rId3"/>
          <a:stretch>
            <a:fillRect/>
          </a:stretch>
        </p:blipFill>
        <p:spPr>
          <a:xfrm>
            <a:off x="73348" y="108935"/>
            <a:ext cx="5664199" cy="4092840"/>
          </a:xfrm>
          <a:prstGeom prst="rect">
            <a:avLst/>
          </a:prstGeom>
        </p:spPr>
      </p:pic>
      <p:sp>
        <p:nvSpPr>
          <p:cNvPr id="6" name="TextBox 6">
            <a:extLst>
              <a:ext uri="{FF2B5EF4-FFF2-40B4-BE49-F238E27FC236}">
                <a16:creationId xmlns:a16="http://schemas.microsoft.com/office/drawing/2014/main" id="{52E0AF05-2F41-E085-2B42-4AC437C30BC2}"/>
              </a:ext>
            </a:extLst>
          </p:cNvPr>
          <p:cNvSpPr txBox="1"/>
          <p:nvPr/>
        </p:nvSpPr>
        <p:spPr>
          <a:xfrm>
            <a:off x="2089331" y="4025723"/>
            <a:ext cx="1968137" cy="369332"/>
          </a:xfrm>
          <a:prstGeom prst="rect">
            <a:avLst/>
          </a:prstGeom>
          <a:noFill/>
        </p:spPr>
        <p:txBody>
          <a:bodyPr wrap="square">
            <a:spAutoFit/>
          </a:bodyPr>
          <a:lstStyle/>
          <a:p>
            <a:r>
              <a:rPr lang="en-US" b="1" dirty="0"/>
              <a:t>Lecture 9 Slide 56</a:t>
            </a:r>
            <a:endParaRPr lang="en-SG" b="1" dirty="0"/>
          </a:p>
        </p:txBody>
      </p:sp>
      <p:sp>
        <p:nvSpPr>
          <p:cNvPr id="2" name="TextBox 6">
            <a:extLst>
              <a:ext uri="{FF2B5EF4-FFF2-40B4-BE49-F238E27FC236}">
                <a16:creationId xmlns:a16="http://schemas.microsoft.com/office/drawing/2014/main" id="{179A75B0-A34E-A815-A9A6-0F1FED5D3F5C}"/>
              </a:ext>
            </a:extLst>
          </p:cNvPr>
          <p:cNvSpPr txBox="1"/>
          <p:nvPr/>
        </p:nvSpPr>
        <p:spPr>
          <a:xfrm>
            <a:off x="7613423" y="108935"/>
            <a:ext cx="3496222" cy="1200329"/>
          </a:xfrm>
          <a:prstGeom prst="rect">
            <a:avLst/>
          </a:prstGeom>
          <a:noFill/>
        </p:spPr>
        <p:txBody>
          <a:bodyPr wrap="square">
            <a:spAutoFit/>
          </a:bodyPr>
          <a:lstStyle/>
          <a:p>
            <a:r>
              <a:rPr lang="en-US" b="1" dirty="0"/>
              <a:t>A</a:t>
            </a:r>
            <a:r>
              <a:rPr lang="en-US" b="1" baseline="-25000" dirty="0"/>
              <a:t>1</a:t>
            </a:r>
            <a:r>
              <a:rPr lang="en-US" b="1" dirty="0"/>
              <a:t> = 0.8 (A</a:t>
            </a:r>
            <a:r>
              <a:rPr lang="en-US" b="1" baseline="-25000" dirty="0"/>
              <a:t>2</a:t>
            </a:r>
            <a:r>
              <a:rPr lang="en-US" b="1" dirty="0"/>
              <a:t>)                + </a:t>
            </a:r>
            <a:r>
              <a:rPr lang="en-US" b="1" dirty="0">
                <a:solidFill>
                  <a:srgbClr val="0000FF"/>
                </a:solidFill>
              </a:rPr>
              <a:t>(1 – 0.8) / 1</a:t>
            </a:r>
            <a:endParaRPr lang="en-US" b="1" dirty="0"/>
          </a:p>
          <a:p>
            <a:r>
              <a:rPr lang="en-US" b="1" dirty="0"/>
              <a:t>A</a:t>
            </a:r>
            <a:r>
              <a:rPr lang="en-US" b="1" baseline="-25000" dirty="0"/>
              <a:t>2</a:t>
            </a:r>
            <a:r>
              <a:rPr lang="en-US" b="1" dirty="0"/>
              <a:t> = 0.8 (0.5A</a:t>
            </a:r>
            <a:r>
              <a:rPr lang="en-US" b="1" baseline="-25000" dirty="0"/>
              <a:t>1</a:t>
            </a:r>
            <a:r>
              <a:rPr lang="en-US" b="1" dirty="0"/>
              <a:t>)          + 0</a:t>
            </a:r>
          </a:p>
          <a:p>
            <a:r>
              <a:rPr lang="en-US" b="1" dirty="0"/>
              <a:t>A</a:t>
            </a:r>
            <a:r>
              <a:rPr lang="en-US" b="1" baseline="-25000" dirty="0"/>
              <a:t>3</a:t>
            </a:r>
            <a:r>
              <a:rPr lang="en-US" b="1" dirty="0"/>
              <a:t> = 0.8 (0.5A</a:t>
            </a:r>
            <a:r>
              <a:rPr lang="en-US" b="1" baseline="-25000" dirty="0"/>
              <a:t>1</a:t>
            </a:r>
            <a:r>
              <a:rPr lang="en-US" b="1" dirty="0"/>
              <a:t> + A</a:t>
            </a:r>
            <a:r>
              <a:rPr lang="en-US" b="1" baseline="-25000" dirty="0"/>
              <a:t>4</a:t>
            </a:r>
            <a:r>
              <a:rPr lang="en-US" b="1" dirty="0"/>
              <a:t>)  + 0</a:t>
            </a:r>
          </a:p>
          <a:p>
            <a:r>
              <a:rPr lang="en-US" b="1" dirty="0"/>
              <a:t>A</a:t>
            </a:r>
            <a:r>
              <a:rPr lang="en-US" b="1" baseline="-25000" dirty="0"/>
              <a:t>4</a:t>
            </a:r>
            <a:r>
              <a:rPr lang="en-US" b="1" dirty="0"/>
              <a:t> = 0.8 (A</a:t>
            </a:r>
            <a:r>
              <a:rPr lang="en-US" b="1" baseline="-25000" dirty="0"/>
              <a:t>3</a:t>
            </a:r>
            <a:r>
              <a:rPr lang="en-US" b="1" dirty="0"/>
              <a:t>)                + 0</a:t>
            </a:r>
            <a:endParaRPr lang="en-SG" b="1" dirty="0"/>
          </a:p>
        </p:txBody>
      </p:sp>
      <p:sp>
        <p:nvSpPr>
          <p:cNvPr id="4" name="TextBox 3">
            <a:extLst>
              <a:ext uri="{FF2B5EF4-FFF2-40B4-BE49-F238E27FC236}">
                <a16:creationId xmlns:a16="http://schemas.microsoft.com/office/drawing/2014/main" id="{96A12D39-5C61-1642-E735-F6C65F478FD3}"/>
              </a:ext>
            </a:extLst>
          </p:cNvPr>
          <p:cNvSpPr txBox="1"/>
          <p:nvPr/>
        </p:nvSpPr>
        <p:spPr>
          <a:xfrm>
            <a:off x="6527802" y="1309264"/>
            <a:ext cx="5372098" cy="5432256"/>
          </a:xfrm>
          <a:prstGeom prst="rect">
            <a:avLst/>
          </a:prstGeom>
          <a:noFill/>
        </p:spPr>
        <p:txBody>
          <a:bodyPr wrap="square">
            <a:spAutoFit/>
          </a:bodyPr>
          <a:lstStyle/>
          <a:p>
            <a:r>
              <a:rPr lang="en-US" b="1" dirty="0"/>
              <a:t>Iteration 0: </a:t>
            </a:r>
          </a:p>
          <a:p>
            <a:r>
              <a:rPr lang="en-US" dirty="0"/>
              <a:t>	Set all nodes to 1 / 4 = 0.25</a:t>
            </a:r>
          </a:p>
          <a:p>
            <a:r>
              <a:rPr lang="en-US" dirty="0"/>
              <a:t>	A</a:t>
            </a:r>
            <a:r>
              <a:rPr lang="en-US" baseline="-25000" dirty="0"/>
              <a:t>1</a:t>
            </a:r>
            <a:r>
              <a:rPr lang="en-US" dirty="0"/>
              <a:t> = A</a:t>
            </a:r>
            <a:r>
              <a:rPr lang="en-US" baseline="-25000" dirty="0"/>
              <a:t>2</a:t>
            </a:r>
            <a:r>
              <a:rPr lang="en-US" dirty="0"/>
              <a:t> = A</a:t>
            </a:r>
            <a:r>
              <a:rPr lang="en-US" baseline="-25000" dirty="0"/>
              <a:t>3</a:t>
            </a:r>
            <a:r>
              <a:rPr lang="en-US" dirty="0"/>
              <a:t> = A</a:t>
            </a:r>
            <a:r>
              <a:rPr lang="en-US" baseline="-25000" dirty="0"/>
              <a:t>4</a:t>
            </a:r>
            <a:r>
              <a:rPr lang="en-US" dirty="0"/>
              <a:t> = 0.25</a:t>
            </a:r>
          </a:p>
          <a:p>
            <a:endParaRPr lang="en-US" sz="400" b="1" dirty="0"/>
          </a:p>
          <a:p>
            <a:r>
              <a:rPr lang="en-US" b="1" dirty="0"/>
              <a:t>Iteration 1:</a:t>
            </a:r>
          </a:p>
          <a:p>
            <a:r>
              <a:rPr lang="en-US" dirty="0"/>
              <a:t>	A</a:t>
            </a:r>
            <a:r>
              <a:rPr lang="en-US" baseline="-25000" dirty="0"/>
              <a:t>1</a:t>
            </a:r>
            <a:r>
              <a:rPr lang="en-US" dirty="0"/>
              <a:t> = 0.8 (0.25)                     + </a:t>
            </a:r>
            <a:r>
              <a:rPr lang="en-US" dirty="0">
                <a:solidFill>
                  <a:srgbClr val="0000FF"/>
                </a:solidFill>
              </a:rPr>
              <a:t>(1 – 0.8) / 1 </a:t>
            </a:r>
            <a:r>
              <a:rPr lang="en-US" dirty="0"/>
              <a:t>= 0.4</a:t>
            </a:r>
          </a:p>
          <a:p>
            <a:r>
              <a:rPr lang="en-US" dirty="0">
                <a:solidFill>
                  <a:srgbClr val="0000FF"/>
                </a:solidFill>
              </a:rPr>
              <a:t>	</a:t>
            </a:r>
            <a:r>
              <a:rPr lang="en-US" dirty="0"/>
              <a:t>A</a:t>
            </a:r>
            <a:r>
              <a:rPr lang="en-US" baseline="-25000" dirty="0"/>
              <a:t>2</a:t>
            </a:r>
            <a:r>
              <a:rPr lang="en-US" dirty="0"/>
              <a:t> = 0.8 (0.5x0.25)             + 0 = 0.1</a:t>
            </a:r>
          </a:p>
          <a:p>
            <a:r>
              <a:rPr lang="en-US" dirty="0"/>
              <a:t>	A</a:t>
            </a:r>
            <a:r>
              <a:rPr lang="en-US" baseline="-25000" dirty="0"/>
              <a:t>3</a:t>
            </a:r>
            <a:r>
              <a:rPr lang="en-US" dirty="0"/>
              <a:t> = 0.8 (0.5x0.25 + 0.25) + 0 = 0.3</a:t>
            </a:r>
          </a:p>
          <a:p>
            <a:r>
              <a:rPr lang="en-US" dirty="0"/>
              <a:t>	A</a:t>
            </a:r>
            <a:r>
              <a:rPr lang="en-US" baseline="-25000" dirty="0"/>
              <a:t>4</a:t>
            </a:r>
            <a:r>
              <a:rPr lang="en-US" dirty="0"/>
              <a:t> = 0.8 (0.25)                     + 0 = 0.2</a:t>
            </a:r>
            <a:endParaRPr lang="en-SG" dirty="0"/>
          </a:p>
          <a:p>
            <a:endParaRPr lang="en-US" sz="500" b="1" dirty="0"/>
          </a:p>
          <a:p>
            <a:r>
              <a:rPr lang="en-US" b="1" dirty="0"/>
              <a:t>Iteration 2:</a:t>
            </a:r>
          </a:p>
          <a:p>
            <a:r>
              <a:rPr lang="en-US" dirty="0"/>
              <a:t>	A</a:t>
            </a:r>
            <a:r>
              <a:rPr lang="en-US" baseline="-25000" dirty="0"/>
              <a:t>1</a:t>
            </a:r>
            <a:r>
              <a:rPr lang="en-US" dirty="0"/>
              <a:t> = 0.8 (0.1)                       + </a:t>
            </a:r>
            <a:r>
              <a:rPr lang="en-US" dirty="0">
                <a:solidFill>
                  <a:srgbClr val="0000FF"/>
                </a:solidFill>
              </a:rPr>
              <a:t>(1 – 0.8) / 1 </a:t>
            </a:r>
            <a:r>
              <a:rPr lang="en-US" dirty="0"/>
              <a:t>= 0.28</a:t>
            </a:r>
          </a:p>
          <a:p>
            <a:r>
              <a:rPr lang="en-US" dirty="0">
                <a:solidFill>
                  <a:srgbClr val="0000FF"/>
                </a:solidFill>
              </a:rPr>
              <a:t>	</a:t>
            </a:r>
            <a:r>
              <a:rPr lang="en-US" dirty="0"/>
              <a:t>A</a:t>
            </a:r>
            <a:r>
              <a:rPr lang="en-US" baseline="-25000" dirty="0"/>
              <a:t>2</a:t>
            </a:r>
            <a:r>
              <a:rPr lang="en-US" dirty="0"/>
              <a:t> = 0.8 (0.5x0.4)               + 0 = 0.16</a:t>
            </a:r>
          </a:p>
          <a:p>
            <a:r>
              <a:rPr lang="en-US" dirty="0"/>
              <a:t>	A</a:t>
            </a:r>
            <a:r>
              <a:rPr lang="en-US" baseline="-25000" dirty="0"/>
              <a:t>3</a:t>
            </a:r>
            <a:r>
              <a:rPr lang="en-US" dirty="0"/>
              <a:t> = 0.8 (0.5x0.4 + 0.2)      + 0 = 0.32</a:t>
            </a:r>
          </a:p>
          <a:p>
            <a:r>
              <a:rPr lang="en-US" dirty="0"/>
              <a:t>	A</a:t>
            </a:r>
            <a:r>
              <a:rPr lang="en-US" baseline="-25000" dirty="0"/>
              <a:t>4</a:t>
            </a:r>
            <a:r>
              <a:rPr lang="en-US" dirty="0"/>
              <a:t> = 0.8 (0.3)                       + 0 = 0.24</a:t>
            </a:r>
          </a:p>
          <a:p>
            <a:endParaRPr lang="en-US" sz="800" dirty="0"/>
          </a:p>
          <a:p>
            <a:pPr lvl="4"/>
            <a:r>
              <a:rPr lang="en-US" b="1" dirty="0"/>
              <a:t>Iteration … (4) </a:t>
            </a:r>
            <a:r>
              <a:rPr lang="en-US" dirty="0"/>
              <a:t>:</a:t>
            </a:r>
          </a:p>
          <a:p>
            <a:pPr lvl="4"/>
            <a:r>
              <a:rPr lang="en-US" dirty="0"/>
              <a:t>	A</a:t>
            </a:r>
            <a:r>
              <a:rPr lang="en-US" baseline="-25000" dirty="0"/>
              <a:t>1</a:t>
            </a:r>
            <a:r>
              <a:rPr lang="en-US" dirty="0"/>
              <a:t> = 0.294</a:t>
            </a:r>
          </a:p>
          <a:p>
            <a:pPr lvl="4"/>
            <a:r>
              <a:rPr lang="en-US" dirty="0">
                <a:solidFill>
                  <a:srgbClr val="0000FF"/>
                </a:solidFill>
              </a:rPr>
              <a:t>	</a:t>
            </a:r>
            <a:r>
              <a:rPr lang="en-US" dirty="0"/>
              <a:t>A</a:t>
            </a:r>
            <a:r>
              <a:rPr lang="en-US" baseline="-25000" dirty="0"/>
              <a:t>2</a:t>
            </a:r>
            <a:r>
              <a:rPr lang="en-US" dirty="0"/>
              <a:t> = 0.118</a:t>
            </a:r>
          </a:p>
          <a:p>
            <a:pPr lvl="4"/>
            <a:r>
              <a:rPr lang="en-US" dirty="0"/>
              <a:t>	A</a:t>
            </a:r>
            <a:r>
              <a:rPr lang="en-US" baseline="-25000" dirty="0"/>
              <a:t>3</a:t>
            </a:r>
            <a:r>
              <a:rPr lang="en-US" dirty="0"/>
              <a:t> = 0.327</a:t>
            </a:r>
          </a:p>
          <a:p>
            <a:pPr lvl="4"/>
            <a:r>
              <a:rPr lang="en-US" dirty="0"/>
              <a:t>	A</a:t>
            </a:r>
            <a:r>
              <a:rPr lang="en-US" baseline="-25000" dirty="0"/>
              <a:t>4</a:t>
            </a:r>
            <a:r>
              <a:rPr lang="en-US" dirty="0"/>
              <a:t> = 0.261</a:t>
            </a:r>
            <a:endParaRPr lang="en-SG" dirty="0"/>
          </a:p>
        </p:txBody>
      </p:sp>
      <p:pic>
        <p:nvPicPr>
          <p:cNvPr id="8" name="Picture 7">
            <a:extLst>
              <a:ext uri="{FF2B5EF4-FFF2-40B4-BE49-F238E27FC236}">
                <a16:creationId xmlns:a16="http://schemas.microsoft.com/office/drawing/2014/main" id="{A24704F0-7E2F-221B-2E16-606DE5BBABE8}"/>
              </a:ext>
            </a:extLst>
          </p:cNvPr>
          <p:cNvPicPr>
            <a:picLocks noChangeAspect="1"/>
          </p:cNvPicPr>
          <p:nvPr/>
        </p:nvPicPr>
        <p:blipFill rotWithShape="1">
          <a:blip r:embed="rId2"/>
          <a:srcRect l="30868"/>
          <a:stretch/>
        </p:blipFill>
        <p:spPr>
          <a:xfrm>
            <a:off x="0" y="5402104"/>
            <a:ext cx="8007168" cy="1352550"/>
          </a:xfrm>
          <a:prstGeom prst="rect">
            <a:avLst/>
          </a:prstGeom>
        </p:spPr>
      </p:pic>
      <p:sp>
        <p:nvSpPr>
          <p:cNvPr id="9" name="Rectangle 13">
            <a:extLst>
              <a:ext uri="{FF2B5EF4-FFF2-40B4-BE49-F238E27FC236}">
                <a16:creationId xmlns:a16="http://schemas.microsoft.com/office/drawing/2014/main" id="{7CEEB2AB-B717-A87F-4CD6-612809F70133}"/>
              </a:ext>
            </a:extLst>
          </p:cNvPr>
          <p:cNvSpPr/>
          <p:nvPr/>
        </p:nvSpPr>
        <p:spPr>
          <a:xfrm>
            <a:off x="1851349" y="3287510"/>
            <a:ext cx="1968138" cy="4399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13">
            <a:extLst>
              <a:ext uri="{FF2B5EF4-FFF2-40B4-BE49-F238E27FC236}">
                <a16:creationId xmlns:a16="http://schemas.microsoft.com/office/drawing/2014/main" id="{FE27ACB6-B107-1735-A08C-37F05C3E3A1A}"/>
              </a:ext>
            </a:extLst>
          </p:cNvPr>
          <p:cNvSpPr/>
          <p:nvPr/>
        </p:nvSpPr>
        <p:spPr>
          <a:xfrm>
            <a:off x="4823149" y="1465060"/>
            <a:ext cx="568001" cy="998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3">
            <a:extLst>
              <a:ext uri="{FF2B5EF4-FFF2-40B4-BE49-F238E27FC236}">
                <a16:creationId xmlns:a16="http://schemas.microsoft.com/office/drawing/2014/main" id="{CD7393BC-D3D3-438C-EDBD-7BFCEA216659}"/>
              </a:ext>
            </a:extLst>
          </p:cNvPr>
          <p:cNvSpPr/>
          <p:nvPr/>
        </p:nvSpPr>
        <p:spPr>
          <a:xfrm>
            <a:off x="3926515" y="3711019"/>
            <a:ext cx="1811032" cy="4399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5703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47DFD9-4ED9-E8D2-D03B-BDA102BBC3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7261" y="882338"/>
            <a:ext cx="7130653" cy="5093324"/>
          </a:xfrm>
          <a:prstGeom prst="rect">
            <a:avLst/>
          </a:prstGeom>
          <a:noFill/>
          <a:ln>
            <a:noFill/>
          </a:ln>
        </p:spPr>
      </p:pic>
      <p:sp>
        <p:nvSpPr>
          <p:cNvPr id="2" name="Title 1">
            <a:extLst>
              <a:ext uri="{FF2B5EF4-FFF2-40B4-BE49-F238E27FC236}">
                <a16:creationId xmlns:a16="http://schemas.microsoft.com/office/drawing/2014/main" id="{6DD1E95F-5F81-22AB-3C69-10670741AB73}"/>
              </a:ext>
            </a:extLst>
          </p:cNvPr>
          <p:cNvSpPr>
            <a:spLocks noGrp="1"/>
          </p:cNvSpPr>
          <p:nvPr>
            <p:ph type="title"/>
          </p:nvPr>
        </p:nvSpPr>
        <p:spPr/>
        <p:txBody>
          <a:bodyPr/>
          <a:lstStyle/>
          <a:p>
            <a:r>
              <a:rPr lang="en-SG" b="1" dirty="0"/>
              <a:t>Question 3</a:t>
            </a:r>
          </a:p>
        </p:txBody>
      </p:sp>
      <p:sp>
        <p:nvSpPr>
          <p:cNvPr id="3" name="Content Placeholder 2">
            <a:extLst>
              <a:ext uri="{FF2B5EF4-FFF2-40B4-BE49-F238E27FC236}">
                <a16:creationId xmlns:a16="http://schemas.microsoft.com/office/drawing/2014/main" id="{C8605ECD-0709-D42A-0F6E-C6C8EE0DC2ED}"/>
              </a:ext>
            </a:extLst>
          </p:cNvPr>
          <p:cNvSpPr>
            <a:spLocks noGrp="1"/>
          </p:cNvSpPr>
          <p:nvPr>
            <p:ph idx="1"/>
          </p:nvPr>
        </p:nvSpPr>
        <p:spPr>
          <a:xfrm>
            <a:off x="838200" y="1825625"/>
            <a:ext cx="5141686" cy="4351338"/>
          </a:xfrm>
        </p:spPr>
        <p:txBody>
          <a:bodyPr>
            <a:normAutofit lnSpcReduction="10000"/>
          </a:bodyPr>
          <a:lstStyle/>
          <a:p>
            <a:pPr marL="0" indent="0">
              <a:buNone/>
            </a:pPr>
            <a:r>
              <a:rPr lang="en-US" dirty="0"/>
              <a:t>Consider the following link topology.</a:t>
            </a:r>
          </a:p>
          <a:p>
            <a:pPr marL="0" indent="0">
              <a:buNone/>
            </a:pPr>
            <a:r>
              <a:rPr lang="en-US" dirty="0"/>
              <a:t>Write down the Topic-Specific PageRank equations for the following link topology. Assume that pages selected for the teleport set are nodes 1 and 2 (where teleports go to either node with equal probability). Assume further that the teleport probability, (1 - β), is 0.3.</a:t>
            </a:r>
            <a:endParaRPr lang="en-SG" dirty="0"/>
          </a:p>
        </p:txBody>
      </p:sp>
    </p:spTree>
    <p:extLst>
      <p:ext uri="{BB962C8B-B14F-4D97-AF65-F5344CB8AC3E}">
        <p14:creationId xmlns:p14="http://schemas.microsoft.com/office/powerpoint/2010/main" val="3447581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1212</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CS4225/CS5425 Big Data Systems for Data Science</vt:lpstr>
      <vt:lpstr>Question 1</vt:lpstr>
      <vt:lpstr>Answer 1</vt:lpstr>
      <vt:lpstr>Answer 1</vt:lpstr>
      <vt:lpstr>Question 2</vt:lpstr>
      <vt:lpstr>PowerPoint Presentation</vt:lpstr>
      <vt:lpstr>PowerPoint Presentation</vt:lpstr>
      <vt:lpstr>PowerPoint Presentation</vt:lpstr>
      <vt:lpstr>Question 3</vt:lpstr>
      <vt:lpstr>Answer 3</vt:lpstr>
      <vt:lpstr>Answer 3</vt:lpstr>
      <vt:lpstr>Question 4</vt:lpstr>
      <vt:lpstr>PowerPoint Presentation</vt:lpstr>
      <vt:lpstr>Question 5</vt:lpstr>
      <vt:lpstr>Answer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Goh Teck Lun</dc:creator>
  <cp:lastModifiedBy>Ai Xin</cp:lastModifiedBy>
  <cp:revision>134</cp:revision>
  <dcterms:created xsi:type="dcterms:W3CDTF">2023-10-23T07:57:24Z</dcterms:created>
  <dcterms:modified xsi:type="dcterms:W3CDTF">2023-11-17T04:04:49Z</dcterms:modified>
</cp:coreProperties>
</file>