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PT Sans Narrow"/>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82BAA9-41E0-47A5-9C9E-B444EDE74F38}">
  <a:tblStyle styleId="{3F82BAA9-41E0-47A5-9C9E-B444EDE74F38}"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CEAE6"/>
          </a:solidFill>
        </a:fill>
      </a:tcStyle>
    </a:wholeTbl>
    <a:band1H>
      <a:tcTxStyle/>
      <a:tcStyle>
        <a:fill>
          <a:solidFill>
            <a:srgbClr val="F9D3CA"/>
          </a:solidFill>
        </a:fill>
      </a:tcStyle>
    </a:band1H>
    <a:band2H>
      <a:tcTxStyle/>
    </a:band2H>
    <a:band1V>
      <a:tcTxStyle/>
      <a:tcStyle>
        <a:fill>
          <a:solidFill>
            <a:srgbClr val="F9D3C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bac8b87390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1bac8b87390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bac8b87390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1bac8b87390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ac8b87390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1bac8b87390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bac8b87390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1bac8b87390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bac8b87390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1bac8b87390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b87c78c6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b87c78c6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b87c78c60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b87c78c60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The dataset we used is adult dataset, which is done by Berry Becker from the 1994 census database. The dataset contains several attributes of the person, including work class, education, occupation, work hours per week and income level. The main prediction task for this dataset is to determine whether an adult makes over 50K a year. Our job is to reproduce the results from two papers, and bring new approaches for this dataset.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bac8b87390_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1bac8b87390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zh-CN"/>
              <a:t>Before reproducing the paper, we first did the EDA for the dataset, the figures in slide shows the distribution of people with different attribute.  From the graph we can see the distribution and relationship clearly. This step allows the data to be visualised and it is essential for the data leaning and validation process.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bac8b87390_1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1bac8b87390_1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CN"/>
              <a:t>The first paper is called “Using decision tree classifier to predict income levels”. The paper author uses random forest classifier to predict the income level. Also, the ranking of attributes according to the importance score is listed. We plot our reproduction result as below. The left hand side is the confusion matrix, which can see that the random forest classifier has 83.8% of accuracy. The right hand side is the importance score for each attributes. The reproduction result is similar with the paper, the attributes age, education, capital gain and hour work per week occupy the main percentages related to the income level predicting.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bac8b87390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1bac8b87390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bac8b87390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1bac8b87390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bac8b87390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1bac8b87390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bac8b87390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1bac8b87390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zh-CN" sz="3200">
                <a:highlight>
                  <a:srgbClr val="FFFFFF"/>
                </a:highlight>
                <a:latin typeface="Times New Roman"/>
                <a:ea typeface="Times New Roman"/>
                <a:cs typeface="Times New Roman"/>
                <a:sym typeface="Times New Roman"/>
              </a:rPr>
              <a:t>Prediction of </a:t>
            </a:r>
            <a:r>
              <a:rPr lang="zh-CN" sz="3200">
                <a:highlight>
                  <a:srgbClr val="FFFFFF"/>
                </a:highlight>
                <a:latin typeface="Times New Roman"/>
                <a:ea typeface="Times New Roman"/>
                <a:cs typeface="Times New Roman"/>
                <a:sym typeface="Times New Roman"/>
              </a:rPr>
              <a:t>Adult Census Income Level</a:t>
            </a:r>
            <a:endParaRPr sz="660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CN" sz="1200"/>
              <a:t>Tong Wu, Yu Wu, Weizhou Wang, Xiaoyu Wang</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CN"/>
              <a:t>New Approaches – Logistic Regression</a:t>
            </a:r>
            <a:endParaRPr/>
          </a:p>
        </p:txBody>
      </p:sp>
      <p:pic>
        <p:nvPicPr>
          <p:cNvPr descr="图表, 树状图&#10;&#10;描述已自动生成" id="128" name="Google Shape;128;p22"/>
          <p:cNvPicPr preferRelativeResize="0"/>
          <p:nvPr/>
        </p:nvPicPr>
        <p:blipFill rotWithShape="1">
          <a:blip r:embed="rId3">
            <a:alphaModFix/>
          </a:blip>
          <a:srcRect b="0" l="0" r="0" t="0"/>
          <a:stretch/>
        </p:blipFill>
        <p:spPr>
          <a:xfrm>
            <a:off x="125505" y="1494204"/>
            <a:ext cx="4536826" cy="2817820"/>
          </a:xfrm>
          <a:prstGeom prst="rect">
            <a:avLst/>
          </a:prstGeom>
          <a:noFill/>
          <a:ln>
            <a:noFill/>
          </a:ln>
        </p:spPr>
      </p:pic>
      <p:pic>
        <p:nvPicPr>
          <p:cNvPr descr="图表, 散点图&#10;&#10;描述已自动生成" id="129" name="Google Shape;129;p22"/>
          <p:cNvPicPr preferRelativeResize="0"/>
          <p:nvPr/>
        </p:nvPicPr>
        <p:blipFill rotWithShape="1">
          <a:blip r:embed="rId4">
            <a:alphaModFix/>
          </a:blip>
          <a:srcRect b="0" l="0" r="0" t="0"/>
          <a:stretch/>
        </p:blipFill>
        <p:spPr>
          <a:xfrm>
            <a:off x="4662331" y="1734296"/>
            <a:ext cx="4445648" cy="257772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CN"/>
              <a:t>New Approaches - SVM</a:t>
            </a:r>
            <a:endParaRPr/>
          </a:p>
        </p:txBody>
      </p:sp>
      <p:pic>
        <p:nvPicPr>
          <p:cNvPr descr="图表&#10;&#10;描述已自动生成" id="135" name="Google Shape;135;p23"/>
          <p:cNvPicPr preferRelativeResize="0"/>
          <p:nvPr/>
        </p:nvPicPr>
        <p:blipFill rotWithShape="1">
          <a:blip r:embed="rId3">
            <a:alphaModFix/>
          </a:blip>
          <a:srcRect b="0" l="0" r="0" t="0"/>
          <a:stretch/>
        </p:blipFill>
        <p:spPr>
          <a:xfrm>
            <a:off x="1253511" y="1026315"/>
            <a:ext cx="6402347" cy="38966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CN"/>
              <a:t>Comparison</a:t>
            </a:r>
            <a:endParaRPr/>
          </a:p>
        </p:txBody>
      </p:sp>
      <p:graphicFrame>
        <p:nvGraphicFramePr>
          <p:cNvPr id="141" name="Google Shape;141;p24"/>
          <p:cNvGraphicFramePr/>
          <p:nvPr/>
        </p:nvGraphicFramePr>
        <p:xfrm>
          <a:off x="1524000" y="2359585"/>
          <a:ext cx="3000000" cy="3000000"/>
        </p:xfrm>
        <a:graphic>
          <a:graphicData uri="http://schemas.openxmlformats.org/drawingml/2006/table">
            <a:tbl>
              <a:tblPr bandRow="1" firstRow="1">
                <a:noFill/>
                <a:tableStyleId>{3F82BAA9-41E0-47A5-9C9E-B444EDE74F38}</a:tableStyleId>
              </a:tblPr>
              <a:tblGrid>
                <a:gridCol w="3048000"/>
                <a:gridCol w="3048000"/>
              </a:tblGrid>
              <a:tr h="370850">
                <a:tc>
                  <a:txBody>
                    <a:bodyPr/>
                    <a:lstStyle/>
                    <a:p>
                      <a:pPr indent="0" lvl="0" marL="0" marR="0" rtl="0" algn="ctr">
                        <a:lnSpc>
                          <a:spcPct val="100000"/>
                        </a:lnSpc>
                        <a:spcBef>
                          <a:spcPts val="0"/>
                        </a:spcBef>
                        <a:spcAft>
                          <a:spcPts val="0"/>
                        </a:spcAft>
                        <a:buNone/>
                      </a:pPr>
                      <a:r>
                        <a:rPr lang="zh-CN" sz="1400" u="none" cap="none" strike="noStrike"/>
                        <a:t>Algorithm</a:t>
                      </a:r>
                      <a:endParaRPr/>
                    </a:p>
                  </a:txBody>
                  <a:tcPr marT="45725" marB="45725" marR="91450" marL="91450"/>
                </a:tc>
                <a:tc>
                  <a:txBody>
                    <a:bodyPr/>
                    <a:lstStyle/>
                    <a:p>
                      <a:pPr indent="0" lvl="0" marL="0" marR="0" rtl="0" algn="ctr">
                        <a:lnSpc>
                          <a:spcPct val="100000"/>
                        </a:lnSpc>
                        <a:spcBef>
                          <a:spcPts val="0"/>
                        </a:spcBef>
                        <a:spcAft>
                          <a:spcPts val="0"/>
                        </a:spcAft>
                        <a:buNone/>
                      </a:pPr>
                      <a:r>
                        <a:rPr lang="zh-CN" sz="1400" u="none" cap="none" strike="noStrike"/>
                        <a:t>Accuracy</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zh-CN" sz="1400" u="none" cap="none" strike="noStrike">
                          <a:solidFill>
                            <a:srgbClr val="342E22"/>
                          </a:solidFill>
                        </a:rPr>
                        <a:t>Random Forest</a:t>
                      </a:r>
                      <a:endParaRPr/>
                    </a:p>
                  </a:txBody>
                  <a:tcPr marT="45725" marB="45725" marR="91450" marL="91450"/>
                </a:tc>
                <a:tc>
                  <a:txBody>
                    <a:bodyPr/>
                    <a:lstStyle/>
                    <a:p>
                      <a:pPr indent="0" lvl="0" marL="0" marR="0" rtl="0" algn="ctr">
                        <a:lnSpc>
                          <a:spcPct val="100000"/>
                        </a:lnSpc>
                        <a:spcBef>
                          <a:spcPts val="0"/>
                        </a:spcBef>
                        <a:spcAft>
                          <a:spcPts val="0"/>
                        </a:spcAft>
                        <a:buNone/>
                      </a:pPr>
                      <a:r>
                        <a:rPr lang="zh-CN" sz="1400" u="none" cap="none" strike="noStrike">
                          <a:solidFill>
                            <a:srgbClr val="342E22"/>
                          </a:solidFill>
                        </a:rPr>
                        <a:t>83.8%</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zh-CN" sz="1400" u="none" cap="none" strike="noStrike">
                          <a:solidFill>
                            <a:srgbClr val="342E22"/>
                          </a:solidFill>
                        </a:rPr>
                        <a:t>Naïve Bayesian</a:t>
                      </a:r>
                      <a:endParaRPr/>
                    </a:p>
                  </a:txBody>
                  <a:tcPr marT="45725" marB="45725" marR="91450" marL="91450"/>
                </a:tc>
                <a:tc>
                  <a:txBody>
                    <a:bodyPr/>
                    <a:lstStyle/>
                    <a:p>
                      <a:pPr indent="0" lvl="0" marL="0" marR="0" rtl="0" algn="ctr">
                        <a:lnSpc>
                          <a:spcPct val="100000"/>
                        </a:lnSpc>
                        <a:spcBef>
                          <a:spcPts val="0"/>
                        </a:spcBef>
                        <a:spcAft>
                          <a:spcPts val="0"/>
                        </a:spcAft>
                        <a:buNone/>
                      </a:pPr>
                      <a:r>
                        <a:rPr lang="zh-CN" sz="1400" u="none" cap="none" strike="noStrike">
                          <a:solidFill>
                            <a:srgbClr val="342E22"/>
                          </a:solidFill>
                        </a:rPr>
                        <a:t>81.7%</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zh-CN" sz="1400" u="none" cap="none" strike="noStrike">
                          <a:solidFill>
                            <a:srgbClr val="342E22"/>
                          </a:solidFill>
                        </a:rPr>
                        <a:t>K-means Clustering</a:t>
                      </a:r>
                      <a:endParaRPr/>
                    </a:p>
                  </a:txBody>
                  <a:tcPr marT="45725" marB="45725" marR="91450" marL="91450"/>
                </a:tc>
                <a:tc>
                  <a:txBody>
                    <a:bodyPr/>
                    <a:lstStyle/>
                    <a:p>
                      <a:pPr indent="0" lvl="0" marL="0" marR="0" rtl="0" algn="ctr">
                        <a:lnSpc>
                          <a:spcPct val="100000"/>
                        </a:lnSpc>
                        <a:spcBef>
                          <a:spcPts val="0"/>
                        </a:spcBef>
                        <a:spcAft>
                          <a:spcPts val="0"/>
                        </a:spcAft>
                        <a:buNone/>
                      </a:pPr>
                      <a:r>
                        <a:rPr lang="zh-CN" sz="1400" u="none" cap="none" strike="noStrike">
                          <a:solidFill>
                            <a:srgbClr val="342E22"/>
                          </a:solidFill>
                        </a:rPr>
                        <a:t>63.4%</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zh-CN" sz="1400" u="none" cap="none" strike="noStrike">
                          <a:solidFill>
                            <a:srgbClr val="342E22"/>
                          </a:solidFill>
                        </a:rPr>
                        <a:t>Zero R</a:t>
                      </a:r>
                      <a:endParaRPr/>
                    </a:p>
                  </a:txBody>
                  <a:tcPr marT="45725" marB="45725" marR="91450" marL="91450"/>
                </a:tc>
                <a:tc>
                  <a:txBody>
                    <a:bodyPr/>
                    <a:lstStyle/>
                    <a:p>
                      <a:pPr indent="0" lvl="0" marL="0" marR="0" rtl="0" algn="ctr">
                        <a:lnSpc>
                          <a:spcPct val="100000"/>
                        </a:lnSpc>
                        <a:spcBef>
                          <a:spcPts val="0"/>
                        </a:spcBef>
                        <a:spcAft>
                          <a:spcPts val="0"/>
                        </a:spcAft>
                        <a:buNone/>
                      </a:pPr>
                      <a:r>
                        <a:rPr lang="zh-CN" sz="1400" u="none" cap="none" strike="noStrike">
                          <a:solidFill>
                            <a:srgbClr val="342E22"/>
                          </a:solidFill>
                        </a:rPr>
                        <a:t>74.1%</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zh-CN" sz="1400" u="none" cap="none" strike="noStrike">
                          <a:solidFill>
                            <a:srgbClr val="342E22"/>
                          </a:solidFill>
                        </a:rPr>
                        <a:t>Logistic Regression</a:t>
                      </a:r>
                      <a:endParaRPr/>
                    </a:p>
                  </a:txBody>
                  <a:tcPr marT="45725" marB="45725" marR="91450" marL="91450"/>
                </a:tc>
                <a:tc>
                  <a:txBody>
                    <a:bodyPr/>
                    <a:lstStyle/>
                    <a:p>
                      <a:pPr indent="0" lvl="0" marL="0" marR="0" rtl="0" algn="ctr">
                        <a:lnSpc>
                          <a:spcPct val="100000"/>
                        </a:lnSpc>
                        <a:spcBef>
                          <a:spcPts val="0"/>
                        </a:spcBef>
                        <a:spcAft>
                          <a:spcPts val="0"/>
                        </a:spcAft>
                        <a:buNone/>
                      </a:pPr>
                      <a:r>
                        <a:rPr lang="zh-CN" sz="1400" u="none" cap="none" strike="noStrike">
                          <a:solidFill>
                            <a:srgbClr val="342E22"/>
                          </a:solidFill>
                        </a:rPr>
                        <a:t>85.4%</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zh-CN" sz="1400" u="none" cap="none" strike="noStrike">
                          <a:solidFill>
                            <a:srgbClr val="342E22"/>
                          </a:solidFill>
                        </a:rPr>
                        <a:t>SVM</a:t>
                      </a:r>
                      <a:endParaRPr/>
                    </a:p>
                  </a:txBody>
                  <a:tcPr marT="45725" marB="45725" marR="91450" marL="91450"/>
                </a:tc>
                <a:tc>
                  <a:txBody>
                    <a:bodyPr/>
                    <a:lstStyle/>
                    <a:p>
                      <a:pPr indent="0" lvl="0" marL="0" marR="0" rtl="0" algn="ctr">
                        <a:lnSpc>
                          <a:spcPct val="100000"/>
                        </a:lnSpc>
                        <a:spcBef>
                          <a:spcPts val="0"/>
                        </a:spcBef>
                        <a:spcAft>
                          <a:spcPts val="0"/>
                        </a:spcAft>
                        <a:buNone/>
                      </a:pPr>
                      <a:r>
                        <a:rPr lang="zh-CN" sz="1400" u="none" cap="none" strike="noStrike">
                          <a:solidFill>
                            <a:srgbClr val="342E22"/>
                          </a:solidFill>
                        </a:rPr>
                        <a:t>84.8%</a:t>
                      </a:r>
                      <a:endParaRPr/>
                    </a:p>
                  </a:txBody>
                  <a:tcPr marT="45725" marB="45725" marR="91450" marL="91450"/>
                </a:tc>
              </a:tr>
            </a:tbl>
          </a:graphicData>
        </a:graphic>
      </p:graphicFrame>
      <p:sp>
        <p:nvSpPr>
          <p:cNvPr id="142" name="Google Shape;142;p2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zh-CN">
                <a:solidFill>
                  <a:srgbClr val="123654"/>
                </a:solidFill>
                <a:latin typeface="Arial"/>
                <a:ea typeface="Arial"/>
                <a:cs typeface="Arial"/>
                <a:sym typeface="Arial"/>
              </a:rPr>
              <a:t>Four algorithms from paper are given different accuracies which are similar to the result of paper. </a:t>
            </a:r>
            <a:endParaRPr/>
          </a:p>
          <a:p>
            <a:pPr indent="-342900" lvl="0" marL="457200" rtl="0" algn="l">
              <a:lnSpc>
                <a:spcPct val="115000"/>
              </a:lnSpc>
              <a:spcBef>
                <a:spcPts val="0"/>
              </a:spcBef>
              <a:spcAft>
                <a:spcPts val="0"/>
              </a:spcAft>
              <a:buSzPts val="1800"/>
              <a:buChar char="●"/>
            </a:pPr>
            <a:r>
              <a:rPr lang="zh-CN">
                <a:solidFill>
                  <a:srgbClr val="123654"/>
                </a:solidFill>
                <a:latin typeface="Arial"/>
                <a:ea typeface="Arial"/>
                <a:cs typeface="Arial"/>
                <a:sym typeface="Arial"/>
              </a:rPr>
              <a:t>Two new algorithms from us representing a relatively high accuracy.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CN"/>
              <a:t>Conclusion</a:t>
            </a:r>
            <a:endParaRPr/>
          </a:p>
        </p:txBody>
      </p:sp>
      <p:sp>
        <p:nvSpPr>
          <p:cNvPr id="148" name="Google Shape;148;p2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zh-CN">
                <a:solidFill>
                  <a:srgbClr val="123654"/>
                </a:solidFill>
                <a:latin typeface="Arial"/>
                <a:ea typeface="Arial"/>
                <a:cs typeface="Arial"/>
                <a:sym typeface="Arial"/>
              </a:rPr>
              <a:t>In this project, we analysis the adult dataset, did exploratory data analysis to visualise the data and did data cleaning for the future algorithm implementation. </a:t>
            </a:r>
            <a:endParaRPr>
              <a:solidFill>
                <a:srgbClr val="123654"/>
              </a:solidFill>
              <a:latin typeface="Arial"/>
              <a:ea typeface="Arial"/>
              <a:cs typeface="Arial"/>
              <a:sym typeface="Arial"/>
            </a:endParaRPr>
          </a:p>
          <a:p>
            <a:pPr indent="-342900" lvl="0" marL="457200" rtl="0" algn="l">
              <a:lnSpc>
                <a:spcPct val="115000"/>
              </a:lnSpc>
              <a:spcBef>
                <a:spcPts val="0"/>
              </a:spcBef>
              <a:spcAft>
                <a:spcPts val="0"/>
              </a:spcAft>
              <a:buSzPts val="1800"/>
              <a:buChar char="●"/>
            </a:pPr>
            <a:r>
              <a:rPr lang="zh-CN">
                <a:solidFill>
                  <a:srgbClr val="123654"/>
                </a:solidFill>
                <a:latin typeface="Arial"/>
                <a:ea typeface="Arial"/>
                <a:cs typeface="Arial"/>
                <a:sym typeface="Arial"/>
              </a:rPr>
              <a:t>We reproduced two papers and got similar results. The first paper introduced random forest classifier and ranked the attributes according to the importance score. The second paper compared four different classifier algorithms’ accuracy.</a:t>
            </a:r>
            <a:endParaRPr/>
          </a:p>
          <a:p>
            <a:pPr indent="-342900" lvl="0" marL="457200" rtl="0" algn="l">
              <a:lnSpc>
                <a:spcPct val="115000"/>
              </a:lnSpc>
              <a:spcBef>
                <a:spcPts val="0"/>
              </a:spcBef>
              <a:spcAft>
                <a:spcPts val="0"/>
              </a:spcAft>
              <a:buSzPts val="1800"/>
              <a:buChar char="●"/>
            </a:pPr>
            <a:r>
              <a:rPr lang="zh-CN">
                <a:solidFill>
                  <a:srgbClr val="123654"/>
                </a:solidFill>
                <a:latin typeface="Arial"/>
                <a:ea typeface="Arial"/>
                <a:cs typeface="Arial"/>
                <a:sym typeface="Arial"/>
              </a:rPr>
              <a:t>We also gave two different algorithms, logistic regression and SVM, both representing a relatively high accuracy.</a:t>
            </a:r>
            <a:endParaRPr/>
          </a:p>
          <a:p>
            <a:pPr indent="0" lvl="0" marL="114300" rtl="0" algn="l">
              <a:lnSpc>
                <a:spcPct val="115000"/>
              </a:lnSpc>
              <a:spcBef>
                <a:spcPts val="0"/>
              </a:spcBef>
              <a:spcAft>
                <a:spcPts val="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CN"/>
              <a:t>References</a:t>
            </a:r>
            <a:endParaRPr/>
          </a:p>
        </p:txBody>
      </p:sp>
      <p:sp>
        <p:nvSpPr>
          <p:cNvPr id="154" name="Google Shape;154;p2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SzPts val="1800"/>
              <a:buNone/>
            </a:pPr>
            <a:r>
              <a:rPr lang="zh-CN" sz="1700">
                <a:solidFill>
                  <a:srgbClr val="123654"/>
                </a:solidFill>
                <a:latin typeface="Arial"/>
                <a:ea typeface="Arial"/>
                <a:cs typeface="Arial"/>
                <a:sym typeface="Arial"/>
              </a:rPr>
              <a:t>[1] Sisay  Menji  Bekena:“Using  decision  tree  classifier  to  predict  income levels”, Munich Personal RePEc Archive 30th July, 2017</a:t>
            </a:r>
            <a:endParaRPr/>
          </a:p>
          <a:p>
            <a:pPr indent="0" lvl="0" marL="114300" rtl="0" algn="l">
              <a:lnSpc>
                <a:spcPct val="115000"/>
              </a:lnSpc>
              <a:spcBef>
                <a:spcPts val="0"/>
              </a:spcBef>
              <a:spcAft>
                <a:spcPts val="0"/>
              </a:spcAft>
              <a:buSzPts val="1800"/>
              <a:buNone/>
            </a:pPr>
            <a:r>
              <a:t/>
            </a:r>
            <a:endParaRPr sz="1700">
              <a:solidFill>
                <a:srgbClr val="123654"/>
              </a:solidFill>
              <a:latin typeface="Arial"/>
              <a:ea typeface="Arial"/>
              <a:cs typeface="Arial"/>
              <a:sym typeface="Arial"/>
            </a:endParaRPr>
          </a:p>
          <a:p>
            <a:pPr indent="0" lvl="0" marL="114300" rtl="0" algn="l">
              <a:lnSpc>
                <a:spcPct val="115000"/>
              </a:lnSpc>
              <a:spcBef>
                <a:spcPts val="0"/>
              </a:spcBef>
              <a:spcAft>
                <a:spcPts val="0"/>
              </a:spcAft>
              <a:buSzPts val="1800"/>
              <a:buNone/>
            </a:pPr>
            <a:r>
              <a:rPr lang="zh-CN" sz="1700">
                <a:solidFill>
                  <a:srgbClr val="123654"/>
                </a:solidFill>
                <a:latin typeface="Arial"/>
                <a:ea typeface="Arial"/>
                <a:cs typeface="Arial"/>
                <a:sym typeface="Arial"/>
              </a:rPr>
              <a:t>[2] S.deepajothi, D. s selvarajan. (2012). A Comparative Study of Classification Techniques On Adult  Data Set. International Journal of Engineering Research, 1(8), 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Outline</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zh-CN" sz="2000">
                <a:solidFill>
                  <a:srgbClr val="123654"/>
                </a:solidFill>
                <a:latin typeface="Arial"/>
                <a:ea typeface="Arial"/>
                <a:cs typeface="Arial"/>
                <a:sym typeface="Arial"/>
              </a:rPr>
              <a:t>Introduction</a:t>
            </a:r>
            <a:endParaRPr sz="2000">
              <a:solidFill>
                <a:srgbClr val="123654"/>
              </a:solidFill>
              <a:latin typeface="Arial"/>
              <a:ea typeface="Arial"/>
              <a:cs typeface="Arial"/>
              <a:sym typeface="Arial"/>
            </a:endParaRPr>
          </a:p>
          <a:p>
            <a:pPr indent="-342900" lvl="0" marL="457200" rtl="0" algn="l">
              <a:lnSpc>
                <a:spcPct val="150000"/>
              </a:lnSpc>
              <a:spcBef>
                <a:spcPts val="0"/>
              </a:spcBef>
              <a:spcAft>
                <a:spcPts val="0"/>
              </a:spcAft>
              <a:buSzPts val="1800"/>
              <a:buChar char="-"/>
            </a:pPr>
            <a:r>
              <a:rPr lang="zh-CN" sz="2000">
                <a:solidFill>
                  <a:srgbClr val="123654"/>
                </a:solidFill>
                <a:latin typeface="Arial"/>
                <a:ea typeface="Arial"/>
                <a:cs typeface="Arial"/>
                <a:sym typeface="Arial"/>
              </a:rPr>
              <a:t>Paper reproduce</a:t>
            </a:r>
            <a:endParaRPr sz="2000">
              <a:solidFill>
                <a:srgbClr val="123654"/>
              </a:solidFill>
              <a:latin typeface="Arial"/>
              <a:ea typeface="Arial"/>
              <a:cs typeface="Arial"/>
              <a:sym typeface="Arial"/>
            </a:endParaRPr>
          </a:p>
          <a:p>
            <a:pPr indent="-342900" lvl="0" marL="457200" rtl="0" algn="l">
              <a:lnSpc>
                <a:spcPct val="150000"/>
              </a:lnSpc>
              <a:spcBef>
                <a:spcPts val="0"/>
              </a:spcBef>
              <a:spcAft>
                <a:spcPts val="0"/>
              </a:spcAft>
              <a:buSzPts val="1800"/>
              <a:buChar char="-"/>
            </a:pPr>
            <a:r>
              <a:rPr lang="zh-CN" sz="2000">
                <a:solidFill>
                  <a:srgbClr val="123654"/>
                </a:solidFill>
                <a:latin typeface="Arial"/>
                <a:ea typeface="Arial"/>
                <a:cs typeface="Arial"/>
                <a:sym typeface="Arial"/>
              </a:rPr>
              <a:t>New approaches</a:t>
            </a:r>
            <a:endParaRPr sz="2000">
              <a:solidFill>
                <a:srgbClr val="123654"/>
              </a:solidFill>
              <a:latin typeface="Arial"/>
              <a:ea typeface="Arial"/>
              <a:cs typeface="Arial"/>
              <a:sym typeface="Arial"/>
            </a:endParaRPr>
          </a:p>
          <a:p>
            <a:pPr indent="-342900" lvl="0" marL="457200" rtl="0" algn="l">
              <a:lnSpc>
                <a:spcPct val="150000"/>
              </a:lnSpc>
              <a:spcBef>
                <a:spcPts val="0"/>
              </a:spcBef>
              <a:spcAft>
                <a:spcPts val="0"/>
              </a:spcAft>
              <a:buSzPts val="1800"/>
              <a:buChar char="-"/>
            </a:pPr>
            <a:r>
              <a:rPr lang="zh-CN" sz="2000">
                <a:solidFill>
                  <a:srgbClr val="123654"/>
                </a:solidFill>
                <a:latin typeface="Arial"/>
                <a:ea typeface="Arial"/>
                <a:cs typeface="Arial"/>
                <a:sym typeface="Arial"/>
              </a:rPr>
              <a:t>Comparison</a:t>
            </a:r>
            <a:endParaRPr sz="2000">
              <a:solidFill>
                <a:srgbClr val="123654"/>
              </a:solidFill>
              <a:latin typeface="Arial"/>
              <a:ea typeface="Arial"/>
              <a:cs typeface="Arial"/>
              <a:sym typeface="Arial"/>
            </a:endParaRPr>
          </a:p>
          <a:p>
            <a:pPr indent="-342900" lvl="0" marL="457200" rtl="0" algn="l">
              <a:lnSpc>
                <a:spcPct val="150000"/>
              </a:lnSpc>
              <a:spcBef>
                <a:spcPts val="0"/>
              </a:spcBef>
              <a:spcAft>
                <a:spcPts val="0"/>
              </a:spcAft>
              <a:buSzPts val="1800"/>
              <a:buChar char="-"/>
            </a:pPr>
            <a:r>
              <a:rPr lang="zh-CN" sz="2000">
                <a:solidFill>
                  <a:srgbClr val="123654"/>
                </a:solidFill>
                <a:latin typeface="Arial"/>
                <a:ea typeface="Arial"/>
                <a:cs typeface="Arial"/>
                <a:sym typeface="Arial"/>
              </a:rPr>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Introduction</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a:solidFill>
                  <a:srgbClr val="695D46"/>
                </a:solidFill>
              </a:rPr>
              <a:t>●</a:t>
            </a:r>
            <a:r>
              <a:rPr lang="zh-CN" sz="1700">
                <a:solidFill>
                  <a:srgbClr val="123654"/>
                </a:solidFill>
                <a:latin typeface="Arial"/>
                <a:ea typeface="Arial"/>
                <a:cs typeface="Arial"/>
                <a:sym typeface="Arial"/>
              </a:rPr>
              <a:t>Adult dataset is done by Barry Becker from the 1994 Census database.</a:t>
            </a:r>
            <a:endParaRPr sz="1700">
              <a:solidFill>
                <a:srgbClr val="123654"/>
              </a:solidFill>
              <a:latin typeface="Arial"/>
              <a:ea typeface="Arial"/>
              <a:cs typeface="Arial"/>
              <a:sym typeface="Arial"/>
            </a:endParaRPr>
          </a:p>
          <a:p>
            <a:pPr indent="0" lvl="0" marL="0" rtl="0" algn="l">
              <a:lnSpc>
                <a:spcPct val="115000"/>
              </a:lnSpc>
              <a:spcBef>
                <a:spcPts val="0"/>
              </a:spcBef>
              <a:spcAft>
                <a:spcPts val="0"/>
              </a:spcAft>
              <a:buNone/>
            </a:pPr>
            <a:r>
              <a:rPr lang="zh-CN">
                <a:solidFill>
                  <a:srgbClr val="695D46"/>
                </a:solidFill>
              </a:rPr>
              <a:t>●</a:t>
            </a:r>
            <a:r>
              <a:rPr lang="zh-CN" sz="1700">
                <a:solidFill>
                  <a:srgbClr val="123654"/>
                </a:solidFill>
                <a:latin typeface="Arial"/>
                <a:ea typeface="Arial"/>
                <a:cs typeface="Arial"/>
                <a:sym typeface="Arial"/>
              </a:rPr>
              <a:t>Adult dataset contains several attributes of an adult, including work class, education, occupation, work hours and income salary.</a:t>
            </a:r>
            <a:endParaRPr sz="1700">
              <a:solidFill>
                <a:srgbClr val="123654"/>
              </a:solidFill>
              <a:latin typeface="Arial"/>
              <a:ea typeface="Arial"/>
              <a:cs typeface="Arial"/>
              <a:sym typeface="Arial"/>
            </a:endParaRPr>
          </a:p>
          <a:p>
            <a:pPr indent="0" lvl="0" marL="0" rtl="0" algn="l">
              <a:lnSpc>
                <a:spcPct val="115000"/>
              </a:lnSpc>
              <a:spcBef>
                <a:spcPts val="0"/>
              </a:spcBef>
              <a:spcAft>
                <a:spcPts val="0"/>
              </a:spcAft>
              <a:buNone/>
            </a:pPr>
            <a:r>
              <a:rPr lang="zh-CN">
                <a:solidFill>
                  <a:srgbClr val="695D46"/>
                </a:solidFill>
              </a:rPr>
              <a:t>●</a:t>
            </a:r>
            <a:r>
              <a:rPr lang="zh-CN" sz="1700">
                <a:solidFill>
                  <a:srgbClr val="123654"/>
                </a:solidFill>
                <a:latin typeface="Arial"/>
                <a:ea typeface="Arial"/>
                <a:cs typeface="Arial"/>
                <a:sym typeface="Arial"/>
              </a:rPr>
              <a:t>Main prediction task is to determine whether a person makes over 50K a year.</a:t>
            </a:r>
            <a:endParaRPr sz="1700">
              <a:solidFill>
                <a:srgbClr val="123654"/>
              </a:solidFill>
              <a:latin typeface="Arial"/>
              <a:ea typeface="Arial"/>
              <a:cs typeface="Arial"/>
              <a:sym typeface="Arial"/>
            </a:endParaRPr>
          </a:p>
          <a:p>
            <a:pPr indent="0" lvl="0" marL="0" rtl="0" algn="l">
              <a:lnSpc>
                <a:spcPct val="115000"/>
              </a:lnSpc>
              <a:spcBef>
                <a:spcPts val="0"/>
              </a:spcBef>
              <a:spcAft>
                <a:spcPts val="0"/>
              </a:spcAft>
              <a:buNone/>
            </a:pPr>
            <a:r>
              <a:rPr lang="zh-CN">
                <a:solidFill>
                  <a:srgbClr val="695D46"/>
                </a:solidFill>
              </a:rPr>
              <a:t>●</a:t>
            </a:r>
            <a:r>
              <a:rPr lang="zh-CN" sz="1700">
                <a:solidFill>
                  <a:srgbClr val="123654"/>
                </a:solidFill>
                <a:latin typeface="Arial"/>
                <a:ea typeface="Arial"/>
                <a:cs typeface="Arial"/>
                <a:sym typeface="Arial"/>
              </a:rPr>
              <a:t>Our job is to reproduce results from papers which cite this </a:t>
            </a:r>
            <a:r>
              <a:rPr lang="zh-CN" sz="1700">
                <a:solidFill>
                  <a:srgbClr val="123654"/>
                </a:solidFill>
                <a:latin typeface="Arial"/>
                <a:ea typeface="Arial"/>
                <a:cs typeface="Arial"/>
                <a:sym typeface="Arial"/>
              </a:rPr>
              <a:t>dataset</a:t>
            </a:r>
            <a:r>
              <a:rPr lang="zh-CN" sz="1700">
                <a:solidFill>
                  <a:srgbClr val="123654"/>
                </a:solidFill>
                <a:latin typeface="Arial"/>
                <a:ea typeface="Arial"/>
                <a:cs typeface="Arial"/>
                <a:sym typeface="Arial"/>
              </a:rPr>
              <a:t> and give other approaches for the prediction.</a:t>
            </a:r>
            <a:endParaRPr sz="1700">
              <a:solidFill>
                <a:srgbClr val="123654"/>
              </a:solidFill>
              <a:latin typeface="Arial"/>
              <a:ea typeface="Arial"/>
              <a:cs typeface="Arial"/>
              <a:sym typeface="Arial"/>
            </a:endParaRPr>
          </a:p>
          <a:p>
            <a:pPr indent="0" lvl="0" marL="0" rtl="0" algn="l">
              <a:lnSpc>
                <a:spcPct val="115000"/>
              </a:lnSpc>
              <a:spcBef>
                <a:spcPts val="0"/>
              </a:spcBef>
              <a:spcAft>
                <a:spcPts val="0"/>
              </a:spcAft>
              <a:buNone/>
            </a:pPr>
            <a:r>
              <a:rPr lang="zh-CN">
                <a:solidFill>
                  <a:srgbClr val="695D46"/>
                </a:solidFill>
              </a:rPr>
              <a:t>●</a:t>
            </a:r>
            <a:r>
              <a:rPr lang="zh-CN" sz="1700">
                <a:solidFill>
                  <a:srgbClr val="123654"/>
                </a:solidFill>
                <a:latin typeface="Arial"/>
                <a:ea typeface="Arial"/>
                <a:cs typeface="Arial"/>
                <a:sym typeface="Arial"/>
              </a:rPr>
              <a:t>We use paper from Bekena [1] and S.deepajothi, D. s selvarajan [2] to reproduce.</a:t>
            </a:r>
            <a:endParaRPr sz="1700">
              <a:solidFill>
                <a:srgbClr val="123654"/>
              </a:solidFill>
              <a:latin typeface="Arial"/>
              <a:ea typeface="Arial"/>
              <a:cs typeface="Arial"/>
              <a:sym typeface="Arial"/>
            </a:endParaRPr>
          </a:p>
          <a:p>
            <a:pPr indent="0" lvl="0" marL="0" rtl="0" algn="l">
              <a:lnSpc>
                <a:spcPct val="115000"/>
              </a:lnSpc>
              <a:spcBef>
                <a:spcPts val="0"/>
              </a:spcBef>
              <a:spcAft>
                <a:spcPts val="0"/>
              </a:spcAft>
              <a:buNone/>
            </a:pPr>
            <a:r>
              <a:rPr lang="zh-CN">
                <a:solidFill>
                  <a:srgbClr val="695D46"/>
                </a:solidFill>
              </a:rPr>
              <a:t>●</a:t>
            </a:r>
            <a:r>
              <a:rPr lang="zh-CN" sz="1700">
                <a:solidFill>
                  <a:srgbClr val="123654"/>
                </a:solidFill>
                <a:latin typeface="Arial"/>
                <a:ea typeface="Arial"/>
                <a:cs typeface="Arial"/>
                <a:sym typeface="Arial"/>
              </a:rPr>
              <a:t>We bring new approaches to the dataset: logistic regression and SVM</a:t>
            </a:r>
            <a:endParaRPr sz="1700">
              <a:solidFill>
                <a:srgbClr val="123654"/>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CN"/>
              <a:t>Exploratory Data Analysis (EDA)</a:t>
            </a:r>
            <a:endParaRPr/>
          </a:p>
        </p:txBody>
      </p:sp>
      <p:sp>
        <p:nvSpPr>
          <p:cNvPr id="85" name="Google Shape;85;p1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t/>
            </a:r>
            <a:endParaRPr/>
          </a:p>
        </p:txBody>
      </p:sp>
      <p:pic>
        <p:nvPicPr>
          <p:cNvPr descr="图表, 直方图&#10;&#10;描述已自动生成" id="86" name="Google Shape;86;p16"/>
          <p:cNvPicPr preferRelativeResize="0"/>
          <p:nvPr/>
        </p:nvPicPr>
        <p:blipFill rotWithShape="1">
          <a:blip r:embed="rId3">
            <a:alphaModFix/>
          </a:blip>
          <a:srcRect b="0" l="0" r="0" t="0"/>
          <a:stretch/>
        </p:blipFill>
        <p:spPr>
          <a:xfrm>
            <a:off x="5454557" y="1447315"/>
            <a:ext cx="3614749" cy="2264472"/>
          </a:xfrm>
          <a:prstGeom prst="rect">
            <a:avLst/>
          </a:prstGeom>
          <a:noFill/>
          <a:ln>
            <a:noFill/>
          </a:ln>
        </p:spPr>
      </p:pic>
      <p:pic>
        <p:nvPicPr>
          <p:cNvPr id="87" name="Google Shape;87;p16"/>
          <p:cNvPicPr preferRelativeResize="0"/>
          <p:nvPr/>
        </p:nvPicPr>
        <p:blipFill>
          <a:blip r:embed="rId4">
            <a:alphaModFix/>
          </a:blip>
          <a:stretch>
            <a:fillRect/>
          </a:stretch>
        </p:blipFill>
        <p:spPr>
          <a:xfrm>
            <a:off x="223750" y="1318150"/>
            <a:ext cx="5230800" cy="31990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zh-CN" sz="3000"/>
              <a:t>Using  decision  tree  classifier  to  predict  income levels [1]</a:t>
            </a:r>
            <a:endParaRPr sz="3000"/>
          </a:p>
        </p:txBody>
      </p:sp>
      <p:sp>
        <p:nvSpPr>
          <p:cNvPr id="93" name="Google Shape;93;p1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zh-CN" sz="1700">
                <a:solidFill>
                  <a:srgbClr val="123654"/>
                </a:solidFill>
                <a:latin typeface="Arial"/>
                <a:ea typeface="Arial"/>
                <a:cs typeface="Arial"/>
                <a:sym typeface="Arial"/>
              </a:rPr>
              <a:t>Paper from Bekena, using random forest classifier to predict the income level. In the paper, the ranking for each attribute according to the importance score is also given.</a:t>
            </a:r>
            <a:endParaRPr/>
          </a:p>
          <a:p>
            <a:pPr indent="0" lvl="0" marL="0" rtl="0" algn="l">
              <a:lnSpc>
                <a:spcPct val="115000"/>
              </a:lnSpc>
              <a:spcBef>
                <a:spcPts val="1200"/>
              </a:spcBef>
              <a:spcAft>
                <a:spcPts val="1200"/>
              </a:spcAft>
              <a:buSzPts val="1800"/>
              <a:buNone/>
            </a:pPr>
            <a:r>
              <a:t/>
            </a:r>
            <a:endParaRPr/>
          </a:p>
        </p:txBody>
      </p:sp>
      <p:pic>
        <p:nvPicPr>
          <p:cNvPr descr="图表&#10;&#10;描述已自动生成" id="94" name="Google Shape;94;p17"/>
          <p:cNvPicPr preferRelativeResize="0"/>
          <p:nvPr/>
        </p:nvPicPr>
        <p:blipFill rotWithShape="1">
          <a:blip r:embed="rId3">
            <a:alphaModFix/>
          </a:blip>
          <a:srcRect b="0" l="0" r="0" t="0"/>
          <a:stretch/>
        </p:blipFill>
        <p:spPr>
          <a:xfrm>
            <a:off x="311700" y="2007184"/>
            <a:ext cx="4387255" cy="2756424"/>
          </a:xfrm>
          <a:prstGeom prst="rect">
            <a:avLst/>
          </a:prstGeom>
          <a:noFill/>
          <a:ln>
            <a:noFill/>
          </a:ln>
        </p:spPr>
      </p:pic>
      <p:pic>
        <p:nvPicPr>
          <p:cNvPr descr="表格&#10;&#10;描述已自动生成" id="95" name="Google Shape;95;p17"/>
          <p:cNvPicPr preferRelativeResize="0"/>
          <p:nvPr/>
        </p:nvPicPr>
        <p:blipFill rotWithShape="1">
          <a:blip r:embed="rId4">
            <a:alphaModFix/>
          </a:blip>
          <a:srcRect b="0" l="0" r="0" t="0"/>
          <a:stretch/>
        </p:blipFill>
        <p:spPr>
          <a:xfrm>
            <a:off x="4698955" y="2148055"/>
            <a:ext cx="3714286" cy="26761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6082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CN" sz="3000"/>
              <a:t>A Comparative Study of Classification Techniques On Adult [2]</a:t>
            </a:r>
            <a:endParaRPr sz="3000"/>
          </a:p>
        </p:txBody>
      </p:sp>
      <p:sp>
        <p:nvSpPr>
          <p:cNvPr id="101" name="Google Shape;101;p1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05000"/>
              </a:lnSpc>
              <a:spcBef>
                <a:spcPts val="0"/>
              </a:spcBef>
              <a:spcAft>
                <a:spcPts val="1200"/>
              </a:spcAft>
              <a:buSzPts val="1800"/>
              <a:buNone/>
            </a:pPr>
            <a:r>
              <a:rPr lang="zh-CN" sz="1700">
                <a:solidFill>
                  <a:srgbClr val="123654"/>
                </a:solidFill>
                <a:latin typeface="Arial"/>
                <a:ea typeface="Arial"/>
                <a:cs typeface="Arial"/>
                <a:sym typeface="Arial"/>
              </a:rPr>
              <a:t>Paper from S.deepajothi and D. s selvarajan. Used four different algorithms, including</a:t>
            </a:r>
            <a:r>
              <a:rPr lang="zh-CN" sz="1700">
                <a:solidFill>
                  <a:srgbClr val="123654"/>
                </a:solidFill>
                <a:latin typeface="Arial"/>
                <a:ea typeface="Arial"/>
                <a:cs typeface="Arial"/>
                <a:sym typeface="Arial"/>
              </a:rPr>
              <a:t> </a:t>
            </a:r>
            <a:r>
              <a:rPr lang="zh-CN" sz="1700">
                <a:solidFill>
                  <a:srgbClr val="123654"/>
                </a:solidFill>
                <a:latin typeface="Arial"/>
                <a:ea typeface="Arial"/>
                <a:cs typeface="Arial"/>
                <a:sym typeface="Arial"/>
              </a:rPr>
              <a:t>naïve Bayesian, Zero R, K-means</a:t>
            </a:r>
            <a:r>
              <a:rPr lang="zh-CN" sz="1700">
                <a:solidFill>
                  <a:srgbClr val="123654"/>
                </a:solidFill>
                <a:latin typeface="Arial"/>
                <a:ea typeface="Arial"/>
                <a:cs typeface="Arial"/>
                <a:sym typeface="Arial"/>
              </a:rPr>
              <a:t> and</a:t>
            </a:r>
            <a:r>
              <a:rPr lang="zh-CN" sz="1700">
                <a:solidFill>
                  <a:srgbClr val="123654"/>
                </a:solidFill>
                <a:latin typeface="Arial"/>
                <a:ea typeface="Arial"/>
                <a:cs typeface="Arial"/>
                <a:sym typeface="Arial"/>
              </a:rPr>
              <a:t> Random Forest to compare the accuracy.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114477" y="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25000"/>
              <a:buNone/>
            </a:pPr>
            <a:r>
              <a:rPr lang="zh-CN" sz="3200"/>
              <a:t>A Comparative Study of Classification Techniques On Adult [2]</a:t>
            </a:r>
            <a:endParaRPr sz="3200"/>
          </a:p>
        </p:txBody>
      </p:sp>
      <p:pic>
        <p:nvPicPr>
          <p:cNvPr descr="图表, 树状图&#10;&#10;描述已自动生成" id="107" name="Google Shape;107;p19"/>
          <p:cNvPicPr preferRelativeResize="0"/>
          <p:nvPr/>
        </p:nvPicPr>
        <p:blipFill rotWithShape="1">
          <a:blip r:embed="rId3">
            <a:alphaModFix/>
          </a:blip>
          <a:srcRect b="0" l="0" r="0" t="0"/>
          <a:stretch/>
        </p:blipFill>
        <p:spPr>
          <a:xfrm>
            <a:off x="394448" y="576186"/>
            <a:ext cx="3552024" cy="2275432"/>
          </a:xfrm>
          <a:prstGeom prst="rect">
            <a:avLst/>
          </a:prstGeom>
          <a:noFill/>
          <a:ln>
            <a:noFill/>
          </a:ln>
        </p:spPr>
      </p:pic>
      <p:pic>
        <p:nvPicPr>
          <p:cNvPr descr="图表, 树状图&#10;&#10;描述已自动生成" id="108" name="Google Shape;108;p19"/>
          <p:cNvPicPr preferRelativeResize="0"/>
          <p:nvPr/>
        </p:nvPicPr>
        <p:blipFill rotWithShape="1">
          <a:blip r:embed="rId4">
            <a:alphaModFix/>
          </a:blip>
          <a:srcRect b="0" l="0" r="0" t="0"/>
          <a:stretch/>
        </p:blipFill>
        <p:spPr>
          <a:xfrm>
            <a:off x="4572000" y="576186"/>
            <a:ext cx="3668998" cy="2275432"/>
          </a:xfrm>
          <a:prstGeom prst="rect">
            <a:avLst/>
          </a:prstGeom>
          <a:noFill/>
          <a:ln>
            <a:noFill/>
          </a:ln>
        </p:spPr>
      </p:pic>
      <p:pic>
        <p:nvPicPr>
          <p:cNvPr descr="图表&#10;&#10;描述已自动生成" id="109" name="Google Shape;109;p19"/>
          <p:cNvPicPr preferRelativeResize="0"/>
          <p:nvPr/>
        </p:nvPicPr>
        <p:blipFill rotWithShape="1">
          <a:blip r:embed="rId5">
            <a:alphaModFix/>
          </a:blip>
          <a:srcRect b="0" l="0" r="0" t="0"/>
          <a:stretch/>
        </p:blipFill>
        <p:spPr>
          <a:xfrm>
            <a:off x="4572000" y="2779899"/>
            <a:ext cx="3668999" cy="2268913"/>
          </a:xfrm>
          <a:prstGeom prst="rect">
            <a:avLst/>
          </a:prstGeom>
          <a:noFill/>
          <a:ln>
            <a:noFill/>
          </a:ln>
        </p:spPr>
      </p:pic>
      <p:pic>
        <p:nvPicPr>
          <p:cNvPr id="110" name="Google Shape;110;p19"/>
          <p:cNvPicPr preferRelativeResize="0"/>
          <p:nvPr/>
        </p:nvPicPr>
        <p:blipFill>
          <a:blip r:embed="rId6">
            <a:alphaModFix/>
          </a:blip>
          <a:stretch>
            <a:fillRect/>
          </a:stretch>
        </p:blipFill>
        <p:spPr>
          <a:xfrm>
            <a:off x="394450" y="2815800"/>
            <a:ext cx="3610065" cy="2233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zh-CN" sz="3000"/>
              <a:t>A Comparative Study of Classification Techniques On Adult [2]</a:t>
            </a:r>
            <a:endParaRPr sz="3000"/>
          </a:p>
        </p:txBody>
      </p:sp>
      <p:sp>
        <p:nvSpPr>
          <p:cNvPr id="116" name="Google Shape;116;p2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lnSpcReduction="10000"/>
          </a:bodyPr>
          <a:lstStyle/>
          <a:p>
            <a:pPr indent="-285750" lvl="0" marL="285750" rtl="0" algn="l">
              <a:lnSpc>
                <a:spcPct val="115000"/>
              </a:lnSpc>
              <a:spcBef>
                <a:spcPts val="0"/>
              </a:spcBef>
              <a:spcAft>
                <a:spcPts val="0"/>
              </a:spcAft>
              <a:buSzPts val="1800"/>
              <a:buChar char="●"/>
            </a:pPr>
            <a:r>
              <a:rPr lang="zh-CN" sz="1700">
                <a:solidFill>
                  <a:srgbClr val="123654"/>
                </a:solidFill>
                <a:latin typeface="Arial"/>
                <a:ea typeface="Arial"/>
                <a:cs typeface="Arial"/>
                <a:sym typeface="Arial"/>
              </a:rPr>
              <a:t>The result is similar to the paper, where Random Forest and Naive Bayesian has the relative higher accuracy than K-means and Zero R.</a:t>
            </a:r>
            <a:endParaRPr/>
          </a:p>
          <a:p>
            <a:pPr indent="-285750" lvl="0" marL="285750" rtl="0" algn="l">
              <a:lnSpc>
                <a:spcPct val="115000"/>
              </a:lnSpc>
              <a:spcBef>
                <a:spcPts val="1200"/>
              </a:spcBef>
              <a:spcAft>
                <a:spcPts val="0"/>
              </a:spcAft>
              <a:buSzPts val="1800"/>
              <a:buChar char="●"/>
            </a:pPr>
            <a:r>
              <a:rPr lang="zh-CN" sz="1700">
                <a:solidFill>
                  <a:srgbClr val="123654"/>
                </a:solidFill>
                <a:latin typeface="Arial"/>
                <a:ea typeface="Arial"/>
                <a:cs typeface="Arial"/>
                <a:sym typeface="Arial"/>
              </a:rPr>
              <a:t>The result may because of the high accuracy for Naive Bayesian and Random Forest classifier when dealing with the large-scale data set.</a:t>
            </a:r>
            <a:endParaRPr/>
          </a:p>
          <a:p>
            <a:pPr indent="-285750" lvl="0" marL="285750" rtl="0" algn="l">
              <a:lnSpc>
                <a:spcPct val="115000"/>
              </a:lnSpc>
              <a:spcBef>
                <a:spcPts val="1200"/>
              </a:spcBef>
              <a:spcAft>
                <a:spcPts val="0"/>
              </a:spcAft>
              <a:buSzPts val="1800"/>
              <a:buChar char="●"/>
            </a:pPr>
            <a:r>
              <a:rPr lang="zh-CN" sz="1700">
                <a:solidFill>
                  <a:srgbClr val="123654"/>
                </a:solidFill>
                <a:latin typeface="Arial"/>
                <a:ea typeface="Arial"/>
                <a:cs typeface="Arial"/>
                <a:sym typeface="Arial"/>
              </a:rPr>
              <a:t>K-means as unsupervised learning, learn from un-tagged dataset. Although dimensionality reduction was already done in the code, the high dimension still drag the accuracy.</a:t>
            </a:r>
            <a:endParaRPr/>
          </a:p>
          <a:p>
            <a:pPr indent="-285750" lvl="0" marL="285750" rtl="0" algn="l">
              <a:lnSpc>
                <a:spcPct val="115000"/>
              </a:lnSpc>
              <a:spcBef>
                <a:spcPts val="1200"/>
              </a:spcBef>
              <a:spcAft>
                <a:spcPts val="1200"/>
              </a:spcAft>
              <a:buSzPts val="1800"/>
              <a:buChar char="●"/>
            </a:pPr>
            <a:r>
              <a:rPr lang="zh-CN" sz="1700">
                <a:solidFill>
                  <a:srgbClr val="123654"/>
                </a:solidFill>
                <a:latin typeface="Arial"/>
                <a:ea typeface="Arial"/>
                <a:cs typeface="Arial"/>
                <a:sym typeface="Arial"/>
              </a:rPr>
              <a:t>Zero R is a naive approach to classify a dataset, which based on target and ignores other independent attributes, so it brings fast computing with relative low accuracy.</a:t>
            </a:r>
            <a:endParaRPr sz="1700">
              <a:solidFill>
                <a:srgbClr val="123654"/>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CN"/>
              <a:t>New Approaches</a:t>
            </a:r>
            <a:endParaRPr/>
          </a:p>
        </p:txBody>
      </p:sp>
      <p:sp>
        <p:nvSpPr>
          <p:cNvPr id="122" name="Google Shape;122;p2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285750" lvl="0" marL="285750" rtl="0" algn="l">
              <a:lnSpc>
                <a:spcPct val="115000"/>
              </a:lnSpc>
              <a:spcBef>
                <a:spcPts val="0"/>
              </a:spcBef>
              <a:spcAft>
                <a:spcPts val="0"/>
              </a:spcAft>
              <a:buSzPts val="1800"/>
              <a:buChar char="●"/>
            </a:pPr>
            <a:r>
              <a:rPr lang="zh-CN" sz="1700">
                <a:solidFill>
                  <a:srgbClr val="123654"/>
                </a:solidFill>
                <a:latin typeface="Arial"/>
                <a:ea typeface="Arial"/>
                <a:cs typeface="Arial"/>
                <a:sym typeface="Arial"/>
              </a:rPr>
              <a:t>Logistic Regression use several independent variables to predict categorical dependent variables. We use Logistic Regression to build the model and predict the income level in order to see the accuracy.</a:t>
            </a:r>
            <a:endParaRPr/>
          </a:p>
          <a:p>
            <a:pPr indent="-285750" lvl="0" marL="285750" rtl="0" algn="l">
              <a:lnSpc>
                <a:spcPct val="115000"/>
              </a:lnSpc>
              <a:spcBef>
                <a:spcPts val="1200"/>
              </a:spcBef>
              <a:spcAft>
                <a:spcPts val="1200"/>
              </a:spcAft>
              <a:buSzPts val="1800"/>
              <a:buChar char="●"/>
            </a:pPr>
            <a:r>
              <a:rPr lang="zh-CN" sz="1700">
                <a:solidFill>
                  <a:srgbClr val="123654"/>
                </a:solidFill>
                <a:latin typeface="Arial"/>
                <a:ea typeface="Arial"/>
                <a:cs typeface="Arial"/>
                <a:sym typeface="Arial"/>
              </a:rPr>
              <a:t>The Support Vector Machine (SVM) can be used to classify the dataset into two groups, which is fit for the adult dataset. The SVM with the principle of a maximum marginal classifier, and a multi-dimensional space to classify data points since the SVM generates a hyperplane in a multi-dimensional space. We use the SVM classifier to build the model and predict the income level in order to see the accuracy of SVM. </a:t>
            </a:r>
            <a:endParaRPr sz="1700">
              <a:solidFill>
                <a:srgbClr val="123654"/>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