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8fae3ad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8fae3ad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zh-CN" sz="1800">
                <a:solidFill>
                  <a:schemeClr val="dk1"/>
                </a:solidFill>
                <a:latin typeface="Times New Roman"/>
                <a:ea typeface="Times New Roman"/>
                <a:cs typeface="Times New Roman"/>
                <a:sym typeface="Times New Roman"/>
              </a:rPr>
              <a:t>The reason why PADAM did not perform as well as Adam_AMSGrad may be due to the fact that PADAM introduces an additional hyperparameter, called momentum reservoir. This hyperparameter controls the accumulation of past gradients in the optimizer, which can help the optimizer to converge faster to a better solution. However, setting this hyperparameter too high may lead to poor convergence, while setting it too low may result in slow convergence.</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1200"/>
              </a:spcAft>
              <a:buClr>
                <a:schemeClr val="dk1"/>
              </a:buClr>
              <a:buSzPts val="1100"/>
              <a:buFont typeface="Arial"/>
              <a:buNone/>
            </a:pPr>
            <a:r>
              <a:rPr lang="zh-CN" sz="1800">
                <a:solidFill>
                  <a:schemeClr val="dk1"/>
                </a:solidFill>
                <a:latin typeface="Times New Roman"/>
                <a:ea typeface="Times New Roman"/>
                <a:cs typeface="Times New Roman"/>
                <a:sym typeface="Times New Roman"/>
              </a:rPr>
              <a:t>The reason why PADAM may have a smoother test error data line compared to other optimizers, such as Adam and SGD, may be due to its adaptive momentum reservoir mechanism. PADAM updates the momentum reservoir based on the variance of the gradients, which can effectively smooth out the variations in the gradient updates and make the optimization process more stable.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9550fd9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9550fd9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8c0bc3c2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8c0bc3c2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8c0bc3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8c0bc3c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1200"/>
              </a:spcAft>
              <a:buClr>
                <a:schemeClr val="dk1"/>
              </a:buClr>
              <a:buSzPts val="1100"/>
              <a:buFont typeface="Arial"/>
              <a:buNone/>
            </a:pPr>
            <a:r>
              <a:rPr lang="zh-CN" sz="1800">
                <a:solidFill>
                  <a:schemeClr val="dk1"/>
                </a:solidFill>
                <a:latin typeface="Times New Roman"/>
                <a:ea typeface="Times New Roman"/>
                <a:cs typeface="Times New Roman"/>
                <a:sym typeface="Times New Roman"/>
              </a:rPr>
              <a:t>ResNet is a type of deep neural network architecture designed to address the problem of vanishing gradients in very deep networks, by introducing residual connections that allow the network to learn residual mappings instead of full mappings. This architecture has been widely used and achieved state-of-the-art performance in many computer vision tasks such as image classification, object detection, and semantic segmentation.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8c0bc3c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8c0bc3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1200"/>
              </a:spcAft>
              <a:buClr>
                <a:schemeClr val="dk1"/>
              </a:buClr>
              <a:buSzPts val="1100"/>
              <a:buFont typeface="Arial"/>
              <a:buNone/>
            </a:pPr>
            <a:r>
              <a:rPr lang="zh-CN" sz="1800">
                <a:solidFill>
                  <a:schemeClr val="dk1"/>
                </a:solidFill>
                <a:latin typeface="Times New Roman"/>
                <a:ea typeface="Times New Roman"/>
                <a:cs typeface="Times New Roman"/>
                <a:sym typeface="Times New Roman"/>
              </a:rPr>
              <a:t>The ResNet architecture addressed the problem of vanishing gradients in very deep neural networks. This occurs when gradients become too small to propagate effectively through the network during backpropagation, leading to a degradation in training performance as the network becomes deeper. ResNet introduced residual connections that allow the network to learn residual mappings, which makes it easier for the gradients to propagate through the network, even in very deep architectures.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8c0bc3c2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8c0bc3c2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500"/>
              </a:spcBef>
              <a:spcAft>
                <a:spcPts val="1500"/>
              </a:spcAft>
              <a:buClr>
                <a:schemeClr val="dk1"/>
              </a:buClr>
              <a:buSzPts val="1100"/>
              <a:buFont typeface="Arial"/>
              <a:buNone/>
            </a:pPr>
            <a:r>
              <a:rPr lang="zh-CN" sz="1800">
                <a:solidFill>
                  <a:schemeClr val="dk1"/>
                </a:solidFill>
                <a:latin typeface="Times New Roman"/>
                <a:ea typeface="Times New Roman"/>
                <a:cs typeface="Times New Roman"/>
                <a:sym typeface="Times New Roman"/>
              </a:rPr>
              <a:t>The optimizer is an essential component of the training process, it responsible for updating the network's weights to minimize the loss function. It guides the learning process, helping the network to adapt and improve its performance on the given task. The basic optimizer is SGD, which need to tune the parameters manually. And there are some adaptive optimizers </a:t>
            </a:r>
            <a:r>
              <a:rPr lang="zh-CN" sz="1800">
                <a:solidFill>
                  <a:schemeClr val="dk1"/>
                </a:solidFill>
                <a:latin typeface="Times New Roman"/>
                <a:ea typeface="Times New Roman"/>
                <a:cs typeface="Times New Roman"/>
                <a:sym typeface="Times New Roman"/>
              </a:rPr>
              <a:t>extended</a:t>
            </a:r>
            <a:r>
              <a:rPr lang="zh-CN" sz="1800">
                <a:solidFill>
                  <a:schemeClr val="dk1"/>
                </a:solidFill>
                <a:latin typeface="Times New Roman"/>
                <a:ea typeface="Times New Roman"/>
                <a:cs typeface="Times New Roman"/>
                <a:sym typeface="Times New Roman"/>
              </a:rPr>
              <a:t> from SGD, such as Adam and Nadam will tune automatically. The original ResNet paper use SGD with momentum as the optimizer, however there are more and more efficient and high-performance optimization algorithms come up. Hence we will use different optimizers to compare the performance.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8c0bc3c2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8c0bc3c2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1200"/>
              </a:spcAft>
              <a:buClr>
                <a:schemeClr val="dk1"/>
              </a:buClr>
              <a:buSzPts val="1100"/>
              <a:buFont typeface="Arial"/>
              <a:buNone/>
            </a:pPr>
            <a:r>
              <a:rPr lang="zh-CN" sz="1800">
                <a:solidFill>
                  <a:schemeClr val="dk1"/>
                </a:solidFill>
                <a:latin typeface="Times New Roman"/>
                <a:ea typeface="Times New Roman"/>
                <a:cs typeface="Times New Roman"/>
                <a:sym typeface="Times New Roman"/>
              </a:rPr>
              <a:t>We found a paper that implement different optimizers on ResNet and compare their performance. It’s called “Analysis of Gradient Descent Optimization Algorithm on ResNet”. In this paper, the author discuss different optimizer and implement them on ResNet and train with CIFAR-10 dataset. Then they compare the performance of each optimizer. In the next part, we will perform our reproduce result of this paper and provide some analysis for each optimizer.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8c0bc3c2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8c0bc3c2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zh-CN" sz="1600">
                <a:solidFill>
                  <a:schemeClr val="dk1"/>
                </a:solidFill>
                <a:latin typeface="Times New Roman"/>
                <a:ea typeface="Times New Roman"/>
                <a:cs typeface="Times New Roman"/>
                <a:sym typeface="Times New Roman"/>
              </a:rPr>
              <a:t>This graph shows our reproduce result. In the experiment, we use TensorFlow to implement a ResNet-18 neural network, and train it using CIFAR-10 dataset. Finally we got the data of each optimizer’s performance. From the graph, we can see that all of them converge the training loss and test error into a very low value, and maintain the accuracy around 75-80%. The blue line is Adam and green line is Nadam, they perform oscillations in each graph which shows that they may not stable compared with the AMSGrad in red line which has the best performance overall. The SGD has the highest test error and lowest accuracy, but it has the smallest training time. On the next slides, we will analysis each optimizer from its architecture and update equation.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8c0bc3c2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8c0bc3c2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800">
                <a:solidFill>
                  <a:srgbClr val="304455"/>
                </a:solidFill>
                <a:latin typeface="Times New Roman"/>
                <a:ea typeface="Times New Roman"/>
                <a:cs typeface="Times New Roman"/>
                <a:sym typeface="Times New Roman"/>
              </a:rPr>
              <a:t>Adam: Adam will compute the adaptive learning rates for each parameter. It keeps the exponentially decaying average of past squared gradients $v_k$ and gradients $m_k$. They are the estimates of first and second moment of gradient. Adam has high performance with low training loss and error. However, the learning rate of Adam may decrease too quickly when the second moment of gradients decreases in the later stages of training, it lets Adam lost some robustness.</a:t>
            </a:r>
            <a:endParaRPr sz="1800">
              <a:solidFill>
                <a:srgbClr val="304455"/>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04455"/>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zh-CN" sz="1800">
                <a:solidFill>
                  <a:srgbClr val="304455"/>
                </a:solidFill>
                <a:latin typeface="Times New Roman"/>
                <a:ea typeface="Times New Roman"/>
                <a:cs typeface="Times New Roman"/>
                <a:sym typeface="Times New Roman"/>
              </a:rPr>
              <a:t>Nadam: Nadam is an extension of Adam, it incorporates with N(Nesterov) acceleration to compute the gradient in the next step, which can help to speed up the convergence. Also, Nadam introduces extra bias-correction step to reduce oscillations during training. In the graph, it lead to similar performance compared to Adam but with better convergence speed and robustness.</a:t>
            </a:r>
            <a:endParaRPr sz="1800">
              <a:solidFill>
                <a:srgbClr val="304455"/>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04455"/>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zh-CN" sz="1800">
                <a:solidFill>
                  <a:srgbClr val="304455"/>
                </a:solidFill>
                <a:latin typeface="Times New Roman"/>
                <a:ea typeface="Times New Roman"/>
                <a:cs typeface="Times New Roman"/>
                <a:sym typeface="Times New Roman"/>
              </a:rPr>
              <a:t>AMSGrad: AMSGrad retains the maximum of all past second moment estimates to prevent sudden drops in learning rate, resulting in better optimization performance. Also, it uses a correction factor to ensure the gradient average is not underestimated during the iteration, it in order to get the better convergence performance. In general, AMSGrad has the best performance and robustness. However, it needs more time to compute. </a:t>
            </a:r>
            <a:endParaRPr sz="1800">
              <a:solidFill>
                <a:srgbClr val="304455"/>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04455"/>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zh-CN" sz="1800">
                <a:solidFill>
                  <a:srgbClr val="304455"/>
                </a:solidFill>
                <a:latin typeface="Times New Roman"/>
                <a:ea typeface="Times New Roman"/>
                <a:cs typeface="Times New Roman"/>
                <a:sym typeface="Times New Roman"/>
              </a:rPr>
              <a:t>SGD: SGD only compute the loss function according to the gradient to update the parameter, so the computing time of SGD is smaller than others. However, it doesn’t have dynamic adjusting of learning rate, so SGD has the worst performance than other adaptive optimization algorithms.</a:t>
            </a:r>
            <a:endParaRPr sz="1800">
              <a:solidFill>
                <a:srgbClr val="304455"/>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8c0bc3c2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8c0bc3c2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zh-CN" sz="1800">
                <a:solidFill>
                  <a:schemeClr val="dk1"/>
                </a:solidFill>
                <a:latin typeface="Times New Roman"/>
                <a:ea typeface="Times New Roman"/>
                <a:cs typeface="Times New Roman"/>
                <a:sym typeface="Times New Roman"/>
              </a:rPr>
              <a:t>Padam is a new algorithm that unifies the benefits of adaptive gradient methods like Adam and Amsgrad with SGD by introducing a partial adaptive parameter. It addresses the generalization gap issue of adaptive gradient methods in deep neural networks and</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1200"/>
              </a:spcAft>
              <a:buClr>
                <a:schemeClr val="dk1"/>
              </a:buClr>
              <a:buSzPts val="1100"/>
              <a:buFont typeface="Arial"/>
              <a:buNone/>
            </a:pPr>
            <a:r>
              <a:rPr lang="zh-CN" sz="1800">
                <a:solidFill>
                  <a:schemeClr val="dk1"/>
                </a:solidFill>
                <a:latin typeface="Times New Roman"/>
                <a:ea typeface="Times New Roman"/>
                <a:cs typeface="Times New Roman"/>
                <a:sym typeface="Times New Roman"/>
              </a:rPr>
              <a:t> achieves fast convergence rates while generalizing.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8c0bc3c2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8c0bc3c2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zh-CN" sz="1600">
                <a:solidFill>
                  <a:schemeClr val="dk1"/>
                </a:solidFill>
                <a:latin typeface="Times New Roman"/>
                <a:ea typeface="Times New Roman"/>
                <a:cs typeface="Times New Roman"/>
                <a:sym typeface="Times New Roman"/>
              </a:rPr>
              <a:t>In this experiment, ResNet-18 is used as the deep learning model, and the CIFAR-10 dataset is used for training and evaluation. The experiment runs for 200 epochs.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ieeexplore.ieee.org/document/7780459" TargetMode="External"/><Relationship Id="rId4" Type="http://schemas.openxmlformats.org/officeDocument/2006/relationships/hyperlink" Target="https://pages.cs.wisc.edu/~araina/files/Project-Reports/CS532-Project-Report.pdf" TargetMode="External"/><Relationship Id="rId5" Type="http://schemas.openxmlformats.org/officeDocument/2006/relationships/hyperlink" Target="https://openreview.net/forum?id=BJll6o09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16100" y="1444250"/>
            <a:ext cx="3563400" cy="153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2000">
                <a:highlight>
                  <a:schemeClr val="lt1"/>
                </a:highlight>
                <a:latin typeface="Times New Roman"/>
                <a:ea typeface="Times New Roman"/>
                <a:cs typeface="Times New Roman"/>
                <a:sym typeface="Times New Roman"/>
              </a:rPr>
              <a:t>Performance of ResNet Architecture With Different SGD Optimizers</a:t>
            </a:r>
            <a:endParaRPr sz="2000">
              <a:highlight>
                <a:schemeClr val="lt1"/>
              </a:highlight>
              <a:latin typeface="Times New Roman"/>
              <a:ea typeface="Times New Roman"/>
              <a:cs typeface="Times New Roman"/>
              <a:sym typeface="Times New Roman"/>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sz="1600">
                <a:latin typeface="Times New Roman"/>
                <a:ea typeface="Times New Roman"/>
                <a:cs typeface="Times New Roman"/>
                <a:sym typeface="Times New Roman"/>
              </a:rPr>
              <a:t>Tong Wu, tw2906</a:t>
            </a:r>
            <a:endParaRPr sz="1600">
              <a:latin typeface="Times New Roman"/>
              <a:ea typeface="Times New Roman"/>
              <a:cs typeface="Times New Roman"/>
              <a:sym typeface="Times New Roman"/>
            </a:endParaRPr>
          </a:p>
          <a:p>
            <a:pPr indent="0" lvl="0" marL="0" rtl="0" algn="ctr">
              <a:spcBef>
                <a:spcPts val="0"/>
              </a:spcBef>
              <a:spcAft>
                <a:spcPts val="0"/>
              </a:spcAft>
              <a:buNone/>
            </a:pPr>
            <a:r>
              <a:rPr lang="zh-CN" sz="1600">
                <a:latin typeface="Times New Roman"/>
                <a:ea typeface="Times New Roman"/>
                <a:cs typeface="Times New Roman"/>
                <a:sym typeface="Times New Roman"/>
              </a:rPr>
              <a:t>Yu Wu, yw3748</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Padam Analysis</a:t>
            </a:r>
            <a:endParaRPr>
              <a:latin typeface="Times New Roman"/>
              <a:ea typeface="Times New Roman"/>
              <a:cs typeface="Times New Roman"/>
              <a:sym typeface="Times New Roman"/>
            </a:endParaRPr>
          </a:p>
        </p:txBody>
      </p:sp>
      <p:sp>
        <p:nvSpPr>
          <p:cNvPr id="127" name="Google Shape;127;p22"/>
          <p:cNvSpPr txBox="1"/>
          <p:nvPr>
            <p:ph idx="1" type="body"/>
          </p:nvPr>
        </p:nvSpPr>
        <p:spPr>
          <a:xfrm>
            <a:off x="311700" y="1225225"/>
            <a:ext cx="8520600" cy="3746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zh-CN">
                <a:latin typeface="Times New Roman"/>
                <a:ea typeface="Times New Roman"/>
                <a:cs typeface="Times New Roman"/>
                <a:sym typeface="Times New Roman"/>
              </a:rPr>
              <a:t>PADAM underperforms Adam_AMSGrad due to extra hyperparameter: momentum reservoir.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zh-CN">
                <a:latin typeface="Times New Roman"/>
                <a:ea typeface="Times New Roman"/>
                <a:cs typeface="Times New Roman"/>
                <a:sym typeface="Times New Roman"/>
              </a:rPr>
              <a:t>Momentum reservoir affects convergence speed.</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zh-CN">
                <a:latin typeface="Times New Roman"/>
                <a:ea typeface="Times New Roman"/>
                <a:cs typeface="Times New Roman"/>
                <a:sym typeface="Times New Roman"/>
              </a:rPr>
              <a:t>Appropriate value crucial for convergence balance.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zh-CN">
                <a:latin typeface="Times New Roman"/>
                <a:ea typeface="Times New Roman"/>
                <a:cs typeface="Times New Roman"/>
                <a:sym typeface="Times New Roman"/>
              </a:rPr>
              <a:t>Smoother test error line from adaptive momentum mechanism.</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zh-CN">
                <a:latin typeface="Times New Roman"/>
                <a:ea typeface="Times New Roman"/>
                <a:cs typeface="Times New Roman"/>
                <a:sym typeface="Times New Roman"/>
              </a:rPr>
              <a:t>Mechanism stabilizes optimization by updating based on gradient variance.</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Conclusions</a:t>
            </a:r>
            <a:endParaRPr/>
          </a:p>
        </p:txBody>
      </p:sp>
      <p:sp>
        <p:nvSpPr>
          <p:cNvPr id="133" name="Google Shape;133;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zh-CN">
                <a:latin typeface="Times New Roman"/>
                <a:ea typeface="Times New Roman"/>
                <a:cs typeface="Times New Roman"/>
                <a:sym typeface="Times New Roman"/>
              </a:rPr>
              <a:t>In this project, we:</a:t>
            </a:r>
            <a:endParaRPr>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lang="zh-CN">
                <a:latin typeface="Times New Roman"/>
                <a:ea typeface="Times New Roman"/>
                <a:cs typeface="Times New Roman"/>
                <a:sym typeface="Times New Roman"/>
              </a:rPr>
              <a:t>Discuss the performance of ResNet</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Reproduce a paper that compare performance of </a:t>
            </a:r>
            <a:r>
              <a:rPr lang="zh-CN">
                <a:latin typeface="Times New Roman"/>
                <a:ea typeface="Times New Roman"/>
                <a:cs typeface="Times New Roman"/>
                <a:sym typeface="Times New Roman"/>
              </a:rPr>
              <a:t>different optimizers on ResNet</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Analysis each optimizer’s performance with its update equation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Discuss the improvement on Padam</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Implement Padam on ResNet and analysis its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Work Cited</a:t>
            </a:r>
            <a:endParaRPr>
              <a:latin typeface="Times New Roman"/>
              <a:ea typeface="Times New Roman"/>
              <a:cs typeface="Times New Roman"/>
              <a:sym typeface="Times New Roman"/>
            </a:endParaRPr>
          </a:p>
        </p:txBody>
      </p:sp>
      <p:sp>
        <p:nvSpPr>
          <p:cNvPr id="139" name="Google Shape;139;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400"/>
              <a:t>[1] </a:t>
            </a:r>
            <a:r>
              <a:rPr lang="zh-CN" sz="1400" u="sng">
                <a:solidFill>
                  <a:schemeClr val="hlink"/>
                </a:solidFill>
                <a:hlinkClick r:id="rId3"/>
              </a:rPr>
              <a:t>He, K., Zhang, X., Ren, S., &amp; Sun, J. (2016). Deep residual learning for image recognition. 2016 IEEE Conference on Computer Vision and Pattern Recognition (CVPR) (pp. 770-778).</a:t>
            </a:r>
            <a:endParaRPr sz="1400"/>
          </a:p>
          <a:p>
            <a:pPr indent="0" lvl="0" marL="0" rtl="0" algn="l">
              <a:spcBef>
                <a:spcPts val="1200"/>
              </a:spcBef>
              <a:spcAft>
                <a:spcPts val="0"/>
              </a:spcAft>
              <a:buNone/>
            </a:pPr>
            <a:r>
              <a:rPr lang="zh-CN" sz="1400"/>
              <a:t>[2] </a:t>
            </a:r>
            <a:r>
              <a:rPr lang="zh-CN" sz="1400" u="sng">
                <a:solidFill>
                  <a:schemeClr val="hlink"/>
                </a:solidFill>
                <a:hlinkClick r:id="rId4"/>
              </a:rPr>
              <a:t>Grag, C., Grag, A., Raina, A. Analysis of Gradient Descent Optimization Algorithms on ResNet </a:t>
            </a:r>
            <a:endParaRPr sz="1400"/>
          </a:p>
          <a:p>
            <a:pPr indent="0" lvl="0" marL="0" rtl="0" algn="l">
              <a:spcBef>
                <a:spcPts val="1200"/>
              </a:spcBef>
              <a:spcAft>
                <a:spcPts val="0"/>
              </a:spcAft>
              <a:buNone/>
            </a:pPr>
            <a:r>
              <a:rPr lang="zh-CN" sz="1400"/>
              <a:t>[3] </a:t>
            </a:r>
            <a:r>
              <a:rPr lang="zh-CN" sz="1400" u="sng">
                <a:solidFill>
                  <a:schemeClr val="hlink"/>
                </a:solidFill>
                <a:hlinkClick r:id="rId5"/>
              </a:rPr>
              <a:t>Chen, J., &amp; Gu, Q. (2022). Padam: Closing the Generalization Gap of Adaptive Gradient Methods in Training Deep Neural Networks.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Residual neural network (ResNet)</a:t>
            </a:r>
            <a:endParaRPr>
              <a:latin typeface="Times New Roman"/>
              <a:ea typeface="Times New Roman"/>
              <a:cs typeface="Times New Roman"/>
              <a:sym typeface="Times New Roman"/>
            </a:endParaRPr>
          </a:p>
        </p:txBody>
      </p:sp>
      <p:sp>
        <p:nvSpPr>
          <p:cNvPr id="69" name="Google Shape;69;p14"/>
          <p:cNvSpPr txBox="1"/>
          <p:nvPr>
            <p:ph idx="1" type="body"/>
          </p:nvPr>
        </p:nvSpPr>
        <p:spPr>
          <a:xfrm>
            <a:off x="311700" y="1225225"/>
            <a:ext cx="75642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Deep neural network architecture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Addresses the problem of vanishing gradients in very deep networks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Introduces residual connections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Allows the network to learn residual mappings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Widely used in computer vision tasks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Achive top performance in image classification, object detection and semantic segmentation</a:t>
            </a:r>
            <a:endParaRPr>
              <a:latin typeface="Times New Roman"/>
              <a:ea typeface="Times New Roman"/>
              <a:cs typeface="Times New Roman"/>
              <a:sym typeface="Times New Roman"/>
            </a:endParaRPr>
          </a:p>
        </p:txBody>
      </p:sp>
      <p:pic>
        <p:nvPicPr>
          <p:cNvPr id="70" name="Google Shape;70;p14"/>
          <p:cNvPicPr preferRelativeResize="0"/>
          <p:nvPr/>
        </p:nvPicPr>
        <p:blipFill>
          <a:blip r:embed="rId3">
            <a:alphaModFix/>
          </a:blip>
          <a:stretch>
            <a:fillRect/>
          </a:stretch>
        </p:blipFill>
        <p:spPr>
          <a:xfrm>
            <a:off x="7814910" y="0"/>
            <a:ext cx="132908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What did ResNet Optimize</a:t>
            </a:r>
            <a:endParaRPr>
              <a:latin typeface="Times New Roman"/>
              <a:ea typeface="Times New Roman"/>
              <a:cs typeface="Times New Roman"/>
              <a:sym typeface="Times New Roman"/>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Vanishing gradients and exploding gradients problem</a:t>
            </a:r>
            <a:endParaRPr>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zh-CN" sz="1800">
                <a:latin typeface="Times New Roman"/>
                <a:ea typeface="Times New Roman"/>
                <a:cs typeface="Times New Roman"/>
                <a:sym typeface="Times New Roman"/>
              </a:rPr>
              <a:t>make network difficult to converge</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Degradation problem of deeper network</a:t>
            </a:r>
            <a:endParaRPr>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zh-CN" sz="1800">
                <a:latin typeface="Times New Roman"/>
                <a:ea typeface="Times New Roman"/>
                <a:cs typeface="Times New Roman"/>
                <a:sym typeface="Times New Roman"/>
              </a:rPr>
              <a:t>performance decline as number of layers increase, even if the network converge</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ResNet introduced residual connections</a:t>
            </a:r>
            <a:endParaRPr>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zh-CN" sz="1800">
                <a:latin typeface="Times New Roman"/>
                <a:ea typeface="Times New Roman"/>
                <a:cs typeface="Times New Roman"/>
                <a:sym typeface="Times New Roman"/>
              </a:rPr>
              <a:t>skip some intermediate layers</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zh-CN" sz="1800">
                <a:latin typeface="Times New Roman"/>
                <a:ea typeface="Times New Roman"/>
                <a:cs typeface="Times New Roman"/>
                <a:sym typeface="Times New Roman"/>
              </a:rPr>
              <a:t>gradients can propagate through the residual connections</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Optimizers</a:t>
            </a:r>
            <a:endParaRPr>
              <a:latin typeface="Times New Roman"/>
              <a:ea typeface="Times New Roman"/>
              <a:cs typeface="Times New Roman"/>
              <a:sym typeface="Times New Roman"/>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500"/>
              </a:spcBef>
              <a:spcAft>
                <a:spcPts val="0"/>
              </a:spcAft>
              <a:buSzPts val="1800"/>
              <a:buFont typeface="Times New Roman"/>
              <a:buChar char="●"/>
            </a:pPr>
            <a:r>
              <a:rPr lang="zh-CN">
                <a:latin typeface="Times New Roman"/>
                <a:ea typeface="Times New Roman"/>
                <a:cs typeface="Times New Roman"/>
                <a:sym typeface="Times New Roman"/>
              </a:rPr>
              <a:t>Optimizer updates the network weight, minimize the loss function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Helps network adapt, improve performance in tasks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SGD, Adam, Nadam… May tunning learning rate manually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Optimizer influence the converge speed, </a:t>
            </a:r>
            <a:r>
              <a:rPr lang="zh-CN">
                <a:latin typeface="Times New Roman"/>
                <a:ea typeface="Times New Roman"/>
                <a:cs typeface="Times New Roman"/>
                <a:sym typeface="Times New Roman"/>
              </a:rPr>
              <a:t>robustness</a:t>
            </a:r>
            <a:r>
              <a:rPr lang="zh-CN">
                <a:latin typeface="Times New Roman"/>
                <a:ea typeface="Times New Roman"/>
                <a:cs typeface="Times New Roman"/>
                <a:sym typeface="Times New Roman"/>
              </a:rPr>
              <a:t> and performance of the model</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Original ResNet paper use SGD</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Now more optimizers add to </a:t>
            </a:r>
            <a:r>
              <a:rPr lang="zh-CN">
                <a:latin typeface="Times New Roman"/>
                <a:ea typeface="Times New Roman"/>
                <a:cs typeface="Times New Roman"/>
                <a:sym typeface="Times New Roman"/>
              </a:rPr>
              <a:t>comparison</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11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000">
                <a:latin typeface="Times New Roman"/>
                <a:ea typeface="Times New Roman"/>
                <a:cs typeface="Times New Roman"/>
                <a:sym typeface="Times New Roman"/>
              </a:rPr>
              <a:t>Paper: Analysis of Gradient Descent Optimization Algorithms on ResNet</a:t>
            </a:r>
            <a:endParaRPr sz="3000">
              <a:latin typeface="Times New Roman"/>
              <a:ea typeface="Times New Roman"/>
              <a:cs typeface="Times New Roman"/>
              <a:sym typeface="Times New Roman"/>
            </a:endParaRPr>
          </a:p>
        </p:txBody>
      </p:sp>
      <p:sp>
        <p:nvSpPr>
          <p:cNvPr id="88" name="Google Shape;88;p17"/>
          <p:cNvSpPr txBox="1"/>
          <p:nvPr>
            <p:ph idx="1" type="body"/>
          </p:nvPr>
        </p:nvSpPr>
        <p:spPr>
          <a:xfrm>
            <a:off x="311700" y="1507225"/>
            <a:ext cx="8520600" cy="3072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Times New Roman"/>
              <a:buChar char="●"/>
            </a:pPr>
            <a:r>
              <a:rPr lang="zh-CN">
                <a:latin typeface="Times New Roman"/>
                <a:ea typeface="Times New Roman"/>
                <a:cs typeface="Times New Roman"/>
                <a:sym typeface="Times New Roman"/>
              </a:rPr>
              <a:t>Discuss different optimizers performance mathematically</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zh-CN">
                <a:latin typeface="Times New Roman"/>
                <a:ea typeface="Times New Roman"/>
                <a:cs typeface="Times New Roman"/>
                <a:sym typeface="Times New Roman"/>
              </a:rPr>
              <a:t>Apply optimizers on ResNet architecture</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zh-CN">
                <a:latin typeface="Times New Roman"/>
                <a:ea typeface="Times New Roman"/>
                <a:cs typeface="Times New Roman"/>
                <a:sym typeface="Times New Roman"/>
              </a:rPr>
              <a:t>T</a:t>
            </a:r>
            <a:r>
              <a:rPr lang="zh-CN">
                <a:latin typeface="Times New Roman"/>
                <a:ea typeface="Times New Roman"/>
                <a:cs typeface="Times New Roman"/>
                <a:sym typeface="Times New Roman"/>
              </a:rPr>
              <a:t>rain and test the model use CIFAR-10 dataset</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zh-CN">
                <a:latin typeface="Times New Roman"/>
                <a:ea typeface="Times New Roman"/>
                <a:cs typeface="Times New Roman"/>
                <a:sym typeface="Times New Roman"/>
              </a:rPr>
              <a:t>Compare the performance, including test error and train loss, of each optimizers.</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zh-CN">
                <a:latin typeface="Times New Roman"/>
                <a:ea typeface="Times New Roman"/>
                <a:cs typeface="Times New Roman"/>
                <a:sym typeface="Times New Roman"/>
              </a:rPr>
              <a:t>In this part, we will show the reproduce result of this paper and analysis it.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1399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Reproduce results</a:t>
            </a:r>
            <a:endParaRPr>
              <a:latin typeface="Times New Roman"/>
              <a:ea typeface="Times New Roman"/>
              <a:cs typeface="Times New Roman"/>
              <a:sym typeface="Times New Roman"/>
            </a:endParaRPr>
          </a:p>
        </p:txBody>
      </p:sp>
      <p:sp>
        <p:nvSpPr>
          <p:cNvPr id="94" name="Google Shape;94;p18"/>
          <p:cNvSpPr txBox="1"/>
          <p:nvPr>
            <p:ph idx="1" type="body"/>
          </p:nvPr>
        </p:nvSpPr>
        <p:spPr>
          <a:xfrm>
            <a:off x="6193625" y="1225225"/>
            <a:ext cx="26385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1100801" y="536700"/>
            <a:ext cx="6942397" cy="460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768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zh-CN">
                <a:latin typeface="Times New Roman"/>
                <a:ea typeface="Times New Roman"/>
                <a:cs typeface="Times New Roman"/>
                <a:sym typeface="Times New Roman"/>
              </a:rPr>
              <a:t>Optimizers</a:t>
            </a:r>
            <a:r>
              <a:rPr lang="zh-CN">
                <a:latin typeface="Times New Roman"/>
                <a:ea typeface="Times New Roman"/>
                <a:cs typeface="Times New Roman"/>
                <a:sym typeface="Times New Roman"/>
              </a:rPr>
              <a:t> Analysis</a:t>
            </a:r>
            <a:endParaRPr/>
          </a:p>
        </p:txBody>
      </p:sp>
      <p:sp>
        <p:nvSpPr>
          <p:cNvPr id="101" name="Google Shape;101;p19"/>
          <p:cNvSpPr txBox="1"/>
          <p:nvPr>
            <p:ph idx="1" type="body"/>
          </p:nvPr>
        </p:nvSpPr>
        <p:spPr>
          <a:xfrm>
            <a:off x="125075" y="869500"/>
            <a:ext cx="5018400" cy="3862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E101A"/>
              </a:buClr>
              <a:buSzPts val="1600"/>
              <a:buFont typeface="Times New Roman"/>
              <a:buChar char="●"/>
            </a:pPr>
            <a:r>
              <a:rPr lang="zh-CN" sz="1600">
                <a:solidFill>
                  <a:srgbClr val="0E101A"/>
                </a:solidFill>
                <a:latin typeface="Times New Roman"/>
                <a:ea typeface="Times New Roman"/>
                <a:cs typeface="Times New Roman"/>
                <a:sym typeface="Times New Roman"/>
              </a:rPr>
              <a:t>Adam: Compute adaptive learning rate for each parameter,  has high performance.</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zh-CN" sz="1600">
                <a:solidFill>
                  <a:srgbClr val="0E101A"/>
                </a:solidFill>
                <a:latin typeface="Times New Roman"/>
                <a:ea typeface="Times New Roman"/>
                <a:cs typeface="Times New Roman"/>
                <a:sym typeface="Times New Roman"/>
              </a:rPr>
              <a:t>Nadam: Extension of Adam, introduce Nestrov acceleration speed up convergence and extra bias-correction step to reduce oscillation.</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zh-CN" sz="1600">
                <a:solidFill>
                  <a:srgbClr val="0E101A"/>
                </a:solidFill>
                <a:latin typeface="Times New Roman"/>
                <a:ea typeface="Times New Roman"/>
                <a:cs typeface="Times New Roman"/>
                <a:sym typeface="Times New Roman"/>
              </a:rPr>
              <a:t>AMSGard: Retains the maximum of all past second moment estimates. Correction factor to ensure the gradient average is not underestimated.</a:t>
            </a:r>
            <a:endParaRPr sz="1600">
              <a:solidFill>
                <a:srgbClr val="0E101A"/>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E101A"/>
              </a:buClr>
              <a:buSzPts val="1600"/>
              <a:buFont typeface="Times New Roman"/>
              <a:buChar char="●"/>
            </a:pPr>
            <a:r>
              <a:rPr lang="zh-CN" sz="1600">
                <a:solidFill>
                  <a:srgbClr val="0E101A"/>
                </a:solidFill>
                <a:latin typeface="Times New Roman"/>
                <a:ea typeface="Times New Roman"/>
                <a:cs typeface="Times New Roman"/>
                <a:sym typeface="Times New Roman"/>
              </a:rPr>
              <a:t>SGD: only compute the loss function according to the gradient.</a:t>
            </a:r>
            <a:endParaRPr sz="1600">
              <a:latin typeface="Times New Roman"/>
              <a:ea typeface="Times New Roman"/>
              <a:cs typeface="Times New Roman"/>
              <a:sym typeface="Times New Roman"/>
            </a:endParaRPr>
          </a:p>
        </p:txBody>
      </p:sp>
      <p:pic>
        <p:nvPicPr>
          <p:cNvPr id="102" name="Google Shape;102;p19"/>
          <p:cNvPicPr preferRelativeResize="0"/>
          <p:nvPr/>
        </p:nvPicPr>
        <p:blipFill>
          <a:blip r:embed="rId3">
            <a:alphaModFix/>
          </a:blip>
          <a:stretch>
            <a:fillRect/>
          </a:stretch>
        </p:blipFill>
        <p:spPr>
          <a:xfrm>
            <a:off x="5242725" y="908125"/>
            <a:ext cx="1988100" cy="1633575"/>
          </a:xfrm>
          <a:prstGeom prst="rect">
            <a:avLst/>
          </a:prstGeom>
          <a:noFill/>
          <a:ln>
            <a:noFill/>
          </a:ln>
        </p:spPr>
      </p:pic>
      <p:pic>
        <p:nvPicPr>
          <p:cNvPr id="103" name="Google Shape;103;p19"/>
          <p:cNvPicPr preferRelativeResize="0"/>
          <p:nvPr/>
        </p:nvPicPr>
        <p:blipFill>
          <a:blip r:embed="rId4">
            <a:alphaModFix/>
          </a:blip>
          <a:stretch>
            <a:fillRect/>
          </a:stretch>
        </p:blipFill>
        <p:spPr>
          <a:xfrm>
            <a:off x="5242725" y="3007525"/>
            <a:ext cx="2499926" cy="1685350"/>
          </a:xfrm>
          <a:prstGeom prst="rect">
            <a:avLst/>
          </a:prstGeom>
          <a:noFill/>
          <a:ln>
            <a:noFill/>
          </a:ln>
        </p:spPr>
      </p:pic>
      <p:pic>
        <p:nvPicPr>
          <p:cNvPr id="104" name="Google Shape;104;p19"/>
          <p:cNvPicPr preferRelativeResize="0"/>
          <p:nvPr/>
        </p:nvPicPr>
        <p:blipFill>
          <a:blip r:embed="rId5">
            <a:alphaModFix/>
          </a:blip>
          <a:stretch>
            <a:fillRect/>
          </a:stretch>
        </p:blipFill>
        <p:spPr>
          <a:xfrm>
            <a:off x="7099549" y="908124"/>
            <a:ext cx="2007335" cy="1685350"/>
          </a:xfrm>
          <a:prstGeom prst="rect">
            <a:avLst/>
          </a:prstGeom>
          <a:noFill/>
          <a:ln>
            <a:noFill/>
          </a:ln>
        </p:spPr>
      </p:pic>
      <p:pic>
        <p:nvPicPr>
          <p:cNvPr id="105" name="Google Shape;105;p19"/>
          <p:cNvPicPr preferRelativeResize="0"/>
          <p:nvPr/>
        </p:nvPicPr>
        <p:blipFill>
          <a:blip r:embed="rId6">
            <a:alphaModFix/>
          </a:blip>
          <a:stretch>
            <a:fillRect/>
          </a:stretch>
        </p:blipFill>
        <p:spPr>
          <a:xfrm>
            <a:off x="7118300" y="3007525"/>
            <a:ext cx="1714000" cy="272575"/>
          </a:xfrm>
          <a:prstGeom prst="rect">
            <a:avLst/>
          </a:prstGeom>
          <a:noFill/>
          <a:ln>
            <a:noFill/>
          </a:ln>
        </p:spPr>
      </p:pic>
      <p:sp>
        <p:nvSpPr>
          <p:cNvPr id="106" name="Google Shape;106;p19"/>
          <p:cNvSpPr txBox="1"/>
          <p:nvPr/>
        </p:nvSpPr>
        <p:spPr>
          <a:xfrm>
            <a:off x="5196075" y="657625"/>
            <a:ext cx="1049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000">
                <a:solidFill>
                  <a:srgbClr val="0E101A"/>
                </a:solidFill>
                <a:latin typeface="Times New Roman"/>
                <a:ea typeface="Times New Roman"/>
                <a:cs typeface="Times New Roman"/>
                <a:sym typeface="Times New Roman"/>
              </a:rPr>
              <a:t>Adam:</a:t>
            </a:r>
            <a:endParaRPr b="1" sz="1000">
              <a:solidFill>
                <a:srgbClr val="0E101A"/>
              </a:solidFill>
              <a:latin typeface="Times New Roman"/>
              <a:ea typeface="Times New Roman"/>
              <a:cs typeface="Times New Roman"/>
              <a:sym typeface="Times New Roman"/>
            </a:endParaRPr>
          </a:p>
        </p:txBody>
      </p:sp>
      <p:sp>
        <p:nvSpPr>
          <p:cNvPr id="107" name="Google Shape;107;p19"/>
          <p:cNvSpPr txBox="1"/>
          <p:nvPr/>
        </p:nvSpPr>
        <p:spPr>
          <a:xfrm>
            <a:off x="7099550" y="657625"/>
            <a:ext cx="1049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000">
                <a:solidFill>
                  <a:srgbClr val="0E101A"/>
                </a:solidFill>
                <a:latin typeface="Times New Roman"/>
                <a:ea typeface="Times New Roman"/>
                <a:cs typeface="Times New Roman"/>
                <a:sym typeface="Times New Roman"/>
              </a:rPr>
              <a:t>Na</a:t>
            </a:r>
            <a:r>
              <a:rPr b="1" lang="zh-CN" sz="1000">
                <a:solidFill>
                  <a:srgbClr val="0E101A"/>
                </a:solidFill>
                <a:latin typeface="Times New Roman"/>
                <a:ea typeface="Times New Roman"/>
                <a:cs typeface="Times New Roman"/>
                <a:sym typeface="Times New Roman"/>
              </a:rPr>
              <a:t>dam:</a:t>
            </a:r>
            <a:endParaRPr b="1" sz="1000">
              <a:solidFill>
                <a:srgbClr val="0E101A"/>
              </a:solidFill>
              <a:latin typeface="Times New Roman"/>
              <a:ea typeface="Times New Roman"/>
              <a:cs typeface="Times New Roman"/>
              <a:sym typeface="Times New Roman"/>
            </a:endParaRPr>
          </a:p>
        </p:txBody>
      </p:sp>
      <p:sp>
        <p:nvSpPr>
          <p:cNvPr id="108" name="Google Shape;108;p19"/>
          <p:cNvSpPr txBox="1"/>
          <p:nvPr/>
        </p:nvSpPr>
        <p:spPr>
          <a:xfrm>
            <a:off x="5196075" y="2668825"/>
            <a:ext cx="1049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000">
                <a:solidFill>
                  <a:srgbClr val="0E101A"/>
                </a:solidFill>
                <a:latin typeface="Times New Roman"/>
                <a:ea typeface="Times New Roman"/>
                <a:cs typeface="Times New Roman"/>
                <a:sym typeface="Times New Roman"/>
              </a:rPr>
              <a:t>AMSGard</a:t>
            </a:r>
            <a:r>
              <a:rPr b="1" lang="zh-CN" sz="1000">
                <a:solidFill>
                  <a:srgbClr val="0E101A"/>
                </a:solidFill>
                <a:latin typeface="Times New Roman"/>
                <a:ea typeface="Times New Roman"/>
                <a:cs typeface="Times New Roman"/>
                <a:sym typeface="Times New Roman"/>
              </a:rPr>
              <a:t>:</a:t>
            </a:r>
            <a:endParaRPr b="1" sz="1000">
              <a:solidFill>
                <a:srgbClr val="0E101A"/>
              </a:solidFill>
              <a:latin typeface="Times New Roman"/>
              <a:ea typeface="Times New Roman"/>
              <a:cs typeface="Times New Roman"/>
              <a:sym typeface="Times New Roman"/>
            </a:endParaRPr>
          </a:p>
        </p:txBody>
      </p:sp>
      <p:sp>
        <p:nvSpPr>
          <p:cNvPr id="109" name="Google Shape;109;p19"/>
          <p:cNvSpPr txBox="1"/>
          <p:nvPr/>
        </p:nvSpPr>
        <p:spPr>
          <a:xfrm>
            <a:off x="7074300" y="2668825"/>
            <a:ext cx="1049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000">
                <a:solidFill>
                  <a:srgbClr val="0E101A"/>
                </a:solidFill>
                <a:latin typeface="Times New Roman"/>
                <a:ea typeface="Times New Roman"/>
                <a:cs typeface="Times New Roman"/>
                <a:sym typeface="Times New Roman"/>
              </a:rPr>
              <a:t>SGD</a:t>
            </a:r>
            <a:r>
              <a:rPr b="1" lang="zh-CN" sz="1000">
                <a:solidFill>
                  <a:srgbClr val="0E101A"/>
                </a:solidFill>
                <a:latin typeface="Times New Roman"/>
                <a:ea typeface="Times New Roman"/>
                <a:cs typeface="Times New Roman"/>
                <a:sym typeface="Times New Roman"/>
              </a:rPr>
              <a:t>:</a:t>
            </a:r>
            <a:endParaRPr b="1" sz="1000">
              <a:solidFill>
                <a:srgbClr val="0E101A"/>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Padam</a:t>
            </a:r>
            <a:endParaRPr>
              <a:latin typeface="Times New Roman"/>
              <a:ea typeface="Times New Roman"/>
              <a:cs typeface="Times New Roman"/>
              <a:sym typeface="Times New Roman"/>
            </a:endParaRPr>
          </a:p>
        </p:txBody>
      </p:sp>
      <p:sp>
        <p:nvSpPr>
          <p:cNvPr id="115" name="Google Shape;115;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Padam: new algorithm.</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Combines adaptive gradient methods &amp; SGD.</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Introduces partial adaptive parameter.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Addresses generalization gap.</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CN">
                <a:latin typeface="Times New Roman"/>
                <a:ea typeface="Times New Roman"/>
                <a:cs typeface="Times New Roman"/>
                <a:sym typeface="Times New Roman"/>
              </a:rPr>
              <a:t>Fast convergence &amp; good generalization.</a:t>
            </a:r>
            <a:endParaRPr>
              <a:latin typeface="Times New Roman"/>
              <a:ea typeface="Times New Roman"/>
              <a:cs typeface="Times New Roman"/>
              <a:sym typeface="Times New Roman"/>
            </a:endParaRPr>
          </a:p>
          <a:p>
            <a:pPr indent="0" lvl="0" marL="0" rtl="0" algn="l">
              <a:lnSpc>
                <a:spcPct val="150000"/>
              </a:lnSpc>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latin typeface="Times New Roman"/>
                <a:ea typeface="Times New Roman"/>
                <a:cs typeface="Times New Roman"/>
                <a:sym typeface="Times New Roman"/>
              </a:rPr>
              <a:t>Padam vs Other o</a:t>
            </a:r>
            <a:r>
              <a:rPr lang="zh-CN">
                <a:latin typeface="Times New Roman"/>
                <a:ea typeface="Times New Roman"/>
                <a:cs typeface="Times New Roman"/>
                <a:sym typeface="Times New Roman"/>
              </a:rPr>
              <a:t>ptimizers</a:t>
            </a:r>
            <a:endParaRPr>
              <a:latin typeface="Times New Roman"/>
              <a:ea typeface="Times New Roman"/>
              <a:cs typeface="Times New Roman"/>
              <a:sym typeface="Times New Roman"/>
            </a:endParaRPr>
          </a:p>
        </p:txBody>
      </p:sp>
      <p:pic>
        <p:nvPicPr>
          <p:cNvPr id="121" name="Google Shape;121;p21"/>
          <p:cNvPicPr preferRelativeResize="0"/>
          <p:nvPr/>
        </p:nvPicPr>
        <p:blipFill>
          <a:blip r:embed="rId3">
            <a:alphaModFix/>
          </a:blip>
          <a:stretch>
            <a:fillRect/>
          </a:stretch>
        </p:blipFill>
        <p:spPr>
          <a:xfrm>
            <a:off x="1560813" y="1147225"/>
            <a:ext cx="6022369" cy="399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