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iE9LUHLGuOXQPeO5aGPbmrV28n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OOP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 Challenge</a:t>
            </a:r>
            <a:endParaRPr/>
          </a:p>
        </p:txBody>
      </p:sp>
      <p:sp>
        <p:nvSpPr>
          <p:cNvPr id="145" name="Google Shape;145;p10"/>
          <p:cNvSpPr txBox="1"/>
          <p:nvPr>
            <p:ph idx="1" type="body"/>
          </p:nvPr>
        </p:nvSpPr>
        <p:spPr>
          <a:xfrm>
            <a:off x="838200" y="1622914"/>
            <a:ext cx="10515600" cy="5114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method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TransferTo()</a:t>
            </a:r>
            <a:r>
              <a:rPr lang="en-US"/>
              <a:t> in class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BankAccount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Given another account, you can transfer your money to another, e.g.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&gt;&gt;&gt; myAcc.transferTo(myWifeAcc,500)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method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setupGiro()</a:t>
            </a:r>
            <a:r>
              <a:rPr lang="en-US"/>
              <a:t> in class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BankAccount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Money will be deducted every year before interest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&gt;&gt;&gt; myAcc = BankAccount(‘Alan’,1100,0.04)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&gt;&gt;&gt; myAcc.setupGiro(40)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&gt;&gt;&gt; myAcc.setupGiro(60)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&gt;&gt;&gt; myAcc.oneYearHasPass()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&gt;&gt;&gt; myAcc.showBalance()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2F1BFF"/>
              </a:buClr>
              <a:buSzPts val="2400"/>
              <a:buNone/>
            </a:pPr>
            <a:r>
              <a:rPr lang="en-US">
                <a:solidFill>
                  <a:srgbClr val="2F1BFF"/>
                </a:solidFill>
                <a:latin typeface="Courier New"/>
                <a:ea typeface="Courier New"/>
                <a:cs typeface="Courier New"/>
                <a:sym typeface="Courier New"/>
              </a:rPr>
              <a:t>Your balance is $1040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new class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JointAccount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 account has two names, anyone of them can withdraw</a:t>
            </a:r>
            <a:endParaRPr>
              <a:solidFill>
                <a:srgbClr val="2F1B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Vehicles</a:t>
            </a:r>
            <a:endParaRPr/>
          </a:p>
        </p:txBody>
      </p:sp>
      <p:sp>
        <p:nvSpPr>
          <p:cNvPr id="151" name="Google Shape;151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/>
          <p:nvPr>
            <p:ph type="title"/>
          </p:nvPr>
        </p:nvSpPr>
        <p:spPr>
          <a:xfrm>
            <a:off x="838200" y="1"/>
            <a:ext cx="92201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Recap: Lecture</a:t>
            </a:r>
            <a:endParaRPr sz="3959"/>
          </a:p>
        </p:txBody>
      </p:sp>
      <p:sp>
        <p:nvSpPr>
          <p:cNvPr id="158" name="Google Shape;158;p12"/>
          <p:cNvSpPr txBox="1"/>
          <p:nvPr>
            <p:ph idx="1" type="body"/>
          </p:nvPr>
        </p:nvSpPr>
        <p:spPr>
          <a:xfrm>
            <a:off x="84984" y="3250026"/>
            <a:ext cx="3955595" cy="138728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b="1" lang="en-US" sz="259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Sportscar</a:t>
            </a:r>
            <a:endParaRPr b="1" sz="259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Methods: </a:t>
            </a:r>
            <a:r>
              <a:rPr lang="en-US" sz="259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__init__(), turnOnTurbo()</a:t>
            </a:r>
            <a:endParaRPr sz="259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p12"/>
          <p:cNvSpPr txBox="1"/>
          <p:nvPr>
            <p:ph idx="2" type="body"/>
          </p:nvPr>
        </p:nvSpPr>
        <p:spPr>
          <a:xfrm>
            <a:off x="4146314" y="3250026"/>
            <a:ext cx="5018468" cy="199144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b="1" lang="en-US" sz="259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Lorry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Attributes: </a:t>
            </a:r>
            <a:r>
              <a:rPr lang="en-US" sz="259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cargo</a:t>
            </a:r>
            <a:endParaRPr sz="2590"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Methods:</a:t>
            </a:r>
            <a:r>
              <a:rPr lang="en-US" sz="259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__init__(),load(),unload(),inventory()</a:t>
            </a:r>
            <a:endParaRPr sz="259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  <p:sp>
        <p:nvSpPr>
          <p:cNvPr id="160" name="Google Shape;160;p12"/>
          <p:cNvSpPr txBox="1"/>
          <p:nvPr/>
        </p:nvSpPr>
        <p:spPr>
          <a:xfrm>
            <a:off x="205740" y="685799"/>
            <a:ext cx="8000504" cy="166479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Vehicle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pos,velocity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Methods: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setVelocity(),move()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 txBox="1"/>
          <p:nvPr/>
        </p:nvSpPr>
        <p:spPr>
          <a:xfrm>
            <a:off x="4146312" y="5508811"/>
            <a:ext cx="5018469" cy="118590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Bisarca</a:t>
            </a:r>
            <a:endParaRPr b="1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load()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p12"/>
          <p:cNvCxnSpPr/>
          <p:nvPr/>
        </p:nvCxnSpPr>
        <p:spPr>
          <a:xfrm rot="10800000">
            <a:off x="6650182" y="5241471"/>
            <a:ext cx="0" cy="26734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3" name="Google Shape;163;p12"/>
          <p:cNvSpPr txBox="1"/>
          <p:nvPr/>
        </p:nvSpPr>
        <p:spPr>
          <a:xfrm>
            <a:off x="8520545" y="685801"/>
            <a:ext cx="3590061" cy="16647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Canon</a:t>
            </a:r>
            <a:endParaRPr b="1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numAmmo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fire()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 txBox="1"/>
          <p:nvPr/>
        </p:nvSpPr>
        <p:spPr>
          <a:xfrm>
            <a:off x="10058399" y="3250024"/>
            <a:ext cx="1465211" cy="73550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Tank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Google Shape;165;p12"/>
          <p:cNvCxnSpPr/>
          <p:nvPr/>
        </p:nvCxnSpPr>
        <p:spPr>
          <a:xfrm>
            <a:off x="11081857" y="2350597"/>
            <a:ext cx="1" cy="89942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6" name="Google Shape;166;p12"/>
          <p:cNvCxnSpPr>
            <a:stCxn id="160" idx="2"/>
          </p:cNvCxnSpPr>
          <p:nvPr/>
        </p:nvCxnSpPr>
        <p:spPr>
          <a:xfrm>
            <a:off x="4205992" y="2350596"/>
            <a:ext cx="0" cy="449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7" name="Google Shape;167;p12"/>
          <p:cNvCxnSpPr/>
          <p:nvPr/>
        </p:nvCxnSpPr>
        <p:spPr>
          <a:xfrm>
            <a:off x="2062781" y="2800311"/>
            <a:ext cx="839047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8" name="Google Shape;168;p12"/>
          <p:cNvCxnSpPr>
            <a:endCxn id="158" idx="0"/>
          </p:cNvCxnSpPr>
          <p:nvPr/>
        </p:nvCxnSpPr>
        <p:spPr>
          <a:xfrm>
            <a:off x="2062781" y="2800326"/>
            <a:ext cx="0" cy="449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9" name="Google Shape;169;p12"/>
          <p:cNvCxnSpPr/>
          <p:nvPr/>
        </p:nvCxnSpPr>
        <p:spPr>
          <a:xfrm>
            <a:off x="10453255" y="2800310"/>
            <a:ext cx="0" cy="44971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0" name="Google Shape;170;p12"/>
          <p:cNvCxnSpPr>
            <a:stCxn id="159" idx="0"/>
          </p:cNvCxnSpPr>
          <p:nvPr/>
        </p:nvCxnSpPr>
        <p:spPr>
          <a:xfrm rot="10800000">
            <a:off x="6650148" y="2800326"/>
            <a:ext cx="5400" cy="449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More Realistic</a:t>
            </a:r>
            <a:endParaRPr/>
          </a:p>
        </p:txBody>
      </p:sp>
      <p:sp>
        <p:nvSpPr>
          <p:cNvPr id="176" name="Google Shape;176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Let’s try to be more realistic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Every vehicle need some petrol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Sportscar, Lorry, etc.</a:t>
            </a:r>
            <a:endParaRPr sz="204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A new method called </a:t>
            </a:r>
            <a:r>
              <a:rPr lang="en-US" sz="2380">
                <a:latin typeface="Courier New"/>
                <a:ea typeface="Courier New"/>
                <a:cs typeface="Courier New"/>
                <a:sym typeface="Courier New"/>
              </a:rPr>
              <a:t>addPetrol(n)</a:t>
            </a:r>
            <a:r>
              <a:rPr lang="en-US" sz="2380"/>
              <a:t> will add n liters of petrol into a vehicle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And for every “move”, the vehicle will use 1 liter of petrol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What attribute do you need to add? And where?</a:t>
            </a:r>
            <a:endParaRPr/>
          </a:p>
        </p:txBody>
      </p:sp>
      <p:sp>
        <p:nvSpPr>
          <p:cNvPr id="177" name="Google Shape;177;p13"/>
          <p:cNvSpPr txBox="1"/>
          <p:nvPr>
            <p:ph idx="2" type="body"/>
          </p:nvPr>
        </p:nvSpPr>
        <p:spPr>
          <a:xfrm>
            <a:off x="6172200" y="1825624"/>
            <a:ext cx="5181600" cy="503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>
                <a:latin typeface="Courier New"/>
                <a:ea typeface="Courier New"/>
                <a:cs typeface="Courier New"/>
                <a:sym typeface="Courier New"/>
              </a:rPr>
              <a:t>&gt;&gt;&gt; myCar.addPetrol(2)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>
                <a:latin typeface="Courier New"/>
                <a:ea typeface="Courier New"/>
                <a:cs typeface="Courier New"/>
                <a:sym typeface="Courier New"/>
              </a:rPr>
              <a:t>&gt;&gt;&gt; myCar.move()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2F1BFF"/>
              </a:buClr>
              <a:buSzPts val="2380"/>
              <a:buNone/>
            </a:pPr>
            <a:r>
              <a:rPr lang="en-US" sz="2380">
                <a:solidFill>
                  <a:srgbClr val="2F1BFF"/>
                </a:solidFill>
                <a:latin typeface="Courier New"/>
                <a:ea typeface="Courier New"/>
                <a:cs typeface="Courier New"/>
                <a:sym typeface="Courier New"/>
              </a:rPr>
              <a:t>Move to (0, 80)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>
                <a:latin typeface="Courier New"/>
                <a:ea typeface="Courier New"/>
                <a:cs typeface="Courier New"/>
                <a:sym typeface="Courier New"/>
              </a:rPr>
              <a:t>&gt;&gt;&gt; myCar.move()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2F1BFF"/>
              </a:buClr>
              <a:buSzPts val="2380"/>
              <a:buNone/>
            </a:pPr>
            <a:r>
              <a:rPr lang="en-US" sz="2380">
                <a:solidFill>
                  <a:srgbClr val="2F1BFF"/>
                </a:solidFill>
                <a:latin typeface="Courier New"/>
                <a:ea typeface="Courier New"/>
                <a:cs typeface="Courier New"/>
                <a:sym typeface="Courier New"/>
              </a:rPr>
              <a:t>Move to (0, 160)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>
                <a:latin typeface="Courier New"/>
                <a:ea typeface="Courier New"/>
                <a:cs typeface="Courier New"/>
                <a:sym typeface="Courier New"/>
              </a:rPr>
              <a:t>&gt;&gt;&gt; myCar.move()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2F1BFF"/>
              </a:buClr>
              <a:buSzPts val="2380"/>
              <a:buNone/>
            </a:pPr>
            <a:r>
              <a:rPr lang="en-US" sz="2380">
                <a:solidFill>
                  <a:srgbClr val="2F1BFF"/>
                </a:solidFill>
                <a:latin typeface="Courier New"/>
                <a:ea typeface="Courier New"/>
                <a:cs typeface="Courier New"/>
                <a:sym typeface="Courier New"/>
              </a:rPr>
              <a:t>Out of petrol. Cannot Move.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>
                <a:latin typeface="Courier New"/>
                <a:ea typeface="Courier New"/>
                <a:cs typeface="Courier New"/>
                <a:sym typeface="Courier New"/>
              </a:rPr>
              <a:t>&gt;&gt;&gt; myCar.addPetrol(1)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>
                <a:latin typeface="Courier New"/>
                <a:ea typeface="Courier New"/>
                <a:cs typeface="Courier New"/>
                <a:sym typeface="Courier New"/>
              </a:rPr>
              <a:t>&gt;&gt;&gt; myCar.move()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2F1BFF"/>
              </a:buClr>
              <a:buSzPts val="2380"/>
              <a:buNone/>
            </a:pPr>
            <a:r>
              <a:rPr lang="en-US" sz="2380">
                <a:solidFill>
                  <a:srgbClr val="2F1BFF"/>
                </a:solidFill>
                <a:latin typeface="Courier New"/>
                <a:ea typeface="Courier New"/>
                <a:cs typeface="Courier New"/>
                <a:sym typeface="Courier New"/>
              </a:rPr>
              <a:t>Move to (0, 240)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>
                <a:latin typeface="Courier New"/>
                <a:ea typeface="Courier New"/>
                <a:cs typeface="Courier New"/>
                <a:sym typeface="Courier New"/>
              </a:rPr>
              <a:t>&gt;&gt;&gt; myCar.move()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2F1BFF"/>
              </a:buClr>
              <a:buSzPts val="2380"/>
              <a:buNone/>
            </a:pPr>
            <a:r>
              <a:rPr lang="en-US" sz="2380">
                <a:solidFill>
                  <a:srgbClr val="2F1BFF"/>
                </a:solidFill>
                <a:latin typeface="Courier New"/>
                <a:ea typeface="Courier New"/>
                <a:cs typeface="Courier New"/>
                <a:sym typeface="Courier New"/>
              </a:rPr>
              <a:t>Out of petrol. Cannot Move.</a:t>
            </a:r>
            <a:endParaRPr sz="2380">
              <a:solidFill>
                <a:srgbClr val="2F1B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/>
          <p:nvPr>
            <p:ph type="title"/>
          </p:nvPr>
        </p:nvSpPr>
        <p:spPr>
          <a:xfrm>
            <a:off x="838200" y="1"/>
            <a:ext cx="92201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Add where?</a:t>
            </a:r>
            <a:endParaRPr sz="3959"/>
          </a:p>
        </p:txBody>
      </p:sp>
      <p:sp>
        <p:nvSpPr>
          <p:cNvPr id="184" name="Google Shape;184;p14"/>
          <p:cNvSpPr txBox="1"/>
          <p:nvPr>
            <p:ph idx="1" type="body"/>
          </p:nvPr>
        </p:nvSpPr>
        <p:spPr>
          <a:xfrm>
            <a:off x="84984" y="3250026"/>
            <a:ext cx="3955595" cy="138728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b="1" lang="en-US" sz="259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Sportscar</a:t>
            </a:r>
            <a:endParaRPr b="1" sz="259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Methods: </a:t>
            </a:r>
            <a:r>
              <a:rPr lang="en-US" sz="259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__init__(), turnOnTurbo()</a:t>
            </a:r>
            <a:endParaRPr sz="259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p14"/>
          <p:cNvSpPr txBox="1"/>
          <p:nvPr>
            <p:ph idx="2" type="body"/>
          </p:nvPr>
        </p:nvSpPr>
        <p:spPr>
          <a:xfrm>
            <a:off x="4146314" y="3250026"/>
            <a:ext cx="5018468" cy="199144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b="1" lang="en-US" sz="259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Lorry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Attributes: </a:t>
            </a:r>
            <a:r>
              <a:rPr lang="en-US" sz="259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cargo</a:t>
            </a:r>
            <a:endParaRPr sz="2590"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Methods:</a:t>
            </a:r>
            <a:r>
              <a:rPr lang="en-US" sz="259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__init__(),load(),unload(),inventory()</a:t>
            </a:r>
            <a:endParaRPr sz="259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  <p:sp>
        <p:nvSpPr>
          <p:cNvPr id="186" name="Google Shape;186;p14"/>
          <p:cNvSpPr txBox="1"/>
          <p:nvPr/>
        </p:nvSpPr>
        <p:spPr>
          <a:xfrm>
            <a:off x="205740" y="685799"/>
            <a:ext cx="8000504" cy="166479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Vehicle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pos,velocity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Methods: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setVelocity(),move()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 txBox="1"/>
          <p:nvPr/>
        </p:nvSpPr>
        <p:spPr>
          <a:xfrm>
            <a:off x="4146312" y="5508811"/>
            <a:ext cx="5018469" cy="118590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Bisarca</a:t>
            </a:r>
            <a:endParaRPr b="1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load()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" name="Google Shape;188;p14"/>
          <p:cNvCxnSpPr/>
          <p:nvPr/>
        </p:nvCxnSpPr>
        <p:spPr>
          <a:xfrm rot="10800000">
            <a:off x="6650182" y="5241471"/>
            <a:ext cx="0" cy="26734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9" name="Google Shape;189;p14"/>
          <p:cNvSpPr txBox="1"/>
          <p:nvPr/>
        </p:nvSpPr>
        <p:spPr>
          <a:xfrm>
            <a:off x="8520545" y="685801"/>
            <a:ext cx="3590061" cy="16647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Canon</a:t>
            </a:r>
            <a:endParaRPr b="1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numAmmo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fire()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 txBox="1"/>
          <p:nvPr/>
        </p:nvSpPr>
        <p:spPr>
          <a:xfrm>
            <a:off x="10058399" y="3250024"/>
            <a:ext cx="1465211" cy="73550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Tank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Google Shape;191;p14"/>
          <p:cNvCxnSpPr/>
          <p:nvPr/>
        </p:nvCxnSpPr>
        <p:spPr>
          <a:xfrm>
            <a:off x="11081857" y="2350597"/>
            <a:ext cx="1" cy="89942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2" name="Google Shape;192;p14"/>
          <p:cNvCxnSpPr>
            <a:stCxn id="186" idx="2"/>
          </p:cNvCxnSpPr>
          <p:nvPr/>
        </p:nvCxnSpPr>
        <p:spPr>
          <a:xfrm>
            <a:off x="4205992" y="2350596"/>
            <a:ext cx="0" cy="449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3" name="Google Shape;193;p14"/>
          <p:cNvCxnSpPr/>
          <p:nvPr/>
        </p:nvCxnSpPr>
        <p:spPr>
          <a:xfrm>
            <a:off x="2062781" y="2800311"/>
            <a:ext cx="839047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4" name="Google Shape;194;p14"/>
          <p:cNvCxnSpPr>
            <a:endCxn id="184" idx="0"/>
          </p:cNvCxnSpPr>
          <p:nvPr/>
        </p:nvCxnSpPr>
        <p:spPr>
          <a:xfrm>
            <a:off x="2062781" y="2800326"/>
            <a:ext cx="0" cy="449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5" name="Google Shape;195;p14"/>
          <p:cNvCxnSpPr/>
          <p:nvPr/>
        </p:nvCxnSpPr>
        <p:spPr>
          <a:xfrm>
            <a:off x="10453255" y="2800310"/>
            <a:ext cx="0" cy="44971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6" name="Google Shape;196;p14"/>
          <p:cNvCxnSpPr>
            <a:stCxn id="185" idx="0"/>
          </p:cNvCxnSpPr>
          <p:nvPr/>
        </p:nvCxnSpPr>
        <p:spPr>
          <a:xfrm rot="10800000">
            <a:off x="6650148" y="2800326"/>
            <a:ext cx="5400" cy="449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"/>
          <p:cNvSpPr txBox="1"/>
          <p:nvPr>
            <p:ph type="title"/>
          </p:nvPr>
        </p:nvSpPr>
        <p:spPr>
          <a:xfrm>
            <a:off x="838200" y="1"/>
            <a:ext cx="92201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Add </a:t>
            </a:r>
            <a:r>
              <a:rPr lang="en-US" sz="3959">
                <a:solidFill>
                  <a:srgbClr val="FF0000"/>
                </a:solidFill>
              </a:rPr>
              <a:t>Red</a:t>
            </a:r>
            <a:r>
              <a:rPr lang="en-US" sz="3959"/>
              <a:t> and Modify </a:t>
            </a:r>
            <a:r>
              <a:rPr lang="en-US" sz="3959">
                <a:solidFill>
                  <a:srgbClr val="92D050"/>
                </a:solidFill>
              </a:rPr>
              <a:t>Green</a:t>
            </a:r>
            <a:endParaRPr sz="3959">
              <a:solidFill>
                <a:srgbClr val="92D050"/>
              </a:solidFill>
            </a:endParaRPr>
          </a:p>
        </p:txBody>
      </p:sp>
      <p:sp>
        <p:nvSpPr>
          <p:cNvPr id="203" name="Google Shape;203;p15"/>
          <p:cNvSpPr txBox="1"/>
          <p:nvPr>
            <p:ph idx="1" type="body"/>
          </p:nvPr>
        </p:nvSpPr>
        <p:spPr>
          <a:xfrm>
            <a:off x="84984" y="3250026"/>
            <a:ext cx="3955595" cy="138728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b="1" lang="en-US" sz="259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Sportscar</a:t>
            </a:r>
            <a:endParaRPr b="1" sz="259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Methods: </a:t>
            </a:r>
            <a:r>
              <a:rPr lang="en-US" sz="259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__init__(), turnOnTurbo()</a:t>
            </a:r>
            <a:endParaRPr sz="259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Google Shape;204;p15"/>
          <p:cNvSpPr txBox="1"/>
          <p:nvPr>
            <p:ph idx="2" type="body"/>
          </p:nvPr>
        </p:nvSpPr>
        <p:spPr>
          <a:xfrm>
            <a:off x="4146314" y="3250026"/>
            <a:ext cx="5018468" cy="199144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b="1" lang="en-US" sz="259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Lorry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Attributes: </a:t>
            </a:r>
            <a:r>
              <a:rPr lang="en-US" sz="259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cargo</a:t>
            </a:r>
            <a:endParaRPr sz="2590"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Methods:</a:t>
            </a:r>
            <a:r>
              <a:rPr lang="en-US" sz="259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__init__(),load(),unload(),inventory()</a:t>
            </a:r>
            <a:endParaRPr sz="259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  <p:sp>
        <p:nvSpPr>
          <p:cNvPr id="205" name="Google Shape;205;p15"/>
          <p:cNvSpPr txBox="1"/>
          <p:nvPr/>
        </p:nvSpPr>
        <p:spPr>
          <a:xfrm>
            <a:off x="205740" y="685799"/>
            <a:ext cx="8000504" cy="166479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b="1" i="0" lang="en-US" sz="259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Vehicle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Attributes: </a:t>
            </a:r>
            <a:r>
              <a:rPr b="0" i="0" lang="en-US" sz="259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pos,velocity,</a:t>
            </a:r>
            <a:r>
              <a:rPr b="0" i="0" lang="en-US" sz="259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petrol</a:t>
            </a:r>
            <a:endParaRPr b="0" i="0" sz="259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Methods:  </a:t>
            </a:r>
            <a:r>
              <a:rPr b="0" i="0" lang="en-US" sz="259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setVelocity(),</a:t>
            </a:r>
            <a:r>
              <a:rPr b="0" i="0" lang="en-US" sz="2590" u="none" cap="none" strike="noStrike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move()</a:t>
            </a:r>
            <a:r>
              <a:rPr b="0" i="0" lang="en-US" sz="259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259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addPetrol()</a:t>
            </a:r>
            <a:endParaRPr b="0" i="0" sz="259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4135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5"/>
          <p:cNvSpPr txBox="1"/>
          <p:nvPr/>
        </p:nvSpPr>
        <p:spPr>
          <a:xfrm>
            <a:off x="4146312" y="5508811"/>
            <a:ext cx="5018469" cy="118590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Bisarca</a:t>
            </a:r>
            <a:endParaRPr b="1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load()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7" name="Google Shape;207;p15"/>
          <p:cNvCxnSpPr/>
          <p:nvPr/>
        </p:nvCxnSpPr>
        <p:spPr>
          <a:xfrm rot="10800000">
            <a:off x="6650182" y="5241471"/>
            <a:ext cx="0" cy="26734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8" name="Google Shape;208;p15"/>
          <p:cNvSpPr txBox="1"/>
          <p:nvPr/>
        </p:nvSpPr>
        <p:spPr>
          <a:xfrm>
            <a:off x="8520545" y="685801"/>
            <a:ext cx="3590061" cy="16647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Canon</a:t>
            </a:r>
            <a:endParaRPr b="1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numAmmo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fire()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5"/>
          <p:cNvSpPr txBox="1"/>
          <p:nvPr/>
        </p:nvSpPr>
        <p:spPr>
          <a:xfrm>
            <a:off x="10058399" y="3250024"/>
            <a:ext cx="1465211" cy="73550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Tank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p15"/>
          <p:cNvCxnSpPr/>
          <p:nvPr/>
        </p:nvCxnSpPr>
        <p:spPr>
          <a:xfrm>
            <a:off x="11081857" y="2350597"/>
            <a:ext cx="1" cy="89942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1" name="Google Shape;211;p15"/>
          <p:cNvCxnSpPr>
            <a:stCxn id="205" idx="2"/>
          </p:cNvCxnSpPr>
          <p:nvPr/>
        </p:nvCxnSpPr>
        <p:spPr>
          <a:xfrm>
            <a:off x="4205992" y="2350596"/>
            <a:ext cx="0" cy="449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2" name="Google Shape;212;p15"/>
          <p:cNvCxnSpPr/>
          <p:nvPr/>
        </p:nvCxnSpPr>
        <p:spPr>
          <a:xfrm>
            <a:off x="2062781" y="2800311"/>
            <a:ext cx="839047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3" name="Google Shape;213;p15"/>
          <p:cNvCxnSpPr>
            <a:endCxn id="203" idx="0"/>
          </p:cNvCxnSpPr>
          <p:nvPr/>
        </p:nvCxnSpPr>
        <p:spPr>
          <a:xfrm>
            <a:off x="2062781" y="2800326"/>
            <a:ext cx="0" cy="449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4" name="Google Shape;214;p15"/>
          <p:cNvCxnSpPr/>
          <p:nvPr/>
        </p:nvCxnSpPr>
        <p:spPr>
          <a:xfrm>
            <a:off x="10453255" y="2800310"/>
            <a:ext cx="0" cy="44971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5" name="Google Shape;215;p15"/>
          <p:cNvCxnSpPr>
            <a:stCxn id="204" idx="0"/>
          </p:cNvCxnSpPr>
          <p:nvPr/>
        </p:nvCxnSpPr>
        <p:spPr>
          <a:xfrm rot="10800000">
            <a:off x="6650148" y="2800326"/>
            <a:ext cx="5400" cy="449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Try To Implement the Petrol Feature</a:t>
            </a:r>
            <a:endParaRPr/>
          </a:p>
        </p:txBody>
      </p:sp>
      <p:sp>
        <p:nvSpPr>
          <p:cNvPr id="221" name="Google Shape;221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Vehicle That Needs Petrol</a:t>
            </a:r>
            <a:endParaRPr/>
          </a:p>
        </p:txBody>
      </p:sp>
      <p:sp>
        <p:nvSpPr>
          <p:cNvPr id="228" name="Google Shape;228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9" name="Google Shape;229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30" name="Google Shape;23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228" y="1690688"/>
            <a:ext cx="11955543" cy="464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Design Issue</a:t>
            </a:r>
            <a:endParaRPr/>
          </a:p>
        </p:txBody>
      </p:sp>
      <p:sp>
        <p:nvSpPr>
          <p:cNvPr id="236" name="Google Shape;236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about a Tank that can survive on solar power?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Don’t need petrol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 txBox="1"/>
          <p:nvPr>
            <p:ph type="title"/>
          </p:nvPr>
        </p:nvSpPr>
        <p:spPr>
          <a:xfrm>
            <a:off x="838200" y="1"/>
            <a:ext cx="92201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How to Design a Solar Tank?</a:t>
            </a:r>
            <a:endParaRPr sz="3959">
              <a:solidFill>
                <a:srgbClr val="92D050"/>
              </a:solidFill>
            </a:endParaRPr>
          </a:p>
        </p:txBody>
      </p:sp>
      <p:sp>
        <p:nvSpPr>
          <p:cNvPr id="243" name="Google Shape;243;p19"/>
          <p:cNvSpPr txBox="1"/>
          <p:nvPr>
            <p:ph idx="1" type="body"/>
          </p:nvPr>
        </p:nvSpPr>
        <p:spPr>
          <a:xfrm>
            <a:off x="84984" y="3250026"/>
            <a:ext cx="3955595" cy="138728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b="1" lang="en-US" sz="259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Sportscar</a:t>
            </a:r>
            <a:endParaRPr b="1" sz="259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Methods: </a:t>
            </a:r>
            <a:r>
              <a:rPr lang="en-US" sz="259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__init__(), turnOnTurbo()</a:t>
            </a:r>
            <a:endParaRPr sz="259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4" name="Google Shape;244;p19"/>
          <p:cNvSpPr txBox="1"/>
          <p:nvPr>
            <p:ph idx="2" type="body"/>
          </p:nvPr>
        </p:nvSpPr>
        <p:spPr>
          <a:xfrm>
            <a:off x="4146314" y="3250026"/>
            <a:ext cx="5018468" cy="199144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b="1" lang="en-US" sz="259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Lorry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Attributes: </a:t>
            </a:r>
            <a:r>
              <a:rPr lang="en-US" sz="259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cargo</a:t>
            </a:r>
            <a:endParaRPr sz="2590"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Methods:</a:t>
            </a:r>
            <a:r>
              <a:rPr lang="en-US" sz="259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__init__(),load(),unload(),inventory()</a:t>
            </a:r>
            <a:endParaRPr sz="259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  <p:sp>
        <p:nvSpPr>
          <p:cNvPr id="245" name="Google Shape;245;p19"/>
          <p:cNvSpPr txBox="1"/>
          <p:nvPr/>
        </p:nvSpPr>
        <p:spPr>
          <a:xfrm>
            <a:off x="205740" y="685799"/>
            <a:ext cx="8000504" cy="166479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b="1" i="0" lang="en-US" sz="259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Vehicle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Attributes: </a:t>
            </a:r>
            <a:r>
              <a:rPr b="0" i="0" lang="en-US" sz="259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pos,velocity,petrol</a:t>
            </a:r>
            <a:endParaRPr b="0" i="0" sz="259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Methods:  </a:t>
            </a:r>
            <a:r>
              <a:rPr b="0" i="0" lang="en-US" sz="259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setVelocity(),move(),addPetrol()</a:t>
            </a:r>
            <a:endParaRPr b="0" i="0" sz="259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4135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9"/>
          <p:cNvSpPr txBox="1"/>
          <p:nvPr/>
        </p:nvSpPr>
        <p:spPr>
          <a:xfrm>
            <a:off x="4146312" y="5508811"/>
            <a:ext cx="5018469" cy="118590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Bisarca</a:t>
            </a:r>
            <a:endParaRPr b="1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load()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7" name="Google Shape;247;p19"/>
          <p:cNvCxnSpPr/>
          <p:nvPr/>
        </p:nvCxnSpPr>
        <p:spPr>
          <a:xfrm rot="10800000">
            <a:off x="6650182" y="5241471"/>
            <a:ext cx="0" cy="26734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8" name="Google Shape;248;p19"/>
          <p:cNvSpPr txBox="1"/>
          <p:nvPr/>
        </p:nvSpPr>
        <p:spPr>
          <a:xfrm>
            <a:off x="8520545" y="685801"/>
            <a:ext cx="3590061" cy="16647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Canon</a:t>
            </a:r>
            <a:endParaRPr b="1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numAmmo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fire()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9"/>
          <p:cNvSpPr txBox="1"/>
          <p:nvPr/>
        </p:nvSpPr>
        <p:spPr>
          <a:xfrm>
            <a:off x="10058399" y="3250024"/>
            <a:ext cx="1465211" cy="73550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Tank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0" name="Google Shape;250;p19"/>
          <p:cNvCxnSpPr/>
          <p:nvPr/>
        </p:nvCxnSpPr>
        <p:spPr>
          <a:xfrm>
            <a:off x="11081857" y="2350597"/>
            <a:ext cx="1" cy="89942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1" name="Google Shape;251;p19"/>
          <p:cNvCxnSpPr>
            <a:stCxn id="245" idx="2"/>
          </p:cNvCxnSpPr>
          <p:nvPr/>
        </p:nvCxnSpPr>
        <p:spPr>
          <a:xfrm>
            <a:off x="4205992" y="2350596"/>
            <a:ext cx="0" cy="449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2" name="Google Shape;252;p19"/>
          <p:cNvCxnSpPr/>
          <p:nvPr/>
        </p:nvCxnSpPr>
        <p:spPr>
          <a:xfrm>
            <a:off x="2062781" y="2800311"/>
            <a:ext cx="839047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3" name="Google Shape;253;p19"/>
          <p:cNvCxnSpPr>
            <a:endCxn id="243" idx="0"/>
          </p:cNvCxnSpPr>
          <p:nvPr/>
        </p:nvCxnSpPr>
        <p:spPr>
          <a:xfrm>
            <a:off x="2062781" y="2800326"/>
            <a:ext cx="0" cy="449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4" name="Google Shape;254;p19"/>
          <p:cNvCxnSpPr/>
          <p:nvPr/>
        </p:nvCxnSpPr>
        <p:spPr>
          <a:xfrm>
            <a:off x="10453255" y="2800310"/>
            <a:ext cx="0" cy="44971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5" name="Google Shape;255;p19"/>
          <p:cNvCxnSpPr>
            <a:stCxn id="244" idx="0"/>
          </p:cNvCxnSpPr>
          <p:nvPr/>
        </p:nvCxnSpPr>
        <p:spPr>
          <a:xfrm rot="10800000">
            <a:off x="6650148" y="2800326"/>
            <a:ext cx="5400" cy="449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Bank Account</a:t>
            </a:r>
            <a:endParaRPr/>
          </a:p>
        </p:txBody>
      </p:sp>
      <p:sp>
        <p:nvSpPr>
          <p:cNvPr id="95" name="Google Shape;95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Solution?</a:t>
            </a:r>
            <a:endParaRPr/>
          </a:p>
        </p:txBody>
      </p:sp>
      <p:sp>
        <p:nvSpPr>
          <p:cNvPr id="261" name="Google Shape;261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Separate the current “petrol” vehicle into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superclass Vehicle and a Subclass PetrolVehicle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Then the solar tank will be a subclass of both Vehicle and Cannon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"/>
          <p:cNvSpPr txBox="1"/>
          <p:nvPr>
            <p:ph idx="1" type="body"/>
          </p:nvPr>
        </p:nvSpPr>
        <p:spPr>
          <a:xfrm>
            <a:off x="0" y="4645073"/>
            <a:ext cx="3955595" cy="138728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b="1" lang="en-US" sz="259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Sportscar</a:t>
            </a:r>
            <a:endParaRPr b="1" sz="259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Methods: </a:t>
            </a:r>
            <a:r>
              <a:rPr lang="en-US" sz="259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__init__(), turnOnTurbo()</a:t>
            </a:r>
            <a:endParaRPr sz="259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8" name="Google Shape;268;p21"/>
          <p:cNvSpPr txBox="1"/>
          <p:nvPr>
            <p:ph idx="2" type="body"/>
          </p:nvPr>
        </p:nvSpPr>
        <p:spPr>
          <a:xfrm>
            <a:off x="4061330" y="4645073"/>
            <a:ext cx="5018468" cy="199144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b="1" lang="en-US" sz="259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Lorry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Attributes: </a:t>
            </a:r>
            <a:r>
              <a:rPr lang="en-US" sz="259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cargo</a:t>
            </a:r>
            <a:endParaRPr sz="2590"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Methods:</a:t>
            </a:r>
            <a:r>
              <a:rPr lang="en-US" sz="259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__init__(),load(),unload(),inventory()</a:t>
            </a:r>
            <a:endParaRPr sz="259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  <p:sp>
        <p:nvSpPr>
          <p:cNvPr id="269" name="Google Shape;269;p21"/>
          <p:cNvSpPr txBox="1"/>
          <p:nvPr/>
        </p:nvSpPr>
        <p:spPr>
          <a:xfrm>
            <a:off x="120756" y="2080846"/>
            <a:ext cx="5682167" cy="166479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PetrolVehicle</a:t>
            </a:r>
            <a:endParaRPr b="1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petrol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Methods: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addPetrol()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1"/>
          <p:cNvSpPr txBox="1"/>
          <p:nvPr/>
        </p:nvSpPr>
        <p:spPr>
          <a:xfrm>
            <a:off x="8435561" y="2080848"/>
            <a:ext cx="3590061" cy="16647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Canon</a:t>
            </a:r>
            <a:endParaRPr b="1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numAmmo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fire()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1"/>
          <p:cNvSpPr txBox="1"/>
          <p:nvPr/>
        </p:nvSpPr>
        <p:spPr>
          <a:xfrm>
            <a:off x="9973415" y="4645071"/>
            <a:ext cx="1465211" cy="73550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Tank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2" name="Google Shape;272;p21"/>
          <p:cNvCxnSpPr/>
          <p:nvPr/>
        </p:nvCxnSpPr>
        <p:spPr>
          <a:xfrm>
            <a:off x="10996873" y="3745644"/>
            <a:ext cx="1" cy="89942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3" name="Google Shape;273;p21"/>
          <p:cNvCxnSpPr>
            <a:stCxn id="269" idx="2"/>
          </p:cNvCxnSpPr>
          <p:nvPr/>
        </p:nvCxnSpPr>
        <p:spPr>
          <a:xfrm>
            <a:off x="2961840" y="3745643"/>
            <a:ext cx="0" cy="449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4" name="Google Shape;274;p21"/>
          <p:cNvCxnSpPr/>
          <p:nvPr/>
        </p:nvCxnSpPr>
        <p:spPr>
          <a:xfrm>
            <a:off x="1977797" y="4195358"/>
            <a:ext cx="839047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5" name="Google Shape;275;p21"/>
          <p:cNvCxnSpPr>
            <a:endCxn id="267" idx="0"/>
          </p:cNvCxnSpPr>
          <p:nvPr/>
        </p:nvCxnSpPr>
        <p:spPr>
          <a:xfrm>
            <a:off x="1977797" y="4195373"/>
            <a:ext cx="0" cy="449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6" name="Google Shape;276;p21"/>
          <p:cNvCxnSpPr/>
          <p:nvPr/>
        </p:nvCxnSpPr>
        <p:spPr>
          <a:xfrm>
            <a:off x="10368271" y="4195357"/>
            <a:ext cx="0" cy="44971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7" name="Google Shape;277;p21"/>
          <p:cNvCxnSpPr>
            <a:stCxn id="268" idx="0"/>
          </p:cNvCxnSpPr>
          <p:nvPr/>
        </p:nvCxnSpPr>
        <p:spPr>
          <a:xfrm rot="10800000">
            <a:off x="6565164" y="4195373"/>
            <a:ext cx="5400" cy="449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8" name="Google Shape;27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9" name="Google Shape;279;p21"/>
          <p:cNvSpPr txBox="1"/>
          <p:nvPr/>
        </p:nvSpPr>
        <p:spPr>
          <a:xfrm>
            <a:off x="120756" y="89401"/>
            <a:ext cx="8000504" cy="166479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Vehicle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pos,velocity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Methods: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setVelocity(),move()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0" name="Google Shape;280;p21"/>
          <p:cNvCxnSpPr>
            <a:stCxn id="279" idx="2"/>
          </p:cNvCxnSpPr>
          <p:nvPr/>
        </p:nvCxnSpPr>
        <p:spPr>
          <a:xfrm>
            <a:off x="4121008" y="1754198"/>
            <a:ext cx="0" cy="326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1" name="Google Shape;281;p21"/>
          <p:cNvCxnSpPr/>
          <p:nvPr/>
        </p:nvCxnSpPr>
        <p:spPr>
          <a:xfrm>
            <a:off x="7877908" y="1754198"/>
            <a:ext cx="0" cy="2712294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2" name="Google Shape;282;p21"/>
          <p:cNvCxnSpPr/>
          <p:nvPr/>
        </p:nvCxnSpPr>
        <p:spPr>
          <a:xfrm>
            <a:off x="7877908" y="4466492"/>
            <a:ext cx="1406769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3" name="Google Shape;283;p21"/>
          <p:cNvCxnSpPr/>
          <p:nvPr/>
        </p:nvCxnSpPr>
        <p:spPr>
          <a:xfrm>
            <a:off x="9284677" y="4466492"/>
            <a:ext cx="0" cy="1207477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4" name="Google Shape;284;p21"/>
          <p:cNvCxnSpPr/>
          <p:nvPr/>
        </p:nvCxnSpPr>
        <p:spPr>
          <a:xfrm>
            <a:off x="9495692" y="3745643"/>
            <a:ext cx="0" cy="195177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5" name="Google Shape;285;p21"/>
          <p:cNvSpPr txBox="1"/>
          <p:nvPr/>
        </p:nvSpPr>
        <p:spPr>
          <a:xfrm>
            <a:off x="9240809" y="5664610"/>
            <a:ext cx="2306422" cy="73550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SolarTank</a:t>
            </a:r>
            <a:endParaRPr b="1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Try To Implement the SolarTank after PetrolVehicle</a:t>
            </a:r>
            <a:endParaRPr/>
          </a:p>
        </p:txBody>
      </p:sp>
      <p:sp>
        <p:nvSpPr>
          <p:cNvPr id="291" name="Google Shape;291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Solution?</a:t>
            </a:r>
            <a:endParaRPr/>
          </a:p>
        </p:txBody>
      </p:sp>
      <p:sp>
        <p:nvSpPr>
          <p:cNvPr id="297" name="Google Shape;297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Separate the current “petrol” vehicle into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superclass Vehicle and a Subclass PetrolVehicle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Then the solar tank will be a subclass of both Vehicle and Cannon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Get into </a:t>
            </a:r>
            <a:r>
              <a:rPr lang="en-US">
                <a:solidFill>
                  <a:srgbClr val="FF0000"/>
                </a:solidFill>
              </a:rPr>
              <a:t>Trouble</a:t>
            </a:r>
            <a:r>
              <a:rPr lang="en-US"/>
              <a:t> with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SolarBattleBisarca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 are forced to re-implement a SolarBisarca first? or…?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4"/>
          <p:cNvSpPr txBox="1"/>
          <p:nvPr>
            <p:ph type="title"/>
          </p:nvPr>
        </p:nvSpPr>
        <p:spPr>
          <a:xfrm>
            <a:off x="494676" y="1"/>
            <a:ext cx="11332564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959"/>
              <a:buFont typeface="Calibri"/>
              <a:buNone/>
            </a:pPr>
            <a:r>
              <a:rPr lang="en-US" sz="3959">
                <a:solidFill>
                  <a:srgbClr val="FF0000"/>
                </a:solidFill>
              </a:rPr>
              <a:t>You want the “load()” in Bisarca but don’t want petrol</a:t>
            </a:r>
            <a:endParaRPr sz="3959">
              <a:solidFill>
                <a:srgbClr val="FF0000"/>
              </a:solidFill>
            </a:endParaRPr>
          </a:p>
        </p:txBody>
      </p:sp>
      <p:sp>
        <p:nvSpPr>
          <p:cNvPr id="304" name="Google Shape;304;p24"/>
          <p:cNvSpPr txBox="1"/>
          <p:nvPr>
            <p:ph idx="1" type="body"/>
          </p:nvPr>
        </p:nvSpPr>
        <p:spPr>
          <a:xfrm>
            <a:off x="84984" y="3250026"/>
            <a:ext cx="3955595" cy="138728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b="1" lang="en-US" sz="259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Sportscar</a:t>
            </a:r>
            <a:endParaRPr b="1" sz="259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Methods: </a:t>
            </a:r>
            <a:r>
              <a:rPr lang="en-US" sz="259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__init__(), turnOnTurbo()</a:t>
            </a:r>
            <a:endParaRPr sz="259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5" name="Google Shape;305;p24"/>
          <p:cNvSpPr txBox="1"/>
          <p:nvPr>
            <p:ph idx="2" type="body"/>
          </p:nvPr>
        </p:nvSpPr>
        <p:spPr>
          <a:xfrm>
            <a:off x="4146314" y="3250026"/>
            <a:ext cx="5018468" cy="199144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b="1" lang="en-US" sz="259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Lorry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Attributes: </a:t>
            </a:r>
            <a:r>
              <a:rPr lang="en-US" sz="259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cargo</a:t>
            </a:r>
            <a:endParaRPr sz="2590"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Methods:</a:t>
            </a:r>
            <a:r>
              <a:rPr lang="en-US" sz="259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__init__(),load(),unload(),inventory()</a:t>
            </a:r>
            <a:endParaRPr sz="259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  <p:sp>
        <p:nvSpPr>
          <p:cNvPr id="306" name="Google Shape;306;p24"/>
          <p:cNvSpPr txBox="1"/>
          <p:nvPr/>
        </p:nvSpPr>
        <p:spPr>
          <a:xfrm>
            <a:off x="205740" y="685799"/>
            <a:ext cx="8000504" cy="166479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b="1" i="0" lang="en-US" sz="259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PetrolVehicle</a:t>
            </a:r>
            <a:endParaRPr b="1" i="0" sz="259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Attributes: </a:t>
            </a:r>
            <a:r>
              <a:rPr b="0" i="0" lang="en-US" sz="259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pos,velocity,petrol</a:t>
            </a:r>
            <a:endParaRPr b="0" i="0" sz="259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Methods:  </a:t>
            </a:r>
            <a:r>
              <a:rPr b="0" i="0" lang="en-US" sz="259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setVelocity(),move(),addPetrol()</a:t>
            </a:r>
            <a:endParaRPr b="0" i="0" sz="259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4135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4"/>
          <p:cNvSpPr txBox="1"/>
          <p:nvPr/>
        </p:nvSpPr>
        <p:spPr>
          <a:xfrm>
            <a:off x="4146312" y="5508811"/>
            <a:ext cx="5018469" cy="118590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Bisarca</a:t>
            </a:r>
            <a:endParaRPr b="1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load()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8" name="Google Shape;308;p24"/>
          <p:cNvCxnSpPr/>
          <p:nvPr/>
        </p:nvCxnSpPr>
        <p:spPr>
          <a:xfrm rot="10800000">
            <a:off x="6650182" y="5241471"/>
            <a:ext cx="0" cy="26734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9" name="Google Shape;309;p24"/>
          <p:cNvSpPr txBox="1"/>
          <p:nvPr/>
        </p:nvSpPr>
        <p:spPr>
          <a:xfrm>
            <a:off x="8520545" y="685801"/>
            <a:ext cx="3590061" cy="16647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Canon</a:t>
            </a:r>
            <a:endParaRPr b="1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numAmmo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fire()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4"/>
          <p:cNvSpPr txBox="1"/>
          <p:nvPr/>
        </p:nvSpPr>
        <p:spPr>
          <a:xfrm>
            <a:off x="10058399" y="3250024"/>
            <a:ext cx="1465211" cy="73550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Tank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1" name="Google Shape;311;p24"/>
          <p:cNvCxnSpPr/>
          <p:nvPr/>
        </p:nvCxnSpPr>
        <p:spPr>
          <a:xfrm>
            <a:off x="11081857" y="2350597"/>
            <a:ext cx="1" cy="89942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2" name="Google Shape;312;p24"/>
          <p:cNvCxnSpPr>
            <a:stCxn id="306" idx="2"/>
          </p:cNvCxnSpPr>
          <p:nvPr/>
        </p:nvCxnSpPr>
        <p:spPr>
          <a:xfrm>
            <a:off x="4205992" y="2350596"/>
            <a:ext cx="0" cy="449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3" name="Google Shape;313;p24"/>
          <p:cNvCxnSpPr/>
          <p:nvPr/>
        </p:nvCxnSpPr>
        <p:spPr>
          <a:xfrm>
            <a:off x="2062781" y="2800311"/>
            <a:ext cx="839047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4" name="Google Shape;314;p24"/>
          <p:cNvCxnSpPr>
            <a:endCxn id="304" idx="0"/>
          </p:cNvCxnSpPr>
          <p:nvPr/>
        </p:nvCxnSpPr>
        <p:spPr>
          <a:xfrm>
            <a:off x="2062781" y="2800326"/>
            <a:ext cx="0" cy="449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5" name="Google Shape;315;p24"/>
          <p:cNvCxnSpPr/>
          <p:nvPr/>
        </p:nvCxnSpPr>
        <p:spPr>
          <a:xfrm>
            <a:off x="10453255" y="2800310"/>
            <a:ext cx="0" cy="44971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6" name="Google Shape;316;p24"/>
          <p:cNvCxnSpPr>
            <a:stCxn id="305" idx="0"/>
          </p:cNvCxnSpPr>
          <p:nvPr/>
        </p:nvCxnSpPr>
        <p:spPr>
          <a:xfrm rot="10800000">
            <a:off x="6650148" y="2800326"/>
            <a:ext cx="5400" cy="449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Design Issue</a:t>
            </a:r>
            <a:endParaRPr/>
          </a:p>
        </p:txBody>
      </p:sp>
      <p:sp>
        <p:nvSpPr>
          <p:cNvPr id="322" name="Google Shape;322;p25"/>
          <p:cNvSpPr txBox="1"/>
          <p:nvPr>
            <p:ph idx="1" type="body"/>
          </p:nvPr>
        </p:nvSpPr>
        <p:spPr>
          <a:xfrm>
            <a:off x="838200" y="1825625"/>
            <a:ext cx="433340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every class can be classified nicely, the world is beautiful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Every subclass is a subset of its superclass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Every subclass in the same level is distinct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Not like …</a:t>
            </a:r>
            <a:endParaRPr/>
          </a:p>
        </p:txBody>
      </p:sp>
      <p:pic>
        <p:nvPicPr>
          <p:cNvPr id="323" name="Google Shape;32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1528" y="164891"/>
            <a:ext cx="6624073" cy="6378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Design Issue</a:t>
            </a:r>
            <a:endParaRPr/>
          </a:p>
        </p:txBody>
      </p:sp>
      <p:sp>
        <p:nvSpPr>
          <p:cNvPr id="329" name="Google Shape;329;p26"/>
          <p:cNvSpPr txBox="1"/>
          <p:nvPr>
            <p:ph idx="1" type="body"/>
          </p:nvPr>
        </p:nvSpPr>
        <p:spPr>
          <a:xfrm>
            <a:off x="838200" y="1825625"/>
            <a:ext cx="433340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Where will you fit platypus into the classification? </a:t>
            </a:r>
            <a:endParaRPr/>
          </a:p>
        </p:txBody>
      </p:sp>
      <p:pic>
        <p:nvPicPr>
          <p:cNvPr id="330" name="Google Shape;33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1528" y="164891"/>
            <a:ext cx="6624073" cy="6378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latypus" id="331" name="Google Shape;33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890" y="2902537"/>
            <a:ext cx="5174401" cy="327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Where will you fit platypus ?</a:t>
            </a:r>
            <a:endParaRPr/>
          </a:p>
        </p:txBody>
      </p:sp>
      <p:sp>
        <p:nvSpPr>
          <p:cNvPr id="337" name="Google Shape;337;p27"/>
          <p:cNvSpPr txBox="1"/>
          <p:nvPr>
            <p:ph idx="1" type="body"/>
          </p:nvPr>
        </p:nvSpPr>
        <p:spPr>
          <a:xfrm>
            <a:off x="838200" y="1825625"/>
            <a:ext cx="394366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Platypus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Got venom like reptiles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Lay eggs like birds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Milk like Mammals</a:t>
            </a:r>
            <a:endParaRPr/>
          </a:p>
        </p:txBody>
      </p:sp>
      <p:pic>
        <p:nvPicPr>
          <p:cNvPr descr="https://cdn.mos.cms.futurecdn.net/QfHokgqeSGrBfUrwKs7B8Y-320-80.jpg" id="338" name="Google Shape;33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1862" y="1695091"/>
            <a:ext cx="7135319" cy="4481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Design Issue</a:t>
            </a:r>
            <a:endParaRPr/>
          </a:p>
        </p:txBody>
      </p:sp>
      <p:sp>
        <p:nvSpPr>
          <p:cNvPr id="344" name="Google Shape;344;p28"/>
          <p:cNvSpPr txBox="1"/>
          <p:nvPr>
            <p:ph idx="1" type="body"/>
          </p:nvPr>
        </p:nvSpPr>
        <p:spPr>
          <a:xfrm>
            <a:off x="838200" y="1825625"/>
            <a:ext cx="433340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Where will you fit platypus into the classification? </a:t>
            </a:r>
            <a:endParaRPr/>
          </a:p>
        </p:txBody>
      </p:sp>
      <p:pic>
        <p:nvPicPr>
          <p:cNvPr id="345" name="Google Shape;34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1528" y="164891"/>
            <a:ext cx="6624073" cy="6378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latypus" id="346" name="Google Shape;346;p28"/>
          <p:cNvPicPr preferRelativeResize="0"/>
          <p:nvPr/>
        </p:nvPicPr>
        <p:blipFill rotWithShape="1">
          <a:blip r:embed="rId4">
            <a:alphaModFix/>
          </a:blip>
          <a:srcRect b="6896" l="12167" r="12511" t="14819"/>
          <a:stretch/>
        </p:blipFill>
        <p:spPr>
          <a:xfrm>
            <a:off x="5455070" y="2667996"/>
            <a:ext cx="906156" cy="5959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latypus" id="347" name="Google Shape;347;p28"/>
          <p:cNvPicPr preferRelativeResize="0"/>
          <p:nvPr/>
        </p:nvPicPr>
        <p:blipFill rotWithShape="1">
          <a:blip r:embed="rId4">
            <a:alphaModFix/>
          </a:blip>
          <a:srcRect b="6896" l="12167" r="12511" t="14819"/>
          <a:stretch/>
        </p:blipFill>
        <p:spPr>
          <a:xfrm>
            <a:off x="6361226" y="2667996"/>
            <a:ext cx="906156" cy="5959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latypus" id="348" name="Google Shape;348;p28"/>
          <p:cNvPicPr preferRelativeResize="0"/>
          <p:nvPr/>
        </p:nvPicPr>
        <p:blipFill rotWithShape="1">
          <a:blip r:embed="rId4">
            <a:alphaModFix/>
          </a:blip>
          <a:srcRect b="6896" l="12167" r="12511" t="14819"/>
          <a:stretch/>
        </p:blipFill>
        <p:spPr>
          <a:xfrm>
            <a:off x="7246153" y="2667996"/>
            <a:ext cx="906156" cy="595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Bank Account Deposit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838200" y="1825625"/>
            <a:ext cx="10515600" cy="4915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Download the Back Account File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Add a </a:t>
            </a:r>
            <a:r>
              <a:rPr lang="en-US" sz="2590">
                <a:solidFill>
                  <a:srgbClr val="2F1BFF"/>
                </a:solidFill>
              </a:rPr>
              <a:t>function</a:t>
            </a:r>
            <a:r>
              <a:rPr lang="en-US" sz="2590"/>
              <a:t> </a:t>
            </a:r>
            <a:r>
              <a:rPr lang="en-US" sz="2590">
                <a:latin typeface="Courier New"/>
                <a:ea typeface="Courier New"/>
                <a:cs typeface="Courier New"/>
                <a:sym typeface="Courier New"/>
              </a:rPr>
              <a:t>deposit()</a:t>
            </a:r>
            <a:r>
              <a:rPr lang="en-US" sz="2590"/>
              <a:t> to deposit some money into your account</a:t>
            </a:r>
            <a:endParaRPr/>
          </a:p>
          <a:p>
            <a:pPr indent="-64135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Sample Usage: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>
                <a:latin typeface="Courier New"/>
                <a:ea typeface="Courier New"/>
                <a:cs typeface="Courier New"/>
                <a:sym typeface="Courier New"/>
              </a:rPr>
              <a:t>&gt;&gt;&gt; myAcc = BankAccount('Alan',1000)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>
                <a:latin typeface="Courier New"/>
                <a:ea typeface="Courier New"/>
                <a:cs typeface="Courier New"/>
                <a:sym typeface="Courier New"/>
              </a:rPr>
              <a:t>&gt;&gt;&gt; myAcc.showBalance()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2F1BFF"/>
              </a:buClr>
              <a:buSzPts val="2590"/>
              <a:buNone/>
            </a:pPr>
            <a:r>
              <a:rPr lang="en-US" sz="2590">
                <a:solidFill>
                  <a:srgbClr val="2F1BFF"/>
                </a:solidFill>
                <a:latin typeface="Courier New"/>
                <a:ea typeface="Courier New"/>
                <a:cs typeface="Courier New"/>
                <a:sym typeface="Courier New"/>
              </a:rPr>
              <a:t>Your balance is $1000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>
                <a:latin typeface="Courier New"/>
                <a:ea typeface="Courier New"/>
                <a:cs typeface="Courier New"/>
                <a:sym typeface="Courier New"/>
              </a:rPr>
              <a:t>&gt;&gt;&gt; myAcc.deposit(200)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>
                <a:latin typeface="Courier New"/>
                <a:ea typeface="Courier New"/>
                <a:cs typeface="Courier New"/>
                <a:sym typeface="Courier New"/>
              </a:rPr>
              <a:t>&gt;&gt;&gt; myAcc.deposit(400)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>
                <a:latin typeface="Courier New"/>
                <a:ea typeface="Courier New"/>
                <a:cs typeface="Courier New"/>
                <a:sym typeface="Courier New"/>
              </a:rPr>
              <a:t>&gt;&gt;&gt; myAcc.showBalance()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2F1BFF"/>
              </a:buClr>
              <a:buSzPts val="2590"/>
              <a:buNone/>
            </a:pPr>
            <a:r>
              <a:rPr lang="en-US" sz="2590">
                <a:solidFill>
                  <a:srgbClr val="2F1BFF"/>
                </a:solidFill>
                <a:latin typeface="Courier New"/>
                <a:ea typeface="Courier New"/>
                <a:cs typeface="Courier New"/>
                <a:sym typeface="Courier New"/>
              </a:rPr>
              <a:t>Your balance is $1600</a:t>
            </a:r>
            <a:endParaRPr sz="2590">
              <a:solidFill>
                <a:srgbClr val="2F1B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Bank Account Secure Withdraw</a:t>
            </a: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726067" y="1326120"/>
            <a:ext cx="10515600" cy="4915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Add a control measure when you withdraw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You must provide your name when you withdraw and it must match your name in the account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>
                <a:latin typeface="Courier New"/>
                <a:ea typeface="Courier New"/>
                <a:cs typeface="Courier New"/>
                <a:sym typeface="Courier New"/>
              </a:rPr>
              <a:t>&gt;&gt;&gt; myAcc = BankAccount('Alan',1000)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>
                <a:latin typeface="Courier New"/>
                <a:ea typeface="Courier New"/>
                <a:cs typeface="Courier New"/>
                <a:sym typeface="Courier New"/>
              </a:rPr>
              <a:t>&gt;&gt;&gt; myAcc.withdraw('Mary',100)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2F1BFF"/>
              </a:buClr>
              <a:buSzPts val="2380"/>
              <a:buNone/>
            </a:pPr>
            <a:r>
              <a:rPr lang="en-US" sz="2380">
                <a:solidFill>
                  <a:srgbClr val="2F1BFF"/>
                </a:solidFill>
                <a:latin typeface="Courier New"/>
                <a:ea typeface="Courier New"/>
                <a:cs typeface="Courier New"/>
                <a:sym typeface="Courier New"/>
              </a:rPr>
              <a:t>You are not authorized for this account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>
                <a:latin typeface="Courier New"/>
                <a:ea typeface="Courier New"/>
                <a:cs typeface="Courier New"/>
                <a:sym typeface="Courier New"/>
              </a:rPr>
              <a:t>&gt;&gt;&gt; myAcc.withdraw('Alan',10000)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2F1BFF"/>
              </a:buClr>
              <a:buSzPts val="2380"/>
              <a:buNone/>
            </a:pPr>
            <a:r>
              <a:rPr lang="en-US" sz="2380">
                <a:solidFill>
                  <a:srgbClr val="2F1BFF"/>
                </a:solidFill>
                <a:latin typeface="Courier New"/>
                <a:ea typeface="Courier New"/>
                <a:cs typeface="Courier New"/>
                <a:sym typeface="Courier New"/>
              </a:rPr>
              <a:t>Money not enough! You do not have $10000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2F1BFF"/>
              </a:buClr>
              <a:buSzPts val="2380"/>
              <a:buNone/>
            </a:pPr>
            <a:r>
              <a:rPr lang="en-US" sz="2380">
                <a:solidFill>
                  <a:srgbClr val="2F1B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>
                <a:latin typeface="Courier New"/>
                <a:ea typeface="Courier New"/>
                <a:cs typeface="Courier New"/>
                <a:sym typeface="Courier New"/>
              </a:rPr>
              <a:t>&gt;&gt;&gt; myAcc.withdraw('Alan',100)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2F1BFF"/>
              </a:buClr>
              <a:buSzPts val="2380"/>
              <a:buNone/>
            </a:pPr>
            <a:r>
              <a:rPr lang="en-US" sz="2380">
                <a:solidFill>
                  <a:srgbClr val="2F1B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>
                <a:latin typeface="Courier New"/>
                <a:ea typeface="Courier New"/>
                <a:cs typeface="Courier New"/>
                <a:sym typeface="Courier New"/>
              </a:rPr>
              <a:t>&gt;&gt;&gt; myAcc.showBalance()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2F1BFF"/>
              </a:buClr>
              <a:buSzPts val="2380"/>
              <a:buNone/>
            </a:pPr>
            <a:r>
              <a:rPr lang="en-US" sz="2380">
                <a:solidFill>
                  <a:srgbClr val="2F1BFF"/>
                </a:solidFill>
                <a:latin typeface="Courier New"/>
                <a:ea typeface="Courier New"/>
                <a:cs typeface="Courier New"/>
                <a:sym typeface="Courier New"/>
              </a:rPr>
              <a:t>Your balance is $900</a:t>
            </a:r>
            <a:endParaRPr sz="2380">
              <a:solidFill>
                <a:srgbClr val="2F1B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Bank Account Compute Interest</a:t>
            </a:r>
            <a:endParaRPr/>
          </a:p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838200" y="1825624"/>
            <a:ext cx="10515600" cy="503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Add an attribute for interest rate</a:t>
            </a:r>
            <a:endParaRPr/>
          </a:p>
          <a:p>
            <a:pPr indent="-228600" lvl="1" marL="6858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And initialize it at the constructor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Implement a function “oneYearHasPass()” such that you gain the interest in your balance: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>
                <a:latin typeface="Courier New"/>
                <a:ea typeface="Courier New"/>
                <a:cs typeface="Courier New"/>
                <a:sym typeface="Courier New"/>
              </a:rPr>
              <a:t>&gt;&gt;&gt; myAcc = BankAccount('Alan',1000,0.04)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>
                <a:latin typeface="Courier New"/>
                <a:ea typeface="Courier New"/>
                <a:cs typeface="Courier New"/>
                <a:sym typeface="Courier New"/>
              </a:rPr>
              <a:t>&gt;&gt;&gt; myAcc.showBalance()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2F1BFF"/>
              </a:buClr>
              <a:buSzPts val="2380"/>
              <a:buNone/>
            </a:pPr>
            <a:r>
              <a:rPr lang="en-US" sz="2380">
                <a:solidFill>
                  <a:srgbClr val="2F1BFF"/>
                </a:solidFill>
                <a:latin typeface="Courier New"/>
                <a:ea typeface="Courier New"/>
                <a:cs typeface="Courier New"/>
                <a:sym typeface="Courier New"/>
              </a:rPr>
              <a:t>Your balance is $1000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>
                <a:latin typeface="Courier New"/>
                <a:ea typeface="Courier New"/>
                <a:cs typeface="Courier New"/>
                <a:sym typeface="Courier New"/>
              </a:rPr>
              <a:t>&gt;&gt;&gt; myAcc.oneYearHasPass()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>
                <a:latin typeface="Courier New"/>
                <a:ea typeface="Courier New"/>
                <a:cs typeface="Courier New"/>
                <a:sym typeface="Courier New"/>
              </a:rPr>
              <a:t>&gt;&gt;&gt; myAcc.showBalance()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2F1BFF"/>
              </a:buClr>
              <a:buSzPts val="2380"/>
              <a:buNone/>
            </a:pPr>
            <a:r>
              <a:rPr lang="en-US" sz="2380">
                <a:solidFill>
                  <a:srgbClr val="2F1BFF"/>
                </a:solidFill>
                <a:latin typeface="Courier New"/>
                <a:ea typeface="Courier New"/>
                <a:cs typeface="Courier New"/>
                <a:sym typeface="Courier New"/>
              </a:rPr>
              <a:t>Your balance is $1040.0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>
                <a:latin typeface="Courier New"/>
                <a:ea typeface="Courier New"/>
                <a:cs typeface="Courier New"/>
                <a:sym typeface="Courier New"/>
              </a:rPr>
              <a:t>&gt;&gt;&gt; myAcc.oneYearHasPass()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>
                <a:latin typeface="Courier New"/>
                <a:ea typeface="Courier New"/>
                <a:cs typeface="Courier New"/>
                <a:sym typeface="Courier New"/>
              </a:rPr>
              <a:t>&gt;&gt;&gt; myAcc.showBalance()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2F1BFF"/>
              </a:buClr>
              <a:buSzPts val="2380"/>
              <a:buNone/>
            </a:pPr>
            <a:r>
              <a:rPr lang="en-US" sz="2380">
                <a:solidFill>
                  <a:srgbClr val="2F1BFF"/>
                </a:solidFill>
                <a:latin typeface="Courier New"/>
                <a:ea typeface="Courier New"/>
                <a:cs typeface="Courier New"/>
                <a:sym typeface="Courier New"/>
              </a:rPr>
              <a:t>Your balance is $1081.60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838200" y="-2444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Overall Solution</a:t>
            </a:r>
            <a:endParaRPr/>
          </a:p>
        </p:txBody>
      </p:sp>
      <p:sp>
        <p:nvSpPr>
          <p:cNvPr id="119" name="Google Shape;1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718715"/>
            <a:ext cx="10002646" cy="6030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Minimal Account</a:t>
            </a:r>
            <a:endParaRPr/>
          </a:p>
        </p:txBody>
      </p:sp>
      <p:sp>
        <p:nvSpPr>
          <p:cNvPr id="126" name="Google Shape;126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Define a new class of bank account called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MinimalAccount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class will be the same as the normal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BankAccount</a:t>
            </a:r>
            <a:r>
              <a:rPr lang="en-US"/>
              <a:t>, except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one year has pass, and your account is less than $1000, $20 dollars of administration fee will be deducted from your account.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Unless the balance will be less than zero, then reset to zero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fee will be deducted BEFORE the calculation of interest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Sample Run</a:t>
            </a:r>
            <a:endParaRPr/>
          </a:p>
        </p:txBody>
      </p:sp>
      <p:sp>
        <p:nvSpPr>
          <p:cNvPr id="132" name="Google Shape;132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>
                <a:latin typeface="Courier New"/>
                <a:ea typeface="Courier New"/>
                <a:cs typeface="Courier New"/>
                <a:sym typeface="Courier New"/>
              </a:rPr>
              <a:t>&gt;&gt;&gt; mySonAcc = MinimalAccount('John',40,0.04)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>
                <a:latin typeface="Courier New"/>
                <a:ea typeface="Courier New"/>
                <a:cs typeface="Courier New"/>
                <a:sym typeface="Courier New"/>
              </a:rPr>
              <a:t>&gt;&gt;&gt; mySonAcc.oneYearHasPass()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>
                <a:latin typeface="Courier New"/>
                <a:ea typeface="Courier New"/>
                <a:cs typeface="Courier New"/>
                <a:sym typeface="Courier New"/>
              </a:rPr>
              <a:t>&gt;&gt;&gt; mySonAcc.showBalance()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2F1BFF"/>
              </a:buClr>
              <a:buSzPts val="2590"/>
              <a:buNone/>
            </a:pPr>
            <a:r>
              <a:rPr lang="en-US" sz="2590">
                <a:solidFill>
                  <a:srgbClr val="2F1BFF"/>
                </a:solidFill>
                <a:latin typeface="Courier New"/>
                <a:ea typeface="Courier New"/>
                <a:cs typeface="Courier New"/>
                <a:sym typeface="Courier New"/>
              </a:rPr>
              <a:t>Your balance is $20.8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>
                <a:latin typeface="Courier New"/>
                <a:ea typeface="Courier New"/>
                <a:cs typeface="Courier New"/>
                <a:sym typeface="Courier New"/>
              </a:rPr>
              <a:t>&gt;&gt;&gt; mySonAcc.oneYearHasPass()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>
                <a:latin typeface="Courier New"/>
                <a:ea typeface="Courier New"/>
                <a:cs typeface="Courier New"/>
                <a:sym typeface="Courier New"/>
              </a:rPr>
              <a:t>&gt;&gt;&gt; mySonAcc.showBalance()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2F1BFF"/>
              </a:buClr>
              <a:buSzPts val="2590"/>
              <a:buNone/>
            </a:pPr>
            <a:r>
              <a:rPr lang="en-US" sz="2590">
                <a:solidFill>
                  <a:srgbClr val="2F1BFF"/>
                </a:solidFill>
                <a:latin typeface="Courier New"/>
                <a:ea typeface="Courier New"/>
                <a:cs typeface="Courier New"/>
                <a:sym typeface="Courier New"/>
              </a:rPr>
              <a:t>Your balance is $0.8320000000000007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>
                <a:latin typeface="Courier New"/>
                <a:ea typeface="Courier New"/>
                <a:cs typeface="Courier New"/>
                <a:sym typeface="Courier New"/>
              </a:rPr>
              <a:t>&gt;&gt;&gt; mySonAcc.oneYearHasPass()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>
                <a:latin typeface="Courier New"/>
                <a:ea typeface="Courier New"/>
                <a:cs typeface="Courier New"/>
                <a:sym typeface="Courier New"/>
              </a:rPr>
              <a:t>&gt;&gt;&gt; mySonAcc.showBalance()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2F1BFF"/>
              </a:buClr>
              <a:buSzPts val="2590"/>
              <a:buNone/>
            </a:pPr>
            <a:r>
              <a:rPr lang="en-US" sz="2590">
                <a:solidFill>
                  <a:srgbClr val="2F1BFF"/>
                </a:solidFill>
                <a:latin typeface="Courier New"/>
                <a:ea typeface="Courier New"/>
                <a:cs typeface="Courier New"/>
                <a:sym typeface="Courier New"/>
              </a:rPr>
              <a:t>Your balance is $0.0</a:t>
            </a:r>
            <a:endParaRPr/>
          </a:p>
          <a:p>
            <a:pPr indent="-6413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Minimal Account</a:t>
            </a:r>
            <a:endParaRPr/>
          </a:p>
        </p:txBody>
      </p:sp>
      <p:sp>
        <p:nvSpPr>
          <p:cNvPr id="138" name="Google Shape;138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Define a new class of bank account called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MinimalAccount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class will be the same as the normal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BankAccount</a:t>
            </a:r>
            <a:r>
              <a:rPr lang="en-US"/>
              <a:t>, except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one year has pass, and your account is less than $1000, $20 dollars of administration fee will be deducted from your account.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Unless the balance will be less than zero, then reset to zero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fee will be deducted BEFORE the calculation of interest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Discuss with your neighbor, how will you design this class?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u="sng"/>
              <a:t>Direct modification </a:t>
            </a:r>
            <a:r>
              <a:rPr lang="en-US"/>
              <a:t>to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BankAccount</a:t>
            </a:r>
            <a:r>
              <a:rPr lang="en-US"/>
              <a:t>? Or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u="sng"/>
              <a:t>Duplicate</a:t>
            </a:r>
            <a:r>
              <a:rPr lang="en-US"/>
              <a:t>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BankAccount</a:t>
            </a:r>
            <a:r>
              <a:rPr lang="en-US"/>
              <a:t> and modify it? Or…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What else?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2019-10-21T04:44:08Z</dcterms:created>
  <dc:creator>Cheng Holun</dc:creator>
</cp:coreProperties>
</file>