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VH8QMuQJgCZiFzFeD8nE5Lfn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78B3AC-FCE6-40BB-B28F-0D04BC6FA911}">
  <a:tblStyle styleId="{B878B3AC-FCE6-40BB-B28F-0D04BC6FA9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and Content">
  <p:cSld name="8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5" name="Google Shape;65;p40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0" name="Google Shape;70;p41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and Content">
  <p:cSld name="10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42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33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34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35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36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37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38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  <a:defRPr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0" name="Google Shape;60;p39"/>
          <p:cNvCxnSpPr/>
          <p:nvPr/>
        </p:nvCxnSpPr>
        <p:spPr>
          <a:xfrm>
            <a:off x="0" y="809616"/>
            <a:ext cx="6113672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35" name="Google Shape;235;p10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Another n-1 round</a:t>
            </a:r>
            <a:endParaRPr/>
          </a:p>
        </p:txBody>
      </p:sp>
      <p:graphicFrame>
        <p:nvGraphicFramePr>
          <p:cNvPr id="236" name="Google Shape;236;p10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4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6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237" name="Google Shape;237;p10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6952343" y="3741058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7975601" y="4564744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49" name="Google Shape;249;p11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Another n-1 round</a:t>
            </a:r>
            <a:endParaRPr/>
          </a:p>
        </p:txBody>
      </p:sp>
      <p:graphicFrame>
        <p:nvGraphicFramePr>
          <p:cNvPr id="250" name="Google Shape;250;p11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4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6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251" name="Google Shape;251;p11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6952343" y="3741058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7975601" y="4564744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63" name="Google Shape;263;p12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Another n-1 round</a:t>
            </a:r>
            <a:endParaRPr/>
          </a:p>
          <a:p>
            <a:pPr indent="0" lvl="0" marL="1793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t/>
            </a:r>
            <a:endParaRPr/>
          </a:p>
        </p:txBody>
      </p:sp>
      <p:graphicFrame>
        <p:nvGraphicFramePr>
          <p:cNvPr id="264" name="Google Shape;264;p12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4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6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265" name="Google Shape;265;p12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6952343" y="3741058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7975601" y="4564744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1</a:t>
            </a:r>
            <a:endParaRPr/>
          </a:p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838200" y="1371600"/>
            <a:ext cx="10515600" cy="539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one round of n-1 bubble we have</a:t>
            </a:r>
            <a:endParaRPr/>
          </a:p>
          <a:p>
            <a:pPr indent="1778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And a few rounds more</a:t>
            </a:r>
            <a:endParaRPr/>
          </a:p>
          <a:p>
            <a:pPr indent="1778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rounds do we need to sort the whole list?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59811" l="0" r="262" t="0"/>
          <a:stretch/>
        </p:blipFill>
        <p:spPr>
          <a:xfrm>
            <a:off x="3221842" y="1900872"/>
            <a:ext cx="4445051" cy="127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1841" t="39449"/>
          <a:stretch/>
        </p:blipFill>
        <p:spPr>
          <a:xfrm>
            <a:off x="3257010" y="3810000"/>
            <a:ext cx="4374713" cy="192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bubbleSort(lst)</a:t>
            </a:r>
            <a:r>
              <a:rPr lang="en-US"/>
              <a:t> to return a list that is sorted. Here is some sample output, in which, you should be able to change n to a larger number and the sorting still work.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58344"/>
            <a:ext cx="10119464" cy="208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thoughts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you really need 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Apply so many times?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can we end?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the whole list?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Searching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Bisection method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Bisection Method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838200" y="1825625"/>
            <a:ext cx="599635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i="1" lang="en-US"/>
              <a:t>bisection method </a:t>
            </a:r>
            <a:r>
              <a:rPr lang="en-US"/>
              <a:t>in mathematics is a root-finding method that repeatedly bisects an interval and then selects a subinterval in which a root must lie for further processing. Given a function f(x), you want to solve for x when f(x) = 0.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585" y="812311"/>
            <a:ext cx="4808884" cy="33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question, we assume that the function f is continuous. And you are given two numbers a and b such that f(a) &gt; 0 and f(b) &lt; 0. So you repeat the following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Compute x</a:t>
            </a:r>
            <a:r>
              <a:rPr baseline="-25000" lang="en-US" sz="3200"/>
              <a:t>s</a:t>
            </a:r>
            <a:r>
              <a:rPr lang="en-US" sz="3200"/>
              <a:t> = (a + b) /2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If f(x</a:t>
            </a:r>
            <a:r>
              <a:rPr baseline="-25000" lang="en-US" sz="3200"/>
              <a:t>s</a:t>
            </a:r>
            <a:r>
              <a:rPr lang="en-US" sz="3200"/>
              <a:t>) &lt; 0 then the solution lies on the of x</a:t>
            </a:r>
            <a:r>
              <a:rPr baseline="-25000" lang="en-US" sz="3200"/>
              <a:t>s</a:t>
            </a:r>
            <a:r>
              <a:rPr lang="en-US" sz="3200"/>
              <a:t>. So, b = x</a:t>
            </a:r>
            <a:r>
              <a:rPr baseline="-25000" lang="en-US" sz="3200"/>
              <a:t>s</a:t>
            </a:r>
            <a:r>
              <a:rPr lang="en-US" sz="3200"/>
              <a:t>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Otherwise, a = x</a:t>
            </a:r>
            <a:r>
              <a:rPr baseline="-25000" lang="en-US" sz="3200"/>
              <a:t>s</a:t>
            </a:r>
            <a:r>
              <a:rPr lang="en-US" sz="32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Repeat these until the absolute value of f(x</a:t>
            </a:r>
            <a:r>
              <a:rPr baseline="-25000" lang="en-US" sz="3200"/>
              <a:t>s</a:t>
            </a:r>
            <a:r>
              <a:rPr lang="en-US" sz="3200"/>
              <a:t>) is smaller than a constant ‘error’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“a” “mid” and “b”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55" y="1429998"/>
            <a:ext cx="5306165" cy="398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950" y="1429998"/>
            <a:ext cx="5334744" cy="39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/>
          <p:nvPr/>
        </p:nvSpPr>
        <p:spPr>
          <a:xfrm>
            <a:off x="5686803" y="3438585"/>
            <a:ext cx="476980" cy="293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1</a:t>
            </a:r>
            <a:endParaRPr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are giving a list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numbers. If you are given an index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&lt; i &lt; 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find out which of the two numbers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lst[i-1]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lst[i]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bigger.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And, we will swap the bigger one to the right, such that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lst[i] &gt; lst[i-1]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If they are equal, just let it be.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“a” “mid” and “b”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59" y="1447582"/>
            <a:ext cx="5334744" cy="39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/>
          <p:nvPr/>
        </p:nvSpPr>
        <p:spPr>
          <a:xfrm>
            <a:off x="5686803" y="3438585"/>
            <a:ext cx="476980" cy="293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8621" y="1447582"/>
            <a:ext cx="5372850" cy="39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“a” “mid” and “b”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5686803" y="3438585"/>
            <a:ext cx="476980" cy="293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64" y="1466635"/>
            <a:ext cx="5372850" cy="39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1050" y="1407329"/>
            <a:ext cx="5296639" cy="40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“a” “mid” and “b”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/>
              <a:t>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5686803" y="3438585"/>
            <a:ext cx="476980" cy="293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11" y="1399950"/>
            <a:ext cx="5296639" cy="407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604" y="1419003"/>
            <a:ext cx="5249008" cy="405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“a” “mid” and “b”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5686803" y="3438585"/>
            <a:ext cx="476980" cy="293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74" y="1409477"/>
            <a:ext cx="5249008" cy="405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204" y="1409477"/>
            <a:ext cx="5391902" cy="402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“a” “mid” and “b”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more iterations, x = -3.34596…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5686803" y="3438585"/>
            <a:ext cx="476980" cy="293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3766"/>
            <a:ext cx="5391902" cy="402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9828" y="1442818"/>
            <a:ext cx="5334744" cy="401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Rest of the Tutorial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implement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bisection(start,end,f)</a:t>
            </a:r>
            <a:r>
              <a:rPr lang="en-US"/>
              <a:t> to solve the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two given function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/>
              <a:t>, you should be able to solve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/>
              <a:t> without “reversing”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Suggestion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every iteration, print out: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a, mid , 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f(a), f(mid), f(b)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And the decision that which one among a or b that is to be replaced by mid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90" y="116131"/>
            <a:ext cx="12002066" cy="643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 qSort</a:t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are given a list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/>
              <a:t> of n numbers. To simplify the problem, we assume we have no duplicate element in the list. (However, even so, it is not difficult to solve.)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pick any element of the list, say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for the rest of the element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/>
              <a:t>, we will separate them into two lists, one list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lsta</a:t>
            </a:r>
            <a:r>
              <a:rPr lang="en-US"/>
              <a:t> contains all the element smaller than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lstb</a:t>
            </a:r>
            <a:r>
              <a:rPr lang="en-US"/>
              <a:t>, otherwise. Let’s give a name to this functionality as “partition”.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4" name="Google Shape;3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064" y="5048188"/>
            <a:ext cx="5643872" cy="1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Magic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we apply some “</a:t>
            </a:r>
            <a:r>
              <a:rPr i="1" lang="en-US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magic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such that they are sorted after the </a:t>
            </a:r>
            <a:r>
              <a:rPr i="1" lang="en-US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magic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Finally, we output the list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lsta + [x] + lstb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625608"/>
            <a:ext cx="5059396" cy="323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Magic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838200" y="1825625"/>
            <a:ext cx="10515600" cy="48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we apply some “</a:t>
            </a:r>
            <a:r>
              <a:rPr i="1" lang="en-US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magic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such that they are sorted after the </a:t>
            </a:r>
            <a:r>
              <a:rPr i="1" lang="en-US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magic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Finally, we output the list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lsta + [x] + lstb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17780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can finish the function partition in order to finish this </a:t>
            </a:r>
            <a:r>
              <a:rPr i="1" lang="en-US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magic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8" y="3525571"/>
            <a:ext cx="5134692" cy="20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52" name="Google Shape;152;p3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153" name="Google Shape;153;p3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61" name="Google Shape;161;p4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162" name="Google Shape;162;p4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33399"/>
                          </a:solidFill>
                        </a:rPr>
                        <a:t>2</a:t>
                      </a:r>
                      <a:endParaRPr b="1" sz="3200" u="none" cap="none" strike="noStrike">
                        <a:solidFill>
                          <a:srgbClr val="333399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33399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rgbClr val="333399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163" name="Google Shape;163;p4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71" name="Google Shape;171;p5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172" name="Google Shape;172;p5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33399"/>
                          </a:solidFill>
                        </a:rPr>
                        <a:t>4</a:t>
                      </a:r>
                      <a:endParaRPr b="1" sz="3200" u="none" cap="none" strike="noStrike">
                        <a:solidFill>
                          <a:srgbClr val="333399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33399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rgbClr val="333399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9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173" name="Google Shape;173;p5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82" name="Google Shape;182;p6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184" name="Google Shape;184;p6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94" name="Google Shape;194;p7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196" name="Google Shape;196;p7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952343" y="3741058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07" name="Google Shape;207;p8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208" name="Google Shape;208;p8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1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FFD558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FFD558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6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209" name="Google Shape;209;p8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6952343" y="3741058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7975601" y="4564744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0" y="1285336"/>
            <a:ext cx="12192000" cy="55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21" name="Google Shape;221;p9"/>
          <p:cNvSpPr txBox="1"/>
          <p:nvPr>
            <p:ph idx="2" type="body"/>
          </p:nvPr>
        </p:nvSpPr>
        <p:spPr>
          <a:xfrm>
            <a:off x="0" y="442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9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en-US"/>
              <a:t>BubbleSort</a:t>
            </a:r>
            <a:endParaRPr/>
          </a:p>
        </p:txBody>
      </p:sp>
      <p:graphicFrame>
        <p:nvGraphicFramePr>
          <p:cNvPr id="222" name="Google Shape;222;p9"/>
          <p:cNvGraphicFramePr/>
          <p:nvPr/>
        </p:nvGraphicFramePr>
        <p:xfrm>
          <a:off x="3771009" y="112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{B878B3AC-FCE6-40BB-B28F-0D04BC6FA911}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4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8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9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B050"/>
                          </a:solidFill>
                        </a:rPr>
                        <a:t>6</a:t>
                      </a:r>
                      <a:endParaRPr b="0" sz="32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2743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4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8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6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accent2"/>
                          </a:solidFill>
                        </a:rPr>
                        <a:t>9</a:t>
                      </a:r>
                      <a:endParaRPr b="1" sz="32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274325" marB="45725" marR="91450" marL="91450"/>
                </a:tc>
              </a:tr>
            </a:tbl>
          </a:graphicData>
        </a:graphic>
      </p:graphicFrame>
      <p:sp>
        <p:nvSpPr>
          <p:cNvPr id="223" name="Google Shape;223;p9"/>
          <p:cNvSpPr/>
          <p:nvPr/>
        </p:nvSpPr>
        <p:spPr>
          <a:xfrm>
            <a:off x="3937000" y="1342572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4905828" y="2093686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5947228" y="2935515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6952343" y="3741058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7975601" y="4564744"/>
            <a:ext cx="1687286" cy="61685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9668933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2019-10-29T03:07:35Z</dcterms:created>
  <dc:creator>Cheng Holun</dc:creator>
</cp:coreProperties>
</file>