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83" r:id="rId21"/>
    <p:sldId id="277" r:id="rId22"/>
    <p:sldId id="279" r:id="rId23"/>
    <p:sldId id="278" r:id="rId24"/>
    <p:sldId id="285" r:id="rId25"/>
    <p:sldId id="286" r:id="rId26"/>
    <p:sldId id="287" r:id="rId27"/>
    <p:sldId id="281" r:id="rId28"/>
    <p:sldId id="280" r:id="rId29"/>
    <p:sldId id="288" r:id="rId30"/>
    <p:sldId id="289" r:id="rId31"/>
    <p:sldId id="305" r:id="rId32"/>
    <p:sldId id="306" r:id="rId33"/>
    <p:sldId id="307" r:id="rId34"/>
    <p:sldId id="291" r:id="rId35"/>
    <p:sldId id="284" r:id="rId36"/>
    <p:sldId id="292" r:id="rId37"/>
    <p:sldId id="293" r:id="rId38"/>
    <p:sldId id="294" r:id="rId39"/>
    <p:sldId id="295" r:id="rId40"/>
    <p:sldId id="296" r:id="rId41"/>
    <p:sldId id="297" r:id="rId42"/>
    <p:sldId id="300" r:id="rId43"/>
    <p:sldId id="301" r:id="rId44"/>
    <p:sldId id="304" r:id="rId45"/>
    <p:sldId id="302" r:id="rId46"/>
    <p:sldId id="290" r:id="rId47"/>
    <p:sldId id="308" r:id="rId48"/>
    <p:sldId id="303" r:id="rId49"/>
    <p:sldId id="309" r:id="rId50"/>
    <p:sldId id="310" r:id="rId51"/>
    <p:sldId id="311" r:id="rId52"/>
    <p:sldId id="312" r:id="rId53"/>
    <p:sldId id="313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37"/>
  </p:normalViewPr>
  <p:slideViewPr>
    <p:cSldViewPr snapToGrid="0">
      <p:cViewPr varScale="1">
        <p:scale>
          <a:sx n="108" d="100"/>
          <a:sy n="108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8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6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7C39-EE7A-4EEF-9B09-D53660C7BA8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B19F-335D-4319-99BF-00FA77BC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 Manage My Own Code?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I create my OWN Package!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a battle system that can let two teams fight each other until one team won by destroying all the characters in the other team. </a:t>
            </a:r>
          </a:p>
        </p:txBody>
      </p:sp>
      <p:pic>
        <p:nvPicPr>
          <p:cNvPr id="6" name="Picture 2" descr="Image result for RPG figh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0"/>
          <a:stretch/>
        </p:blipFill>
        <p:spPr bwMode="auto">
          <a:xfrm>
            <a:off x="2649682" y="2620631"/>
            <a:ext cx="3584863" cy="406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PG figh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6"/>
          <a:stretch/>
        </p:blipFill>
        <p:spPr bwMode="auto">
          <a:xfrm>
            <a:off x="6224155" y="2620631"/>
            <a:ext cx="3647208" cy="406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nodeType="click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8164 0.00208 L -2.91667E-6 -7.40741E-7 " pathEditMode="relative" rAng="0" ptsTypes="AA" p14:bounceEnd="53000">
                                          <p:cBhvr>
                                            <p:cTn id="6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-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7122 0.00208 L 3.95833E-6 -7.40741E-7 " pathEditMode="relative" rAng="0" ptsTypes="AA" p14:bounceEnd="50000">
                                          <p:cBhvr>
                                            <p:cTn id="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568" y="-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8164 0.00208 L -2.91667E-6 -7.40741E-7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-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7122 0.00208 L 3.95833E-6 -7.40741E-7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568" y="-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a battle system that can let two teams fight each other until one team won by destroying all the characters in the other team. </a:t>
            </a:r>
          </a:p>
          <a:p>
            <a:r>
              <a:rPr lang="en-US" dirty="0" smtClean="0"/>
              <a:t>The good thing is that, the battle system is already implemented for you. </a:t>
            </a:r>
          </a:p>
          <a:p>
            <a:pPr lvl="1"/>
            <a:r>
              <a:rPr lang="en-US" dirty="0" smtClean="0"/>
              <a:t>You only have to implement some new types of characters. </a:t>
            </a:r>
          </a:p>
          <a:p>
            <a:r>
              <a:rPr lang="en-US" dirty="0" smtClean="0"/>
              <a:t>You can choose to run the file </a:t>
            </a:r>
            <a:r>
              <a:rPr lang="en-US" b="1" dirty="0" smtClean="0">
                <a:solidFill>
                  <a:srgbClr val="FF0000"/>
                </a:solidFill>
              </a:rPr>
              <a:t>battle.py</a:t>
            </a:r>
            <a:r>
              <a:rPr lang="en-US" dirty="0" smtClean="0"/>
              <a:t> to start the game and try it out</a:t>
            </a:r>
            <a:r>
              <a:rPr lang="en-US" dirty="0"/>
              <a:t> </a:t>
            </a:r>
            <a:r>
              <a:rPr lang="en-US" dirty="0" smtClean="0"/>
              <a:t>or by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gameStart</a:t>
            </a:r>
            <a:r>
              <a:rPr lang="en-US" dirty="0" smtClean="0">
                <a:latin typeface="Consolas" panose="020B0609020204030204" pitchFamily="49" charset="0"/>
              </a:rPr>
              <a:t>(200,False)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Battle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are given some amount of gold (The default setting is 200 gold in the skeleton file)</a:t>
            </a:r>
          </a:p>
          <a:p>
            <a:r>
              <a:rPr lang="en-US" dirty="0" smtClean="0"/>
              <a:t>Every </a:t>
            </a:r>
            <a:r>
              <a:rPr lang="en-US" dirty="0"/>
              <a:t>type of characters has a cost and you can recruit a team with any combinations of them within your budget. And each team has to use up all the gold to form.</a:t>
            </a:r>
          </a:p>
          <a:p>
            <a:r>
              <a:rPr lang="en-US" dirty="0" smtClean="0"/>
              <a:t>A </a:t>
            </a:r>
            <a:r>
              <a:rPr lang="en-US" dirty="0"/>
              <a:t>random team formed by </a:t>
            </a:r>
            <a:r>
              <a:rPr lang="en-US" dirty="0" err="1">
                <a:latin typeface="Consolas" panose="020B0609020204030204" pitchFamily="49" charset="0"/>
              </a:rPr>
              <a:t>createRandTeam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will create a team as your enemy.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you can recruit your own team by choosing available type of characters by the function </a:t>
            </a:r>
            <a:r>
              <a:rPr lang="en-US" dirty="0" err="1">
                <a:latin typeface="Consolas" panose="020B0609020204030204" pitchFamily="49" charset="0"/>
              </a:rPr>
              <a:t>userChooseTeam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 In the battle, you will be Team A and your enemy will be Team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Battle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createRandTeam</a:t>
            </a:r>
            <a:r>
              <a:rPr lang="en-US" sz="3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3200" dirty="0"/>
              <a:t>Then you can recruit your own team by choosing available type of characters by the function </a:t>
            </a:r>
            <a:r>
              <a:rPr lang="en-US" sz="3200" dirty="0" err="1">
                <a:latin typeface="Consolas" panose="020B0609020204030204" pitchFamily="49" charset="0"/>
              </a:rPr>
              <a:t>userChooseTeam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Your enemy will be: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    Mage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|        800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Your current team: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(Currently no member in the team now)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You have 200 gold currently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Choices: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1: Fighter (cost: 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2: Mage (cost: 200)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Input a choice from 1 to 2: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59036" y="2098964"/>
            <a:ext cx="1413164" cy="18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04509" y="4426527"/>
            <a:ext cx="1267691" cy="141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 Starts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56529"/>
          </a:xfrm>
        </p:spPr>
        <p:txBody>
          <a:bodyPr>
            <a:noAutofit/>
          </a:bodyPr>
          <a:lstStyle/>
          <a:p>
            <a:r>
              <a:rPr lang="en-US" sz="2400" dirty="0" smtClean="0"/>
              <a:t>Once </a:t>
            </a:r>
            <a:r>
              <a:rPr lang="en-US" sz="2400" dirty="0"/>
              <a:t>the battle starts, each team will take turns to act.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one character can perform an action for one turn.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character will be chosen at random within those are still alive in the team and he will perform an action targeted at a random enemy that is alive. </a:t>
            </a:r>
            <a:endParaRPr lang="en-US" sz="2400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randAlive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smtClean="0"/>
              <a:t>However</a:t>
            </a:r>
            <a:r>
              <a:rPr lang="en-US" sz="2400" dirty="0"/>
              <a:t>, the last class Necromancer has an ability to “target” your own team also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468924"/>
            <a:ext cx="5181600" cy="621323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 BATTLE STARTS!!!!!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Round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Team 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 Fighter|    Fighter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|       1200|       1200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100|       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  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  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Team B: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    Mage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|        800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Team A member 1 Fighter acts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Hurt enemy 0 by damage 100.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Mage hurt with remaining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700.</a:t>
            </a:r>
          </a:p>
        </p:txBody>
      </p:sp>
    </p:spTree>
    <p:extLst>
      <p:ext uri="{BB962C8B-B14F-4D97-AF65-F5344CB8AC3E}">
        <p14:creationId xmlns:p14="http://schemas.microsoft.com/office/powerpoint/2010/main" val="26783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Starts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when a character acts, he will hurt a targeted enemy </a:t>
            </a:r>
            <a:endParaRPr lang="en-US" dirty="0" smtClean="0"/>
          </a:p>
          <a:p>
            <a:pPr lvl="1"/>
            <a:r>
              <a:rPr lang="en-US" sz="2800" dirty="0" smtClean="0"/>
              <a:t>And </a:t>
            </a:r>
            <a:r>
              <a:rPr lang="en-US" sz="2800" dirty="0"/>
              <a:t>the enemy got hurt by </a:t>
            </a:r>
            <a:r>
              <a:rPr lang="en-US" sz="2800" dirty="0" err="1">
                <a:latin typeface="Consolas" panose="020B0609020204030204" pitchFamily="49" charset="0"/>
              </a:rPr>
              <a:t>gotHurt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/>
              <a:t>the targeted enemy’s </a:t>
            </a:r>
            <a:r>
              <a:rPr lang="en-US" sz="2800" dirty="0" err="1"/>
              <a:t>hp</a:t>
            </a:r>
            <a:r>
              <a:rPr lang="en-US" sz="2800" dirty="0"/>
              <a:t> (</a:t>
            </a:r>
            <a:r>
              <a:rPr lang="en-US" sz="2800" dirty="0" err="1"/>
              <a:t>hitpoint</a:t>
            </a:r>
            <a:r>
              <a:rPr lang="en-US" sz="2800" dirty="0"/>
              <a:t>) drops to zero, he will be dead and no longer acts…. </a:t>
            </a:r>
            <a:endParaRPr lang="en-US" sz="2800" dirty="0" smtClean="0"/>
          </a:p>
          <a:p>
            <a:pPr lvl="1"/>
            <a:r>
              <a:rPr lang="en-US" sz="2800" dirty="0" smtClean="0"/>
              <a:t>(Unless</a:t>
            </a:r>
            <a:r>
              <a:rPr lang="en-US" sz="2800" dirty="0"/>
              <a:t>, a necromancer revives him afterwards</a:t>
            </a:r>
            <a:r>
              <a:rPr lang="en-US" sz="2800" dirty="0" smtClean="0"/>
              <a:t>.)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468924"/>
            <a:ext cx="5181600" cy="621323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 BATTLE STARTS!!!!!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Round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Team 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 Fighter|    Fighter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|       1200|       1200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100|       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  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  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Team B: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    Mage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|        800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Team A member 1 Fighter acts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Hurt enemy 0 by damage 100.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Mage hurt with remaining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700.</a:t>
            </a:r>
          </a:p>
        </p:txBody>
      </p:sp>
    </p:spTree>
    <p:extLst>
      <p:ext uri="{BB962C8B-B14F-4D97-AF65-F5344CB8AC3E}">
        <p14:creationId xmlns:p14="http://schemas.microsoft.com/office/powerpoint/2010/main" val="31716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Example Battle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89169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Round 1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Team 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 Fighter|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Mage|Necromancer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|    Fighter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 |       1200|        800|        800|       1200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100|           |           |       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  |         50|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  |         50|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Team B: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ArchMage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|  Berserker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 |        800|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   |       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Team A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member 0 Fighter acts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Hurt enemy 1 by damage 100.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Berserker hurt with remaining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1100.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2818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Team 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 Fighter|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Mage|Necromancer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|    Fighter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 |       1200|        800|        800|       1200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100|           |           |       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  |         50|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  |         50|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Team B: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ArchMage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|  Berserker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 |        800|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   |       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Team B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member 0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ArchMage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acts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Strike enemy 3 with spell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Fighter hurt with remaining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800.</a:t>
            </a:r>
          </a:p>
        </p:txBody>
      </p:sp>
    </p:spTree>
    <p:extLst>
      <p:ext uri="{BB962C8B-B14F-4D97-AF65-F5344CB8AC3E}">
        <p14:creationId xmlns:p14="http://schemas.microsoft.com/office/powerpoint/2010/main" val="21802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2818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Round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Team 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 Fighter|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Mage|Necromancer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|    Fighter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 |       1200|        800|        800| 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800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100|           |           |       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  |         50|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  |         50|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Team B: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Members:   |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ArchMage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|  Berserker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Hitpoints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 |        800|       1100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Strength:  |           |       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Max. Mana: |         50|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Currnet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M: |         30|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Team A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member 0 Fighter acts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Hurt enemy 0 by damage 100.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ArchMage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hurt with remaining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700.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(and the battle goes on….)</a:t>
            </a:r>
          </a:p>
        </p:txBody>
      </p:sp>
    </p:spTree>
    <p:extLst>
      <p:ext uri="{BB962C8B-B14F-4D97-AF65-F5344CB8AC3E}">
        <p14:creationId xmlns:p14="http://schemas.microsoft.com/office/powerpoint/2010/main" val="205155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say I wrote some cool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I save it to a file called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28801"/>
            <a:ext cx="67341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5397063"/>
            <a:ext cx="5943600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ctr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my_cool_package.py</a:t>
            </a:r>
          </a:p>
          <a:p>
            <a:endParaRPr lang="en-US" dirty="0"/>
          </a:p>
        </p:txBody>
      </p:sp>
      <p:pic>
        <p:nvPicPr>
          <p:cNvPr id="1028" name="Picture 4" descr="Image result for sa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52" y="4984005"/>
            <a:ext cx="1626333" cy="162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the Battle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details of the battle maybe too “annoying” and slow</a:t>
            </a:r>
          </a:p>
          <a:p>
            <a:r>
              <a:rPr lang="en-US" dirty="0" smtClean="0"/>
              <a:t>The battle information for each turn is printed by the function “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dprint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” rather than the normal “</a:t>
            </a:r>
            <a:r>
              <a:rPr lang="en-US" dirty="0" smtClean="0">
                <a:latin typeface="Consolas" panose="020B0609020204030204" pitchFamily="49" charset="0"/>
              </a:rPr>
              <a:t>print()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 which, you can turn on or off by the global </a:t>
            </a:r>
            <a:r>
              <a:rPr lang="en-US" dirty="0"/>
              <a:t>variable “</a:t>
            </a:r>
            <a:r>
              <a:rPr lang="en-US" dirty="0" err="1" smtClean="0">
                <a:latin typeface="Consolas" panose="020B0609020204030204" pitchFamily="49" charset="0"/>
              </a:rPr>
              <a:t>printActionDescription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“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printActionDescription</a:t>
            </a:r>
            <a:r>
              <a:rPr lang="en-US" dirty="0" smtClean="0"/>
              <a:t>” is false, it will directly tell you which team win after the battle starts</a:t>
            </a:r>
          </a:p>
          <a:p>
            <a:pPr lvl="1"/>
            <a:r>
              <a:rPr lang="en-US" dirty="0" smtClean="0"/>
              <a:t>Namely, skipping all the details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46031" y="3821723"/>
            <a:ext cx="5427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printActionDescription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(s):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printActionDescription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print(s)</a:t>
            </a:r>
          </a:p>
        </p:txBody>
      </p:sp>
    </p:spTree>
    <p:extLst>
      <p:ext uri="{BB962C8B-B14F-4D97-AF65-F5344CB8AC3E}">
        <p14:creationId xmlns:p14="http://schemas.microsoft.com/office/powerpoint/2010/main" val="2294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Type (Classes)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choose your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93" y="220827"/>
            <a:ext cx="7927243" cy="648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five different character classes, namely, Fighter, Mage, Berserker, </a:t>
            </a:r>
            <a:r>
              <a:rPr lang="en-US" dirty="0" err="1"/>
              <a:t>ArchMage</a:t>
            </a:r>
            <a:r>
              <a:rPr lang="en-US" dirty="0"/>
              <a:t> and Necromancer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Given: Fighter and 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Class: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1892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Character</a:t>
            </a:r>
            <a:r>
              <a:rPr lang="en-US" dirty="0" smtClean="0"/>
              <a:t> is the base class of all characters</a:t>
            </a:r>
          </a:p>
          <a:p>
            <a:pPr lvl="1"/>
            <a:r>
              <a:rPr lang="en-US" dirty="0" smtClean="0"/>
              <a:t>Initialization of the stats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Will do nothing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When he got hurt, he will either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Reduce his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or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Died if the damage is greater than the current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5631" y="394692"/>
            <a:ext cx="74207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Character(object):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self.name = ''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self.maxhp</a:t>
            </a:r>
            <a:r>
              <a:rPr lang="en-US" dirty="0">
                <a:latin typeface="Consolas" panose="020B0609020204030204" pitchFamily="49" charset="0"/>
              </a:rPr>
              <a:t> = 1000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 = 1000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self.str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self.maxmana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self.mana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self.cost</a:t>
            </a:r>
            <a:r>
              <a:rPr lang="en-US" dirty="0">
                <a:latin typeface="Consolas" panose="020B0609020204030204" pitchFamily="49" charset="0"/>
              </a:rPr>
              <a:t> = 9999999999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self.alive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act(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self,myTeam,enemy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return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gotHurt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self,damage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if damage &gt;=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self.alive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False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(self.name + ' died!')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-= damage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(self.name +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       f' hurt with remaining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}.')</a:t>
            </a:r>
          </a:p>
        </p:txBody>
      </p:sp>
      <p:sp>
        <p:nvSpPr>
          <p:cNvPr id="6" name="Left Brace 5"/>
          <p:cNvSpPr/>
          <p:nvPr/>
        </p:nvSpPr>
        <p:spPr>
          <a:xfrm>
            <a:off x="6459415" y="726831"/>
            <a:ext cx="504093" cy="2403231"/>
          </a:xfrm>
          <a:prstGeom prst="leftBrace">
            <a:avLst>
              <a:gd name="adj1" fmla="val 8333"/>
              <a:gd name="adj2" fmla="val 870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77508" y="2836986"/>
            <a:ext cx="1547446" cy="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Class: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1892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Character</a:t>
            </a:r>
            <a:r>
              <a:rPr lang="en-US" dirty="0" smtClean="0"/>
              <a:t> is the base class of all characters</a:t>
            </a:r>
          </a:p>
          <a:p>
            <a:pPr lvl="1"/>
            <a:r>
              <a:rPr lang="en-US" dirty="0" smtClean="0"/>
              <a:t>Initialization of the stats</a:t>
            </a:r>
          </a:p>
          <a:p>
            <a:pPr lvl="1"/>
            <a:r>
              <a:rPr lang="en-US" dirty="0" smtClean="0"/>
              <a:t>Will do nothing</a:t>
            </a:r>
          </a:p>
          <a:p>
            <a:pPr lvl="1"/>
            <a:r>
              <a:rPr lang="en-US" dirty="0" smtClean="0"/>
              <a:t>When he got hurt, he will either</a:t>
            </a:r>
          </a:p>
          <a:p>
            <a:pPr lvl="2"/>
            <a:r>
              <a:rPr lang="en-US" dirty="0" smtClean="0"/>
              <a:t>Reduce his </a:t>
            </a:r>
            <a:r>
              <a:rPr lang="en-US" dirty="0" err="1" smtClean="0"/>
              <a:t>hp</a:t>
            </a:r>
            <a:r>
              <a:rPr lang="en-US" dirty="0" smtClean="0"/>
              <a:t>, or</a:t>
            </a:r>
          </a:p>
          <a:p>
            <a:pPr lvl="2"/>
            <a:r>
              <a:rPr lang="en-US" dirty="0" smtClean="0"/>
              <a:t>Died if the damage is greater than the current </a:t>
            </a:r>
            <a:r>
              <a:rPr lang="en-US" dirty="0" err="1" smtClean="0"/>
              <a:t>hp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5631" y="394692"/>
            <a:ext cx="74207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Character(object):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self.name = ''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self.maxhp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1000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1000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self.maxmana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self.mana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self.cost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9999999999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self.alive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act(</a:t>
            </a:r>
            <a:r>
              <a:rPr lang="en-US" dirty="0" err="1">
                <a:latin typeface="Consolas" panose="020B0609020204030204" pitchFamily="49" charset="0"/>
              </a:rPr>
              <a:t>self,myTeam,enemy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gotHurt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self,damage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if damage &gt;=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self.alive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False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(self.name + ' died!')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-= damage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(self.name +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          f' hurt with remaining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}.')</a:t>
            </a:r>
          </a:p>
        </p:txBody>
      </p:sp>
      <p:sp>
        <p:nvSpPr>
          <p:cNvPr id="6" name="Left Brace 5"/>
          <p:cNvSpPr/>
          <p:nvPr/>
        </p:nvSpPr>
        <p:spPr>
          <a:xfrm>
            <a:off x="6459415" y="726831"/>
            <a:ext cx="504093" cy="2403231"/>
          </a:xfrm>
          <a:prstGeom prst="leftBrace">
            <a:avLst>
              <a:gd name="adj1" fmla="val 8333"/>
              <a:gd name="adj2" fmla="val 870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19146" y="3282462"/>
            <a:ext cx="3091962" cy="25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Class: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1892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Character</a:t>
            </a:r>
            <a:r>
              <a:rPr lang="en-US" dirty="0" smtClean="0"/>
              <a:t> is the base class of all characters</a:t>
            </a:r>
          </a:p>
          <a:p>
            <a:pPr lvl="1"/>
            <a:r>
              <a:rPr lang="en-US" dirty="0" smtClean="0"/>
              <a:t>Initialization of the stats</a:t>
            </a:r>
          </a:p>
          <a:p>
            <a:pPr lvl="1"/>
            <a:r>
              <a:rPr lang="en-US" dirty="0" smtClean="0"/>
              <a:t>Will do nothing</a:t>
            </a:r>
          </a:p>
          <a:p>
            <a:pPr lvl="1"/>
            <a:r>
              <a:rPr lang="en-US" dirty="0" smtClean="0"/>
              <a:t>When he got hurt, he will either</a:t>
            </a:r>
          </a:p>
          <a:p>
            <a:pPr lvl="2"/>
            <a:r>
              <a:rPr lang="en-US" dirty="0" smtClean="0"/>
              <a:t>Reduce his </a:t>
            </a:r>
            <a:r>
              <a:rPr lang="en-US" dirty="0" err="1" smtClean="0"/>
              <a:t>hp</a:t>
            </a:r>
            <a:r>
              <a:rPr lang="en-US" dirty="0" smtClean="0"/>
              <a:t>, or</a:t>
            </a:r>
          </a:p>
          <a:p>
            <a:pPr lvl="2"/>
            <a:r>
              <a:rPr lang="en-US" dirty="0" smtClean="0"/>
              <a:t>Died if the damage is greater than the current </a:t>
            </a:r>
            <a:r>
              <a:rPr lang="en-US" dirty="0" err="1" smtClean="0"/>
              <a:t>hp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5631" y="394692"/>
            <a:ext cx="74207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Character(object):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self.name = ''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self.maxhp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1000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1000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self.maxmana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self.mana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self.cost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9999999999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self.alive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act(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self,myTeam,enemy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gotHurt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self,damage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damage &gt;= 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self.alive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dprint</a:t>
            </a:r>
            <a:r>
              <a:rPr lang="en-US" dirty="0">
                <a:latin typeface="Consolas" panose="020B0609020204030204" pitchFamily="49" charset="0"/>
              </a:rPr>
              <a:t>(self.name + ' died!')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 -= damage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dprint</a:t>
            </a:r>
            <a:r>
              <a:rPr lang="en-US" dirty="0">
                <a:latin typeface="Consolas" panose="020B0609020204030204" pitchFamily="49" charset="0"/>
              </a:rPr>
              <a:t>(self.name +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f' hurt with remaining </a:t>
            </a:r>
            <a:r>
              <a:rPr lang="en-US" dirty="0" err="1">
                <a:latin typeface="Consolas" panose="020B0609020204030204" pitchFamily="49" charset="0"/>
              </a:rPr>
              <a:t>hp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}.')</a:t>
            </a:r>
          </a:p>
        </p:txBody>
      </p:sp>
      <p:sp>
        <p:nvSpPr>
          <p:cNvPr id="6" name="Left Brace 5"/>
          <p:cNvSpPr/>
          <p:nvPr/>
        </p:nvSpPr>
        <p:spPr>
          <a:xfrm>
            <a:off x="6459415" y="726831"/>
            <a:ext cx="504093" cy="2403231"/>
          </a:xfrm>
          <a:prstGeom prst="leftBrace">
            <a:avLst>
              <a:gd name="adj1" fmla="val 8333"/>
              <a:gd name="adj2" fmla="val 870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41077" y="4653512"/>
            <a:ext cx="4513385" cy="34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Class: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1892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Character</a:t>
            </a:r>
            <a:r>
              <a:rPr lang="en-US" dirty="0" smtClean="0"/>
              <a:t> is the base class of all characters</a:t>
            </a:r>
          </a:p>
          <a:p>
            <a:pPr lvl="1"/>
            <a:r>
              <a:rPr lang="en-US" dirty="0" smtClean="0"/>
              <a:t>Initialization of the stats</a:t>
            </a:r>
          </a:p>
          <a:p>
            <a:pPr lvl="1"/>
            <a:r>
              <a:rPr lang="en-US" dirty="0" smtClean="0"/>
              <a:t>Will do nothing</a:t>
            </a:r>
          </a:p>
          <a:p>
            <a:pPr lvl="1"/>
            <a:r>
              <a:rPr lang="en-US" dirty="0" smtClean="0"/>
              <a:t>When he got hurt, he will either</a:t>
            </a:r>
          </a:p>
          <a:p>
            <a:pPr lvl="2"/>
            <a:r>
              <a:rPr lang="en-US" dirty="0" smtClean="0"/>
              <a:t>Reduce his </a:t>
            </a:r>
            <a:r>
              <a:rPr lang="en-US" dirty="0" err="1" smtClean="0"/>
              <a:t>hp</a:t>
            </a:r>
            <a:r>
              <a:rPr lang="en-US" dirty="0" smtClean="0"/>
              <a:t>, or</a:t>
            </a:r>
          </a:p>
          <a:p>
            <a:pPr lvl="2"/>
            <a:r>
              <a:rPr lang="en-US" dirty="0" smtClean="0"/>
              <a:t>Died if the damage is greater than the current </a:t>
            </a:r>
            <a:r>
              <a:rPr lang="en-US" dirty="0" err="1" smtClean="0"/>
              <a:t>hp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5631" y="394692"/>
            <a:ext cx="74207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Character(object):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self.name = ''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self.maxhp</a:t>
            </a:r>
            <a:r>
              <a:rPr lang="en-US" dirty="0">
                <a:latin typeface="Consolas" panose="020B0609020204030204" pitchFamily="49" charset="0"/>
              </a:rPr>
              <a:t> = 1000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 = 1000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self.str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self.maxmana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self.mana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self.cost</a:t>
            </a:r>
            <a:r>
              <a:rPr lang="en-US" dirty="0">
                <a:latin typeface="Consolas" panose="020B0609020204030204" pitchFamily="49" charset="0"/>
              </a:rPr>
              <a:t> = 9999999999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self.alive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act(</a:t>
            </a:r>
            <a:r>
              <a:rPr lang="en-US" dirty="0" err="1">
                <a:latin typeface="Consolas" panose="020B0609020204030204" pitchFamily="49" charset="0"/>
              </a:rPr>
              <a:t>self,myTeam,enemy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gotHurt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self,damage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damage &gt;= 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self.alive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dprint</a:t>
            </a:r>
            <a:r>
              <a:rPr lang="en-US" dirty="0">
                <a:latin typeface="Consolas" panose="020B0609020204030204" pitchFamily="49" charset="0"/>
              </a:rPr>
              <a:t>(self.name + ' died!')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 -= damage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dprint</a:t>
            </a:r>
            <a:r>
              <a:rPr lang="en-US" dirty="0">
                <a:latin typeface="Consolas" panose="020B0609020204030204" pitchFamily="49" charset="0"/>
              </a:rPr>
              <a:t>(self.name +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f' hurt with remaining </a:t>
            </a:r>
            <a:r>
              <a:rPr lang="en-US" dirty="0" err="1">
                <a:latin typeface="Consolas" panose="020B0609020204030204" pitchFamily="49" charset="0"/>
              </a:rPr>
              <a:t>hp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dirty="0" err="1">
                <a:latin typeface="Consolas" panose="020B0609020204030204" pitchFamily="49" charset="0"/>
              </a:rPr>
              <a:t>self.hp</a:t>
            </a:r>
            <a:r>
              <a:rPr lang="en-US" dirty="0">
                <a:latin typeface="Consolas" panose="020B0609020204030204" pitchFamily="49" charset="0"/>
              </a:rPr>
              <a:t>}.')</a:t>
            </a:r>
          </a:p>
        </p:txBody>
      </p:sp>
      <p:sp>
        <p:nvSpPr>
          <p:cNvPr id="6" name="Left Brace 5"/>
          <p:cNvSpPr/>
          <p:nvPr/>
        </p:nvSpPr>
        <p:spPr>
          <a:xfrm>
            <a:off x="6459415" y="726831"/>
            <a:ext cx="504093" cy="2403231"/>
          </a:xfrm>
          <a:prstGeom prst="leftBrace">
            <a:avLst>
              <a:gd name="adj1" fmla="val 8333"/>
              <a:gd name="adj2" fmla="val 870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19146" y="3282462"/>
            <a:ext cx="3091962" cy="25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92062" y="4001294"/>
            <a:ext cx="3997569" cy="231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41077" y="4653512"/>
            <a:ext cx="4513385" cy="34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7508" y="2836986"/>
            <a:ext cx="1547446" cy="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Fighter Class: Subclass of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Fighter has a maximum </a:t>
            </a:r>
            <a:r>
              <a:rPr lang="en-US" dirty="0" err="1"/>
              <a:t>hp</a:t>
            </a:r>
            <a:r>
              <a:rPr lang="en-US" dirty="0"/>
              <a:t> of 1200 and strength 100.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 has a cost of 100 gold.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During each turn in the battle, he will select a random enemy and inflict a damage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equal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 his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strength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i.e. 100 hp.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461" y="2563222"/>
            <a:ext cx="92846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Fighter(Character):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self.name = 'Fighter'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self.maxhp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1200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1200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self.cost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act(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self,myTeam,enemy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target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randAlive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(enemy)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f'Hurt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enemy {target} by damage {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}.')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enemy[target].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gotHurt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2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Fighter Class: Subclass of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Fighter has a maximum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of 1200 and strength 100.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 has a cost of 100 gold. </a:t>
            </a:r>
          </a:p>
          <a:p>
            <a:r>
              <a:rPr lang="en-US" dirty="0"/>
              <a:t>During each turn in the battle, he will select a random enemy and inflict a damage </a:t>
            </a:r>
            <a:r>
              <a:rPr lang="en-US" b="1" dirty="0">
                <a:solidFill>
                  <a:srgbClr val="FF0000"/>
                </a:solidFill>
              </a:rPr>
              <a:t>equal</a:t>
            </a:r>
            <a:r>
              <a:rPr lang="en-US" dirty="0"/>
              <a:t> to his </a:t>
            </a:r>
            <a:r>
              <a:rPr lang="en-US" b="1" dirty="0">
                <a:solidFill>
                  <a:srgbClr val="FF0000"/>
                </a:solidFill>
              </a:rPr>
              <a:t>strength</a:t>
            </a:r>
            <a:r>
              <a:rPr lang="en-US" dirty="0"/>
              <a:t>, i.e. 100 hp.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461" y="2563222"/>
            <a:ext cx="92846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Fighter(Character):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self.name = 'Fighter'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self.maxhp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1200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1200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100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self.cost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100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act(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self,myTeam,enemy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target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randAlive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(enemy)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f'Hurt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enemy {target} by damage 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}.')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enemy[target].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gotHurt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7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I can use it for another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file: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743201"/>
            <a:ext cx="645795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86200" y="2667000"/>
            <a:ext cx="2438400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3786187"/>
            <a:ext cx="3962400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77000" y="2133600"/>
            <a:ext cx="990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39000" y="1600201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the file name but without “.</a:t>
            </a:r>
            <a:r>
              <a:rPr lang="en-US" dirty="0" err="1"/>
              <a:t>py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(provided that they are in the same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Statistics</a:t>
            </a:r>
          </a:p>
          <a:p>
            <a:r>
              <a:rPr lang="en-US" dirty="0"/>
              <a:t>He will cast a spell in his turn and make a damage that is equal to his intelligence.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casting a spell needs 20 mana.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his remaining mana is less than that, he will take the </a:t>
            </a:r>
            <a:r>
              <a:rPr lang="en-US" dirty="0" smtClean="0"/>
              <a:t>turn </a:t>
            </a:r>
            <a:r>
              <a:rPr lang="en-US" dirty="0"/>
              <a:t>to </a:t>
            </a:r>
            <a:r>
              <a:rPr lang="en-US" i="1" u="sng" dirty="0"/>
              <a:t>meditate</a:t>
            </a:r>
            <a:r>
              <a:rPr lang="en-US" dirty="0"/>
              <a:t> to gain a recovery of 30 mana points instead. </a:t>
            </a:r>
            <a:endParaRPr lang="en-US" dirty="0" smtClean="0"/>
          </a:p>
          <a:p>
            <a:pPr lvl="1"/>
            <a:r>
              <a:rPr lang="en-US" dirty="0" smtClean="0"/>
              <a:t>Namely</a:t>
            </a:r>
            <a:r>
              <a:rPr lang="en-US" dirty="0"/>
              <a:t>, he will not cast a spell to hurt an enemy on that turn.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50523" y="469220"/>
            <a:ext cx="5310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Mage(Character):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self.name = 'Mage'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self.maxmana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50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50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800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self.cost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200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self.int = 400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054543"/>
            <a:ext cx="6676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act(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self,myTeam,enemy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manaCost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manaRecovery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f'Mana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recover to 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}.')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self.cast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myTeam,enemy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808869"/>
            <a:ext cx="6676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cast(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self,myTeam,enemy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-=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manaCost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target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randAlive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(enemy)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f'Strike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enemy {target} with spell')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enemy[target].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gotHurt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(self.int</a:t>
            </a:r>
          </a:p>
        </p:txBody>
      </p:sp>
    </p:spTree>
    <p:extLst>
      <p:ext uri="{BB962C8B-B14F-4D97-AF65-F5344CB8AC3E}">
        <p14:creationId xmlns:p14="http://schemas.microsoft.com/office/powerpoint/2010/main" val="39383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 Team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amount of gold you can use, you can create a team by either one of the functions below: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createRandTeam</a:t>
            </a:r>
            <a:r>
              <a:rPr lang="en-US" dirty="0">
                <a:latin typeface="Consolas" panose="020B0609020204030204" pitchFamily="49" charset="0"/>
              </a:rPr>
              <a:t>(gold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 smtClean="0"/>
              <a:t>Create a random team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userChooseTeam</a:t>
            </a:r>
            <a:r>
              <a:rPr lang="en-US" dirty="0">
                <a:latin typeface="Consolas" panose="020B0609020204030204" pitchFamily="49" charset="0"/>
              </a:rPr>
              <a:t>(gold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 smtClean="0"/>
              <a:t>Ask the user to choose characters to “buy” into your team</a:t>
            </a:r>
          </a:p>
          <a:p>
            <a:r>
              <a:rPr lang="en-US" dirty="0" smtClean="0"/>
              <a:t>No matter which function you used, a team is a </a:t>
            </a:r>
            <a:r>
              <a:rPr lang="en-US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/>
              <a:t> of instances of Characters, Fighters or Mages, (or other characters you created)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Random Team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read the </a:t>
            </a:r>
            <a:r>
              <a:rPr lang="en-US" dirty="0"/>
              <a:t>code of </a:t>
            </a:r>
            <a:r>
              <a:rPr lang="en-US" dirty="0" err="1" smtClean="0">
                <a:latin typeface="Consolas" panose="020B0609020204030204" pitchFamily="49" charset="0"/>
              </a:rPr>
              <a:t>userChooseTeam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96" y="2515234"/>
            <a:ext cx="784969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ages-wixmp-ed30a86b8c4ca887773594c2.wixmp.com/f/a20466d6-fa67-4c15-96ec-9cf82d8959b7/d7j9hha-ef1c4193-6189-44fe-9aff-c6a6229fe961.png/v1/fill/w_1024,h_576,q_80,strp/here_comes_a_new_challenger_by_renofswagzareth_d7j9hha-fullview.jpg?token=eyJ0eXAiOiJKV1QiLCJhbGciOiJIUzI1NiJ9.eyJzdWIiOiJ1cm46YXBwOjdlMGQxODg5ODIyNjQzNzNhNWYwZDQxNWVhMGQyNmUwIiwiaXNzIjoidXJuOmFwcDo3ZTBkMTg4OTgyMjY0MzczYTVmMGQ0MTVlYTBkMjZlMCIsIm9iaiI6W1t7ImhlaWdodCI6Ijw9NTc2IiwicGF0aCI6IlwvZlwvYTIwNDY2ZDYtZmE2Ny00YzE1LTk2ZWMtOWNmODJkODk1OWI3XC9kN2o5aGhhLWVmMWM0MTkzLTYxODktNDRmZS05YWZmLWM2YTYyMjlmZTk2MS5wbmciLCJ3aWR0aCI6Ijw9MTAyNCJ9XV0sImF1ZCI6WyJ1cm46c2VydmljZTppbWFnZS5vcGVyYXRpb25zIl19.ukQBxG8_bYZ3H1R1SkyCjFCNkpJWQTs8dNbWhpsVFX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New Classes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(Berserker)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Berserker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Old Norse written corpus, berserkers (or "berserks"; Old Norse: </a:t>
            </a:r>
            <a:r>
              <a:rPr lang="en-US" dirty="0" err="1"/>
              <a:t>berserkir</a:t>
            </a:r>
            <a:r>
              <a:rPr lang="en-US" dirty="0"/>
              <a:t>) were warriors who purportedly fought in a </a:t>
            </a:r>
            <a:r>
              <a:rPr lang="en-US" dirty="0">
                <a:solidFill>
                  <a:srgbClr val="FF0000"/>
                </a:solidFill>
              </a:rPr>
              <a:t>trance-like fury</a:t>
            </a:r>
            <a:r>
              <a:rPr lang="en-US" dirty="0"/>
              <a:t>, a characteristic which later gave rise to the modern English word "berserk " or ``</a:t>
            </a:r>
            <a:r>
              <a:rPr lang="en-US" dirty="0" err="1"/>
              <a:t>Berzerk</a:t>
            </a:r>
            <a:r>
              <a:rPr lang="en-US" dirty="0"/>
              <a:t> `` .</a:t>
            </a:r>
          </a:p>
        </p:txBody>
      </p:sp>
      <p:pic>
        <p:nvPicPr>
          <p:cNvPr id="9218" name="Picture 2" descr="Image result for Berserk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EAEAE"/>
              </a:clrFrom>
              <a:clrTo>
                <a:srgbClr val="AEAE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85" y="3073439"/>
            <a:ext cx="4783015" cy="37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Berserker </a:t>
            </a:r>
            <a:r>
              <a:rPr lang="en-US" dirty="0" smtClean="0"/>
              <a:t>Class in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Berserker is a Fighter but he costs 200 gold.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if his hit point is lower than or equal to half of his maximum </a:t>
            </a:r>
            <a:r>
              <a:rPr lang="en-US" dirty="0" err="1"/>
              <a:t>hp</a:t>
            </a:r>
            <a:r>
              <a:rPr lang="en-US" dirty="0"/>
              <a:t>, he will enter the “berserk mode” and his strength will be doubled to 200. </a:t>
            </a:r>
          </a:p>
        </p:txBody>
      </p:sp>
      <p:pic>
        <p:nvPicPr>
          <p:cNvPr id="9218" name="Picture 2" descr="Image result for Berserk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EAEAE"/>
              </a:clrFrom>
              <a:clrTo>
                <a:srgbClr val="AEAE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85" y="3073439"/>
            <a:ext cx="4783015" cy="37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3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Berserker </a:t>
            </a:r>
            <a:r>
              <a:rPr lang="en-US" dirty="0" smtClean="0"/>
              <a:t>Class in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Original Fighter class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to modify: </a:t>
            </a:r>
            <a:r>
              <a:rPr lang="en-US" dirty="0" smtClean="0"/>
              <a:t>“</a:t>
            </a:r>
            <a:r>
              <a:rPr lang="en-US" i="1" u="sng" dirty="0" smtClean="0"/>
              <a:t>Berserker </a:t>
            </a:r>
            <a:r>
              <a:rPr lang="en-US" i="1" u="sng" dirty="0"/>
              <a:t>is a Fighter but he costs 200 gold</a:t>
            </a:r>
            <a:r>
              <a:rPr lang="en-US" dirty="0" smtClean="0"/>
              <a:t>.”?</a:t>
            </a:r>
            <a:endParaRPr lang="en-US" dirty="0"/>
          </a:p>
          <a:p>
            <a:endParaRPr lang="en-US" dirty="0"/>
          </a:p>
        </p:txBody>
      </p:sp>
      <p:pic>
        <p:nvPicPr>
          <p:cNvPr id="9218" name="Picture 2" descr="Image result for Berserk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EAEAE"/>
              </a:clrFrom>
              <a:clrTo>
                <a:srgbClr val="AEAE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85" y="3073439"/>
            <a:ext cx="4783015" cy="37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5345" y="2206645"/>
            <a:ext cx="92846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Fighter(Character):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self.name = 'Fighter'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self.maxhp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1200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1200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100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self.cost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100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act(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self,myTeam,enemy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target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randAlive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(enemy)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f'Hurt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enemy {target} by damage 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}.')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enemy[target].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gotHurt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90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Berserker </a:t>
            </a:r>
            <a:r>
              <a:rPr lang="en-US" dirty="0" smtClean="0"/>
              <a:t>Class in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Original Fighter class</a:t>
            </a:r>
          </a:p>
          <a:p>
            <a:pPr lvl="1"/>
            <a:r>
              <a:rPr lang="en-US" dirty="0" smtClean="0"/>
              <a:t>How to modify: “ </a:t>
            </a:r>
            <a:r>
              <a:rPr lang="en-US" dirty="0"/>
              <a:t>Berserker is a Fighter but he costs 200 gold. 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First called the Fighter class constructor to set all the attributes</a:t>
            </a:r>
          </a:p>
          <a:p>
            <a:r>
              <a:rPr lang="en-US" dirty="0" smtClean="0"/>
              <a:t>Then change/overwrite the variables that is different from Fighter class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40215" y="3200400"/>
            <a:ext cx="1626578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91908" y="3670203"/>
            <a:ext cx="1022838" cy="87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6714393" y="3427664"/>
            <a:ext cx="152400" cy="485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Berserk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EAEAE"/>
              </a:clrFrom>
              <a:clrTo>
                <a:srgbClr val="AEAE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85" y="3073439"/>
            <a:ext cx="4783015" cy="37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02569" y="2483644"/>
            <a:ext cx="9284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Berserker(Fighter):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self.name = 'Berserker'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self.cost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file:</a:t>
            </a:r>
          </a:p>
          <a:p>
            <a:endParaRPr 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17" y="2743200"/>
            <a:ext cx="5248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12516" y="2638097"/>
            <a:ext cx="4529137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03208" y="3886200"/>
            <a:ext cx="2062246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Berserker </a:t>
            </a:r>
            <a:r>
              <a:rPr lang="en-US" dirty="0" smtClean="0"/>
              <a:t>Class in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However, if his hit point is lower than or equal to half of his maximum </a:t>
            </a:r>
            <a:r>
              <a:rPr lang="en-US" dirty="0" err="1"/>
              <a:t>hp</a:t>
            </a:r>
            <a:r>
              <a:rPr lang="en-US" dirty="0"/>
              <a:t>, he will enter the “berserk mode” and his strength will be doubled to 200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When will it happen?</a:t>
            </a:r>
          </a:p>
          <a:p>
            <a:pPr lvl="1"/>
            <a:r>
              <a:rPr lang="en-US" dirty="0" smtClean="0"/>
              <a:t>Only when he needs to “act()”</a:t>
            </a:r>
          </a:p>
          <a:p>
            <a:pPr lvl="1"/>
            <a:r>
              <a:rPr lang="en-US" altLang="zh-TW" dirty="0" smtClean="0"/>
              <a:t>Change the strength attribute if the condition is met</a:t>
            </a:r>
          </a:p>
          <a:p>
            <a:pPr lvl="1"/>
            <a:r>
              <a:rPr lang="en-US" dirty="0" smtClean="0"/>
              <a:t>Then perform what a Fighter do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02569" y="2483644"/>
            <a:ext cx="9284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Berserker(Fighter):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self.name = 'Berserker'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self.cost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act(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self,myTeam,enemy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&lt;=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self.maxhp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//2):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200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Beserk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mode! Attack double!')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100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super().act(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myTeam,enemy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2708" y="5140569"/>
            <a:ext cx="2321169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6846277" y="4454769"/>
            <a:ext cx="117231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09493" y="5673969"/>
            <a:ext cx="1236784" cy="28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Berserker </a:t>
            </a:r>
            <a:r>
              <a:rPr lang="en-US" dirty="0" smtClean="0"/>
              <a:t>Class in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Note the difference between the orders of calling “super()”</a:t>
            </a:r>
          </a:p>
          <a:p>
            <a:pPr lvl="1"/>
            <a:r>
              <a:rPr lang="en-US" dirty="0" smtClean="0"/>
              <a:t>Why are they different?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02569" y="2483644"/>
            <a:ext cx="9284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Berserker(Fighter):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super().__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self.name = 'Berserker'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self.cost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act(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self,myTeam,enemy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&lt;=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self.maxhp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//2):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200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dprint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Beserk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mode! Attack double!')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self.str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100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super().act(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myTeam,enemy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57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Berserker into the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r>
              <a:rPr lang="en-US" dirty="0" smtClean="0"/>
              <a:t>The class Berserker is ready, but we need to add it to the system</a:t>
            </a:r>
          </a:p>
          <a:p>
            <a:r>
              <a:rPr lang="en-US" dirty="0" smtClean="0"/>
              <a:t>Open the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battle.py</a:t>
            </a:r>
            <a:r>
              <a:rPr lang="en-US" dirty="0" smtClean="0"/>
              <a:t> file</a:t>
            </a:r>
          </a:p>
          <a:p>
            <a:r>
              <a:rPr lang="en-US" altLang="zh-TW" dirty="0" smtClean="0"/>
              <a:t>First, you need to increase the number of character type from 2 to 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723" y="2971323"/>
            <a:ext cx="6528277" cy="37354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782291" y="4364182"/>
            <a:ext cx="1704109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Berserker into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32564" cy="4351338"/>
          </a:xfrm>
        </p:spPr>
        <p:txBody>
          <a:bodyPr/>
          <a:lstStyle/>
          <a:p>
            <a:r>
              <a:rPr lang="en-US" dirty="0" smtClean="0"/>
              <a:t>Then, allow the user to choose 3 for Berserker when they create their team </a:t>
            </a:r>
          </a:p>
          <a:p>
            <a:pPr lvl="1"/>
            <a:r>
              <a:rPr lang="en-US" dirty="0" smtClean="0"/>
              <a:t>Uncomment these two lines</a:t>
            </a:r>
          </a:p>
          <a:p>
            <a:pPr lvl="1"/>
            <a:r>
              <a:rPr lang="en-US" dirty="0" smtClean="0"/>
              <a:t>And these two lines ONLY!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11" y="2546375"/>
            <a:ext cx="8487960" cy="3962953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5954233" y="4527851"/>
            <a:ext cx="141767" cy="575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70764" y="4348716"/>
            <a:ext cx="777143" cy="4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5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Berserker into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uncomment here: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80" y="2543076"/>
            <a:ext cx="7027825" cy="37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r>
              <a:rPr lang="en-US" dirty="0" smtClean="0"/>
              <a:t>You may want to change the default amount of gold that you can use</a:t>
            </a:r>
          </a:p>
          <a:p>
            <a:pPr lvl="1"/>
            <a:r>
              <a:rPr lang="en-US" dirty="0" smtClean="0"/>
              <a:t>The default value is 200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064" y="3366655"/>
            <a:ext cx="3667991" cy="253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723" y="2971323"/>
            <a:ext cx="6528277" cy="37354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55127" y="3262745"/>
            <a:ext cx="1008596" cy="12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 Berserker Implementation!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you have not done it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More Classes!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feel like the Mage is not powerful enough</a:t>
            </a:r>
            <a:endParaRPr lang="en-US" dirty="0"/>
          </a:p>
        </p:txBody>
      </p:sp>
      <p:pic>
        <p:nvPicPr>
          <p:cNvPr id="4" name="Picture 2" descr="Image result for destruction mag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06" y="2294726"/>
            <a:ext cx="8953256" cy="45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2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ArchMage</a:t>
            </a:r>
            <a:r>
              <a:rPr lang="en-US" dirty="0"/>
              <a:t> is a Mage but he costs 600.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if he is the only one alive in his own team, </a:t>
            </a:r>
            <a:endParaRPr lang="en-US" dirty="0" smtClean="0"/>
          </a:p>
          <a:p>
            <a:pPr lvl="1"/>
            <a:r>
              <a:rPr lang="en-US" dirty="0" smtClean="0"/>
              <a:t>he </a:t>
            </a:r>
            <a:r>
              <a:rPr lang="en-US" dirty="0"/>
              <a:t>will cast the special spell </a:t>
            </a:r>
            <a:r>
              <a:rPr lang="en-US" b="1" u="sng" dirty="0">
                <a:solidFill>
                  <a:srgbClr val="FF0000"/>
                </a:solidFill>
              </a:rPr>
              <a:t>KABOOM</a:t>
            </a:r>
            <a:r>
              <a:rPr lang="en-US" dirty="0"/>
              <a:t> and it inflicts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enemy alive with a damage of double of his intelligence, i.e. </a:t>
            </a:r>
            <a:r>
              <a:rPr lang="en-US" dirty="0">
                <a:solidFill>
                  <a:srgbClr val="FF0000"/>
                </a:solidFill>
              </a:rPr>
              <a:t>800</a:t>
            </a:r>
            <a:r>
              <a:rPr lang="en-US" dirty="0"/>
              <a:t> </a:t>
            </a:r>
            <a:r>
              <a:rPr lang="en-US" dirty="0" err="1"/>
              <a:t>hp</a:t>
            </a:r>
            <a:r>
              <a:rPr lang="en-US" dirty="0"/>
              <a:t>!!!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this KABOOM spell also needs 20 mana to cast. Meaning, he has to waste a turn to meditate if his mana is lower than 20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Sample “act” for </a:t>
            </a:r>
            <a:r>
              <a:rPr lang="en-US" dirty="0" err="1" smtClean="0"/>
              <a:t>ArchMage</a:t>
            </a: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19554" y="4851963"/>
            <a:ext cx="7936255" cy="13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file</a:t>
            </a:r>
            <a:endParaRPr 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200"/>
            <a:ext cx="5505450" cy="260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52800" y="2707728"/>
            <a:ext cx="5334000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3581400"/>
            <a:ext cx="1447800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3581400"/>
            <a:ext cx="1447800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check “</a:t>
            </a:r>
            <a:r>
              <a:rPr lang="en-US" dirty="0"/>
              <a:t>if he is the only one alive in his own team</a:t>
            </a:r>
            <a:r>
              <a:rPr lang="en-US" dirty="0" smtClean="0"/>
              <a:t>”?</a:t>
            </a:r>
          </a:p>
          <a:p>
            <a:r>
              <a:rPr lang="en-US" dirty="0" smtClean="0"/>
              <a:t>In the act() function, the two input parameters are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myTeam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enemy</a:t>
            </a:r>
            <a:r>
              <a:rPr lang="en-US" dirty="0" smtClean="0"/>
              <a:t>  (Team)</a:t>
            </a:r>
          </a:p>
          <a:p>
            <a:r>
              <a:rPr lang="en-US" dirty="0" smtClean="0"/>
              <a:t>In which, they are lists of Characters</a:t>
            </a:r>
          </a:p>
          <a:p>
            <a:pPr lvl="1"/>
            <a:r>
              <a:rPr lang="en-US" dirty="0" smtClean="0"/>
              <a:t>And in each Character, there is an attribute “alive”</a:t>
            </a:r>
          </a:p>
          <a:p>
            <a:r>
              <a:rPr lang="en-US" dirty="0" smtClean="0"/>
              <a:t>You can reference to the functions “</a:t>
            </a:r>
            <a:r>
              <a:rPr lang="en-US" dirty="0" err="1" smtClean="0">
                <a:latin typeface="Consolas" panose="020B0609020204030204" pitchFamily="49" charset="0"/>
              </a:rPr>
              <a:t>allAlive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” and “</a:t>
            </a:r>
            <a:r>
              <a:rPr lang="en-US" dirty="0" err="1" smtClean="0">
                <a:latin typeface="Consolas" panose="020B0609020204030204" pitchFamily="49" charset="0"/>
              </a:rPr>
              <a:t>allDead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” to understand how to check if a team is all alive or all dead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Necromancer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6964" cy="4351338"/>
          </a:xfrm>
        </p:spPr>
        <p:txBody>
          <a:bodyPr/>
          <a:lstStyle/>
          <a:p>
            <a:r>
              <a:rPr lang="en-US" dirty="0"/>
              <a:t>A Necromancer is a Mage but he costs 400.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if there are some </a:t>
            </a:r>
            <a:r>
              <a:rPr lang="en-US" i="1" dirty="0"/>
              <a:t>dead</a:t>
            </a:r>
            <a:r>
              <a:rPr lang="en-US" dirty="0"/>
              <a:t> members in his own team, </a:t>
            </a:r>
            <a:endParaRPr lang="en-US" dirty="0" smtClean="0"/>
          </a:p>
          <a:p>
            <a:pPr lvl="1"/>
            <a:r>
              <a:rPr lang="en-US" dirty="0" smtClean="0"/>
              <a:t>He </a:t>
            </a:r>
            <a:r>
              <a:rPr lang="en-US" dirty="0"/>
              <a:t>can cast a spell “raise dead” with 20 mana to revive a random dead team member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recover him half of his maximum hit point, instead of hurting his enemy in his turn.</a:t>
            </a:r>
          </a:p>
        </p:txBody>
      </p:sp>
      <p:pic>
        <p:nvPicPr>
          <p:cNvPr id="1026" name="Picture 2" descr="Image result for cleric resurr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82" y="1825625"/>
            <a:ext cx="5495053" cy="460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59941" y="5964714"/>
            <a:ext cx="5025223" cy="6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job is to implement the three remaining classes with inheritance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Major changes all in characters.py</a:t>
            </a:r>
          </a:p>
          <a:p>
            <a:pPr lvl="1"/>
            <a:r>
              <a:rPr lang="en-US" dirty="0" smtClean="0"/>
              <a:t>Minor changes in battle.py for adding more characters</a:t>
            </a:r>
          </a:p>
          <a:p>
            <a:pPr lvl="1"/>
            <a:r>
              <a:rPr lang="en-US" dirty="0" smtClean="0"/>
              <a:t>No change should be done in team.py</a:t>
            </a:r>
          </a:p>
          <a:p>
            <a:r>
              <a:rPr lang="en-US" dirty="0" smtClean="0"/>
              <a:t>More details on the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only copy and paste </a:t>
            </a:r>
            <a:r>
              <a:rPr lang="en-US" b="1" u="sng" dirty="0"/>
              <a:t>the classes for the three new characters</a:t>
            </a:r>
            <a:r>
              <a:rPr lang="en-US" dirty="0"/>
              <a:t> into coursemology from the file characters.py.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there will be no testing feedback for you because the game is random.</a:t>
            </a:r>
          </a:p>
        </p:txBody>
      </p:sp>
    </p:spTree>
    <p:extLst>
      <p:ext uri="{BB962C8B-B14F-4D97-AF65-F5344CB8AC3E}">
        <p14:creationId xmlns:p14="http://schemas.microsoft.com/office/powerpoint/2010/main" val="15004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Design before you implement. Plan out your class inheritance diagram before you code, especially what are commons or not in each of the class relationship</a:t>
            </a:r>
          </a:p>
          <a:p>
            <a:pPr lvl="0"/>
            <a:r>
              <a:rPr lang="en-US" dirty="0"/>
              <a:t>Implement one class at a time</a:t>
            </a:r>
          </a:p>
          <a:p>
            <a:pPr lvl="0"/>
            <a:r>
              <a:rPr lang="en-US" dirty="0"/>
              <a:t>Make good use of the pause and </a:t>
            </a:r>
            <a:r>
              <a:rPr lang="en-US" dirty="0" err="1">
                <a:latin typeface="Consolas" panose="020B0609020204030204" pitchFamily="49" charset="0"/>
              </a:rPr>
              <a:t>dprint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Make backup from time to time. Especially a copy of your code for each new character type you implemented</a:t>
            </a:r>
          </a:p>
          <a:p>
            <a:pPr lvl="0"/>
            <a:r>
              <a:rPr lang="en-US" dirty="0"/>
              <a:t>You cannot do any hard-coding. And you have to follow the way of OOP instead using other ways to get around, e.g. checking the Character’s name to choose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the Best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If you are given certain amount of gold, say 1200, what should be the best team composition?</a:t>
            </a:r>
          </a:p>
          <a:p>
            <a:r>
              <a:rPr lang="en-US" dirty="0" smtClean="0"/>
              <a:t>Create your new classes</a:t>
            </a:r>
          </a:p>
          <a:p>
            <a:pPr lvl="1"/>
            <a:r>
              <a:rPr lang="en-US" dirty="0" smtClean="0"/>
              <a:t>Ranger? Assassin? Cleric? Bard?</a:t>
            </a:r>
          </a:p>
          <a:p>
            <a:pPr lvl="1"/>
            <a:r>
              <a:rPr lang="en-US" dirty="0" smtClean="0"/>
              <a:t>Vampire?</a:t>
            </a:r>
          </a:p>
          <a:p>
            <a:pPr lvl="2"/>
            <a:r>
              <a:rPr lang="en-US" dirty="0" smtClean="0"/>
              <a:t>Regenerate health when attack</a:t>
            </a:r>
          </a:p>
          <a:p>
            <a:pPr lvl="1"/>
            <a:r>
              <a:rPr lang="en-US" dirty="0" smtClean="0"/>
              <a:t>Confused Fighter?</a:t>
            </a:r>
          </a:p>
          <a:p>
            <a:pPr lvl="2"/>
            <a:r>
              <a:rPr lang="en-US" dirty="0" smtClean="0"/>
              <a:t>May have a %25 chance attack your own team</a:t>
            </a:r>
          </a:p>
          <a:p>
            <a:r>
              <a:rPr lang="en-US" dirty="0"/>
              <a:t>Battle </a:t>
            </a:r>
            <a:r>
              <a:rPr lang="en-US" dirty="0" smtClean="0"/>
              <a:t>Formation</a:t>
            </a:r>
          </a:p>
          <a:p>
            <a:pPr lvl="1"/>
            <a:r>
              <a:rPr lang="en-US" dirty="0" smtClean="0"/>
              <a:t>Difference rows?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00240" y="3202654"/>
            <a:ext cx="4353560" cy="32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file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74731"/>
            <a:ext cx="64008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610600" y="2707728"/>
            <a:ext cx="914400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3581400"/>
            <a:ext cx="914400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3581400"/>
            <a:ext cx="914400" cy="381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3" idx="2"/>
            <a:endCxn id="9" idx="0"/>
          </p:cNvCxnSpPr>
          <p:nvPr/>
        </p:nvCxnSpPr>
        <p:spPr>
          <a:xfrm>
            <a:off x="8610600" y="2239328"/>
            <a:ext cx="457200" cy="46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24700" y="7620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general, it’s not a good habit to name a variable/function so short that you cannot understand what it does</a:t>
            </a:r>
          </a:p>
        </p:txBody>
      </p:sp>
    </p:spTree>
    <p:extLst>
      <p:ext uri="{BB962C8B-B14F-4D97-AF65-F5344CB8AC3E}">
        <p14:creationId xmlns:p14="http://schemas.microsoft.com/office/powerpoint/2010/main" val="12225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OOP Assignment: </a:t>
            </a:r>
            <a:r>
              <a:rPr lang="en-US" dirty="0" smtClean="0"/>
              <a:t>RPG!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play a lot of RPG games nowadays like Final Fantasy, World of </a:t>
            </a:r>
            <a:r>
              <a:rPr lang="en-US" dirty="0" err="1" smtClean="0"/>
              <a:t>Warcrafts</a:t>
            </a:r>
            <a:r>
              <a:rPr lang="en-US" dirty="0" smtClean="0"/>
              <a:t> or DOTA. In this assignment, you are going to implement the characters for a turn-based RPG. </a:t>
            </a:r>
            <a:endParaRPr lang="en-US" dirty="0"/>
          </a:p>
        </p:txBody>
      </p:sp>
      <p:pic>
        <p:nvPicPr>
          <p:cNvPr id="4" name="Picture 3" descr="https://i.imgur.com/WML7K9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39" y="3084916"/>
            <a:ext cx="6491288" cy="3226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3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Type/Class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r>
              <a:rPr lang="en-US" dirty="0" smtClean="0"/>
              <a:t>The game is a fight between two teams of adventurers formed by different </a:t>
            </a:r>
            <a:r>
              <a:rPr lang="en-US" b="1" dirty="0" smtClean="0">
                <a:solidFill>
                  <a:srgbClr val="FF0000"/>
                </a:solidFill>
              </a:rPr>
              <a:t>types</a:t>
            </a:r>
            <a:r>
              <a:rPr lang="en-US" dirty="0" smtClean="0"/>
              <a:t> of characters </a:t>
            </a:r>
          </a:p>
          <a:p>
            <a:pPr lvl="1"/>
            <a:r>
              <a:rPr lang="en-US" dirty="0" smtClean="0"/>
              <a:t>The jargon should be “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” but we do not want to be confused with the “class” in Python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/>
          <a:stretch/>
        </p:blipFill>
        <p:spPr bwMode="auto">
          <a:xfrm>
            <a:off x="6049108" y="1384156"/>
            <a:ext cx="5729624" cy="479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4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3252</Words>
  <Application>Microsoft Macintosh PowerPoint</Application>
  <PresentationFormat>Widescreen</PresentationFormat>
  <Paragraphs>519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新細明體</vt:lpstr>
      <vt:lpstr>Office Theme</vt:lpstr>
      <vt:lpstr>How to I Manage My Own Code?</vt:lpstr>
      <vt:lpstr>Let’s say I wrote some cool code</vt:lpstr>
      <vt:lpstr>Then I can use it for another file</vt:lpstr>
      <vt:lpstr>Or</vt:lpstr>
      <vt:lpstr>Or</vt:lpstr>
      <vt:lpstr>Or</vt:lpstr>
      <vt:lpstr>OOP Assignment: RPG!</vt:lpstr>
      <vt:lpstr>Introduction</vt:lpstr>
      <vt:lpstr>Type/Class of Characters</vt:lpstr>
      <vt:lpstr>Introduction</vt:lpstr>
      <vt:lpstr>Introduction</vt:lpstr>
      <vt:lpstr>Before the Battle</vt:lpstr>
      <vt:lpstr>Before the Battle</vt:lpstr>
      <vt:lpstr>Battle Starts</vt:lpstr>
      <vt:lpstr>Battle Starts</vt:lpstr>
      <vt:lpstr>An Example Battle</vt:lpstr>
      <vt:lpstr>PowerPoint Presentation</vt:lpstr>
      <vt:lpstr>PowerPoint Presentation</vt:lpstr>
      <vt:lpstr>PowerPoint Presentation</vt:lpstr>
      <vt:lpstr>Details of the Battle</vt:lpstr>
      <vt:lpstr>Character Type (Classes)</vt:lpstr>
      <vt:lpstr>PowerPoint Presentation</vt:lpstr>
      <vt:lpstr>Character Classes</vt:lpstr>
      <vt:lpstr>Base Class: Character</vt:lpstr>
      <vt:lpstr>Base Class: Character</vt:lpstr>
      <vt:lpstr>Base Class: Character</vt:lpstr>
      <vt:lpstr>Base Class: Character</vt:lpstr>
      <vt:lpstr>Fighter Class: Subclass of Character</vt:lpstr>
      <vt:lpstr>Fighter Class: Subclass of Character</vt:lpstr>
      <vt:lpstr>Mage Class</vt:lpstr>
      <vt:lpstr>A Team</vt:lpstr>
      <vt:lpstr>Creating a Team</vt:lpstr>
      <vt:lpstr>Example</vt:lpstr>
      <vt:lpstr>PowerPoint Presentation</vt:lpstr>
      <vt:lpstr>Adding New Classes</vt:lpstr>
      <vt:lpstr>Berserker </vt:lpstr>
      <vt:lpstr>Berserker Class in Our Game</vt:lpstr>
      <vt:lpstr>Berserker Class in Our Game</vt:lpstr>
      <vt:lpstr>Berserker Class in Our Game</vt:lpstr>
      <vt:lpstr>Berserker Class in Our Game</vt:lpstr>
      <vt:lpstr>Berserker Class in Our Game</vt:lpstr>
      <vt:lpstr>Adding Berserker into the System</vt:lpstr>
      <vt:lpstr>Adding Berserker into the System</vt:lpstr>
      <vt:lpstr>Adding Berserker into the System</vt:lpstr>
      <vt:lpstr>Optional</vt:lpstr>
      <vt:lpstr>Finish Berserker Implementation!</vt:lpstr>
      <vt:lpstr>Two More Classes!</vt:lpstr>
      <vt:lpstr>ArchMage</vt:lpstr>
      <vt:lpstr>ArchMage</vt:lpstr>
      <vt:lpstr>ArchMage</vt:lpstr>
      <vt:lpstr>Necromancer</vt:lpstr>
      <vt:lpstr>Your Tasks</vt:lpstr>
      <vt:lpstr>Submission</vt:lpstr>
      <vt:lpstr>Tips</vt:lpstr>
      <vt:lpstr>Extra Tasks</vt:lpstr>
    </vt:vector>
  </TitlesOfParts>
  <Company>National University of Singapore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 Manage My Own Code?</dc:title>
  <dc:creator>Cheng Holun</dc:creator>
  <cp:lastModifiedBy>Microsoft Office User</cp:lastModifiedBy>
  <cp:revision>175</cp:revision>
  <dcterms:created xsi:type="dcterms:W3CDTF">2019-09-19T06:47:19Z</dcterms:created>
  <dcterms:modified xsi:type="dcterms:W3CDTF">2019-11-07T23:55:32Z</dcterms:modified>
</cp:coreProperties>
</file>