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tiff" Extension="tiff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  <p:sldId r:id="rId33" id="283"/>
  </p:sldIdLst>
  <p:sldSz cx="12192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>
    <p:restoredLeft sz="15620"/>
    <p:restoredTop sz="94660"/>
  </p:normalViewPr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64"/>
          <a:sy d="100" n="64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84" y="534"/>
      </p:cViewPr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" n="1"/>
        <a:sy d="1" n="1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slides/slide8.xml" Type="http://schemas.openxmlformats.org/officeDocument/2006/relationships/slide"></Relationship><Relationship Id="rId14" Target="slides/slide9.xml" Type="http://schemas.openxmlformats.org/officeDocument/2006/relationships/slide"></Relationship><Relationship Id="rId15" Target="slides/slide10.xml" Type="http://schemas.openxmlformats.org/officeDocument/2006/relationships/slide"></Relationship><Relationship Id="rId16" Target="slides/slide11.xml" Type="http://schemas.openxmlformats.org/officeDocument/2006/relationships/slide"></Relationship><Relationship Id="rId17" Target="slides/slide12.xml" Type="http://schemas.openxmlformats.org/officeDocument/2006/relationships/slide"></Relationship><Relationship Id="rId18" Target="slides/slide13.xml" Type="http://schemas.openxmlformats.org/officeDocument/2006/relationships/slide"></Relationship><Relationship Id="rId19" Target="slides/slide14.xml" Type="http://schemas.openxmlformats.org/officeDocument/2006/relationships/slide"></Relationship><Relationship Id="rId20" Target="slides/slide15.xml" Type="http://schemas.openxmlformats.org/officeDocument/2006/relationships/slide"></Relationship><Relationship Id="rId21" Target="slides/slide16.xml" Type="http://schemas.openxmlformats.org/officeDocument/2006/relationships/slide"></Relationship><Relationship Id="rId22" Target="slides/slide17.xml" Type="http://schemas.openxmlformats.org/officeDocument/2006/relationships/slide"></Relationship><Relationship Id="rId23" Target="slides/slide18.xml" Type="http://schemas.openxmlformats.org/officeDocument/2006/relationships/slide"></Relationship><Relationship Id="rId24" Target="slides/slide19.xml" Type="http://schemas.openxmlformats.org/officeDocument/2006/relationships/slide"></Relationship><Relationship Id="rId25" Target="slides/slide20.xml" Type="http://schemas.openxmlformats.org/officeDocument/2006/relationships/slide"></Relationship><Relationship Id="rId26" Target="slides/slide21.xml" Type="http://schemas.openxmlformats.org/officeDocument/2006/relationships/slide"></Relationship><Relationship Id="rId27" Target="slides/slide22.xml" Type="http://schemas.openxmlformats.org/officeDocument/2006/relationships/slide"></Relationship><Relationship Id="rId28" Target="slides/slide23.xml" Type="http://schemas.openxmlformats.org/officeDocument/2006/relationships/slide"></Relationship><Relationship Id="rId29" Target="slides/slide24.xml" Type="http://schemas.openxmlformats.org/officeDocument/2006/relationships/slide"></Relationship><Relationship Id="rId30" Target="slides/slide25.xml" Type="http://schemas.openxmlformats.org/officeDocument/2006/relationships/slide"></Relationship><Relationship Id="rId31" Target="slides/slide26.xml" Type="http://schemas.openxmlformats.org/officeDocument/2006/relationships/slide"></Relationship><Relationship Id="rId32" Target="slides/slide27.xml" Type="http://schemas.openxmlformats.org/officeDocument/2006/relationships/slide"></Relationship><Relationship Id="rId33" Target="slides/slide28.xml" Type="http://schemas.openxmlformats.org/officeDocument/2006/relationships/slide"></Relationship><Relationship Id="rId34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Head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2971800" cy="45878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0"/>
            <a:ext cx="2971800" cy="45878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1A660BFC-CF1F-4719-9BF0-BA110EF1DE8B}" type="datetimeFigureOut">
              <a:rPr lang="en-US" smtClean="0">
                <a:uFillTx/>
              </a:rPr>
              <a:t>10/21/2019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Imag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Notes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8685213"/>
            <a:ext cx="2971800" cy="45878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56458CF3-4846-439E-B3EE-3FBC397F09E8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1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1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1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1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1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2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8.xml.rels><?xml version="1.0" standalone="yes" ?><Relationships xmlns="http://schemas.openxmlformats.org/package/2006/relationships"><Relationship Id="rId1" Target="../slides/slide2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6458CF3-4846-439E-B3EE-3FBC397F09E8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6458CF3-4846-439E-B3EE-3FBC397F09E8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6458CF3-4846-439E-B3EE-3FBC397F09E8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6458CF3-4846-439E-B3EE-3FBC397F09E8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6458CF3-4846-439E-B3EE-3FBC397F09E8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6458CF3-4846-439E-B3EE-3FBC397F09E8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6458CF3-4846-439E-B3EE-3FBC397F09E8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6458CF3-4846-439E-B3EE-3FBC397F09E8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1122363"/>
            <a:ext cx="9144000" cy="2387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3602038"/>
            <a:ext cx="9144000" cy="1655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ctr" indent="0" marL="0">
              <a:buNone/>
              <a:defRPr sz="2400"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5214302-51C2-42A0-8598-BE8EE0B30E88}" type="datetimeFigureOut">
              <a:rPr lang="en-US" smtClean="0">
                <a:uFillTx/>
              </a:rPr>
              <a:t>10/21/2019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0EE596B-29BB-49A7-994C-FFDACE6664B0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5214302-51C2-42A0-8598-BE8EE0B30E88}" type="datetimeFigureOut">
              <a:rPr lang="en-US" smtClean="0">
                <a:uFillTx/>
              </a:rPr>
              <a:t>10/21/2019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0EE596B-29BB-49A7-994C-FFDACE6664B0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724900" y="365125"/>
            <a:ext cx="2628900" cy="58118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7734300" cy="58118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5214302-51C2-42A0-8598-BE8EE0B30E88}" type="datetimeFigureOut">
              <a:rPr lang="en-US" smtClean="0">
                <a:uFillTx/>
              </a:rPr>
              <a:t>10/21/2019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0EE596B-29BB-49A7-994C-FFDACE6664B0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5214302-51C2-42A0-8598-BE8EE0B30E88}" type="datetimeFigureOut">
              <a:rPr lang="en-US" smtClean="0">
                <a:uFillTx/>
              </a:rPr>
              <a:t>10/21/2019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0EE596B-29BB-49A7-994C-FFDACE6664B0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1850" y="1709738"/>
            <a:ext cx="10515600" cy="285273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1850" y="4589463"/>
            <a:ext cx="10515600" cy="150018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5214302-51C2-42A0-8598-BE8EE0B30E88}" type="datetimeFigureOut">
              <a:rPr lang="en-US" smtClean="0">
                <a:uFillTx/>
              </a:rPr>
              <a:t>10/21/2019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0EE596B-29BB-49A7-994C-FFDACE6664B0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5181600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825625"/>
            <a:ext cx="5181600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5214302-51C2-42A0-8598-BE8EE0B30E88}" type="datetimeFigureOut">
              <a:rPr lang="en-US" smtClean="0">
                <a:uFillTx/>
              </a:rPr>
              <a:t>10/21/2019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0EE596B-29BB-49A7-994C-FFDACE6664B0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36512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1681163"/>
            <a:ext cx="5157787" cy="8239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505075"/>
            <a:ext cx="5157787" cy="3684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681163"/>
            <a:ext cx="5183188" cy="8239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2505075"/>
            <a:ext cx="5183188" cy="3684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5214302-51C2-42A0-8598-BE8EE0B30E88}" type="datetimeFigureOut">
              <a:rPr lang="en-US" smtClean="0">
                <a:uFillTx/>
              </a:rPr>
              <a:t>10/21/2019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0EE596B-29BB-49A7-994C-FFDACE6664B0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5214302-51C2-42A0-8598-BE8EE0B30E88}" type="datetimeFigureOut">
              <a:rPr lang="en-US" smtClean="0">
                <a:uFillTx/>
              </a:rPr>
              <a:t>10/21/2019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0EE596B-29BB-49A7-994C-FFDACE6664B0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Dat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5214302-51C2-42A0-8598-BE8EE0B30E88}" type="datetimeFigureOut">
              <a:rPr lang="en-US" smtClean="0">
                <a:uFillTx/>
              </a:rPr>
              <a:t>10/21/2019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0EE596B-29BB-49A7-994C-FFDACE6664B0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457200"/>
            <a:ext cx="3932237" cy="1600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3188" y="987425"/>
            <a:ext cx="6172200" cy="48736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057400"/>
            <a:ext cx="3932237" cy="3811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5214302-51C2-42A0-8598-BE8EE0B30E88}" type="datetimeFigureOut">
              <a:rPr lang="en-US" smtClean="0">
                <a:uFillTx/>
              </a:rPr>
              <a:t>10/21/2019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0EE596B-29BB-49A7-994C-FFDACE6664B0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457200"/>
            <a:ext cx="3932237" cy="1600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3188" y="987425"/>
            <a:ext cx="6172200" cy="48736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057400"/>
            <a:ext cx="3932237" cy="3811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5214302-51C2-42A0-8598-BE8EE0B30E88}" type="datetimeFigureOut">
              <a:rPr lang="en-US" smtClean="0">
                <a:uFillTx/>
              </a:rPr>
              <a:t>10/21/2019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0EE596B-29BB-49A7-994C-FFDACE6664B0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10515600" cy="435133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65214302-51C2-42A0-8598-BE8EE0B30E88}" type="datetimeFigureOut">
              <a:rPr lang="en-US" smtClean="0">
                <a:uFillTx/>
              </a:rPr>
              <a:t>10/21/2019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80EE596B-29BB-49A7-994C-FFDACE6664B0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1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13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14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3.xml" Type="http://schemas.openxmlformats.org/officeDocument/2006/relationships/notesSlide"></Relationship></Relationships>
</file>

<file path=ppt/slides/_rels/slide15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4.xml" Type="http://schemas.openxmlformats.org/officeDocument/2006/relationships/notesSlide"></Relationship></Relationships>
</file>

<file path=ppt/slides/_rels/slide16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7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5.xml" Type="http://schemas.openxmlformats.org/officeDocument/2006/relationships/notesSlide"></Relationship><Relationship Id="rId3" Target="../media/image2.png" Type="http://schemas.openxmlformats.org/officeDocument/2006/relationships/image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9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6.xml" Type="http://schemas.openxmlformats.org/officeDocument/2006/relationships/notesSlide"></Relationship></Relationships>
</file>

<file path=ppt/slides/_rels/slide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1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7.xml" Type="http://schemas.openxmlformats.org/officeDocument/2006/relationships/notesSlide"></Relationship></Relationships>
</file>

<file path=ppt/slides/_rels/slide2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4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8.xml" Type="http://schemas.openxmlformats.org/officeDocument/2006/relationships/notesSlide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.tiff" Type="http://schemas.openxmlformats.org/officeDocument/2006/relationships/image"></Relationship></Relationships>
</file>

<file path=ppt/slides/_rels/slide2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.tiff" Type="http://schemas.openxmlformats.org/officeDocument/2006/relationships/image"></Relationship><Relationship Id="rId3" Target="../media/image4.jpeg" Type="http://schemas.openxmlformats.org/officeDocument/2006/relationships/image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jpeg" Type="http://schemas.openxmlformats.org/officeDocument/2006/relationships/image"></Relationship></Relationships>
</file>

<file path=ppt/slides/_rels/slide2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.tiff" Type="http://schemas.openxmlformats.org/officeDocument/2006/relationships/image"></Relationship><Relationship Id="rId3" Target="../media/image6.jpe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OOP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Home Challenge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622914"/>
            <a:ext cx="10515600" cy="51144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lnSpcReduction="10000"/>
          </a:bodyPr>
          <a:lstStyle/>
          <a:p>
            <a:r>
              <a:rPr dirty="0" lang="en-US" smtClean="0">
                <a:uFillTx/>
              </a:rPr>
              <a:t>method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TransferTo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  <a:r>
              <a:rPr dirty="0" lang="en-US" smtClean="0">
                <a:uFillTx/>
              </a:rPr>
              <a:t> in class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BankAccount</a:t>
            </a:r>
            <a:endParaRPr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lvl="1"/>
            <a:r>
              <a:rPr dirty="0" lang="en-US" smtClean="0">
                <a:uFillTx/>
              </a:rPr>
              <a:t>Given another account, you can transfer your money to another, e.g.</a:t>
            </a:r>
          </a:p>
          <a:p>
            <a:pPr indent="0" lvl="1" marL="45720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myAcc.transferTo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(myWifeAcc,500)</a:t>
            </a:r>
          </a:p>
          <a:p>
            <a:r>
              <a:rPr dirty="0" lang="en-US" smtClean="0">
                <a:uFillTx/>
              </a:rPr>
              <a:t>method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setupGiro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in class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BankAccount</a:t>
            </a:r>
            <a:endParaRPr dirty="0" lang="en-US" smtClean="0">
              <a:uFillTx/>
            </a:endParaRPr>
          </a:p>
          <a:p>
            <a:pPr lvl="1"/>
            <a:r>
              <a:rPr dirty="0" lang="en-US" smtClean="0">
                <a:uFillTx/>
              </a:rPr>
              <a:t>Money will be deducted every year before interest</a:t>
            </a:r>
          </a:p>
          <a:p>
            <a:pPr indent="0" lvl="1" marL="45720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=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BankAccount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(‘Alan’,1100,0.04)</a:t>
            </a:r>
          </a:p>
          <a:p>
            <a:pPr indent="0" lvl="1" marL="45720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myAcc.setupGiro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(40)</a:t>
            </a:r>
          </a:p>
          <a:p>
            <a:pPr indent="0" lvl="1" marL="45720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myAcc.setupGiro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(60)</a:t>
            </a:r>
          </a:p>
          <a:p>
            <a:pPr indent="0" lvl="1" marL="45720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myAcc.oneYearHasPass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lvl="1" marL="45720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myAcc.showBalance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lvl="1" marL="45720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Your balance is $1040</a:t>
            </a:r>
          </a:p>
          <a:p>
            <a:r>
              <a:rPr dirty="0" lang="en-US" smtClean="0">
                <a:uFillTx/>
              </a:rPr>
              <a:t>A new class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JointAccount</a:t>
            </a:r>
            <a:endParaRPr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lvl="1"/>
            <a:r>
              <a:rPr dirty="0" lang="en-US" smtClean="0">
                <a:uFillTx/>
              </a:rPr>
              <a:t>An account has two names, anyone of them can withdraw</a:t>
            </a:r>
            <a:endParaRPr dirty="0" lang="en-US" smtClean="0">
              <a:solidFill>
                <a:srgbClr val="2F1BFF"/>
              </a:solidFill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endParaRPr dirty="0" lang="en-US" smtClean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it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Vehicles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ub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"/>
            <a:ext cx="9220199" cy="685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Recap: Lecture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Content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984" y="3250026"/>
            <a:ext cx="3955595" cy="1387288"/>
          </a:xfr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/>
          </a:bodyPr>
          <a:lstStyle/>
          <a:p>
            <a:pPr algn="ctr" indent="0" marL="0">
              <a:buNone/>
            </a:pPr>
            <a:r>
              <a:rPr b="1"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Sportscar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uFillTx/>
              </a:rPr>
              <a:t>Methods</a:t>
            </a:r>
            <a:r>
              <a:rPr dirty="0" lang="en-US" smtClean="0">
                <a:solidFill>
                  <a:schemeClr val="tx1"/>
                </a:solidFill>
                <a:uFillTx/>
              </a:rPr>
              <a:t>: 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init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__(),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turnOnTurbo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</a:t>
            </a:r>
            <a:endParaRPr dirty="0" lang="en-US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46314" y="3250026"/>
            <a:ext cx="5018468" cy="1991445"/>
          </a:xfr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/>
          </a:bodyPr>
          <a:lstStyle/>
          <a:p>
            <a:pPr algn="ctr" indent="0" marL="0"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Lorry</a:t>
            </a:r>
          </a:p>
          <a:p>
            <a:r>
              <a:rPr dirty="0" lang="en-US" smtClean="0">
                <a:uFillTx/>
              </a:rPr>
              <a:t>Attributes: </a:t>
            </a:r>
            <a:r>
              <a:rPr dirty="0" lang="en-US" smtClean="0">
                <a:uFillTx/>
                <a:latin charset="0" typeface="Consolas"/>
                <a:ea charset="0" typeface="Consolas"/>
                <a:cs charset="0" typeface="Consolas"/>
              </a:rPr>
              <a:t>cargo</a:t>
            </a:r>
            <a:endParaRPr dirty="0" lang="en-US"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init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__(),load(),unload()</a:t>
            </a:r>
            <a:r>
              <a:rPr dirty="0" lang="en-US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,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inventory()</a:t>
            </a:r>
            <a:endParaRPr dirty="0" lang="en-US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5740" y="685799"/>
            <a:ext cx="8000504" cy="1664797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solidFill>
                  <a:schemeClr val="tx1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Vehicle</a:t>
            </a: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Attributes:</a:t>
            </a:r>
            <a:r>
              <a:rPr dirty="0" lang="en-US">
                <a:solidFill>
                  <a:schemeClr val="tx1"/>
                </a:solidFill>
                <a:uFillTx/>
              </a:rPr>
              <a:t>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pos,velocity</a:t>
            </a:r>
            <a:endParaRPr dirty="0" lang="en-US" smtClean="0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 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setVelocity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(),move()</a:t>
            </a:r>
          </a:p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46312" y="5508811"/>
            <a:ext cx="5018469" cy="1185903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Bisarca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 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load()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Straight Connector 41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V="1">
            <a:off x="6650182" y="5241471"/>
            <a:ext cx="0" cy="267340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20545" y="685801"/>
            <a:ext cx="3590061" cy="1664798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Canon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uFillTx/>
              </a:rPr>
              <a:t>Attributes: </a:t>
            </a:r>
            <a:r>
              <a:rPr dirty="0" err="1" lang="en-US" smtClean="0">
                <a:uFillTx/>
                <a:latin charset="0" typeface="Consolas"/>
                <a:ea charset="0" typeface="Consolas"/>
                <a:cs charset="0" typeface="Consolas"/>
              </a:rPr>
              <a:t>numAmmo</a:t>
            </a:r>
            <a:endParaRPr dirty="0" lang="en-US" smtClean="0"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uFillTx/>
              </a:rPr>
              <a:t>Methods: </a:t>
            </a:r>
            <a:r>
              <a:rPr dirty="0" lang="en-US" smtClean="0">
                <a:uFillTx/>
                <a:latin charset="0" typeface="Consolas"/>
                <a:ea charset="0" typeface="Consolas"/>
                <a:cs charset="0" typeface="Consolas"/>
              </a:rPr>
              <a:t>fire()</a:t>
            </a: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58399" y="3250024"/>
            <a:ext cx="1465211" cy="735501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Tank</a:t>
            </a:r>
          </a:p>
          <a:p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Straight Connector 20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81857" y="2350597"/>
            <a:ext cx="1" cy="899429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Straight Connector 2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6" idx="2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05992" y="2350596"/>
            <a:ext cx="0" cy="449712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Straight Connector 2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62781" y="2800311"/>
            <a:ext cx="8390474" cy="0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Straight Connector 2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endCxn id="7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62781" y="2800311"/>
            <a:ext cx="1" cy="449715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Straight Connector 3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453255" y="2800310"/>
            <a:ext cx="0" cy="449714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Straight Connector 4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9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flipV="1">
            <a:off x="6650182" y="2800308"/>
            <a:ext cx="5366" cy="449718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More Realistic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85000" lnSpcReduction="10000"/>
          </a:bodyPr>
          <a:lstStyle/>
          <a:p>
            <a:r>
              <a:rPr dirty="0" lang="en-US" smtClean="0">
                <a:uFillTx/>
              </a:rPr>
              <a:t>Let’s try to be more realistic</a:t>
            </a:r>
          </a:p>
          <a:p>
            <a:r>
              <a:rPr dirty="0" lang="en-US" smtClean="0">
                <a:uFillTx/>
              </a:rPr>
              <a:t>Every vehicle need some petrol</a:t>
            </a:r>
          </a:p>
          <a:p>
            <a:pPr lvl="1"/>
            <a:r>
              <a:rPr dirty="0" err="1" lang="en-US" smtClean="0">
                <a:uFillTx/>
              </a:rPr>
              <a:t>Sportscar</a:t>
            </a:r>
            <a:r>
              <a:rPr dirty="0" lang="en-US" smtClean="0">
                <a:uFillTx/>
              </a:rPr>
              <a:t>, Lorry, etc.</a:t>
            </a:r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A new method called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addPetrol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(n)</a:t>
            </a:r>
            <a:r>
              <a:rPr dirty="0" lang="en-US" smtClean="0">
                <a:uFillTx/>
              </a:rPr>
              <a:t> will add n liters of petrol into a vehicle</a:t>
            </a:r>
          </a:p>
          <a:p>
            <a:r>
              <a:rPr dirty="0" lang="en-US" smtClean="0">
                <a:uFillTx/>
              </a:rPr>
              <a:t>And for every “move”, the vehicle will use 1 liter of petrol</a:t>
            </a:r>
          </a:p>
          <a:p>
            <a:r>
              <a:rPr dirty="0" lang="en-US" smtClean="0">
                <a:uFillTx/>
              </a:rPr>
              <a:t>What attribute do you need to add? And where?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825624"/>
            <a:ext cx="5181600" cy="503237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85000" lnSpcReduction="10000"/>
          </a:bodyPr>
          <a:lstStyle/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myCar.addPetrol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(2)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myCar.move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Move to (0, 80)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myCar.move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Move to (0, 160)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myCar.move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Out of petrol. Cannot Move.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myCar.addPetrol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(1)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myCar.move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Move to (0, 240)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myCar.move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Out of petrol. Cannot Move.</a:t>
            </a:r>
            <a:endParaRPr dirty="0" lang="en-US">
              <a:solidFill>
                <a:srgbClr val="2F1BFF"/>
              </a:solidFill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"/>
            <a:ext cx="9220199" cy="685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Add where?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Content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984" y="3250026"/>
            <a:ext cx="3955595" cy="1387288"/>
          </a:xfr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/>
          </a:bodyPr>
          <a:lstStyle/>
          <a:p>
            <a:pPr algn="ctr" indent="0" marL="0">
              <a:buNone/>
            </a:pPr>
            <a:r>
              <a:rPr b="1"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Sportscar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uFillTx/>
              </a:rPr>
              <a:t>Methods</a:t>
            </a:r>
            <a:r>
              <a:rPr dirty="0" lang="en-US" smtClean="0">
                <a:solidFill>
                  <a:schemeClr val="tx1"/>
                </a:solidFill>
                <a:uFillTx/>
              </a:rPr>
              <a:t>: 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init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__(),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turnOnTurbo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</a:t>
            </a:r>
            <a:endParaRPr dirty="0" lang="en-US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46314" y="3250026"/>
            <a:ext cx="5018468" cy="1991445"/>
          </a:xfr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/>
          </a:bodyPr>
          <a:lstStyle/>
          <a:p>
            <a:pPr algn="ctr" indent="0" marL="0"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Lorry</a:t>
            </a:r>
          </a:p>
          <a:p>
            <a:r>
              <a:rPr dirty="0" lang="en-US" smtClean="0">
                <a:uFillTx/>
              </a:rPr>
              <a:t>Attributes: </a:t>
            </a:r>
            <a:r>
              <a:rPr dirty="0" lang="en-US" smtClean="0">
                <a:uFillTx/>
                <a:latin charset="0" typeface="Consolas"/>
                <a:ea charset="0" typeface="Consolas"/>
                <a:cs charset="0" typeface="Consolas"/>
              </a:rPr>
              <a:t>cargo</a:t>
            </a:r>
            <a:endParaRPr dirty="0" lang="en-US"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init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__(),load(),unload()</a:t>
            </a:r>
            <a:r>
              <a:rPr dirty="0" lang="en-US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,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inventory()</a:t>
            </a:r>
            <a:endParaRPr dirty="0" lang="en-US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5740" y="685799"/>
            <a:ext cx="8000504" cy="1664797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solidFill>
                  <a:schemeClr val="tx1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Vehicle</a:t>
            </a: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Attributes:</a:t>
            </a:r>
            <a:r>
              <a:rPr dirty="0" lang="en-US">
                <a:solidFill>
                  <a:schemeClr val="tx1"/>
                </a:solidFill>
                <a:uFillTx/>
              </a:rPr>
              <a:t>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pos,velocity</a:t>
            </a:r>
            <a:endParaRPr dirty="0" lang="en-US" smtClean="0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 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setVelocity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(),move()</a:t>
            </a:r>
          </a:p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46312" y="5508811"/>
            <a:ext cx="5018469" cy="1185903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Bisarca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 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load()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Straight Connector 41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V="1">
            <a:off x="6650182" y="5241471"/>
            <a:ext cx="0" cy="267340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20545" y="685801"/>
            <a:ext cx="3590061" cy="1664798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Canon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uFillTx/>
              </a:rPr>
              <a:t>Attributes: </a:t>
            </a:r>
            <a:r>
              <a:rPr dirty="0" err="1" lang="en-US" smtClean="0">
                <a:uFillTx/>
                <a:latin charset="0" typeface="Consolas"/>
                <a:ea charset="0" typeface="Consolas"/>
                <a:cs charset="0" typeface="Consolas"/>
              </a:rPr>
              <a:t>numAmmo</a:t>
            </a:r>
            <a:endParaRPr dirty="0" lang="en-US" smtClean="0"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uFillTx/>
              </a:rPr>
              <a:t>Methods: </a:t>
            </a:r>
            <a:r>
              <a:rPr dirty="0" lang="en-US" smtClean="0">
                <a:uFillTx/>
                <a:latin charset="0" typeface="Consolas"/>
                <a:ea charset="0" typeface="Consolas"/>
                <a:cs charset="0" typeface="Consolas"/>
              </a:rPr>
              <a:t>fire()</a:t>
            </a: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58399" y="3250024"/>
            <a:ext cx="1465211" cy="735501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Tank</a:t>
            </a:r>
          </a:p>
          <a:p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Straight Connector 20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81857" y="2350597"/>
            <a:ext cx="1" cy="899429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Straight Connector 2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6" idx="2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05992" y="2350596"/>
            <a:ext cx="0" cy="449712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Straight Connector 2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62781" y="2800311"/>
            <a:ext cx="8390474" cy="0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Straight Connector 2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endCxn id="7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62781" y="2800311"/>
            <a:ext cx="1" cy="449715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Straight Connector 3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453255" y="2800310"/>
            <a:ext cx="0" cy="449714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Straight Connector 4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9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flipV="1">
            <a:off x="6650182" y="2800308"/>
            <a:ext cx="5366" cy="449718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"/>
            <a:ext cx="9220199" cy="685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Add </a:t>
            </a:r>
            <a:r>
              <a:rPr dirty="0" lang="en-US" smtClean="0">
                <a:solidFill>
                  <a:srgbClr val="FF0000"/>
                </a:solidFill>
                <a:uFillTx/>
              </a:rPr>
              <a:t>Red</a:t>
            </a:r>
            <a:r>
              <a:rPr dirty="0" lang="en-US" smtClean="0">
                <a:uFillTx/>
              </a:rPr>
              <a:t> and Modify </a:t>
            </a:r>
            <a:r>
              <a:rPr dirty="0" lang="en-US" smtClean="0">
                <a:solidFill>
                  <a:srgbClr val="92D050"/>
                </a:solidFill>
                <a:uFillTx/>
              </a:rPr>
              <a:t>Green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Content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984" y="3250026"/>
            <a:ext cx="3955595" cy="1387288"/>
          </a:xfr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/>
          </a:bodyPr>
          <a:lstStyle/>
          <a:p>
            <a:pPr algn="ctr" indent="0" marL="0">
              <a:buNone/>
            </a:pPr>
            <a:r>
              <a:rPr b="1"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Sportscar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uFillTx/>
              </a:rPr>
              <a:t>Methods</a:t>
            </a:r>
            <a:r>
              <a:rPr dirty="0" lang="en-US" smtClean="0">
                <a:solidFill>
                  <a:schemeClr val="tx1"/>
                </a:solidFill>
                <a:uFillTx/>
              </a:rPr>
              <a:t>: 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init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__(),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turnOnTurbo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</a:t>
            </a:r>
            <a:endParaRPr dirty="0" lang="en-US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46314" y="3250026"/>
            <a:ext cx="5018468" cy="1991445"/>
          </a:xfr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/>
          </a:bodyPr>
          <a:lstStyle/>
          <a:p>
            <a:pPr algn="ctr" indent="0" marL="0"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Lorry</a:t>
            </a:r>
          </a:p>
          <a:p>
            <a:r>
              <a:rPr dirty="0" lang="en-US" smtClean="0">
                <a:uFillTx/>
              </a:rPr>
              <a:t>Attributes: </a:t>
            </a:r>
            <a:r>
              <a:rPr dirty="0" lang="en-US" smtClean="0">
                <a:uFillTx/>
                <a:latin charset="0" typeface="Consolas"/>
                <a:ea charset="0" typeface="Consolas"/>
                <a:cs charset="0" typeface="Consolas"/>
              </a:rPr>
              <a:t>cargo</a:t>
            </a:r>
            <a:endParaRPr dirty="0" lang="en-US"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init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__(),load(),unload()</a:t>
            </a:r>
            <a:r>
              <a:rPr dirty="0" lang="en-US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,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inventory()</a:t>
            </a:r>
            <a:endParaRPr dirty="0" lang="en-US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5740" y="685799"/>
            <a:ext cx="8000504" cy="1664797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 fontScale="925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solidFill>
                  <a:schemeClr val="tx1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Vehicle</a:t>
            </a: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Attributes:</a:t>
            </a:r>
            <a:r>
              <a:rPr dirty="0" lang="en-US">
                <a:solidFill>
                  <a:schemeClr val="tx1"/>
                </a:solidFill>
                <a:uFillTx/>
              </a:rPr>
              <a:t>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pos,velocity,</a:t>
            </a:r>
            <a:r>
              <a:rPr dirty="0" err="1" lang="en-US" smtClean="0">
                <a:solidFill>
                  <a:srgbClr val="FF0000"/>
                </a:solidFill>
                <a:uFillTx/>
                <a:latin charset="0" typeface="Consolas"/>
                <a:ea charset="0" typeface="Consolas"/>
                <a:cs charset="0" typeface="Consolas"/>
              </a:rPr>
              <a:t>petrol</a:t>
            </a:r>
            <a:endParaRPr dirty="0" lang="en-US" smtClean="0">
              <a:solidFill>
                <a:srgbClr val="FF0000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 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setVelocity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(),</a:t>
            </a:r>
            <a:r>
              <a:rPr dirty="0" lang="en-US" smtClean="0">
                <a:solidFill>
                  <a:srgbClr val="92D050"/>
                </a:solidFill>
                <a:uFillTx/>
                <a:latin charset="0" typeface="Consolas"/>
                <a:ea charset="0" typeface="Consolas"/>
                <a:cs charset="0" typeface="Consolas"/>
              </a:rPr>
              <a:t>move</a:t>
            </a:r>
            <a:r>
              <a:rPr dirty="0" lang="en-US" smtClean="0">
                <a:solidFill>
                  <a:srgbClr val="92D050"/>
                </a:solidFill>
                <a:uFillTx/>
                <a:latin charset="0" typeface="Consolas"/>
                <a:ea charset="0" typeface="Consolas"/>
                <a:cs charset="0" typeface="Consolas"/>
              </a:rPr>
              <a:t>()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,</a:t>
            </a:r>
            <a:r>
              <a:rPr dirty="0" err="1" lang="en-US" smtClean="0">
                <a:solidFill>
                  <a:srgbClr val="FF0000"/>
                </a:solidFill>
                <a:uFillTx/>
                <a:latin charset="0" typeface="Consolas"/>
                <a:ea charset="0" typeface="Consolas"/>
                <a:cs charset="0" typeface="Consolas"/>
              </a:rPr>
              <a:t>addPetrol</a:t>
            </a:r>
            <a:r>
              <a:rPr dirty="0" lang="en-US" smtClean="0">
                <a:solidFill>
                  <a:srgbClr val="FF0000"/>
                </a:solidFill>
                <a:uFillTx/>
                <a:latin charset="0" typeface="Consolas"/>
                <a:ea charset="0" typeface="Consolas"/>
                <a:cs charset="0" typeface="Consolas"/>
              </a:rPr>
              <a:t>()</a:t>
            </a:r>
            <a:endParaRPr dirty="0" lang="en-US" smtClean="0">
              <a:solidFill>
                <a:srgbClr val="FF0000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46312" y="5508811"/>
            <a:ext cx="5018469" cy="1185903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Bisarca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 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load()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Straight Connector 41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V="1">
            <a:off x="6650182" y="5241471"/>
            <a:ext cx="0" cy="267340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20545" y="685801"/>
            <a:ext cx="3590061" cy="1664798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Canon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uFillTx/>
              </a:rPr>
              <a:t>Attributes: </a:t>
            </a:r>
            <a:r>
              <a:rPr dirty="0" err="1" lang="en-US" smtClean="0">
                <a:uFillTx/>
                <a:latin charset="0" typeface="Consolas"/>
                <a:ea charset="0" typeface="Consolas"/>
                <a:cs charset="0" typeface="Consolas"/>
              </a:rPr>
              <a:t>numAmmo</a:t>
            </a:r>
            <a:endParaRPr dirty="0" lang="en-US" smtClean="0"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uFillTx/>
              </a:rPr>
              <a:t>Methods: </a:t>
            </a:r>
            <a:r>
              <a:rPr dirty="0" lang="en-US" smtClean="0">
                <a:uFillTx/>
                <a:latin charset="0" typeface="Consolas"/>
                <a:ea charset="0" typeface="Consolas"/>
                <a:cs charset="0" typeface="Consolas"/>
              </a:rPr>
              <a:t>fire()</a:t>
            </a: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58399" y="3250024"/>
            <a:ext cx="1465211" cy="735501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Tank</a:t>
            </a:r>
          </a:p>
          <a:p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Straight Connector 20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81857" y="2350597"/>
            <a:ext cx="1" cy="899429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Straight Connector 2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6" idx="2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05992" y="2350596"/>
            <a:ext cx="0" cy="449712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Straight Connector 2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62781" y="2800311"/>
            <a:ext cx="8390474" cy="0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Straight Connector 2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endCxn id="7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62781" y="2800311"/>
            <a:ext cx="1" cy="449715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Straight Connector 3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453255" y="2800310"/>
            <a:ext cx="0" cy="449714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Straight Connector 4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9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flipV="1">
            <a:off x="6650182" y="2800308"/>
            <a:ext cx="5366" cy="449718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Try To Implement the Petrol Feature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ubtitl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Vehicle That Needs Petrol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8228" y="1690688"/>
            <a:ext cx="11955543" cy="4648849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Design Issue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How about a Tank that can survive on solar power?</a:t>
            </a:r>
          </a:p>
          <a:p>
            <a:pPr lvl="1"/>
            <a:r>
              <a:rPr dirty="0" lang="en-US" smtClean="0">
                <a:uFillTx/>
              </a:rPr>
              <a:t>Don’t need petrol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"/>
            <a:ext cx="9220199" cy="685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How to Design a Solar Tank?</a:t>
            </a:r>
            <a:endParaRPr dirty="0" lang="en-US">
              <a:solidFill>
                <a:srgbClr val="92D050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Content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984" y="3250026"/>
            <a:ext cx="3955595" cy="1387288"/>
          </a:xfr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/>
          </a:bodyPr>
          <a:lstStyle/>
          <a:p>
            <a:pPr algn="ctr" indent="0" marL="0">
              <a:buNone/>
            </a:pPr>
            <a:r>
              <a:rPr b="1"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Sportscar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uFillTx/>
              </a:rPr>
              <a:t>Methods</a:t>
            </a:r>
            <a:r>
              <a:rPr dirty="0" lang="en-US" smtClean="0">
                <a:solidFill>
                  <a:schemeClr val="tx1"/>
                </a:solidFill>
                <a:uFillTx/>
              </a:rPr>
              <a:t>: 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init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__(),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turnOnTurbo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</a:t>
            </a:r>
            <a:endParaRPr dirty="0" lang="en-US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46314" y="3250026"/>
            <a:ext cx="5018468" cy="1991445"/>
          </a:xfr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/>
          </a:bodyPr>
          <a:lstStyle/>
          <a:p>
            <a:pPr algn="ctr" indent="0" marL="0"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Lorry</a:t>
            </a:r>
          </a:p>
          <a:p>
            <a:r>
              <a:rPr dirty="0" lang="en-US" smtClean="0">
                <a:uFillTx/>
              </a:rPr>
              <a:t>Attributes: </a:t>
            </a:r>
            <a:r>
              <a:rPr dirty="0" lang="en-US" smtClean="0">
                <a:uFillTx/>
                <a:latin charset="0" typeface="Consolas"/>
                <a:ea charset="0" typeface="Consolas"/>
                <a:cs charset="0" typeface="Consolas"/>
              </a:rPr>
              <a:t>cargo</a:t>
            </a:r>
            <a:endParaRPr dirty="0" lang="en-US"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init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__(),load(),unload()</a:t>
            </a:r>
            <a:r>
              <a:rPr dirty="0" lang="en-US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,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inventory()</a:t>
            </a:r>
            <a:endParaRPr dirty="0" lang="en-US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5740" y="685799"/>
            <a:ext cx="8000504" cy="1664797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 fontScale="925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solidFill>
                  <a:schemeClr val="tx1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Vehicle</a:t>
            </a: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Attributes:</a:t>
            </a:r>
            <a:r>
              <a:rPr dirty="0" lang="en-US">
                <a:solidFill>
                  <a:schemeClr val="tx1"/>
                </a:solidFill>
                <a:uFillTx/>
              </a:rPr>
              <a:t>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pos,velocity,petrol</a:t>
            </a:r>
            <a:endParaRPr dirty="0" lang="en-US" smtClean="0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 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setVelocity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(),move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(),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addPetrol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</a:t>
            </a:r>
            <a:endParaRPr dirty="0" lang="en-US" smtClean="0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46312" y="5508811"/>
            <a:ext cx="5018469" cy="1185903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Bisarca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 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load()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Straight Connector 41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V="1">
            <a:off x="6650182" y="5241471"/>
            <a:ext cx="0" cy="267340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20545" y="685801"/>
            <a:ext cx="3590061" cy="1664798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Canon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uFillTx/>
              </a:rPr>
              <a:t>Attributes: </a:t>
            </a:r>
            <a:r>
              <a:rPr dirty="0" err="1" lang="en-US" smtClean="0">
                <a:uFillTx/>
                <a:latin charset="0" typeface="Consolas"/>
                <a:ea charset="0" typeface="Consolas"/>
                <a:cs charset="0" typeface="Consolas"/>
              </a:rPr>
              <a:t>numAmmo</a:t>
            </a:r>
            <a:endParaRPr dirty="0" lang="en-US" smtClean="0"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uFillTx/>
              </a:rPr>
              <a:t>Methods: </a:t>
            </a:r>
            <a:r>
              <a:rPr dirty="0" lang="en-US" smtClean="0">
                <a:uFillTx/>
                <a:latin charset="0" typeface="Consolas"/>
                <a:ea charset="0" typeface="Consolas"/>
                <a:cs charset="0" typeface="Consolas"/>
              </a:rPr>
              <a:t>fire()</a:t>
            </a: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58399" y="3250024"/>
            <a:ext cx="1465211" cy="735501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Tank</a:t>
            </a:r>
          </a:p>
          <a:p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Straight Connector 20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81857" y="2350597"/>
            <a:ext cx="1" cy="899429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Straight Connector 2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6" idx="2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05992" y="2350596"/>
            <a:ext cx="0" cy="449712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Straight Connector 2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62781" y="2800311"/>
            <a:ext cx="8390474" cy="0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Straight Connector 2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endCxn id="7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62781" y="2800311"/>
            <a:ext cx="1" cy="449715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Straight Connector 3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453255" y="2800310"/>
            <a:ext cx="0" cy="449714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Straight Connector 4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9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flipV="1">
            <a:off x="6650182" y="2800308"/>
            <a:ext cx="5366" cy="449718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Bank Account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Solution?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Separate the current “petrol” vehicle into </a:t>
            </a:r>
          </a:p>
          <a:p>
            <a:pPr lvl="1"/>
            <a:r>
              <a:rPr dirty="0" lang="en-US" smtClean="0">
                <a:uFillTx/>
              </a:rPr>
              <a:t>A superclass Vehicle and a Subclass </a:t>
            </a:r>
            <a:r>
              <a:rPr dirty="0" err="1" lang="en-US" smtClean="0">
                <a:uFillTx/>
              </a:rPr>
              <a:t>PetrolVehicle</a:t>
            </a:r>
            <a:endParaRPr dirty="0" lang="en-US" smtClean="0">
              <a:uFillTx/>
            </a:endParaRPr>
          </a:p>
          <a:p>
            <a:pPr lvl="1"/>
            <a:r>
              <a:rPr dirty="0" lang="en-US" smtClean="0">
                <a:uFillTx/>
              </a:rPr>
              <a:t>Then the solar tank will be a subclass of both Vehicle and Cannon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Content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645073"/>
            <a:ext cx="3955595" cy="1387288"/>
          </a:xfr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/>
          </a:bodyPr>
          <a:lstStyle/>
          <a:p>
            <a:pPr algn="ctr" indent="0" marL="0">
              <a:buNone/>
            </a:pPr>
            <a:r>
              <a:rPr b="1"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Sportscar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uFillTx/>
              </a:rPr>
              <a:t>Methods</a:t>
            </a:r>
            <a:r>
              <a:rPr dirty="0" lang="en-US" smtClean="0">
                <a:solidFill>
                  <a:schemeClr val="tx1"/>
                </a:solidFill>
                <a:uFillTx/>
              </a:rPr>
              <a:t>: 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init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__(),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turnOnTurbo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</a:t>
            </a:r>
            <a:endParaRPr dirty="0" lang="en-US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61330" y="4645073"/>
            <a:ext cx="5018468" cy="1991445"/>
          </a:xfr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/>
          </a:bodyPr>
          <a:lstStyle/>
          <a:p>
            <a:pPr algn="ctr" indent="0" marL="0"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Lorry</a:t>
            </a:r>
          </a:p>
          <a:p>
            <a:r>
              <a:rPr dirty="0" lang="en-US" smtClean="0">
                <a:uFillTx/>
              </a:rPr>
              <a:t>Attributes: </a:t>
            </a:r>
            <a:r>
              <a:rPr dirty="0" lang="en-US" smtClean="0">
                <a:uFillTx/>
                <a:latin charset="0" typeface="Consolas"/>
                <a:ea charset="0" typeface="Consolas"/>
                <a:cs charset="0" typeface="Consolas"/>
              </a:rPr>
              <a:t>cargo</a:t>
            </a:r>
            <a:endParaRPr dirty="0" lang="en-US"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init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__(),load(),unload()</a:t>
            </a:r>
            <a:r>
              <a:rPr dirty="0" lang="en-US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,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inventory()</a:t>
            </a:r>
            <a:endParaRPr dirty="0" lang="en-US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0756" y="2080846"/>
            <a:ext cx="5682167" cy="1664797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err="1" lang="en-US" smtClean="0">
                <a:solidFill>
                  <a:schemeClr val="tx1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PetrolVehicle</a:t>
            </a:r>
            <a:endParaRPr b="1" dirty="0" lang="en-US" smtClean="0">
              <a:solidFill>
                <a:schemeClr val="tx1"/>
              </a:solidFill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Attributes:</a:t>
            </a:r>
            <a:r>
              <a:rPr dirty="0" lang="en-US">
                <a:solidFill>
                  <a:schemeClr val="tx1"/>
                </a:solidFill>
                <a:uFillTx/>
              </a:rPr>
              <a:t> 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petrol</a:t>
            </a:r>
            <a:endParaRPr dirty="0" lang="en-US" smtClean="0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 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addPetrol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</a:t>
            </a:r>
            <a:endParaRPr dirty="0" lang="en-US" smtClean="0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35561" y="2080848"/>
            <a:ext cx="3590061" cy="1664798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Canon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uFillTx/>
              </a:rPr>
              <a:t>Attributes: </a:t>
            </a:r>
            <a:r>
              <a:rPr dirty="0" err="1" lang="en-US" smtClean="0">
                <a:uFillTx/>
                <a:latin charset="0" typeface="Consolas"/>
                <a:ea charset="0" typeface="Consolas"/>
                <a:cs charset="0" typeface="Consolas"/>
              </a:rPr>
              <a:t>numAmmo</a:t>
            </a:r>
            <a:endParaRPr dirty="0" lang="en-US" smtClean="0"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uFillTx/>
              </a:rPr>
              <a:t>Methods: </a:t>
            </a:r>
            <a:r>
              <a:rPr dirty="0" lang="en-US" smtClean="0">
                <a:uFillTx/>
                <a:latin charset="0" typeface="Consolas"/>
                <a:ea charset="0" typeface="Consolas"/>
                <a:cs charset="0" typeface="Consolas"/>
              </a:rPr>
              <a:t>fire()</a:t>
            </a: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973415" y="4645071"/>
            <a:ext cx="1465211" cy="735501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Tank</a:t>
            </a:r>
          </a:p>
          <a:p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Straight Connector 20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96873" y="3745644"/>
            <a:ext cx="1" cy="899429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Straight Connector 2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6" idx="2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21008" y="3745643"/>
            <a:ext cx="0" cy="449712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Straight Connector 2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77797" y="4195358"/>
            <a:ext cx="8390474" cy="0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Straight Connector 2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endCxn id="7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77797" y="4195358"/>
            <a:ext cx="1" cy="449715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Straight Connector 3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368271" y="4195357"/>
            <a:ext cx="0" cy="449714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Straight Connector 4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9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flipV="1">
            <a:off x="6565198" y="4195355"/>
            <a:ext cx="5366" cy="449718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0756" y="89401"/>
            <a:ext cx="8000504" cy="1664797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solidFill>
                  <a:schemeClr val="tx1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Vehicle</a:t>
            </a: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Attributes:</a:t>
            </a:r>
            <a:r>
              <a:rPr dirty="0" lang="en-US">
                <a:solidFill>
                  <a:schemeClr val="tx1"/>
                </a:solidFill>
                <a:uFillTx/>
              </a:rPr>
              <a:t>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pos,velocity</a:t>
            </a:r>
            <a:endParaRPr dirty="0" lang="en-US" smtClean="0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 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setVelocity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(),move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</a:t>
            </a:r>
            <a:endParaRPr dirty="0" lang="en-US" smtClean="0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Straight Connector 19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7" idx="2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21008" y="1754198"/>
            <a:ext cx="0" cy="326648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Straight Connector 10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77908" y="1754198"/>
            <a:ext cx="0" cy="27122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Straight Connector 21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77908" y="4466492"/>
            <a:ext cx="14067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Straight Connector 2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284677" y="4466492"/>
            <a:ext cx="0" cy="1207477"/>
          </a:xfrm>
          <a:prstGeom prst="line">
            <a:avLst/>
          </a:prstGeom>
          <a:ln w="25400">
            <a:solidFill>
              <a:srgbClr val="FF0000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Straight Connector 28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495692" y="3745643"/>
            <a:ext cx="0" cy="19517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240809" y="5664610"/>
            <a:ext cx="2306422" cy="735501"/>
          </a:xfrm>
          <a:prstGeom prst="rect">
            <a:avLst/>
          </a:prstGeom>
          <a:ln w="25400">
            <a:solidFill>
              <a:srgbClr val="FF0000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SolarTank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38"/>
    </p:bld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Try To Implement the </a:t>
            </a:r>
            <a:r>
              <a:rPr dirty="0" err="1" lang="en-US" smtClean="0">
                <a:uFillTx/>
              </a:rPr>
              <a:t>SolarTank</a:t>
            </a:r>
            <a:r>
              <a:rPr dirty="0" lang="en-US" smtClean="0">
                <a:uFillTx/>
              </a:rPr>
              <a:t> after </a:t>
            </a:r>
            <a:r>
              <a:rPr dirty="0" err="1" lang="en-US" smtClean="0">
                <a:uFillTx/>
              </a:rPr>
              <a:t>PetrolVehicle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ubtitl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Solution?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Separate the current “petrol” vehicle into </a:t>
            </a:r>
          </a:p>
          <a:p>
            <a:pPr lvl="1"/>
            <a:r>
              <a:rPr dirty="0" lang="en-US" smtClean="0">
                <a:uFillTx/>
              </a:rPr>
              <a:t>A superclass Vehicle and a Subclass </a:t>
            </a:r>
            <a:r>
              <a:rPr dirty="0" err="1" lang="en-US" smtClean="0">
                <a:uFillTx/>
              </a:rPr>
              <a:t>PetrolVehicle</a:t>
            </a:r>
            <a:endParaRPr dirty="0" lang="en-US" smtClean="0">
              <a:uFillTx/>
            </a:endParaRPr>
          </a:p>
          <a:p>
            <a:pPr lvl="1"/>
            <a:r>
              <a:rPr dirty="0" lang="en-US" smtClean="0">
                <a:uFillTx/>
              </a:rPr>
              <a:t>Then the solar tank will be a subclass of both Vehicle and Cannon</a:t>
            </a:r>
          </a:p>
          <a:p>
            <a:r>
              <a:rPr dirty="0" lang="en-US" smtClean="0">
                <a:uFillTx/>
              </a:rPr>
              <a:t>Get into </a:t>
            </a:r>
            <a:r>
              <a:rPr dirty="0" lang="en-US" smtClean="0">
                <a:solidFill>
                  <a:srgbClr val="FF0000"/>
                </a:solidFill>
                <a:uFillTx/>
              </a:rPr>
              <a:t>Trouble</a:t>
            </a:r>
            <a:r>
              <a:rPr dirty="0" lang="en-US" smtClean="0">
                <a:uFillTx/>
              </a:rPr>
              <a:t> with </a:t>
            </a:r>
          </a:p>
          <a:p>
            <a:pPr lvl="1"/>
            <a:r>
              <a:rPr dirty="0" err="1" lang="en-US" smtClean="0">
                <a:uFillTx/>
              </a:rPr>
              <a:t>SolarBattleBisarca</a:t>
            </a:r>
            <a:endParaRPr dirty="0" lang="en-US" smtClean="0">
              <a:uFillTx/>
            </a:endParaRPr>
          </a:p>
          <a:p>
            <a:pPr lvl="1"/>
            <a:r>
              <a:rPr dirty="0" lang="en-US" smtClean="0">
                <a:uFillTx/>
              </a:rPr>
              <a:t>You are forced to re-implement a </a:t>
            </a:r>
            <a:r>
              <a:rPr dirty="0" err="1" lang="en-US" smtClean="0">
                <a:uFillTx/>
              </a:rPr>
              <a:t>SolarBisarca</a:t>
            </a:r>
            <a:r>
              <a:rPr dirty="0" lang="en-US" smtClean="0">
                <a:uFillTx/>
              </a:rPr>
              <a:t> first? or…?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4676" y="1"/>
            <a:ext cx="11332564" cy="685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en-US" smtClean="0">
                <a:solidFill>
                  <a:srgbClr val="FF0000"/>
                </a:solidFill>
                <a:uFillTx/>
              </a:rPr>
              <a:t>You want the “load()” in </a:t>
            </a:r>
            <a:r>
              <a:rPr dirty="0" err="1" lang="en-US" smtClean="0">
                <a:solidFill>
                  <a:srgbClr val="FF0000"/>
                </a:solidFill>
                <a:uFillTx/>
              </a:rPr>
              <a:t>Bisarca</a:t>
            </a:r>
            <a:r>
              <a:rPr dirty="0" lang="en-US" smtClean="0">
                <a:solidFill>
                  <a:srgbClr val="FF0000"/>
                </a:solidFill>
                <a:uFillTx/>
              </a:rPr>
              <a:t> but don’t want petrol</a:t>
            </a:r>
            <a:endParaRPr dirty="0" lang="en-US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Content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984" y="3250026"/>
            <a:ext cx="3955595" cy="1387288"/>
          </a:xfr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/>
          </a:bodyPr>
          <a:lstStyle/>
          <a:p>
            <a:pPr algn="ctr" indent="0" marL="0">
              <a:buNone/>
            </a:pPr>
            <a:r>
              <a:rPr b="1"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Sportscar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uFillTx/>
              </a:rPr>
              <a:t>Methods</a:t>
            </a:r>
            <a:r>
              <a:rPr dirty="0" lang="en-US" smtClean="0">
                <a:solidFill>
                  <a:schemeClr val="tx1"/>
                </a:solidFill>
                <a:uFillTx/>
              </a:rPr>
              <a:t>: 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init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__(),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turnOnTurbo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</a:t>
            </a:r>
            <a:endParaRPr dirty="0" lang="en-US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46314" y="3250026"/>
            <a:ext cx="5018468" cy="1991445"/>
          </a:xfr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/>
          </a:bodyPr>
          <a:lstStyle/>
          <a:p>
            <a:pPr algn="ctr" indent="0" marL="0"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Lorry</a:t>
            </a:r>
          </a:p>
          <a:p>
            <a:r>
              <a:rPr dirty="0" lang="en-US" smtClean="0">
                <a:uFillTx/>
              </a:rPr>
              <a:t>Attributes: </a:t>
            </a:r>
            <a:r>
              <a:rPr dirty="0" lang="en-US" smtClean="0">
                <a:uFillTx/>
                <a:latin charset="0" typeface="Consolas"/>
                <a:ea charset="0" typeface="Consolas"/>
                <a:cs charset="0" typeface="Consolas"/>
              </a:rPr>
              <a:t>cargo</a:t>
            </a:r>
            <a:endParaRPr dirty="0" lang="en-US"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init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__(),load(),unload()</a:t>
            </a:r>
            <a:r>
              <a:rPr dirty="0" lang="en-US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,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inventory()</a:t>
            </a:r>
            <a:endParaRPr dirty="0" lang="en-US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5740" y="685799"/>
            <a:ext cx="8000504" cy="1664797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 fontScale="925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b="1" dirty="0" err="1" lang="en-US">
                <a:solidFill>
                  <a:schemeClr val="tx1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PetrolVehicle</a:t>
            </a:r>
            <a:endParaRPr b="1" dirty="0" lang="en-US" smtClean="0">
              <a:solidFill>
                <a:schemeClr val="tx1"/>
              </a:solidFill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Attributes:</a:t>
            </a:r>
            <a:r>
              <a:rPr dirty="0" lang="en-US">
                <a:solidFill>
                  <a:schemeClr val="tx1"/>
                </a:solidFill>
                <a:uFillTx/>
              </a:rPr>
              <a:t>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pos,velocity,petrol</a:t>
            </a:r>
            <a:endParaRPr dirty="0" lang="en-US" smtClean="0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 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setVelocity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(),move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(),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addPetrol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()</a:t>
            </a:r>
            <a:endParaRPr dirty="0" lang="en-US" smtClean="0">
              <a:solidFill>
                <a:schemeClr val="tx1"/>
              </a:solidFill>
              <a:uFillTx/>
              <a:latin charset="0" typeface="Consolas"/>
              <a:ea charset="0" typeface="Consolas"/>
              <a:cs charset="0" typeface="Consolas"/>
            </a:endParaRPr>
          </a:p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46312" y="5508811"/>
            <a:ext cx="5018469" cy="1185903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Bisarca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solidFill>
                  <a:schemeClr val="tx1"/>
                </a:solidFill>
                <a:uFillTx/>
              </a:rPr>
              <a:t>Methods: </a:t>
            </a:r>
            <a:r>
              <a:rPr dirty="0" lang="en-US" smtClean="0">
                <a:solidFill>
                  <a:schemeClr val="tx1"/>
                </a:solidFill>
                <a:uFillTx/>
                <a:latin charset="0" typeface="Consolas"/>
                <a:ea charset="0" typeface="Consolas"/>
                <a:cs charset="0" typeface="Consolas"/>
              </a:rPr>
              <a:t>load()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Straight Connector 41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V="1">
            <a:off x="6650182" y="5241471"/>
            <a:ext cx="0" cy="267340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20545" y="685801"/>
            <a:ext cx="3590061" cy="1664798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Canon</a:t>
            </a:r>
            <a:endParaRPr b="1"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uFillTx/>
              </a:rPr>
              <a:t>Attributes: </a:t>
            </a:r>
            <a:r>
              <a:rPr dirty="0" err="1" lang="en-US" smtClean="0">
                <a:uFillTx/>
                <a:latin charset="0" typeface="Consolas"/>
                <a:ea charset="0" typeface="Consolas"/>
                <a:cs charset="0" typeface="Consolas"/>
              </a:rPr>
              <a:t>numAmmo</a:t>
            </a:r>
            <a:endParaRPr dirty="0" lang="en-US" smtClean="0">
              <a:uFillTx/>
              <a:latin charset="0" typeface="Consolas"/>
              <a:ea charset="0" typeface="Consolas"/>
              <a:cs charset="0" typeface="Consolas"/>
            </a:endParaRPr>
          </a:p>
          <a:p>
            <a:r>
              <a:rPr dirty="0" lang="en-US" smtClean="0">
                <a:uFillTx/>
              </a:rPr>
              <a:t>Methods: </a:t>
            </a:r>
            <a:r>
              <a:rPr dirty="0" lang="en-US" smtClean="0">
                <a:uFillTx/>
                <a:latin charset="0" typeface="Consolas"/>
                <a:ea charset="0" typeface="Consolas"/>
                <a:cs charset="0" typeface="Consolas"/>
              </a:rPr>
              <a:t>fire()</a:t>
            </a: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Content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58399" y="3250024"/>
            <a:ext cx="1465211" cy="735501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Tank</a:t>
            </a:r>
          </a:p>
          <a:p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Straight Connector 20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81857" y="2350597"/>
            <a:ext cx="1" cy="899429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Straight Connector 2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6" idx="2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05992" y="2350596"/>
            <a:ext cx="0" cy="449712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Straight Connector 2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62781" y="2800311"/>
            <a:ext cx="8390474" cy="0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Straight Connector 2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endCxn id="7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62781" y="2800311"/>
            <a:ext cx="1" cy="449715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Straight Connector 3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453255" y="2800310"/>
            <a:ext cx="0" cy="449714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Straight Connector 4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9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flipV="1">
            <a:off x="6650182" y="2800308"/>
            <a:ext cx="5366" cy="449718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Design Issue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4333407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If every class can be classified nicely, the world is beautiful</a:t>
            </a:r>
          </a:p>
          <a:p>
            <a:pPr lvl="1"/>
            <a:r>
              <a:rPr dirty="0" lang="en-US" smtClean="0">
                <a:uFillTx/>
              </a:rPr>
              <a:t>Every subclass is a subset of its superclass</a:t>
            </a:r>
          </a:p>
          <a:p>
            <a:pPr lvl="1"/>
            <a:r>
              <a:rPr dirty="0" lang="en-US" smtClean="0">
                <a:uFillTx/>
              </a:rPr>
              <a:t>Every subclass in the same level is distinct</a:t>
            </a:r>
          </a:p>
          <a:p>
            <a:pPr lvl="1"/>
            <a:r>
              <a:rPr dirty="0" lang="en-US" smtClean="0">
                <a:uFillTx/>
              </a:rPr>
              <a:t>Not like …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91528" y="164891"/>
            <a:ext cx="6624073" cy="6378037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Design Issue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4333407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Where will you fit </a:t>
            </a:r>
            <a:r>
              <a:rPr dirty="0" lang="en-US" smtClean="0">
                <a:uFillTx/>
              </a:rPr>
              <a:t>platypus into the classification?</a:t>
            </a:r>
            <a:r>
              <a:rPr dirty="0" lang="en-US" smtClean="0">
                <a:uFillTx/>
              </a:rPr>
              <a:t> 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91528" y="164891"/>
            <a:ext cx="6624073" cy="6378037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Image result for platypus" id="2050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64890" y="2902537"/>
            <a:ext cx="5174401" cy="3274426"/>
          </a:xfrm>
          <a:prstGeom prst="rect">
            <a:avLst/>
          </a:prstGeom>
          <a:noFill/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Where will you fit platypus</a:t>
            </a:r>
            <a:r>
              <a:rPr dirty="0" lang="en-US">
                <a:uFillTx/>
              </a:rPr>
              <a:t> </a:t>
            </a:r>
            <a:r>
              <a:rPr dirty="0" lang="en-US" smtClean="0">
                <a:uFillTx/>
              </a:rPr>
              <a:t>?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3943662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Platypus</a:t>
            </a:r>
          </a:p>
          <a:p>
            <a:pPr lvl="1"/>
            <a:r>
              <a:rPr dirty="0" lang="en-US" smtClean="0">
                <a:uFillTx/>
              </a:rPr>
              <a:t>Got venom like reptiles</a:t>
            </a:r>
          </a:p>
          <a:p>
            <a:pPr lvl="1"/>
            <a:r>
              <a:rPr dirty="0" lang="en-US" smtClean="0">
                <a:uFillTx/>
              </a:rPr>
              <a:t>Lay eggs like birds</a:t>
            </a:r>
          </a:p>
          <a:p>
            <a:pPr lvl="1"/>
            <a:r>
              <a:rPr dirty="0" lang="en-US" smtClean="0">
                <a:uFillTx/>
              </a:rPr>
              <a:t>Milk like Mammals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ttps://cdn.mos.cms.futurecdn.net/QfHokgqeSGrBfUrwKs7B8Y-320-80.jpg" id="1026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781862" y="1695091"/>
            <a:ext cx="7135319" cy="4481872"/>
          </a:xfrm>
          <a:prstGeom prst="rect">
            <a:avLst/>
          </a:prstGeom>
          <a:noFill/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Design Issue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4333407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Where will you fit </a:t>
            </a:r>
            <a:r>
              <a:rPr dirty="0" lang="en-US" smtClean="0">
                <a:uFillTx/>
              </a:rPr>
              <a:t>platypus into the classification?</a:t>
            </a:r>
            <a:r>
              <a:rPr dirty="0" lang="en-US" smtClean="0">
                <a:uFillTx/>
              </a:rPr>
              <a:t> 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91528" y="164891"/>
            <a:ext cx="6624073" cy="6378037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Image result for platypus" id="7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 cstate="print"/>
          <a:srcRect b="6897" l="12167" r="12511" t="14820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5455070" y="2667996"/>
            <a:ext cx="906156" cy="595972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Image result for platypus" id="8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 cstate="print"/>
          <a:srcRect b="6897" l="12167" r="12511" t="14820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361226" y="2667996"/>
            <a:ext cx="906156" cy="595972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Image result for platypus" id="9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 cstate="print"/>
          <a:srcRect b="6897" l="12167" r="12511" t="14820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246153" y="2667996"/>
            <a:ext cx="906156" cy="595972"/>
          </a:xfrm>
          <a:prstGeom prst="rect">
            <a:avLst/>
          </a:prstGeom>
          <a:noFill/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Bank Account Deposit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10515600" cy="491514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10000"/>
          </a:bodyPr>
          <a:lstStyle/>
          <a:p>
            <a:r>
              <a:rPr dirty="0" lang="en-US" smtClean="0">
                <a:uFillTx/>
              </a:rPr>
              <a:t>Download the Back Account File</a:t>
            </a:r>
          </a:p>
          <a:p>
            <a:r>
              <a:rPr dirty="0" lang="en-US" smtClean="0">
                <a:uFillTx/>
              </a:rPr>
              <a:t>Add a </a:t>
            </a:r>
            <a:r>
              <a:rPr dirty="0" lang="en-US" smtClean="0">
                <a:solidFill>
                  <a:srgbClr val="2F1BFF"/>
                </a:solidFill>
                <a:uFillTx/>
              </a:rPr>
              <a:t>function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deposit()</a:t>
            </a:r>
            <a:r>
              <a:rPr dirty="0" lang="en-US" smtClean="0">
                <a:uFillTx/>
              </a:rPr>
              <a:t> to deposit some money into your account</a:t>
            </a:r>
          </a:p>
          <a:p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Sample Usage: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=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BankAccount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('Alan',1000)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myAcc.showBalance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Your balance is $1000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myAcc.deposit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(200)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myAcc.deposit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(400)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myAcc.showBalance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Your balance is $1600</a:t>
            </a:r>
            <a:endParaRPr dirty="0" lang="en-US">
              <a:solidFill>
                <a:srgbClr val="2F1BFF"/>
              </a:solidFill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Bank Account Secure Withdraw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6067" y="1326120"/>
            <a:ext cx="10515600" cy="491514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85000" lnSpcReduction="20000"/>
          </a:bodyPr>
          <a:lstStyle/>
          <a:p>
            <a:r>
              <a:rPr dirty="0" lang="en-US" smtClean="0">
                <a:uFillTx/>
              </a:rPr>
              <a:t>Add a control measure when you withdraw</a:t>
            </a:r>
          </a:p>
          <a:p>
            <a:r>
              <a:rPr dirty="0" lang="en-US" smtClean="0">
                <a:uFillTx/>
              </a:rPr>
              <a:t>You must provide your name when you withdraw and it must match your name in the account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=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BankAccount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('Alan',1000)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myAcc.withdraw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('Mary',100)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You are not authorized for this account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myAcc.withdraw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('Alan',10000)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Money not enough! You do not have $10000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0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myAcc.withdraw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('Alan',100)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100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myAcc.showBalance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Your balance is $900</a:t>
            </a:r>
            <a:endParaRPr dirty="0" lang="en-US">
              <a:solidFill>
                <a:srgbClr val="2F1BFF"/>
              </a:solidFill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Bank Account Compute Interest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4"/>
            <a:ext cx="10515600" cy="503237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85000" lnSpcReduction="20000"/>
          </a:bodyPr>
          <a:lstStyle/>
          <a:p>
            <a:r>
              <a:rPr dirty="0" lang="en-US" smtClean="0">
                <a:uFillTx/>
              </a:rPr>
              <a:t>Add an attribute for interest rate</a:t>
            </a:r>
          </a:p>
          <a:p>
            <a:pPr lvl="1"/>
            <a:r>
              <a:rPr dirty="0" lang="en-US" smtClean="0">
                <a:uFillTx/>
              </a:rPr>
              <a:t>And initialize it at the constructor</a:t>
            </a:r>
          </a:p>
          <a:p>
            <a:r>
              <a:rPr dirty="0" lang="en-US" smtClean="0">
                <a:uFillTx/>
              </a:rPr>
              <a:t>Implement a function “</a:t>
            </a:r>
            <a:r>
              <a:rPr dirty="0" err="1" lang="en-US" smtClean="0">
                <a:uFillTx/>
              </a:rPr>
              <a:t>oneYearHasPass</a:t>
            </a:r>
            <a:r>
              <a:rPr dirty="0" lang="en-US" smtClean="0">
                <a:uFillTx/>
              </a:rPr>
              <a:t>()” such that you gain the interest in your balance: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=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BankAccount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('Alan',1000,0.04)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myAcc.showBalance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Your balance is $1000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myAcc.oneYearHasPass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myAcc.showBalance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Your balance is $1040.0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myAcc.oneYearHasPass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myAcc.showBalance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Your balance is $1081.60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-24447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Overall Solution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718715"/>
            <a:ext cx="10002646" cy="6030167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Minimal Account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mtClean="0">
                <a:uFillTx/>
              </a:rPr>
              <a:t>Define a new class of bank account called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MinimalAccount</a:t>
            </a:r>
            <a:endParaRPr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uFillTx/>
              </a:rPr>
              <a:t>This class will be the same as the normal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BankAccount</a:t>
            </a:r>
            <a:r>
              <a:rPr dirty="0" lang="en-US" smtClean="0">
                <a:uFillTx/>
              </a:rPr>
              <a:t>, except</a:t>
            </a:r>
          </a:p>
          <a:p>
            <a:pPr lvl="1"/>
            <a:r>
              <a:rPr dirty="0" lang="en-US" smtClean="0">
                <a:uFillTx/>
              </a:rPr>
              <a:t>If one year has pass, and your account is less than $1000, $20 dollars of administration fee will be deducted from your account.</a:t>
            </a:r>
          </a:p>
          <a:p>
            <a:pPr lvl="2"/>
            <a:r>
              <a:rPr dirty="0" lang="en-US" smtClean="0">
                <a:uFillTx/>
              </a:rPr>
              <a:t>Unless the balance will be less than zero, then reset to zero</a:t>
            </a:r>
          </a:p>
          <a:p>
            <a:pPr lvl="1"/>
            <a:r>
              <a:rPr dirty="0" lang="en-US" smtClean="0">
                <a:uFillTx/>
              </a:rPr>
              <a:t>The fee will be deducted BEFORE the calculation of interest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Sample Run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20000"/>
          </a:bodyPr>
          <a:lstStyle/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mySonAcc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 =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MinimalAccount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('John',40,0.04)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mySonAcc.oneYearHasPass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mySonAcc.showBalance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Your balance is $20.8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mySonAcc.oneYearHasPass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mySonAcc.showBalance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Your balance is $0.8320000000000007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mySonAcc.oneYearHasPass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&gt;&gt;&gt;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mySonAcc.showBalance</a:t>
            </a:r>
            <a:r>
              <a:rPr dirty="0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()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2F1BFF"/>
                </a:solidFill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Your balance is $0.0</a:t>
            </a: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Minimal Account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mtClean="0">
                <a:uFillTx/>
              </a:rPr>
              <a:t>Define a new class of bank account called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MinimalAccount</a:t>
            </a:r>
            <a:endParaRPr dirty="0" lang="en-US" smtClean="0">
              <a:uFillTx/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r>
              <a:rPr dirty="0" lang="en-US" smtClean="0">
                <a:uFillTx/>
              </a:rPr>
              <a:t>This class will be the same as the normal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BankAccount</a:t>
            </a:r>
            <a:r>
              <a:rPr dirty="0" lang="en-US" smtClean="0">
                <a:uFillTx/>
              </a:rPr>
              <a:t>, except</a:t>
            </a:r>
          </a:p>
          <a:p>
            <a:pPr lvl="1"/>
            <a:r>
              <a:rPr dirty="0" lang="en-US" smtClean="0">
                <a:uFillTx/>
              </a:rPr>
              <a:t>If one year has pass, and your account is less than $1000, $20 dollars of administration fee will be deducted from your account.</a:t>
            </a:r>
          </a:p>
          <a:p>
            <a:pPr lvl="2"/>
            <a:r>
              <a:rPr dirty="0" lang="en-US" smtClean="0">
                <a:uFillTx/>
              </a:rPr>
              <a:t>Unless the balance will be less than zero, then reset to zero</a:t>
            </a:r>
          </a:p>
          <a:p>
            <a:pPr lvl="1"/>
            <a:r>
              <a:rPr dirty="0" lang="en-US" smtClean="0">
                <a:uFillTx/>
              </a:rPr>
              <a:t>The fee will be deducted BEFORE the calculation of interest</a:t>
            </a:r>
          </a:p>
          <a:p>
            <a:r>
              <a:rPr dirty="0" lang="en-US" smtClean="0">
                <a:uFillTx/>
              </a:rPr>
              <a:t>Discuss with your neighbor, how will you design this class?</a:t>
            </a:r>
          </a:p>
          <a:p>
            <a:pPr lvl="1"/>
            <a:r>
              <a:rPr b="1" dirty="0" lang="en-US" smtClean="0" u="sng">
                <a:uFillTx/>
              </a:rPr>
              <a:t>Direct modification </a:t>
            </a:r>
            <a:r>
              <a:rPr dirty="0" lang="en-US" smtClean="0">
                <a:uFillTx/>
              </a:rPr>
              <a:t>to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BankAccount</a:t>
            </a:r>
            <a:r>
              <a:rPr dirty="0" lang="en-US" smtClean="0">
                <a:uFillTx/>
              </a:rPr>
              <a:t>? Or</a:t>
            </a:r>
          </a:p>
          <a:p>
            <a:pPr lvl="1"/>
            <a:r>
              <a:rPr b="1" dirty="0" lang="en-US" smtClean="0" u="sng">
                <a:uFillTx/>
              </a:rPr>
              <a:t>Duplicate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  <a:latin charset="0" panose="02070309020205020404" pitchFamily="49" typeface="Courier New"/>
                <a:cs charset="0" panose="02070309020205020404" pitchFamily="49" typeface="Courier New"/>
              </a:rPr>
              <a:t>BankAccount</a:t>
            </a:r>
            <a:r>
              <a:rPr dirty="0" lang="en-US" smtClean="0">
                <a:uFillTx/>
              </a:rPr>
              <a:t> and modify it? Or…</a:t>
            </a:r>
          </a:p>
          <a:p>
            <a:pPr lvl="1"/>
            <a:r>
              <a:rPr dirty="0" lang="en-US" smtClean="0">
                <a:uFillTx/>
              </a:rPr>
              <a:t>What else?</a:t>
            </a:r>
          </a:p>
          <a:p>
            <a:endParaRPr dirty="0" lang="en-US" smtClean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1137</Words>
  <Application>Microsoft Office PowerPoint</Application>
  <PresentationFormat>Widescreen</PresentationFormat>
  <Paragraphs>232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Office Theme</vt:lpstr>
      <vt:lpstr>OOP</vt:lpstr>
      <vt:lpstr>Bank Account</vt:lpstr>
      <vt:lpstr>Bank Account Deposit</vt:lpstr>
      <vt:lpstr>Bank Account Secure Withdraw</vt:lpstr>
      <vt:lpstr>Bank Account Compute Interest</vt:lpstr>
      <vt:lpstr>Overall Solution</vt:lpstr>
      <vt:lpstr>Minimal Account</vt:lpstr>
      <vt:lpstr>Sample Run</vt:lpstr>
      <vt:lpstr>Minimal Account</vt:lpstr>
      <vt:lpstr>Home Challenge</vt:lpstr>
      <vt:lpstr>Vehicles</vt:lpstr>
      <vt:lpstr>Recap: Lecture</vt:lpstr>
      <vt:lpstr>More Realistic</vt:lpstr>
      <vt:lpstr>Add where?</vt:lpstr>
      <vt:lpstr>Add Red and Modify Green</vt:lpstr>
      <vt:lpstr>Try To Implement the Petrol Feature</vt:lpstr>
      <vt:lpstr>Vehicle That Needs Petrol</vt:lpstr>
      <vt:lpstr>Design Issue</vt:lpstr>
      <vt:lpstr>How to Design a Solar Tank?</vt:lpstr>
      <vt:lpstr>Solution?</vt:lpstr>
      <vt:lpstr>PowerPoint Presentation</vt:lpstr>
      <vt:lpstr>Try To Implement the SolarTank after PetrolVehicle</vt:lpstr>
      <vt:lpstr>Solution?</vt:lpstr>
      <vt:lpstr>You want the “load()” in Bisarca but don’t want petrol</vt:lpstr>
      <vt:lpstr>Design Issue</vt:lpstr>
      <vt:lpstr>Design Issue</vt:lpstr>
      <vt:lpstr>Where will you fit platypus ?</vt:lpstr>
      <vt:lpstr>Design Issue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Holun</dc:creator>
  <cp:lastModifiedBy>Cheng Holun</cp:lastModifiedBy>
  <cp:revision>88</cp:revision>
  <dcterms:created xsi:type="dcterms:W3CDTF">2019-10-21T04:44:08Z</dcterms:created>
  <dcterms:modified xsi:type="dcterms:W3CDTF">2019-10-21T07:03:58Z</dcterms:modified>
</cp:coreProperties>
</file>