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62" r:id="rId6"/>
    <p:sldId id="265" r:id="rId7"/>
    <p:sldId id="266" r:id="rId8"/>
    <p:sldId id="258" r:id="rId9"/>
    <p:sldId id="267" r:id="rId10"/>
    <p:sldId id="268" r:id="rId11"/>
    <p:sldId id="259" r:id="rId12"/>
    <p:sldId id="650" r:id="rId13"/>
    <p:sldId id="651" r:id="rId14"/>
    <p:sldId id="652" r:id="rId15"/>
    <p:sldId id="649" r:id="rId16"/>
    <p:sldId id="269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5F3E8"/>
    <a:srgbClr val="0000FF"/>
    <a:srgbClr val="660066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9" autoAdjust="0"/>
    <p:restoredTop sz="94098" autoAdjust="0"/>
  </p:normalViewPr>
  <p:slideViewPr>
    <p:cSldViewPr snapToGrid="0">
      <p:cViewPr varScale="1">
        <p:scale>
          <a:sx n="98" d="100"/>
          <a:sy n="98" d="100"/>
        </p:scale>
        <p:origin x="98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11/9/22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36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03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11/9/22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11/9/22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11/9/22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11/9/22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11/9/22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11/9/22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11/9/22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11/9/22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11/9/22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11/9/22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11/9/22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11/9/22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IT5002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20000"/>
          </a:bodyPr>
          <a:lstStyle/>
          <a:p>
            <a:r>
              <a:rPr lang="en-SG" sz="3200" dirty="0"/>
              <a:t>Tutorial #3</a:t>
            </a:r>
          </a:p>
          <a:p>
            <a:r>
              <a:rPr lang="en-SG" sz="4400" dirty="0"/>
              <a:t>MIPS Processor: </a:t>
            </a:r>
          </a:p>
          <a:p>
            <a:r>
              <a:rPr lang="en-SG" sz="4400" dirty="0"/>
              <a:t>Datapath and control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BEQ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609919"/>
            <a:chOff x="2716306" y="3362923"/>
            <a:chExt cx="1828799" cy="6099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39452" y="91307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979367" y="91307"/>
            <a:ext cx="1280631" cy="646331"/>
            <a:chOff x="8727137" y="91305"/>
            <a:chExt cx="1280631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04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AND</a:t>
              </a:r>
            </a:p>
            <a:p>
              <a:pPr algn="ctr"/>
              <a:r>
                <a:rPr lang="en-SG" dirty="0"/>
                <a:t>(20)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2" y="1199303"/>
            <a:ext cx="2601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400+200+30+120+20+30 = 800ps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91550" y="91307"/>
            <a:ext cx="1837765" cy="646331"/>
            <a:chOff x="5970492" y="91305"/>
            <a:chExt cx="1837765" cy="64633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5916" y="91307"/>
            <a:ext cx="1837765" cy="646331"/>
            <a:chOff x="5970492" y="91305"/>
            <a:chExt cx="1837765" cy="646331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PCSrc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85276" y="2456598"/>
            <a:ext cx="354176" cy="1343164"/>
            <a:chOff x="7585276" y="2456597"/>
            <a:chExt cx="354176" cy="13431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585276" y="3799760"/>
              <a:ext cx="18488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70161" y="2456597"/>
              <a:ext cx="0" cy="134316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761879" y="2456597"/>
              <a:ext cx="177573" cy="7848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35290" y="2167616"/>
            <a:ext cx="260413" cy="248501"/>
            <a:chOff x="8235287" y="2167614"/>
            <a:chExt cx="260413" cy="2485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235287" y="2416115"/>
              <a:ext cx="24676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82052" y="2167614"/>
              <a:ext cx="13648" cy="248501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848673" y="1392075"/>
            <a:ext cx="593399" cy="394435"/>
            <a:chOff x="3848669" y="1392072"/>
            <a:chExt cx="593399" cy="39443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48669" y="1392072"/>
              <a:ext cx="576526" cy="2511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28169" y="1786507"/>
              <a:ext cx="313899" cy="0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6526167" y="2207349"/>
            <a:ext cx="906107" cy="0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67786" y="1522469"/>
            <a:ext cx="3390884" cy="338355"/>
            <a:chOff x="4967785" y="1522466"/>
            <a:chExt cx="3390884" cy="33835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967785" y="1544868"/>
              <a:ext cx="3390884" cy="9902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936874" y="1845632"/>
              <a:ext cx="1501954" cy="15189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36874" y="1522466"/>
              <a:ext cx="11440" cy="323166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2716309" y="5560180"/>
            <a:ext cx="1708889" cy="15189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568290" y="2415655"/>
            <a:ext cx="382137" cy="3135200"/>
            <a:chOff x="5568287" y="2415654"/>
            <a:chExt cx="382137" cy="3135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922938" y="2415654"/>
              <a:ext cx="27486" cy="3135200"/>
            </a:xfrm>
            <a:prstGeom prst="line">
              <a:avLst/>
            </a:prstGeom>
            <a:ln w="381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68287" y="5540991"/>
              <a:ext cx="354650" cy="538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924133" y="1947365"/>
            <a:ext cx="209954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006600"/>
                </a:solidFill>
              </a:rPr>
              <a:t>green</a:t>
            </a:r>
            <a:r>
              <a:rPr lang="en-SG" dirty="0"/>
              <a:t> path: PC </a:t>
            </a:r>
            <a:r>
              <a:rPr lang="en-SG" dirty="0">
                <a:sym typeface="Wingdings" panose="05000000000000000000" pitchFamily="2" charset="2"/>
              </a:rPr>
              <a:t> Adder  MUX 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9924133" y="3258000"/>
            <a:ext cx="2099547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CC0099"/>
                </a:solidFill>
              </a:rPr>
              <a:t>purple</a:t>
            </a:r>
            <a:r>
              <a:rPr lang="en-SG" dirty="0"/>
              <a:t> path: </a:t>
            </a:r>
            <a:r>
              <a:rPr lang="en-SG" dirty="0" err="1"/>
              <a:t>Inst.Mem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SignExt</a:t>
            </a:r>
            <a:r>
              <a:rPr lang="en-SG" dirty="0">
                <a:sym typeface="Wingdings" panose="05000000000000000000" pitchFamily="2" charset="2"/>
              </a:rPr>
              <a:t>  </a:t>
            </a:r>
            <a:r>
              <a:rPr lang="en-SG" dirty="0" err="1">
                <a:sym typeface="Wingdings" panose="05000000000000000000" pitchFamily="2" charset="2"/>
              </a:rPr>
              <a:t>LeftShift</a:t>
            </a:r>
            <a:r>
              <a:rPr lang="en-SG" dirty="0">
                <a:sym typeface="Wingdings" panose="05000000000000000000" pitchFamily="2" charset="2"/>
              </a:rPr>
              <a:t>  Adder  MUX(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939452" y="2097401"/>
            <a:ext cx="448664" cy="1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630708" y="1058253"/>
            <a:ext cx="5262379" cy="771356"/>
            <a:chOff x="3630705" y="1058252"/>
            <a:chExt cx="5262379" cy="771356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641997" y="1811768"/>
              <a:ext cx="23201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874009" y="1058252"/>
              <a:ext cx="0" cy="771356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630705" y="1062103"/>
              <a:ext cx="5262379" cy="1769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630705" y="1062103"/>
              <a:ext cx="0" cy="25930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B24BC52B-4306-45F4-90A7-9C543960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087342-10AD-4A8F-BDC2-84C8EE1067CA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7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(a)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11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add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443924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2" y="1640703"/>
            <a:ext cx="38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possible answers.</a:t>
            </a:r>
          </a:p>
          <a:p>
            <a:r>
              <a:rPr lang="en-US" sz="2400" dirty="0"/>
              <a:t>Make RT = RD.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558201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$</a:t>
            </a:r>
            <a:r>
              <a:rPr lang="en-US" sz="2400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0280" y="4367155"/>
            <a:ext cx="5874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>
                <a:solidFill>
                  <a:srgbClr val="C00000"/>
                </a:solidFill>
              </a:rPr>
              <a:t>add $</a:t>
            </a:r>
            <a:r>
              <a:rPr lang="en-US" sz="2400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t2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$</a:t>
            </a:r>
            <a:r>
              <a:rPr lang="en-US" sz="2400" dirty="0" err="1"/>
              <a:t>t2</a:t>
            </a:r>
            <a:r>
              <a:rPr lang="en-US" sz="2400" dirty="0"/>
              <a:t> instead of $</a:t>
            </a:r>
            <a:r>
              <a:rPr lang="en-US" sz="2400" dirty="0" err="1"/>
              <a:t>t0</a:t>
            </a:r>
            <a:r>
              <a:rPr lang="en-US" sz="2400" dirty="0"/>
              <a:t> is picked as write register.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535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12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lw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4347796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64070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the first 5 bits of immediate value the same as the register number of RT.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70280" y="2465912"/>
            <a:ext cx="401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 err="1">
                <a:solidFill>
                  <a:srgbClr val="C00000"/>
                </a:solidFill>
              </a:rPr>
              <a:t>lw</a:t>
            </a:r>
            <a:r>
              <a:rPr lang="en-US" sz="2400" dirty="0">
                <a:solidFill>
                  <a:srgbClr val="C00000"/>
                </a:solidFill>
              </a:rPr>
              <a:t> $</a:t>
            </a:r>
            <a:r>
              <a:rPr lang="en-US" sz="2400" dirty="0" err="1">
                <a:solidFill>
                  <a:srgbClr val="C00000"/>
                </a:solidFill>
              </a:rPr>
              <a:t>a0</a:t>
            </a:r>
            <a:r>
              <a:rPr lang="en-US" sz="2400" dirty="0">
                <a:solidFill>
                  <a:srgbClr val="C00000"/>
                </a:solidFill>
              </a:rPr>
              <a:t>, 8192($</a:t>
            </a:r>
            <a:r>
              <a:rPr lang="en-US" sz="2400" dirty="0" err="1">
                <a:solidFill>
                  <a:srgbClr val="C00000"/>
                </a:solidFill>
              </a:rPr>
              <a:t>t0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5271027"/>
            <a:ext cx="5874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other than (</a:t>
            </a:r>
            <a:r>
              <a:rPr lang="en-US" sz="2400" dirty="0" err="1"/>
              <a:t>i</a:t>
            </a:r>
            <a:r>
              <a:rPr lang="en-US" sz="2400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15273"/>
              </p:ext>
            </p:extLst>
          </p:nvPr>
        </p:nvGraphicFramePr>
        <p:xfrm>
          <a:off x="5534548" y="3296909"/>
          <a:ext cx="5376433" cy="4499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451">
                  <a:extLst>
                    <a:ext uri="{9D8B030D-6E8A-4147-A177-3AD203B41FA5}">
                      <a16:colId xmlns:a16="http://schemas.microsoft.com/office/drawing/2014/main" val="354035856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975019001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64405735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54660719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883264156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361838998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200488113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1439043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49897060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1703249610"/>
                    </a:ext>
                  </a:extLst>
                </a:gridCol>
                <a:gridCol w="335451">
                  <a:extLst>
                    <a:ext uri="{9D8B030D-6E8A-4147-A177-3AD203B41FA5}">
                      <a16:colId xmlns:a16="http://schemas.microsoft.com/office/drawing/2014/main" val="771714535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509250849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710206936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019941504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3392687882"/>
                    </a:ext>
                  </a:extLst>
                </a:gridCol>
                <a:gridCol w="336160">
                  <a:extLst>
                    <a:ext uri="{9D8B030D-6E8A-4147-A177-3AD203B41FA5}">
                      <a16:colId xmlns:a16="http://schemas.microsoft.com/office/drawing/2014/main" val="2850740734"/>
                    </a:ext>
                  </a:extLst>
                </a:gridCol>
              </a:tblGrid>
              <a:tr h="4499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174328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34548" y="3783974"/>
            <a:ext cx="1627915" cy="502368"/>
            <a:chOff x="5534548" y="3783974"/>
            <a:chExt cx="1627915" cy="502368"/>
          </a:xfrm>
        </p:grpSpPr>
        <p:sp>
          <p:nvSpPr>
            <p:cNvPr id="21" name="Right Brace 20"/>
            <p:cNvSpPr/>
            <p:nvPr/>
          </p:nvSpPr>
          <p:spPr>
            <a:xfrm rot="5400000">
              <a:off x="6267954" y="3050568"/>
              <a:ext cx="161103" cy="1627915"/>
            </a:xfrm>
            <a:prstGeom prst="rightBrace">
              <a:avLst>
                <a:gd name="adj1" fmla="val 2954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24070" y="3917010"/>
              <a:ext cx="1048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$</a:t>
              </a:r>
              <a:r>
                <a:rPr lang="en-US" dirty="0" err="1"/>
                <a:t>a0</a:t>
              </a:r>
              <a:r>
                <a:rPr lang="en-US" dirty="0"/>
                <a:t> = $4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447088" y="2934379"/>
            <a:ext cx="171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8192 = </a:t>
            </a:r>
            <a:r>
              <a:rPr lang="en-US" dirty="0" err="1"/>
              <a:t>0x2000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0"/>
      <p:bldP spid="41" grpId="0"/>
      <p:bldP spid="11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33893" y="165508"/>
            <a:ext cx="1072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Q3</a:t>
            </a:r>
            <a:r>
              <a:rPr lang="en-SG" sz="2800" dirty="0">
                <a:solidFill>
                  <a:srgbClr val="C00000"/>
                </a:solidFill>
              </a:rPr>
              <a:t>(b)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C141106-4C97-4986-8A36-DCA03CDC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13</a:t>
            </a:fld>
            <a:endParaRPr lang="en-SG" dirty="0"/>
          </a:p>
        </p:txBody>
      </p:sp>
      <p:grpSp>
        <p:nvGrpSpPr>
          <p:cNvPr id="8" name="Group 7"/>
          <p:cNvGrpSpPr/>
          <p:nvPr/>
        </p:nvGrpSpPr>
        <p:grpSpPr>
          <a:xfrm>
            <a:off x="645095" y="3042770"/>
            <a:ext cx="1933575" cy="2155382"/>
            <a:chOff x="5596778" y="2011550"/>
            <a:chExt cx="1273175" cy="1419225"/>
          </a:xfrm>
        </p:grpSpPr>
        <p:pic>
          <p:nvPicPr>
            <p:cNvPr id="2055" name="Picture 434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6778" y="2011550"/>
              <a:ext cx="1273175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43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9828" y="2133787"/>
              <a:ext cx="860425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4340"/>
            <p:cNvSpPr>
              <a:spLocks/>
            </p:cNvSpPr>
            <p:nvPr/>
          </p:nvSpPr>
          <p:spPr bwMode="auto">
            <a:xfrm>
              <a:off x="5869828" y="3072000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Correct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91576" y="3061819"/>
            <a:ext cx="1823290" cy="2136333"/>
            <a:chOff x="7065216" y="2003612"/>
            <a:chExt cx="1211262" cy="1419225"/>
          </a:xfrm>
        </p:grpSpPr>
        <p:pic>
          <p:nvPicPr>
            <p:cNvPr id="2051" name="Picture 43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216" y="2003612"/>
              <a:ext cx="1211262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433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941" y="2135375"/>
              <a:ext cx="857250" cy="9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4343"/>
            <p:cNvSpPr>
              <a:spLocks/>
            </p:cNvSpPr>
            <p:nvPr/>
          </p:nvSpPr>
          <p:spPr bwMode="auto">
            <a:xfrm>
              <a:off x="7306516" y="3083112"/>
              <a:ext cx="768350" cy="2921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Wrong!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2052" name="Picture 30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95" y="364862"/>
            <a:ext cx="4292963" cy="2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58301" y="192978"/>
            <a:ext cx="2837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beq</a:t>
            </a:r>
            <a:r>
              <a:rPr lang="en-US" sz="2800" dirty="0"/>
              <a:t> instruction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3893" y="780962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	One example where the incorrect processor still gives the </a:t>
            </a:r>
            <a:r>
              <a:rPr lang="en-US" sz="2400" dirty="0">
                <a:solidFill>
                  <a:srgbClr val="0033CC"/>
                </a:solidFill>
              </a:rPr>
              <a:t>right</a:t>
            </a:r>
            <a:r>
              <a:rPr lang="en-US" sz="2400" dirty="0"/>
              <a:t> execution result.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33893" y="3061819"/>
            <a:ext cx="6411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225" indent="-403225"/>
            <a:r>
              <a:rPr lang="en-US" sz="2400" dirty="0"/>
              <a:t>(ii) 	One example where the incorrect processor gives the </a:t>
            </a:r>
            <a:r>
              <a:rPr lang="en-US" sz="2400" dirty="0">
                <a:solidFill>
                  <a:srgbClr val="0033CC"/>
                </a:solidFill>
              </a:rPr>
              <a:t>wrong</a:t>
            </a:r>
            <a:r>
              <a:rPr lang="en-US" sz="2400" dirty="0"/>
              <a:t> execution result.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0281" y="1912013"/>
            <a:ext cx="5442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Anything will work, since error has no impact on branch instructions.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0280" y="3985050"/>
            <a:ext cx="1786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None.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6959" y="2327369"/>
            <a:ext cx="2035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C00000"/>
                </a:solidFill>
              </a:rPr>
              <a:t>RegDst</a:t>
            </a:r>
            <a:r>
              <a:rPr lang="en-US" sz="2400" dirty="0">
                <a:solidFill>
                  <a:srgbClr val="C00000"/>
                </a:solidFill>
              </a:rPr>
              <a:t> = X</a:t>
            </a:r>
          </a:p>
        </p:txBody>
      </p:sp>
    </p:spTree>
    <p:extLst>
      <p:ext uri="{BB962C8B-B14F-4D97-AF65-F5344CB8AC3E}">
        <p14:creationId xmlns:p14="http://schemas.microsoft.com/office/powerpoint/2010/main" val="154893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6A9F5-A2B9-05AB-DFCC-290AF06D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05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538165"/>
            <a:ext cx="8810625" cy="5781675"/>
            <a:chOff x="1690690" y="538165"/>
            <a:chExt cx="8810625" cy="578167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92BFF4-767F-411C-9237-4DB0CE3867F9}"/>
                </a:ext>
              </a:extLst>
            </p:cNvPr>
            <p:cNvGrpSpPr/>
            <p:nvPr/>
          </p:nvGrpSpPr>
          <p:grpSpPr>
            <a:xfrm>
              <a:off x="1690690" y="538165"/>
              <a:ext cx="8810625" cy="5781675"/>
              <a:chOff x="1690687" y="538162"/>
              <a:chExt cx="8810625" cy="5781675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90687" y="538162"/>
                <a:ext cx="8810625" cy="5781675"/>
                <a:chOff x="1690687" y="538162"/>
                <a:chExt cx="8810625" cy="5781675"/>
              </a:xfrm>
            </p:grpSpPr>
            <p:pic>
              <p:nvPicPr>
                <p:cNvPr id="4" name="Picture 3"/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687" y="538162"/>
                  <a:ext cx="8810625" cy="5781675"/>
                </a:xfrm>
                <a:prstGeom prst="rect">
                  <a:avLst/>
                </a:prstGeom>
              </p:spPr>
            </p:pic>
            <p:sp>
              <p:nvSpPr>
                <p:cNvPr id="5" name="Rectangle 4"/>
                <p:cNvSpPr/>
                <p:nvPr/>
              </p:nvSpPr>
              <p:spPr>
                <a:xfrm>
                  <a:off x="9910482" y="538162"/>
                  <a:ext cx="590830" cy="28370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E9FD7F-244E-4170-88A0-83768666AD96}"/>
                  </a:ext>
                </a:extLst>
              </p:cNvPr>
              <p:cNvSpPr txBox="1"/>
              <p:nvPr/>
            </p:nvSpPr>
            <p:spPr>
              <a:xfrm>
                <a:off x="6825536" y="3113602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A26D28-73D6-4DDA-8C9E-728EF3BEF8F7}"/>
                  </a:ext>
                </a:extLst>
              </p:cNvPr>
              <p:cNvSpPr txBox="1"/>
              <p:nvPr/>
            </p:nvSpPr>
            <p:spPr>
              <a:xfrm>
                <a:off x="6825536" y="4189165"/>
                <a:ext cx="4804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100" b="1" dirty="0"/>
                  <a:t>Opr2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502705" y="3693520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5407" y="3913472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470352" y="455435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15643" y="1075220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39835" y="363074"/>
            <a:ext cx="2407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Tutors: A spare diagram for your use.</a:t>
            </a:r>
          </a:p>
        </p:txBody>
      </p:sp>
    </p:spTree>
    <p:extLst>
      <p:ext uri="{BB962C8B-B14F-4D97-AF65-F5344CB8AC3E}">
        <p14:creationId xmlns:p14="http://schemas.microsoft.com/office/powerpoint/2010/main" val="284280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4315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Generating </a:t>
            </a:r>
            <a:r>
              <a:rPr lang="en-US" sz="3800" dirty="0" err="1"/>
              <a:t>ALUControl</a:t>
            </a:r>
            <a:r>
              <a:rPr lang="en-US" sz="3800" dirty="0"/>
              <a:t> Signal</a:t>
            </a:r>
          </a:p>
        </p:txBody>
      </p:sp>
      <p:graphicFrame>
        <p:nvGraphicFramePr>
          <p:cNvPr id="5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049078"/>
              </p:ext>
            </p:extLst>
          </p:nvPr>
        </p:nvGraphicFramePr>
        <p:xfrm>
          <a:off x="2266951" y="1143001"/>
          <a:ext cx="6248400" cy="385445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Group 85"/>
          <p:cNvGraphicFramePr>
            <a:graphicFrameLocks/>
          </p:cNvGraphicFramePr>
          <p:nvPr/>
        </p:nvGraphicFramePr>
        <p:xfrm>
          <a:off x="8591551" y="3733800"/>
          <a:ext cx="2286000" cy="233172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529417" y="5257800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67199" y="1746184"/>
            <a:ext cx="685800" cy="3195149"/>
            <a:chOff x="1381248" y="1746184"/>
            <a:chExt cx="685800" cy="3195147"/>
          </a:xfrm>
        </p:grpSpPr>
        <p:sp>
          <p:nvSpPr>
            <p:cNvPr id="12" name="TextBox 11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1248" y="212122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1248" y="33308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248" y="40867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1248" y="45719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1151" y="1746185"/>
            <a:ext cx="1143000" cy="3195149"/>
            <a:chOff x="3505200" y="1746184"/>
            <a:chExt cx="1143000" cy="3195147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212122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3308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0867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457199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77151" y="1751890"/>
            <a:ext cx="762000" cy="3195149"/>
            <a:chOff x="5791200" y="1751890"/>
            <a:chExt cx="762000" cy="3195147"/>
          </a:xfrm>
        </p:grpSpPr>
        <p:sp>
          <p:nvSpPr>
            <p:cNvPr id="30" name="TextBox 29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12692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33659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09245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45777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38" name="Group 282"/>
          <p:cNvGraphicFramePr>
            <a:graphicFrameLocks/>
          </p:cNvGraphicFramePr>
          <p:nvPr/>
        </p:nvGraphicFramePr>
        <p:xfrm>
          <a:off x="8743951" y="1219200"/>
          <a:ext cx="2057400" cy="1737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F9E2F58C-2EBF-4084-9792-D5C9F23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34EE0-3A0F-49F8-84BB-3690F9BC0DE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40" name="Date Placeholder 5">
            <a:extLst>
              <a:ext uri="{FF2B5EF4-FFF2-40B4-BE49-F238E27FC236}">
                <a16:creationId xmlns:a16="http://schemas.microsoft.com/office/drawing/2014/main" id="{25A32BCC-91DE-40A2-83B5-B7FBA27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41" name="Footer Placeholder 11">
            <a:extLst>
              <a:ext uri="{FF2B5EF4-FFF2-40B4-BE49-F238E27FC236}">
                <a16:creationId xmlns:a16="http://schemas.microsoft.com/office/drawing/2014/main" id="{E6AF0F59-E6A4-49A8-8BE8-A32F9E2B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551" y="2164139"/>
            <a:ext cx="189966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tutors:</a:t>
            </a:r>
          </a:p>
          <a:p>
            <a:r>
              <a:rPr lang="en-US" dirty="0"/>
              <a:t>The first 3 slides are taken from the lectures. I will just tell students that these are the slides they should refer to while doing the questions in this tutorial. I am not going to explain these 3 slides.</a:t>
            </a:r>
          </a:p>
        </p:txBody>
      </p:sp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7411" y="277817"/>
            <a:ext cx="8228160" cy="584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Design of ALU Control Unit (1/2)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7411" y="914400"/>
            <a:ext cx="82296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7" name="Group 299"/>
          <p:cNvGraphicFramePr>
            <a:graphicFrameLocks/>
          </p:cNvGraphicFramePr>
          <p:nvPr/>
        </p:nvGraphicFramePr>
        <p:xfrm>
          <a:off x="2137413" y="2196290"/>
          <a:ext cx="8153411" cy="3890721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72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63686" y="3388495"/>
            <a:ext cx="7191031" cy="375039"/>
            <a:chOff x="1383475" y="3388501"/>
            <a:chExt cx="7191030" cy="375040"/>
          </a:xfrm>
        </p:grpSpPr>
        <p:sp>
          <p:nvSpPr>
            <p:cNvPr id="10" name="TextBox 9"/>
            <p:cNvSpPr txBox="1"/>
            <p:nvPr/>
          </p:nvSpPr>
          <p:spPr>
            <a:xfrm>
              <a:off x="1383475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8100" y="339420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686" y="3701743"/>
            <a:ext cx="7191031" cy="375039"/>
            <a:chOff x="1383475" y="3701751"/>
            <a:chExt cx="7191030" cy="375040"/>
          </a:xfrm>
        </p:grpSpPr>
        <p:sp>
          <p:nvSpPr>
            <p:cNvPr id="20" name="TextBox 19"/>
            <p:cNvSpPr txBox="1"/>
            <p:nvPr/>
          </p:nvSpPr>
          <p:spPr>
            <a:xfrm>
              <a:off x="1383475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800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23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58100" y="370745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63686" y="4041663"/>
            <a:ext cx="7191031" cy="375039"/>
            <a:chOff x="1383475" y="4041670"/>
            <a:chExt cx="7191030" cy="375040"/>
          </a:xfrm>
        </p:grpSpPr>
        <p:sp>
          <p:nvSpPr>
            <p:cNvPr id="30" name="TextBox 29"/>
            <p:cNvSpPr txBox="1"/>
            <p:nvPr/>
          </p:nvSpPr>
          <p:spPr>
            <a:xfrm>
              <a:off x="1383475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0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23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8100" y="4047377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3" y="4040159"/>
            <a:ext cx="589547" cy="369332"/>
            <a:chOff x="1447800" y="4040157"/>
            <a:chExt cx="589547" cy="369332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63686" y="4399118"/>
            <a:ext cx="7191031" cy="375039"/>
            <a:chOff x="1383475" y="4411002"/>
            <a:chExt cx="7191030" cy="375040"/>
          </a:xfrm>
        </p:grpSpPr>
        <p:sp>
          <p:nvSpPr>
            <p:cNvPr id="43" name="TextBox 4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63686" y="4702498"/>
            <a:ext cx="7191031" cy="375039"/>
            <a:chOff x="1383475" y="4411002"/>
            <a:chExt cx="7191030" cy="375040"/>
          </a:xfrm>
        </p:grpSpPr>
        <p:sp>
          <p:nvSpPr>
            <p:cNvPr id="53" name="TextBox 5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3686" y="5045270"/>
            <a:ext cx="7191031" cy="375039"/>
            <a:chOff x="1383475" y="4411002"/>
            <a:chExt cx="7191030" cy="375040"/>
          </a:xfrm>
        </p:grpSpPr>
        <p:sp>
          <p:nvSpPr>
            <p:cNvPr id="63" name="TextBox 6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63686" y="5359931"/>
            <a:ext cx="7191031" cy="375039"/>
            <a:chOff x="1383475" y="4411002"/>
            <a:chExt cx="7191030" cy="375040"/>
          </a:xfrm>
        </p:grpSpPr>
        <p:sp>
          <p:nvSpPr>
            <p:cNvPr id="73" name="TextBox 7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063686" y="5713408"/>
            <a:ext cx="7191031" cy="375039"/>
            <a:chOff x="1383475" y="4411002"/>
            <a:chExt cx="7191030" cy="375040"/>
          </a:xfrm>
        </p:grpSpPr>
        <p:sp>
          <p:nvSpPr>
            <p:cNvPr id="83" name="TextBox 8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974859" y="4404835"/>
            <a:ext cx="589547" cy="1675409"/>
            <a:chOff x="2294646" y="4404832"/>
            <a:chExt cx="589547" cy="1675409"/>
          </a:xfrm>
        </p:grpSpPr>
        <p:grpSp>
          <p:nvGrpSpPr>
            <p:cNvPr id="93" name="Group 9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4716805" y="4404835"/>
            <a:ext cx="589547" cy="1675409"/>
            <a:chOff x="2294646" y="4404832"/>
            <a:chExt cx="589547" cy="1675409"/>
          </a:xfrm>
        </p:grpSpPr>
        <p:grpSp>
          <p:nvGrpSpPr>
            <p:cNvPr id="109" name="Group 10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551700" y="4404835"/>
            <a:ext cx="589547" cy="1675409"/>
            <a:chOff x="2294646" y="4404832"/>
            <a:chExt cx="589547" cy="1675409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8537209" y="987587"/>
            <a:ext cx="182980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37207" y="1393606"/>
            <a:ext cx="182836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ALUcontrol2 = ?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9589201" y="4102341"/>
            <a:ext cx="228600" cy="1933735"/>
            <a:chOff x="7908991" y="4102340"/>
            <a:chExt cx="228600" cy="1933734"/>
          </a:xfrm>
        </p:grpSpPr>
        <p:sp>
          <p:nvSpPr>
            <p:cNvPr id="143" name="Oval 142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004813" y="1732159"/>
            <a:ext cx="236076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51D6DA-8420-4919-A800-AEB15305BBB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148" name="Slide Number Placeholder 1">
            <a:extLst>
              <a:ext uri="{FF2B5EF4-FFF2-40B4-BE49-F238E27FC236}">
                <a16:creationId xmlns:a16="http://schemas.microsoft.com/office/drawing/2014/main" id="{8B67BC49-2203-4A01-A046-ECA38438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dirty="0"/>
          </a:p>
        </p:txBody>
      </p:sp>
      <p:sp>
        <p:nvSpPr>
          <p:cNvPr id="149" name="Date Placeholder 5">
            <a:extLst>
              <a:ext uri="{FF2B5EF4-FFF2-40B4-BE49-F238E27FC236}">
                <a16:creationId xmlns:a16="http://schemas.microsoft.com/office/drawing/2014/main" id="{60BB479B-3EE7-4CD9-96F6-8CBA5ACB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150" name="Footer Placeholder 11">
            <a:extLst>
              <a:ext uri="{FF2B5EF4-FFF2-40B4-BE49-F238E27FC236}">
                <a16:creationId xmlns:a16="http://schemas.microsoft.com/office/drawing/2014/main" id="{45D827DE-2912-4C4A-942B-FA6EC31B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0648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11">
            <a:extLst>
              <a:ext uri="{FF2B5EF4-FFF2-40B4-BE49-F238E27FC236}">
                <a16:creationId xmlns:a16="http://schemas.microsoft.com/office/drawing/2014/main" id="{E2CBC606-0047-43C8-A2F8-AC531861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7411" y="304805"/>
            <a:ext cx="8001000" cy="571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Control Design: </a:t>
            </a:r>
            <a:r>
              <a:rPr lang="en-US" sz="3600" b="1" dirty="0"/>
              <a:t>Outputs</a:t>
            </a:r>
            <a:endParaRPr lang="en-US" b="1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697521"/>
              </p:ext>
            </p:extLst>
          </p:nvPr>
        </p:nvGraphicFramePr>
        <p:xfrm>
          <a:off x="2054942" y="867647"/>
          <a:ext cx="8503800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9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128011" y="1506849"/>
            <a:ext cx="7239000" cy="338554"/>
            <a:chOff x="1371600" y="1743747"/>
            <a:chExt cx="723900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8011" y="1845403"/>
            <a:ext cx="7239000" cy="338554"/>
            <a:chOff x="1371600" y="1743747"/>
            <a:chExt cx="7239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8011" y="2155473"/>
            <a:ext cx="7239000" cy="338554"/>
            <a:chOff x="1371600" y="1743747"/>
            <a:chExt cx="72390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1" y="2449333"/>
            <a:ext cx="7239000" cy="338554"/>
            <a:chOff x="1371600" y="1743747"/>
            <a:chExt cx="7239000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2129" y="2851260"/>
            <a:ext cx="6017588" cy="3846650"/>
            <a:chOff x="3280410" y="3079865"/>
            <a:chExt cx="5791200" cy="3701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0410" y="3079865"/>
              <a:ext cx="5791200" cy="370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4453059" y="5035176"/>
              <a:ext cx="202219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/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893" y="5191307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93617" y="3273368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56259" y="5593875"/>
              <a:ext cx="2022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57F586-07E8-4E1D-86A6-4E559AC2A96E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56" name="Slide Number Placeholder 1">
            <a:extLst>
              <a:ext uri="{FF2B5EF4-FFF2-40B4-BE49-F238E27FC236}">
                <a16:creationId xmlns:a16="http://schemas.microsoft.com/office/drawing/2014/main" id="{69325ACF-32FF-4354-8B41-8B21E79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dirty="0"/>
          </a:p>
        </p:txBody>
      </p:sp>
      <p:sp>
        <p:nvSpPr>
          <p:cNvPr id="57" name="Date Placeholder 5">
            <a:extLst>
              <a:ext uri="{FF2B5EF4-FFF2-40B4-BE49-F238E27FC236}">
                <a16:creationId xmlns:a16="http://schemas.microsoft.com/office/drawing/2014/main" id="{16537A63-3D8B-4193-8985-F3C8D003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$24, 0($15)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02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</a:t>
            </a:r>
            <a:r>
              <a:rPr lang="en-SG" sz="2800" dirty="0" err="1">
                <a:solidFill>
                  <a:srgbClr val="C00000"/>
                </a:solidFill>
              </a:rPr>
              <a:t>i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100011 01111 11000 0000000000000000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0573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 = M[R[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]+</a:t>
            </a:r>
            <a:r>
              <a:rPr lang="en-SG" dirty="0" err="1">
                <a:cs typeface="Courier New" panose="02070309020205020404" pitchFamily="49" charset="0"/>
              </a:rPr>
              <a:t>SignExtImm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287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$24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8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MEM([$15]+0)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[$15]+0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59604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53613" y="382893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918" y="42261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3036" y="461051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32975" y="4979848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3054" y="1707070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11" name="Line Callout 2 10"/>
          <p:cNvSpPr/>
          <p:nvPr/>
        </p:nvSpPr>
        <p:spPr>
          <a:xfrm flipH="1">
            <a:off x="1495513" y="692439"/>
            <a:ext cx="1452787" cy="418744"/>
          </a:xfrm>
          <a:prstGeom prst="borderCallout2">
            <a:avLst>
              <a:gd name="adj1" fmla="val 18751"/>
              <a:gd name="adj2" fmla="val -641"/>
              <a:gd name="adj3" fmla="val 18750"/>
              <a:gd name="adj4" fmla="val -16667"/>
              <a:gd name="adj5" fmla="val 155357"/>
              <a:gd name="adj6" fmla="val -53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means the data is actually used.</a:t>
            </a:r>
          </a:p>
        </p:txBody>
      </p:sp>
      <p:sp>
        <p:nvSpPr>
          <p:cNvPr id="30" name="Line Callout 2 29"/>
          <p:cNvSpPr/>
          <p:nvPr/>
        </p:nvSpPr>
        <p:spPr>
          <a:xfrm flipH="1">
            <a:off x="1924761" y="1254911"/>
            <a:ext cx="1452787" cy="418744"/>
          </a:xfrm>
          <a:prstGeom prst="borderCallout2">
            <a:avLst>
              <a:gd name="adj1" fmla="val 86098"/>
              <a:gd name="adj2" fmla="val -53"/>
              <a:gd name="adj3" fmla="val 86097"/>
              <a:gd name="adj4" fmla="val -17844"/>
              <a:gd name="adj5" fmla="val 49235"/>
              <a:gd name="adj6" fmla="val -762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Blue</a:t>
            </a:r>
            <a:r>
              <a:rPr lang="en-US" sz="1200" dirty="0">
                <a:solidFill>
                  <a:schemeClr val="tx1"/>
                </a:solidFill>
              </a:rPr>
              <a:t> means the data is not used.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01111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00000   00000   000000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3DE31EF2-558A-4B6B-B921-74751C3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1926" y="2103120"/>
            <a:ext cx="3464992" cy="2967047"/>
            <a:chOff x="7611926" y="2103120"/>
            <a:chExt cx="3464992" cy="2967047"/>
          </a:xfrm>
        </p:grpSpPr>
        <p:sp>
          <p:nvSpPr>
            <p:cNvPr id="43" name="TextBox 42"/>
            <p:cNvSpPr txBox="1"/>
            <p:nvPr/>
          </p:nvSpPr>
          <p:spPr>
            <a:xfrm>
              <a:off x="7611926" y="2103120"/>
              <a:ext cx="180101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Easy, just copy from tables in previous slides.</a:t>
              </a:r>
            </a:p>
          </p:txBody>
        </p:sp>
        <p:cxnSp>
          <p:nvCxnSpPr>
            <p:cNvPr id="45" name="Straight Arrow Connector 44"/>
            <p:cNvCxnSpPr>
              <a:endCxn id="15" idx="1"/>
            </p:cNvCxnSpPr>
            <p:nvPr/>
          </p:nvCxnSpPr>
          <p:spPr>
            <a:xfrm flipV="1">
              <a:off x="9412944" y="2145647"/>
              <a:ext cx="153257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412944" y="2410862"/>
              <a:ext cx="1651296" cy="112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3"/>
            </p:cNvCxnSpPr>
            <p:nvPr/>
          </p:nvCxnSpPr>
          <p:spPr>
            <a:xfrm>
              <a:off x="9412944" y="2564785"/>
              <a:ext cx="1658357" cy="295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411915" y="2677171"/>
              <a:ext cx="1602897" cy="58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12944" y="2766844"/>
              <a:ext cx="1658357" cy="87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421036" y="2904753"/>
              <a:ext cx="1612083" cy="11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355426" y="3033824"/>
              <a:ext cx="1721492" cy="131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281593" y="3033824"/>
              <a:ext cx="1701598" cy="16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9195394" y="3033824"/>
              <a:ext cx="1734720" cy="20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44115" y="2624526"/>
            <a:ext cx="5703618" cy="3274069"/>
            <a:chOff x="2144115" y="2624526"/>
            <a:chExt cx="5703618" cy="3274069"/>
          </a:xfrm>
        </p:grpSpPr>
        <p:sp>
          <p:nvSpPr>
            <p:cNvPr id="81" name="Oval 80"/>
            <p:cNvSpPr/>
            <p:nvPr/>
          </p:nvSpPr>
          <p:spPr>
            <a:xfrm>
              <a:off x="2144115" y="4388631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54735" y="508882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7578337" y="520621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1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$3,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1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000100 00001 00011 0000000000001100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331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If (R[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]==R[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]) PC=PC+4+BrAddr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7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726" y="1267898"/>
            <a:ext cx="101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$3 </a:t>
            </a:r>
            <a:r>
              <a:rPr lang="en-SG" sz="1600" dirty="0"/>
              <a:t>or</a:t>
            </a:r>
            <a:r>
              <a:rPr lang="en-SG" sz="1600" dirty="0">
                <a:solidFill>
                  <a:srgbClr val="0033CC"/>
                </a:solidFill>
              </a:rPr>
              <a:t> 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3920" y="1282186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33CC"/>
                </a:solidFill>
              </a:rPr>
              <a:t>[$1]-[$3] </a:t>
            </a:r>
            <a:r>
              <a:rPr lang="en-SG" sz="1200" dirty="0"/>
              <a:t>or </a:t>
            </a:r>
            <a:r>
              <a:rPr lang="en-SG" sz="1200" dirty="0">
                <a:solidFill>
                  <a:srgbClr val="0033CC"/>
                </a:solidFill>
              </a:rPr>
              <a:t>MEM([$1]-[$3])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[$1] – [$3]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7184" y="1835221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 </a:t>
            </a:r>
          </a:p>
          <a:p>
            <a:r>
              <a:rPr lang="en-SG" b="1" i="1" dirty="0"/>
              <a:t>or </a:t>
            </a:r>
            <a:r>
              <a:rPr lang="en-SG" b="1" dirty="0">
                <a:solidFill>
                  <a:srgbClr val="C00000"/>
                </a:solidFill>
              </a:rPr>
              <a:t>(PC+4) + (12×4)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00000   00000   001100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B8C0BA1-904F-4B5D-AD62-38040E078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96592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C76D8F2-5805-47FA-A867-46BF07E330E4}"/>
              </a:ext>
            </a:extLst>
          </p:cNvPr>
          <p:cNvSpPr txBox="1"/>
          <p:nvPr/>
        </p:nvSpPr>
        <p:spPr>
          <a:xfrm>
            <a:off x="11020736" y="197406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EB6F2-7FDC-4CB1-BD43-4CBC1F3E9CFF}"/>
              </a:ext>
            </a:extLst>
          </p:cNvPr>
          <p:cNvSpPr txBox="1"/>
          <p:nvPr/>
        </p:nvSpPr>
        <p:spPr>
          <a:xfrm>
            <a:off x="11020736" y="23295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E4B034-2483-4C33-B844-1105F14FD673}"/>
              </a:ext>
            </a:extLst>
          </p:cNvPr>
          <p:cNvSpPr txBox="1"/>
          <p:nvPr/>
        </p:nvSpPr>
        <p:spPr>
          <a:xfrm>
            <a:off x="11020736" y="270532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18D12-4BE1-4B9F-BC1E-039B1991E011}"/>
              </a:ext>
            </a:extLst>
          </p:cNvPr>
          <p:cNvSpPr txBox="1"/>
          <p:nvPr/>
        </p:nvSpPr>
        <p:spPr>
          <a:xfrm>
            <a:off x="11020736" y="307465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33C7C5-A21D-451B-BAE2-8712BA793D3C}"/>
              </a:ext>
            </a:extLst>
          </p:cNvPr>
          <p:cNvSpPr txBox="1"/>
          <p:nvPr/>
        </p:nvSpPr>
        <p:spPr>
          <a:xfrm>
            <a:off x="11020736" y="344398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93F1D-D76C-4B87-9484-0E9D98BF1588}"/>
              </a:ext>
            </a:extLst>
          </p:cNvPr>
          <p:cNvSpPr txBox="1"/>
          <p:nvPr/>
        </p:nvSpPr>
        <p:spPr>
          <a:xfrm>
            <a:off x="11020736" y="383287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057638-58E3-4C1D-99FC-1586EB08C340}"/>
              </a:ext>
            </a:extLst>
          </p:cNvPr>
          <p:cNvSpPr txBox="1"/>
          <p:nvPr/>
        </p:nvSpPr>
        <p:spPr>
          <a:xfrm>
            <a:off x="11020736" y="42226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0CB98A-D3A0-44E8-9073-335CD812A170}"/>
              </a:ext>
            </a:extLst>
          </p:cNvPr>
          <p:cNvSpPr txBox="1"/>
          <p:nvPr/>
        </p:nvSpPr>
        <p:spPr>
          <a:xfrm>
            <a:off x="11020736" y="459049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FD721-6FF7-4CC9-BADD-384DB279F608}"/>
              </a:ext>
            </a:extLst>
          </p:cNvPr>
          <p:cNvSpPr txBox="1"/>
          <p:nvPr/>
        </p:nvSpPr>
        <p:spPr>
          <a:xfrm>
            <a:off x="10900098" y="497271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9092B960-8289-45E6-A3E9-75BDC68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922" y="2624526"/>
            <a:ext cx="5800687" cy="3274069"/>
            <a:chOff x="2255922" y="2624526"/>
            <a:chExt cx="5800687" cy="3274069"/>
          </a:xfrm>
        </p:grpSpPr>
        <p:grpSp>
          <p:nvGrpSpPr>
            <p:cNvPr id="56" name="Group 55"/>
            <p:cNvGrpSpPr/>
            <p:nvPr/>
          </p:nvGrpSpPr>
          <p:grpSpPr>
            <a:xfrm>
              <a:off x="3513583" y="2624526"/>
              <a:ext cx="3550430" cy="3274069"/>
              <a:chOff x="3513583" y="2624526"/>
              <a:chExt cx="3550430" cy="327406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28660" y="4590491"/>
                <a:ext cx="269396" cy="17108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13583" y="4952134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16011" y="5590818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75444" y="4187987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56716" y="2624526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55922" y="534204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8607" y="4895052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0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1" y="115042"/>
            <a:ext cx="24290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$25, $20, $5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2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000000 10100 00101 11001 00000 100010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624" y="115042"/>
            <a:ext cx="20062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rd</a:t>
            </a:r>
            <a:r>
              <a:rPr lang="en-SG" dirty="0">
                <a:cs typeface="Courier New" panose="02070309020205020404" pitchFamily="49" charset="0"/>
              </a:rPr>
              <a:t>] = 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 – 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7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 – [$5]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[$5]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9468" y="1267898"/>
            <a:ext cx="1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[$20] – [$5]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9024" y="1948304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00101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3043" y="4606184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3963" y="5105180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833" y="562389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F5E34-A4A1-4D33-91FF-89B93A759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52966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23164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23164" y="231618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3164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23164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3164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23164" y="38287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23164" y="423377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23164" y="460310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02526" y="498533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3621D8AB-0476-47E8-BBF1-9B3371F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65454" y="2624526"/>
            <a:ext cx="5689694" cy="3274069"/>
            <a:chOff x="2165454" y="2624526"/>
            <a:chExt cx="5689694" cy="3274069"/>
          </a:xfrm>
        </p:grpSpPr>
        <p:sp>
          <p:nvSpPr>
            <p:cNvPr id="48" name="Oval 47"/>
            <p:cNvSpPr/>
            <p:nvPr/>
          </p:nvSpPr>
          <p:spPr>
            <a:xfrm>
              <a:off x="2165454" y="480135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36088" y="460310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7585752" y="5607714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5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6" grpId="0"/>
      <p:bldP spid="37" grpId="0"/>
      <p:bldP spid="38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1213444"/>
            <a:chOff x="2716306" y="3362923"/>
            <a:chExt cx="1828799" cy="121344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16306" y="4576367"/>
              <a:ext cx="94577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62082" y="4198141"/>
              <a:ext cx="795617" cy="378226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  <p:sp>
        <p:nvSpPr>
          <p:cNvPr id="69" name="Slide Number Placeholder 1">
            <a:extLst>
              <a:ext uri="{FF2B5EF4-FFF2-40B4-BE49-F238E27FC236}">
                <a16:creationId xmlns:a16="http://schemas.microsoft.com/office/drawing/2014/main" id="{570AAAD4-029E-4A7E-8633-6F0B95C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57874-CE59-4AC2-BDD6-D49ED71407D2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10" y="3362923"/>
            <a:ext cx="1828799" cy="835219"/>
            <a:chOff x="2716306" y="3362923"/>
            <a:chExt cx="1828799" cy="8352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1"/>
            <a:ext cx="5228133" cy="1553651"/>
            <a:chOff x="6413407" y="5070399"/>
            <a:chExt cx="5228133" cy="1553651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9"/>
              <a:ext cx="2306472" cy="1009934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62592" y="5977719"/>
              <a:ext cx="287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>
                  <a:solidFill>
                    <a:srgbClr val="C00000"/>
                  </a:solidFill>
                </a:rPr>
                <a:t>) 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420338AD-7390-46C1-9177-65AE3B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281D5B-2FA8-46AE-A1E8-8128CB293786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47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4506</TotalTime>
  <Words>1425</Words>
  <Application>Microsoft Macintosh PowerPoint</Application>
  <PresentationFormat>Widescreen</PresentationFormat>
  <Paragraphs>747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Retrospect</vt:lpstr>
      <vt:lpstr>IT5002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Keng Yan, Colin</cp:lastModifiedBy>
  <cp:revision>382</cp:revision>
  <cp:lastPrinted>2019-04-10T00:56:38Z</cp:lastPrinted>
  <dcterms:created xsi:type="dcterms:W3CDTF">2015-03-28T05:22:46Z</dcterms:created>
  <dcterms:modified xsi:type="dcterms:W3CDTF">2022-09-11T10:06:34Z</dcterms:modified>
</cp:coreProperties>
</file>