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7" r:id="rId2"/>
    <p:sldId id="278" r:id="rId3"/>
    <p:sldId id="279" r:id="rId4"/>
    <p:sldId id="286" r:id="rId5"/>
    <p:sldId id="287" r:id="rId6"/>
    <p:sldId id="288" r:id="rId7"/>
    <p:sldId id="280" r:id="rId8"/>
    <p:sldId id="281" r:id="rId9"/>
    <p:sldId id="283" r:id="rId1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0F297C3-9C17-4D83-8D06-073FE7156636}" type="datetimeFigureOut">
              <a:rPr lang="en-SG" smtClean="0"/>
              <a:t>16/8/23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20944AB-9450-45DE-8E02-6649B9843C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735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SG" alt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804763" indent="-309524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238098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733337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228576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723815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3219054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714293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4209532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82BE9358-62D1-4C72-8487-3415FE5B8C84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77980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1" y="1"/>
            <a:ext cx="9144000" cy="4953239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1" y="6604318"/>
            <a:ext cx="9144000" cy="253682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47" y="5198322"/>
            <a:ext cx="2317815" cy="11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9069" y="1375900"/>
            <a:ext cx="8098767" cy="1582285"/>
          </a:xfrm>
        </p:spPr>
        <p:txBody>
          <a:bodyPr/>
          <a:lstStyle>
            <a:lvl1pPr algn="ctr">
              <a:defRPr sz="4063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94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574199-541A-442D-BD63-BB275F057B6F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03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067" y="825540"/>
            <a:ext cx="1941760" cy="53989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499" y="825540"/>
            <a:ext cx="5692301" cy="53989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84C3F7-6313-43B9-8FA0-AEEB61BF0DA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5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99" y="569904"/>
            <a:ext cx="6518763" cy="11437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421092-8A9E-4509-949B-F11F09B532F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0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84" y="4407180"/>
            <a:ext cx="7772757" cy="1361567"/>
          </a:xfrm>
        </p:spPr>
        <p:txBody>
          <a:bodyPr anchor="t"/>
          <a:lstStyle>
            <a:lvl1pPr algn="l">
              <a:defRPr sz="2708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084" y="2906589"/>
            <a:ext cx="7772757" cy="1500591"/>
          </a:xfrm>
        </p:spPr>
        <p:txBody>
          <a:bodyPr anchor="b"/>
          <a:lstStyle>
            <a:lvl1pPr marL="0" indent="0">
              <a:buNone/>
              <a:defRPr sz="1355"/>
            </a:lvl1pPr>
            <a:lvl2pPr marL="309570" indent="0">
              <a:buNone/>
              <a:defRPr sz="1219"/>
            </a:lvl2pPr>
            <a:lvl3pPr marL="619140" indent="0">
              <a:buNone/>
              <a:defRPr sz="1083"/>
            </a:lvl3pPr>
            <a:lvl4pPr marL="928710" indent="0">
              <a:buNone/>
              <a:defRPr sz="948"/>
            </a:lvl4pPr>
            <a:lvl5pPr marL="1238281" indent="0">
              <a:buNone/>
              <a:defRPr sz="948"/>
            </a:lvl5pPr>
            <a:lvl6pPr marL="1547851" indent="0">
              <a:buNone/>
              <a:defRPr sz="948"/>
            </a:lvl6pPr>
            <a:lvl7pPr marL="1857421" indent="0">
              <a:buNone/>
              <a:defRPr sz="948"/>
            </a:lvl7pPr>
            <a:lvl8pPr marL="2166991" indent="0">
              <a:buNone/>
              <a:defRPr sz="948"/>
            </a:lvl8pPr>
            <a:lvl9pPr marL="2476561" indent="0">
              <a:buNone/>
              <a:defRPr sz="9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E3A226-6E30-4DE6-9E8C-249C8EDEBBA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1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501" y="1980723"/>
            <a:ext cx="3816314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4082" y="1980723"/>
            <a:ext cx="3817745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8A561D-031E-4C46-8BE8-07B563279054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6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8" y="275180"/>
            <a:ext cx="8228885" cy="11422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58" y="1534989"/>
            <a:ext cx="4039375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8" y="2174210"/>
            <a:ext cx="4039375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39" y="1534989"/>
            <a:ext cx="4040804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39" y="2174210"/>
            <a:ext cx="4040804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EB8533-CE85-4DBF-AEA3-5156B892FCBE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A4D5B0-F94C-4A30-AD62-A23380D72EE3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5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699C9E-2E8D-4D3C-ABF9-CB5FFE5481E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8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7" y="273749"/>
            <a:ext cx="3008441" cy="1160915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668" y="273748"/>
            <a:ext cx="5111775" cy="5851873"/>
          </a:xfrm>
        </p:spPr>
        <p:txBody>
          <a:bodyPr/>
          <a:lstStyle>
            <a:lvl1pPr>
              <a:defRPr sz="2167"/>
            </a:lvl1pPr>
            <a:lvl2pPr>
              <a:defRPr sz="1896"/>
            </a:lvl2pPr>
            <a:lvl3pPr>
              <a:defRPr sz="162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557" y="1434664"/>
            <a:ext cx="3008441" cy="4690957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B0E37-8CB9-480C-9AFF-44A8B18EB55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7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25" y="4801317"/>
            <a:ext cx="5486399" cy="566126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25" y="613422"/>
            <a:ext cx="5486399" cy="4114800"/>
          </a:xfrm>
        </p:spPr>
        <p:txBody>
          <a:bodyPr/>
          <a:lstStyle>
            <a:lvl1pPr marL="0" indent="0">
              <a:buNone/>
              <a:defRPr sz="2167"/>
            </a:lvl1pPr>
            <a:lvl2pPr marL="309570" indent="0">
              <a:buNone/>
              <a:defRPr sz="1896"/>
            </a:lvl2pPr>
            <a:lvl3pPr marL="619140" indent="0">
              <a:buNone/>
              <a:defRPr sz="1625"/>
            </a:lvl3pPr>
            <a:lvl4pPr marL="928710" indent="0">
              <a:buNone/>
              <a:defRPr sz="1355"/>
            </a:lvl4pPr>
            <a:lvl5pPr marL="1238281" indent="0">
              <a:buNone/>
              <a:defRPr sz="1355"/>
            </a:lvl5pPr>
            <a:lvl6pPr marL="1547851" indent="0">
              <a:buNone/>
              <a:defRPr sz="1355"/>
            </a:lvl6pPr>
            <a:lvl7pPr marL="1857421" indent="0">
              <a:buNone/>
              <a:defRPr sz="1355"/>
            </a:lvl7pPr>
            <a:lvl8pPr marL="2166991" indent="0">
              <a:buNone/>
              <a:defRPr sz="1355"/>
            </a:lvl8pPr>
            <a:lvl9pPr marL="2476561" indent="0">
              <a:buNone/>
              <a:defRPr sz="1355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25" y="5367443"/>
            <a:ext cx="5486399" cy="805475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EA0026-3E0A-467C-A77C-0D95BD34881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5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0499" y="554982"/>
            <a:ext cx="6518763" cy="114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500" y="1818969"/>
            <a:ext cx="7771328" cy="440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0499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77">
                <a:solidFill>
                  <a:srgbClr val="003399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1995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77">
                <a:solidFill>
                  <a:srgbClr val="003399"/>
                </a:solidFill>
              </a:defRPr>
            </a:lvl1pPr>
          </a:lstStyle>
          <a:p>
            <a:fld id="{7DD0F54A-7FC4-4DC8-816F-141A28D7A639}" type="slidenum">
              <a:rPr lang="en-GB" altLang="en-US"/>
              <a:pPr/>
              <a:t>‹#›</a:t>
            </a:fld>
            <a:endParaRPr lang="en-GB" altLang="en-US" sz="1083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" y="6601452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1" y="0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550500" y="323910"/>
            <a:ext cx="6520193" cy="2485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15" dirty="0">
                <a:solidFill>
                  <a:srgbClr val="003399"/>
                </a:solidFill>
                <a:latin typeface="Times New Roman" panose="02020603050405020304" pitchFamily="18" charset="0"/>
              </a:rPr>
              <a:t>IT5002</a:t>
            </a:r>
            <a:r>
              <a:rPr lang="en-US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 Lecture 1 </a:t>
            </a:r>
            <a:r>
              <a:rPr lang="mr-IN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 Welcome to IT5002</a:t>
            </a:r>
            <a:r>
              <a:rPr lang="en-US" altLang="en-US" sz="1015" dirty="0">
                <a:solidFill>
                  <a:srgbClr val="003399"/>
                </a:solidFill>
                <a:latin typeface="Times New Roman" panose="02020603050405020304" pitchFamily="18" charset="0"/>
              </a:rPr>
              <a:t>			Page: </a:t>
            </a:r>
            <a:fld id="{49A9A4C6-A24E-4FBB-A733-87BDEC242BCE}" type="slidenum">
              <a:rPr lang="en-US" altLang="en-US" sz="1015">
                <a:solidFill>
                  <a:srgbClr val="003399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</a:pPr>
              <a:t>‹#›</a:t>
            </a:fld>
            <a:endParaRPr lang="en-GB" altLang="en-US" sz="1015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3" name="Picture 15" descr="full colou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80" y="374074"/>
            <a:ext cx="1038083" cy="66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93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+mj-lt"/>
          <a:ea typeface="+mj-ea"/>
          <a:cs typeface="+mj-cs"/>
        </a:defRPr>
      </a:lvl1pPr>
      <a:lvl2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2pPr>
      <a:lvl3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3pPr>
      <a:lvl4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4pPr>
      <a:lvl5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5pPr>
      <a:lvl6pPr marL="30957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6pPr>
      <a:lvl7pPr marL="61914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7pPr>
      <a:lvl8pPr marL="92871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8pPr>
      <a:lvl9pPr marL="1238281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9pPr>
    </p:titleStyle>
    <p:bodyStyle>
      <a:lvl1pPr marL="232178" indent="-232178" algn="l" defTabSz="686859" rtl="0" eaLnBrk="0" fontAlgn="base" hangingPunct="0">
        <a:spcBef>
          <a:spcPct val="20000"/>
        </a:spcBef>
        <a:spcAft>
          <a:spcPct val="0"/>
        </a:spcAft>
        <a:buChar char="•"/>
        <a:defRPr sz="1693" b="1">
          <a:solidFill>
            <a:srgbClr val="003399"/>
          </a:solidFill>
          <a:latin typeface="+mn-lt"/>
          <a:ea typeface="+mn-ea"/>
          <a:cs typeface="+mn-cs"/>
        </a:defRPr>
      </a:lvl1pPr>
      <a:lvl2pPr marL="253676" indent="430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760">
          <a:solidFill>
            <a:srgbClr val="003399"/>
          </a:solidFill>
          <a:latin typeface="+mn-lt"/>
        </a:defRPr>
      </a:lvl2pPr>
      <a:lvl3pPr marL="511651" indent="10749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1490" b="1">
          <a:solidFill>
            <a:srgbClr val="FF6600"/>
          </a:solidFill>
          <a:latin typeface="+mn-lt"/>
        </a:defRPr>
      </a:lvl3pPr>
      <a:lvl4pPr marL="773925" indent="4300" algn="l" defTabSz="686859" rtl="0" eaLnBrk="0" fontAlgn="base" hangingPunct="0">
        <a:spcBef>
          <a:spcPct val="20000"/>
        </a:spcBef>
        <a:spcAft>
          <a:spcPct val="0"/>
        </a:spcAft>
        <a:buChar char="–"/>
        <a:defRPr sz="1490" i="1">
          <a:solidFill>
            <a:srgbClr val="003399"/>
          </a:solidFill>
          <a:latin typeface="+mn-lt"/>
        </a:defRPr>
      </a:lvl4pPr>
      <a:lvl5pPr marL="1031900" indent="206380" algn="l" defTabSz="686859" rtl="0" eaLnBrk="0" fontAlgn="base" hangingPunct="0">
        <a:spcBef>
          <a:spcPct val="20000"/>
        </a:spcBef>
        <a:spcAft>
          <a:spcPct val="0"/>
        </a:spcAft>
        <a:buChar char="»"/>
        <a:defRPr sz="1355">
          <a:solidFill>
            <a:srgbClr val="003399"/>
          </a:solidFill>
          <a:latin typeface="+mn-lt"/>
        </a:defRPr>
      </a:lvl5pPr>
      <a:lvl6pPr marL="1341470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6pPr>
      <a:lvl7pPr marL="165104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7pPr>
      <a:lvl8pPr marL="196061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8pPr>
      <a:lvl9pPr marL="227018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1pPr>
      <a:lvl2pPr marL="30957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2pPr>
      <a:lvl3pPr marL="61914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3pPr>
      <a:lvl4pPr marL="92871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4pPr>
      <a:lvl5pPr marL="123828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5pPr>
      <a:lvl6pPr marL="154785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6pPr>
      <a:lvl7pPr marL="185742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7pPr>
      <a:lvl8pPr marL="216699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8pPr>
      <a:lvl9pPr marL="247656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lintan@nus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us-sg.zoom.us/j/99638418357?pwd=SXNiSm4zVm5NSThmaDRITnVGZTU1QT0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7"/>
          <p:cNvSpPr>
            <a:spLocks noChangeArrowheads="1"/>
          </p:cNvSpPr>
          <p:nvPr/>
        </p:nvSpPr>
        <p:spPr bwMode="auto">
          <a:xfrm>
            <a:off x="1" y="8043"/>
            <a:ext cx="9144000" cy="4941621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sp>
        <p:nvSpPr>
          <p:cNvPr id="13315" name="Text Box 18"/>
          <p:cNvSpPr txBox="1">
            <a:spLocks noChangeArrowheads="1"/>
          </p:cNvSpPr>
          <p:nvPr/>
        </p:nvSpPr>
        <p:spPr bwMode="auto">
          <a:xfrm>
            <a:off x="713505" y="251120"/>
            <a:ext cx="7728431" cy="553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IT5002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Computer Systems and Applications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Welcome to IT5002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  <a:hlinkClick r:id="rId3"/>
              </a:rPr>
              <a:t>colintan@nus.edu.sg</a:t>
            </a:r>
            <a:endParaRPr lang="en-US" altLang="en-US" sz="4323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GB" altLang="en-US" sz="4864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Rectangle 19"/>
          <p:cNvSpPr>
            <a:spLocks noChangeArrowheads="1"/>
          </p:cNvSpPr>
          <p:nvPr/>
        </p:nvSpPr>
        <p:spPr bwMode="auto">
          <a:xfrm>
            <a:off x="1" y="6596870"/>
            <a:ext cx="9144000" cy="2530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pic>
        <p:nvPicPr>
          <p:cNvPr id="13317" name="Picture 22" descr="full colou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976" y="5115528"/>
            <a:ext cx="2140511" cy="137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04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9613EDB-127A-4FF7-975C-4576BD15F002}"/>
              </a:ext>
            </a:extLst>
          </p:cNvPr>
          <p:cNvSpPr txBox="1"/>
          <p:nvPr/>
        </p:nvSpPr>
        <p:spPr>
          <a:xfrm>
            <a:off x="229802" y="3561891"/>
            <a:ext cx="353702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Colin Tan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Consultation: </a:t>
            </a:r>
          </a:p>
          <a:p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Zoom only.</a:t>
            </a:r>
          </a:p>
          <a:p>
            <a:endParaRPr lang="en-SG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Email: </a:t>
            </a:r>
            <a:r>
              <a:rPr lang="en-SG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colintan@nus.edu.sg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E0CC1D-4845-4E72-8E2A-C41407631177}"/>
              </a:ext>
            </a:extLst>
          </p:cNvPr>
          <p:cNvSpPr txBox="1"/>
          <p:nvPr/>
        </p:nvSpPr>
        <p:spPr>
          <a:xfrm>
            <a:off x="229802" y="5193107"/>
            <a:ext cx="29062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 dirty="0">
                <a:latin typeface="Calibri" panose="020F0502020204030204" pitchFamily="34" charset="0"/>
                <a:cs typeface="Calibri" panose="020F0502020204030204" pitchFamily="34" charset="0"/>
              </a:rPr>
              <a:t>Admin appointment:</a:t>
            </a:r>
            <a:endParaRPr lang="en-SG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Chief Randomness Generator,</a:t>
            </a:r>
          </a:p>
          <a:p>
            <a:r>
              <a:rPr lang="en-SG" sz="20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Makers@SoC</a:t>
            </a:r>
            <a:endParaRPr lang="en-SG" sz="20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7" y="1191416"/>
            <a:ext cx="2349310" cy="2370475"/>
          </a:xfrm>
          <a:prstGeom prst="rect">
            <a:avLst/>
          </a:prstGeom>
        </p:spPr>
      </p:pic>
      <p:pic>
        <p:nvPicPr>
          <p:cNvPr id="19" name="Shape 96" descr="Image result for west coast highway viaduc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1521" y="1096262"/>
            <a:ext cx="1927265" cy="144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99" descr="Image result for dronebox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93278" y="2888825"/>
            <a:ext cx="2072711" cy="174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100" descr="Image may contain: one or more people and outdoo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89110" y="1070559"/>
            <a:ext cx="2661947" cy="1631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10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69852" y="2815289"/>
            <a:ext cx="2216299" cy="166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10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9992" y="1087878"/>
            <a:ext cx="1514008" cy="2018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68837" y="4937778"/>
            <a:ext cx="1795525" cy="134664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658" y="4590303"/>
            <a:ext cx="2442685" cy="183517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29985" y="3467131"/>
            <a:ext cx="2254287" cy="169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4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IT5002 Computer Systems and Applications</a:t>
            </a:r>
            <a:br>
              <a:rPr lang="en-US"/>
            </a:br>
            <a:r>
              <a:rPr lang="en-US"/>
              <a:t>Course </a:t>
            </a:r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9875" indent="-269875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The objective of this module is to </a:t>
            </a:r>
            <a:r>
              <a:rPr lang="en-US" dirty="0" err="1">
                <a:solidFill>
                  <a:srgbClr val="800000"/>
                </a:solidFill>
              </a:rPr>
              <a:t>familiarise</a:t>
            </a:r>
            <a:r>
              <a:rPr lang="en-US" dirty="0">
                <a:solidFill>
                  <a:srgbClr val="800000"/>
                </a:solidFill>
              </a:rPr>
              <a:t> students with the fundamentals of computing devices and applications</a:t>
            </a:r>
          </a:p>
          <a:p>
            <a:pPr marL="539750" lvl="1" indent="-265113">
              <a:buSzPct val="100000"/>
            </a:pPr>
            <a:r>
              <a:rPr lang="en-US" dirty="0"/>
              <a:t>This is a fast paced, intense course.</a:t>
            </a:r>
          </a:p>
          <a:p>
            <a:pPr marL="539750" lvl="1" indent="-265113">
              <a:buSzPct val="100000"/>
            </a:pPr>
            <a:r>
              <a:rPr lang="en-US" dirty="0"/>
              <a:t>But you will learn a lot.</a:t>
            </a:r>
          </a:p>
          <a:p>
            <a:pPr marL="269875" indent="-26987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Topics</a:t>
            </a:r>
          </a:p>
          <a:p>
            <a:pPr marL="539750" lvl="1" indent="-265113">
              <a:buSzPct val="100000"/>
            </a:pPr>
            <a:r>
              <a:rPr lang="en-US" dirty="0"/>
              <a:t>Part 1: Processor Organization</a:t>
            </a:r>
          </a:p>
          <a:p>
            <a:pPr marL="797725" lvl="2" indent="-265113">
              <a:buSzPct val="100000"/>
            </a:pPr>
            <a:r>
              <a:rPr lang="en-US" dirty="0"/>
              <a:t>Interfacing High Level Programming Languages to Hardware.</a:t>
            </a:r>
          </a:p>
          <a:p>
            <a:pPr marL="797725" lvl="2" indent="-265113">
              <a:buSzPct val="100000"/>
            </a:pPr>
            <a:r>
              <a:rPr lang="en-US" dirty="0"/>
              <a:t>Data representation and number systems</a:t>
            </a:r>
          </a:p>
          <a:p>
            <a:pPr marL="797725" lvl="2" indent="-265113">
              <a:buSzPct val="100000"/>
            </a:pPr>
            <a:r>
              <a:rPr lang="en-US" dirty="0"/>
              <a:t>Assembly language</a:t>
            </a:r>
          </a:p>
          <a:p>
            <a:pPr marL="797725" lvl="2" indent="-265113">
              <a:buSzPct val="100000"/>
            </a:pPr>
            <a:r>
              <a:rPr lang="en-US" dirty="0"/>
              <a:t>Processor </a:t>
            </a:r>
            <a:r>
              <a:rPr lang="en-US" dirty="0" err="1"/>
              <a:t>datapath</a:t>
            </a:r>
            <a:r>
              <a:rPr lang="en-US" dirty="0"/>
              <a:t> and control</a:t>
            </a:r>
          </a:p>
          <a:p>
            <a:pPr marL="797725" lvl="2" indent="-265113">
              <a:buSzPct val="100000"/>
            </a:pPr>
            <a:r>
              <a:rPr lang="en-US" dirty="0"/>
              <a:t>Pipelining (Brief)</a:t>
            </a:r>
          </a:p>
          <a:p>
            <a:pPr marL="797725" lvl="2" indent="-265113">
              <a:buSzPct val="100000"/>
            </a:pPr>
            <a:r>
              <a:rPr lang="en-US" dirty="0"/>
              <a:t>Cache (Brief)</a:t>
            </a:r>
          </a:p>
          <a:p>
            <a:pPr marL="539750" lvl="1" indent="-265113">
              <a:buSzPct val="100000"/>
            </a:pPr>
            <a:r>
              <a:rPr lang="en-US" dirty="0"/>
              <a:t>Part 2: Operating Systems</a:t>
            </a:r>
          </a:p>
          <a:p>
            <a:pPr marL="539750" lvl="1" indent="-265113">
              <a:buSzPct val="100000"/>
            </a:pPr>
            <a:r>
              <a:rPr lang="en-US" dirty="0"/>
              <a:t>Part 3: Applications - The Web, Databases and Blockchains</a:t>
            </a:r>
          </a:p>
        </p:txBody>
      </p:sp>
    </p:spTree>
    <p:extLst>
      <p:ext uri="{BB962C8B-B14F-4D97-AF65-F5344CB8AC3E}">
        <p14:creationId xmlns:p14="http://schemas.microsoft.com/office/powerpoint/2010/main" val="163382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IT5002 Computer Systems and Applications</a:t>
            </a:r>
            <a:br>
              <a:rPr lang="en-US"/>
            </a:br>
            <a:r>
              <a:rPr lang="en-US"/>
              <a:t>Course </a:t>
            </a:r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9875" indent="-269875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The objective of this module is to </a:t>
            </a:r>
            <a:r>
              <a:rPr lang="en-US" dirty="0" err="1">
                <a:solidFill>
                  <a:srgbClr val="800000"/>
                </a:solidFill>
              </a:rPr>
              <a:t>familiarise</a:t>
            </a:r>
            <a:r>
              <a:rPr lang="en-US" dirty="0">
                <a:solidFill>
                  <a:srgbClr val="800000"/>
                </a:solidFill>
              </a:rPr>
              <a:t> students with the fundamentals of computing devices </a:t>
            </a:r>
            <a:r>
              <a:rPr lang="en-US">
                <a:solidFill>
                  <a:srgbClr val="800000"/>
                </a:solidFill>
              </a:rPr>
              <a:t>and applications</a:t>
            </a:r>
            <a:endParaRPr lang="en-US" dirty="0">
              <a:solidFill>
                <a:srgbClr val="800000"/>
              </a:solidFill>
            </a:endParaRPr>
          </a:p>
          <a:p>
            <a:pPr marL="539750" lvl="1" indent="-265113">
              <a:buSzPct val="100000"/>
            </a:pPr>
            <a:r>
              <a:rPr lang="en-US" dirty="0"/>
              <a:t>This is a fast paced, intense course.</a:t>
            </a:r>
          </a:p>
          <a:p>
            <a:pPr marL="539750" lvl="1" indent="-265113">
              <a:buSzPct val="100000"/>
            </a:pPr>
            <a:r>
              <a:rPr lang="en-US" dirty="0"/>
              <a:t>But you will learn a lot.</a:t>
            </a:r>
          </a:p>
          <a:p>
            <a:pPr marL="269875" indent="-26987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Topics</a:t>
            </a:r>
            <a:endParaRPr lang="en-US" dirty="0"/>
          </a:p>
          <a:p>
            <a:pPr marL="539750" lvl="1" indent="-265113">
              <a:buSzPct val="100000"/>
            </a:pPr>
            <a:r>
              <a:rPr lang="en-US" dirty="0"/>
              <a:t>Part 1: Processor Organization</a:t>
            </a:r>
          </a:p>
          <a:p>
            <a:pPr marL="539750" lvl="1" indent="-265113">
              <a:buSzPct val="100000"/>
            </a:pPr>
            <a:r>
              <a:rPr lang="en-US" dirty="0"/>
              <a:t>Part 2: Operating Systems</a:t>
            </a:r>
          </a:p>
          <a:p>
            <a:pPr marL="797725" lvl="2" indent="-265113">
              <a:buSzPct val="100000"/>
            </a:pPr>
            <a:r>
              <a:rPr lang="en-US" dirty="0"/>
              <a:t>OS Architecture.</a:t>
            </a:r>
          </a:p>
          <a:p>
            <a:pPr marL="797725" lvl="2" indent="-265113">
              <a:buSzPct val="100000"/>
            </a:pPr>
            <a:r>
              <a:rPr lang="en-US" dirty="0"/>
              <a:t>Process Management</a:t>
            </a:r>
          </a:p>
          <a:p>
            <a:pPr marL="797725" lvl="2" indent="-265113">
              <a:buSzPct val="100000"/>
            </a:pPr>
            <a:r>
              <a:rPr lang="en-US" dirty="0"/>
              <a:t>Process Coordination</a:t>
            </a:r>
          </a:p>
          <a:p>
            <a:pPr marL="797725" lvl="2" indent="-265113">
              <a:buSzPct val="100000"/>
            </a:pPr>
            <a:r>
              <a:rPr lang="en-US" dirty="0"/>
              <a:t>Memory Management</a:t>
            </a:r>
          </a:p>
          <a:p>
            <a:pPr marL="797725" lvl="2" indent="-265113">
              <a:buSzPct val="100000"/>
            </a:pPr>
            <a:r>
              <a:rPr lang="en-US" dirty="0"/>
              <a:t>File Management</a:t>
            </a:r>
          </a:p>
          <a:p>
            <a:pPr marL="539750" lvl="1" indent="-265113">
              <a:buSzPct val="100000"/>
            </a:pPr>
            <a:r>
              <a:rPr lang="en-US" dirty="0"/>
              <a:t>Part 3: Applications - The Web, Databases and Blockchains</a:t>
            </a:r>
          </a:p>
        </p:txBody>
      </p:sp>
    </p:spTree>
    <p:extLst>
      <p:ext uri="{BB962C8B-B14F-4D97-AF65-F5344CB8AC3E}">
        <p14:creationId xmlns:p14="http://schemas.microsoft.com/office/powerpoint/2010/main" val="303698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IT5002 Computer Systems and Applications</a:t>
            </a:r>
            <a:br>
              <a:rPr lang="en-US"/>
            </a:br>
            <a:r>
              <a:rPr lang="en-US"/>
              <a:t>Course </a:t>
            </a:r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9875" indent="-269875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The objective of this module is to </a:t>
            </a:r>
            <a:r>
              <a:rPr lang="en-US" dirty="0" err="1">
                <a:solidFill>
                  <a:srgbClr val="800000"/>
                </a:solidFill>
              </a:rPr>
              <a:t>familiarise</a:t>
            </a:r>
            <a:r>
              <a:rPr lang="en-US" dirty="0">
                <a:solidFill>
                  <a:srgbClr val="800000"/>
                </a:solidFill>
              </a:rPr>
              <a:t> students with the fundamentals of computing devices </a:t>
            </a:r>
            <a:r>
              <a:rPr lang="en-US">
                <a:solidFill>
                  <a:srgbClr val="800000"/>
                </a:solidFill>
              </a:rPr>
              <a:t>and applications</a:t>
            </a:r>
            <a:endParaRPr lang="en-US" dirty="0">
              <a:solidFill>
                <a:srgbClr val="800000"/>
              </a:solidFill>
            </a:endParaRPr>
          </a:p>
          <a:p>
            <a:pPr marL="539750" lvl="1" indent="-265113">
              <a:buSzPct val="100000"/>
            </a:pPr>
            <a:r>
              <a:rPr lang="en-US" dirty="0"/>
              <a:t>This is a fast paced, intense course.</a:t>
            </a:r>
          </a:p>
          <a:p>
            <a:pPr marL="539750" lvl="1" indent="-265113">
              <a:buSzPct val="100000"/>
            </a:pPr>
            <a:r>
              <a:rPr lang="en-US" dirty="0"/>
              <a:t>But you will learn a lot.</a:t>
            </a:r>
          </a:p>
          <a:p>
            <a:pPr marL="269875" indent="-26987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Topics</a:t>
            </a:r>
            <a:endParaRPr lang="en-US" dirty="0"/>
          </a:p>
          <a:p>
            <a:pPr marL="539750" lvl="1" indent="-265113">
              <a:buSzPct val="100000"/>
            </a:pPr>
            <a:r>
              <a:rPr lang="en-US" dirty="0"/>
              <a:t>Part 1: Processor Organization</a:t>
            </a:r>
          </a:p>
          <a:p>
            <a:pPr marL="539750" lvl="1" indent="-265113">
              <a:buSzPct val="100000"/>
            </a:pPr>
            <a:r>
              <a:rPr lang="en-US" dirty="0"/>
              <a:t>Part 2: Operating Systems</a:t>
            </a:r>
          </a:p>
          <a:p>
            <a:pPr marL="539750" lvl="1" indent="-265113">
              <a:buSzPct val="100000"/>
            </a:pPr>
            <a:r>
              <a:rPr lang="en-US" dirty="0"/>
              <a:t>Part 3: Applications - The Web, Databases and Blockchains</a:t>
            </a:r>
          </a:p>
          <a:p>
            <a:pPr marL="797725" lvl="2" indent="-265113">
              <a:buSzPct val="100000"/>
            </a:pPr>
            <a:r>
              <a:rPr lang="en-US" dirty="0"/>
              <a:t>Basics of the Web – HTTP, HTML, MIME Types, RESTful Servers</a:t>
            </a:r>
          </a:p>
          <a:p>
            <a:pPr marL="797725" lvl="2" indent="-265113">
              <a:buSzPct val="100000"/>
            </a:pPr>
            <a:r>
              <a:rPr lang="en-US" dirty="0"/>
              <a:t>Relational Databases</a:t>
            </a:r>
          </a:p>
          <a:p>
            <a:pPr marL="797725" lvl="2" indent="-265113">
              <a:buSzPct val="100000"/>
            </a:pPr>
            <a:r>
              <a:rPr lang="en-US" dirty="0"/>
              <a:t>Document Oriented Databases</a:t>
            </a:r>
          </a:p>
          <a:p>
            <a:pPr marL="797725" lvl="2" indent="-265113">
              <a:buSzPct val="100000"/>
            </a:pPr>
            <a:r>
              <a:rPr lang="en-US" dirty="0"/>
              <a:t>Blockchains: Principles, Cryptographic Hashes, Chain Structure, Proof of work, Chain Resolution, 51% Attacks, Proof of Authority, Proof of Stake.</a:t>
            </a:r>
          </a:p>
        </p:txBody>
      </p:sp>
    </p:spTree>
    <p:extLst>
      <p:ext uri="{BB962C8B-B14F-4D97-AF65-F5344CB8AC3E}">
        <p14:creationId xmlns:p14="http://schemas.microsoft.com/office/powerpoint/2010/main" val="359528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Lectures are F2F and over Zoom. You should attend the F2F lectures.</a:t>
            </a:r>
          </a:p>
          <a:p>
            <a:pPr lvl="1" indent="0">
              <a:buNone/>
            </a:pPr>
            <a:r>
              <a:rPr lang="nl-NL" dirty="0">
                <a:hlinkClick r:id="rId2"/>
              </a:rPr>
              <a:t>https://nus-sg.zoom.us/j/99638418357?pwd=SXNiSm4zVm5NSThmaDRITnVGZTU1QT09</a:t>
            </a:r>
            <a:endParaRPr lang="nl-NL" dirty="0"/>
          </a:p>
          <a:p>
            <a:pPr lvl="1" indent="0">
              <a:buNone/>
            </a:pPr>
            <a:r>
              <a:rPr lang="nl-NL" dirty="0"/>
              <a:t>Meeting ID: 996 3841 8357</a:t>
            </a:r>
          </a:p>
          <a:p>
            <a:pPr lvl="1" indent="0">
              <a:buNone/>
            </a:pPr>
            <a:r>
              <a:rPr lang="nl-NL" dirty="0"/>
              <a:t>Passcode: 941586</a:t>
            </a:r>
          </a:p>
        </p:txBody>
      </p:sp>
    </p:spTree>
    <p:extLst>
      <p:ext uri="{BB962C8B-B14F-4D97-AF65-F5344CB8AC3E}">
        <p14:creationId xmlns:p14="http://schemas.microsoft.com/office/powerpoint/2010/main" val="10850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Aspects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39128"/>
            <a:ext cx="5839428" cy="526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544195" lvl="1" indent="-269875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Tutorials / Labs most Saturdays, 2-3 pm or 3-4 pm from Week 3 onwards</a:t>
            </a:r>
          </a:p>
          <a:p>
            <a:pPr marL="818515" lvl="2" indent="-269875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200" dirty="0" err="1"/>
              <a:t>QTSpim</a:t>
            </a:r>
            <a:r>
              <a:rPr lang="en-SG" sz="2200" dirty="0"/>
              <a:t> (MIPS Assembly)</a:t>
            </a:r>
          </a:p>
          <a:p>
            <a:pPr marL="818515" lvl="2" indent="-269875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200" dirty="0"/>
              <a:t>Creation and coordinating processes and threads (Python)</a:t>
            </a:r>
          </a:p>
          <a:p>
            <a:pPr marL="818515" lvl="2" indent="-269875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200" dirty="0"/>
              <a:t>MySQL and MongoDB Programming (Python)</a:t>
            </a:r>
          </a:p>
          <a:p>
            <a:pPr marL="818515" lvl="2" indent="-269875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endParaRPr lang="en-SG" sz="2200" dirty="0"/>
          </a:p>
          <a:p>
            <a:pPr marL="544195" lvl="1" indent="-269875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6628" y="1239128"/>
            <a:ext cx="2626456" cy="2051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928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03865"/>
              </p:ext>
            </p:extLst>
          </p:nvPr>
        </p:nvGraphicFramePr>
        <p:xfrm>
          <a:off x="1524000" y="1548246"/>
          <a:ext cx="6096000" cy="27728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5470216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00062700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CA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75743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Tutorials / Labs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05799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96587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Mid-Term</a:t>
                      </a:r>
                      <a:r>
                        <a:rPr lang="en-SG" sz="2400" baseline="0" dirty="0"/>
                        <a:t> Test*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1048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Final</a:t>
                      </a:r>
                      <a:r>
                        <a:rPr lang="en-SG" sz="2400" baseline="0" dirty="0"/>
                        <a:t> Exam*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4882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4692614"/>
            <a:ext cx="6921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* Face-to-Face Electronic Assessments (</a:t>
            </a:r>
            <a:r>
              <a:rPr lang="en-SG" dirty="0" err="1"/>
              <a:t>Examsoft</a:t>
            </a:r>
            <a:r>
              <a:rPr lang="en-SG" dirty="0"/>
              <a:t>)</a:t>
            </a:r>
            <a:r>
              <a:rPr lang="en-US" dirty="0"/>
              <a:t>. Four-page cheat-sheet (2 A4 sheets)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196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9875" indent="-2698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Lectures are 3 hours long, every Tuesday 6.30 pm to 9.30 pm</a:t>
            </a:r>
          </a:p>
          <a:p>
            <a:pPr marL="269875" indent="-2698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All course materials will be uploaded on Canvas.</a:t>
            </a:r>
            <a:endParaRPr lang="en-US" sz="2000" dirty="0"/>
          </a:p>
          <a:p>
            <a:pPr marL="269875" indent="-2698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Tutorials/Labs start in week 3 (29</a:t>
            </a:r>
            <a:r>
              <a:rPr lang="en-US" sz="2000" baseline="30000" dirty="0"/>
              <a:t>th</a:t>
            </a:r>
            <a:r>
              <a:rPr lang="en-US" sz="2000" dirty="0"/>
              <a:t> August 2023)</a:t>
            </a:r>
          </a:p>
          <a:p>
            <a:pPr marL="269875" indent="-2698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Mid-term test</a:t>
            </a:r>
          </a:p>
          <a:p>
            <a:pPr marL="544195" lvl="1" indent="-269875" fontAlgn="auto"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-SG" sz="2000">
                <a:solidFill>
                  <a:srgbClr val="C00000"/>
                </a:solidFill>
              </a:rPr>
              <a:t>Saturday 21 </a:t>
            </a:r>
            <a:r>
              <a:rPr lang="en-SG" sz="2000" dirty="0">
                <a:solidFill>
                  <a:srgbClr val="C00000"/>
                </a:solidFill>
              </a:rPr>
              <a:t>October 2023, 2.00 pm </a:t>
            </a:r>
            <a:r>
              <a:rPr lang="mr-IN" sz="2000" dirty="0">
                <a:solidFill>
                  <a:srgbClr val="C00000"/>
                </a:solidFill>
              </a:rPr>
              <a:t>–</a:t>
            </a:r>
            <a:r>
              <a:rPr lang="en-SG" sz="2000" dirty="0">
                <a:solidFill>
                  <a:srgbClr val="C00000"/>
                </a:solidFill>
              </a:rPr>
              <a:t> 3.30 pm (during tutorial slot)</a:t>
            </a:r>
          </a:p>
          <a:p>
            <a:pPr marL="544195" lvl="1" indent="-269875" fontAlgn="auto"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-SG" sz="2000" dirty="0"/>
              <a:t>Please check Canvas announcements for updates</a:t>
            </a:r>
          </a:p>
          <a:p>
            <a:pPr marL="269875" indent="-2698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Please post your queries on Canvas forums</a:t>
            </a:r>
          </a:p>
          <a:p>
            <a:pPr marL="539750" lvl="1" indent="-269875" fontAlgn="auto"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-US" sz="2000" dirty="0"/>
              <a:t>Everybody can help answer and everybody can read the answers</a:t>
            </a:r>
          </a:p>
          <a:p>
            <a:pPr marL="539750" lvl="1" indent="-269875" fontAlgn="auto"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-US" sz="2000" dirty="0"/>
              <a:t>Email me at </a:t>
            </a:r>
            <a:r>
              <a:rPr lang="en-US" sz="2000" dirty="0" err="1">
                <a:solidFill>
                  <a:srgbClr val="0000CC"/>
                </a:solidFill>
              </a:rPr>
              <a:t>colintan@nus.edu.sg</a:t>
            </a:r>
            <a:r>
              <a:rPr lang="en-US" sz="2000" dirty="0"/>
              <a:t> only for personal matters</a:t>
            </a:r>
          </a:p>
        </p:txBody>
      </p:sp>
    </p:spTree>
    <p:extLst>
      <p:ext uri="{BB962C8B-B14F-4D97-AF65-F5344CB8AC3E}">
        <p14:creationId xmlns:p14="http://schemas.microsoft.com/office/powerpoint/2010/main" val="101791982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7417</TotalTime>
  <Words>521</Words>
  <Application>Microsoft Macintosh PowerPoint</Application>
  <PresentationFormat>On-screen Show (4:3)</PresentationFormat>
  <Paragraphs>85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Times</vt:lpstr>
      <vt:lpstr>Times New Roman</vt:lpstr>
      <vt:lpstr>Wingdings</vt:lpstr>
      <vt:lpstr>Blank</vt:lpstr>
      <vt:lpstr>PowerPoint Presentation</vt:lpstr>
      <vt:lpstr>PowerPoint Presentation</vt:lpstr>
      <vt:lpstr>IT5002 Computer Systems and Applications Course Objective</vt:lpstr>
      <vt:lpstr>IT5002 Computer Systems and Applications Course Objective</vt:lpstr>
      <vt:lpstr>IT5002 Computer Systems and Applications Course Objective</vt:lpstr>
      <vt:lpstr>Lectures</vt:lpstr>
      <vt:lpstr>Practical Aspects</vt:lpstr>
      <vt:lpstr>Assessment</vt:lpstr>
      <vt:lpstr>Admin Matters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Programming</dc:title>
  <dc:creator>Tan Keng Yan, Colin</dc:creator>
  <cp:lastModifiedBy>Tan Keng Yan, Colin</cp:lastModifiedBy>
  <cp:revision>136</cp:revision>
  <cp:lastPrinted>2018-02-28T02:01:21Z</cp:lastPrinted>
  <dcterms:created xsi:type="dcterms:W3CDTF">2018-02-10T09:13:59Z</dcterms:created>
  <dcterms:modified xsi:type="dcterms:W3CDTF">2023-08-16T02:13:24Z</dcterms:modified>
</cp:coreProperties>
</file>