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77" r:id="rId2"/>
    <p:sldId id="319" r:id="rId3"/>
    <p:sldId id="469" r:id="rId4"/>
    <p:sldId id="507" r:id="rId5"/>
    <p:sldId id="47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98" r:id="rId53"/>
    <p:sldId id="595" r:id="rId54"/>
    <p:sldId id="596" r:id="rId55"/>
    <p:sldId id="597" r:id="rId56"/>
    <p:sldId id="599" r:id="rId57"/>
    <p:sldId id="600" r:id="rId58"/>
    <p:sldId id="605" r:id="rId59"/>
    <p:sldId id="606" r:id="rId60"/>
    <p:sldId id="607" r:id="rId61"/>
    <p:sldId id="608" r:id="rId62"/>
    <p:sldId id="609" r:id="rId63"/>
    <p:sldId id="610" r:id="rId64"/>
    <p:sldId id="611" r:id="rId65"/>
    <p:sldId id="615" r:id="rId66"/>
    <p:sldId id="616" r:id="rId67"/>
    <p:sldId id="617" r:id="rId68"/>
    <p:sldId id="618" r:id="rId69"/>
    <p:sldId id="619" r:id="rId70"/>
    <p:sldId id="620" r:id="rId71"/>
    <p:sldId id="621" r:id="rId72"/>
    <p:sldId id="623" r:id="rId73"/>
    <p:sldId id="624" r:id="rId74"/>
    <p:sldId id="625" r:id="rId75"/>
    <p:sldId id="629" r:id="rId76"/>
    <p:sldId id="630" r:id="rId77"/>
    <p:sldId id="631" r:id="rId78"/>
    <p:sldId id="632" r:id="rId79"/>
    <p:sldId id="633" r:id="rId80"/>
    <p:sldId id="634" r:id="rId81"/>
    <p:sldId id="635" r:id="rId8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5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0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5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58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1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54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3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9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79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5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03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4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45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09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2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8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0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1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2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68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8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8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66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1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78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8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0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76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43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05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43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39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5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96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11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7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7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113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668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886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32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99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88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16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950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31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8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855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5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30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894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703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204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170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95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0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3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3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807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40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83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961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0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829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903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55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274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7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82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9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E69C781F-2667-FE56-6B1E-2993284F97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6962"/>
            <a:ext cx="726510" cy="7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10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Caches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Caches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/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31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6">
            <a:extLst>
              <a:ext uri="{FF2B5EF4-FFF2-40B4-BE49-F238E27FC236}">
                <a16:creationId xmlns:a16="http://schemas.microsoft.com/office/drawing/2014/main" id="{81EF2553-1979-456B-9861-0C9B21FD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87592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174421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660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39451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0549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98749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00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8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2082790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9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244921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2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8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9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616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1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2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34420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3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0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8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2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2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2180789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54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0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9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4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3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4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1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DDR2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DDR3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DDR4  (Lower power consumption, higher bandwidth)</a:t>
            </a:r>
            <a:endParaRPr lang="en-US" dirty="0"/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334684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3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12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1155073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379724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835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690006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718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8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4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51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243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774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44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1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3621057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861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/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/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1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/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41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/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3270005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/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35303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10.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16304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10.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10.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74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10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11.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9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11.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76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6734CB-2936-0548-AFC3-30C40969F230}"/>
              </a:ext>
            </a:extLst>
          </p:cNvPr>
          <p:cNvGrpSpPr/>
          <p:nvPr/>
        </p:nvGrpSpPr>
        <p:grpSpPr>
          <a:xfrm>
            <a:off x="535442" y="1773523"/>
            <a:ext cx="5216901" cy="1878262"/>
            <a:chOff x="535442" y="1773523"/>
            <a:chExt cx="5216901" cy="187826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FC6DF86-2403-404F-8D38-9CC467E9CECC}"/>
                </a:ext>
              </a:extLst>
            </p:cNvPr>
            <p:cNvSpPr/>
            <p:nvPr/>
          </p:nvSpPr>
          <p:spPr>
            <a:xfrm>
              <a:off x="535442" y="1773523"/>
              <a:ext cx="2437804" cy="618307"/>
            </a:xfrm>
            <a:custGeom>
              <a:avLst/>
              <a:gdLst>
                <a:gd name="connsiteX0" fmla="*/ 0 w 2437804"/>
                <a:gd name="connsiteY0" fmla="*/ 0 h 618307"/>
                <a:gd name="connsiteX1" fmla="*/ 2437804 w 2437804"/>
                <a:gd name="connsiteY1" fmla="*/ 0 h 618307"/>
                <a:gd name="connsiteX2" fmla="*/ 2437804 w 2437804"/>
                <a:gd name="connsiteY2" fmla="*/ 618307 h 618307"/>
                <a:gd name="connsiteX3" fmla="*/ 0 w 2437804"/>
                <a:gd name="connsiteY3" fmla="*/ 618307 h 618307"/>
                <a:gd name="connsiteX4" fmla="*/ 0 w 2437804"/>
                <a:gd name="connsiteY4" fmla="*/ 0 h 61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04" h="618307">
                  <a:moveTo>
                    <a:pt x="0" y="0"/>
                  </a:moveTo>
                  <a:lnTo>
                    <a:pt x="2437804" y="0"/>
                  </a:lnTo>
                  <a:lnTo>
                    <a:pt x="2437804" y="618307"/>
                  </a:lnTo>
                  <a:lnTo>
                    <a:pt x="0" y="61830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Direct Mapped:</a:t>
              </a:r>
              <a:endParaRPr lang="en-SG" sz="1700" b="1" kern="1200" baseline="0" dirty="0">
                <a:solidFill>
                  <a:srgbClr val="000000"/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46F6423-111F-F246-85CC-CCDE48B4A550}"/>
                </a:ext>
              </a:extLst>
            </p:cNvPr>
            <p:cNvSpPr/>
            <p:nvPr/>
          </p:nvSpPr>
          <p:spPr>
            <a:xfrm>
              <a:off x="535442" y="2391830"/>
              <a:ext cx="2437804" cy="1259955"/>
            </a:xfrm>
            <a:custGeom>
              <a:avLst/>
              <a:gdLst>
                <a:gd name="connsiteX0" fmla="*/ 0 w 2437804"/>
                <a:gd name="connsiteY0" fmla="*/ 0 h 1259955"/>
                <a:gd name="connsiteX1" fmla="*/ 2437804 w 2437804"/>
                <a:gd name="connsiteY1" fmla="*/ 0 h 1259955"/>
                <a:gd name="connsiteX2" fmla="*/ 2437804 w 2437804"/>
                <a:gd name="connsiteY2" fmla="*/ 1259955 h 1259955"/>
                <a:gd name="connsiteX3" fmla="*/ 0 w 2437804"/>
                <a:gd name="connsiteY3" fmla="*/ 1259955 h 1259955"/>
                <a:gd name="connsiteX4" fmla="*/ 0 w 2437804"/>
                <a:gd name="connsiteY4" fmla="*/ 0 h 12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04" h="1259955">
                  <a:moveTo>
                    <a:pt x="0" y="0"/>
                  </a:moveTo>
                  <a:lnTo>
                    <a:pt x="2437804" y="0"/>
                  </a:lnTo>
                  <a:lnTo>
                    <a:pt x="2437804" y="1259955"/>
                  </a:lnTo>
                  <a:lnTo>
                    <a:pt x="0" y="1259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Only one block defined by index</a:t>
              </a:r>
              <a:endParaRPr lang="en-SG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E05BFB8-F380-2A4B-A5DD-D5870EE94689}"/>
                </a:ext>
              </a:extLst>
            </p:cNvPr>
            <p:cNvSpPr/>
            <p:nvPr/>
          </p:nvSpPr>
          <p:spPr>
            <a:xfrm>
              <a:off x="3314539" y="1773523"/>
              <a:ext cx="2437804" cy="618307"/>
            </a:xfrm>
            <a:custGeom>
              <a:avLst/>
              <a:gdLst>
                <a:gd name="connsiteX0" fmla="*/ 0 w 2437804"/>
                <a:gd name="connsiteY0" fmla="*/ 0 h 618307"/>
                <a:gd name="connsiteX1" fmla="*/ 2437804 w 2437804"/>
                <a:gd name="connsiteY1" fmla="*/ 0 h 618307"/>
                <a:gd name="connsiteX2" fmla="*/ 2437804 w 2437804"/>
                <a:gd name="connsiteY2" fmla="*/ 618307 h 618307"/>
                <a:gd name="connsiteX3" fmla="*/ 0 w 2437804"/>
                <a:gd name="connsiteY3" fmla="*/ 618307 h 618307"/>
                <a:gd name="connsiteX4" fmla="*/ 0 w 2437804"/>
                <a:gd name="connsiteY4" fmla="*/ 0 h 61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04" h="618307">
                  <a:moveTo>
                    <a:pt x="0" y="0"/>
                  </a:moveTo>
                  <a:lnTo>
                    <a:pt x="2437804" y="0"/>
                  </a:lnTo>
                  <a:lnTo>
                    <a:pt x="2437804" y="618307"/>
                  </a:lnTo>
                  <a:lnTo>
                    <a:pt x="0" y="61830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N-way </a:t>
              </a:r>
              <a:b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</a:b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Set-Associative: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24DA15-4631-3448-BC88-E6165DBD9D06}"/>
                </a:ext>
              </a:extLst>
            </p:cNvPr>
            <p:cNvSpPr/>
            <p:nvPr/>
          </p:nvSpPr>
          <p:spPr>
            <a:xfrm>
              <a:off x="3314539" y="2391830"/>
              <a:ext cx="2437804" cy="1259955"/>
            </a:xfrm>
            <a:custGeom>
              <a:avLst/>
              <a:gdLst>
                <a:gd name="connsiteX0" fmla="*/ 0 w 2437804"/>
                <a:gd name="connsiteY0" fmla="*/ 0 h 1259955"/>
                <a:gd name="connsiteX1" fmla="*/ 2437804 w 2437804"/>
                <a:gd name="connsiteY1" fmla="*/ 0 h 1259955"/>
                <a:gd name="connsiteX2" fmla="*/ 2437804 w 2437804"/>
                <a:gd name="connsiteY2" fmla="*/ 1259955 h 1259955"/>
                <a:gd name="connsiteX3" fmla="*/ 0 w 2437804"/>
                <a:gd name="connsiteY3" fmla="*/ 1259955 h 1259955"/>
                <a:gd name="connsiteX4" fmla="*/ 0 w 2437804"/>
                <a:gd name="connsiteY4" fmla="*/ 0 h 12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804" h="1259955">
                  <a:moveTo>
                    <a:pt x="0" y="0"/>
                  </a:moveTo>
                  <a:lnTo>
                    <a:pt x="2437804" y="0"/>
                  </a:lnTo>
                  <a:lnTo>
                    <a:pt x="2437804" y="1259955"/>
                  </a:lnTo>
                  <a:lnTo>
                    <a:pt x="0" y="1259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Any one of the </a:t>
              </a:r>
              <a:r>
                <a:rPr lang="en-US" sz="1800" b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N</a:t>
              </a: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 blocks within the set defined by index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F30191-6C36-4547-98F2-5B02B4C73A6B}"/>
              </a:ext>
            </a:extLst>
          </p:cNvPr>
          <p:cNvGrpSpPr/>
          <p:nvPr/>
        </p:nvGrpSpPr>
        <p:grpSpPr>
          <a:xfrm>
            <a:off x="649670" y="4449713"/>
            <a:ext cx="5067848" cy="1625118"/>
            <a:chOff x="649670" y="4449713"/>
            <a:chExt cx="5067848" cy="162511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61F65B8-4EDF-FE4E-972A-AE123753FEBB}"/>
                </a:ext>
              </a:extLst>
            </p:cNvPr>
            <p:cNvSpPr/>
            <p:nvPr/>
          </p:nvSpPr>
          <p:spPr>
            <a:xfrm>
              <a:off x="649670" y="4449713"/>
              <a:ext cx="2368153" cy="612213"/>
            </a:xfrm>
            <a:custGeom>
              <a:avLst/>
              <a:gdLst>
                <a:gd name="connsiteX0" fmla="*/ 0 w 2368153"/>
                <a:gd name="connsiteY0" fmla="*/ 0 h 612213"/>
                <a:gd name="connsiteX1" fmla="*/ 2368153 w 2368153"/>
                <a:gd name="connsiteY1" fmla="*/ 0 h 612213"/>
                <a:gd name="connsiteX2" fmla="*/ 2368153 w 2368153"/>
                <a:gd name="connsiteY2" fmla="*/ 612213 h 612213"/>
                <a:gd name="connsiteX3" fmla="*/ 0 w 2368153"/>
                <a:gd name="connsiteY3" fmla="*/ 612213 h 612213"/>
                <a:gd name="connsiteX4" fmla="*/ 0 w 2368153"/>
                <a:gd name="connsiteY4" fmla="*/ 0 h 61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612213">
                  <a:moveTo>
                    <a:pt x="0" y="0"/>
                  </a:moveTo>
                  <a:lnTo>
                    <a:pt x="2368153" y="0"/>
                  </a:lnTo>
                  <a:lnTo>
                    <a:pt x="2368153" y="612213"/>
                  </a:lnTo>
                  <a:lnTo>
                    <a:pt x="0" y="61221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Direct Mapped:</a:t>
              </a:r>
              <a:endParaRPr lang="en-SG" sz="1700" b="1" kern="1200" baseline="0" dirty="0">
                <a:solidFill>
                  <a:srgbClr val="000000"/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A75567-7A6B-1D44-8DBC-557B79CEFD0B}"/>
                </a:ext>
              </a:extLst>
            </p:cNvPr>
            <p:cNvSpPr/>
            <p:nvPr/>
          </p:nvSpPr>
          <p:spPr>
            <a:xfrm>
              <a:off x="649670" y="5061927"/>
              <a:ext cx="2368153" cy="1012904"/>
            </a:xfrm>
            <a:custGeom>
              <a:avLst/>
              <a:gdLst>
                <a:gd name="connsiteX0" fmla="*/ 0 w 2368153"/>
                <a:gd name="connsiteY0" fmla="*/ 0 h 1012904"/>
                <a:gd name="connsiteX1" fmla="*/ 2368153 w 2368153"/>
                <a:gd name="connsiteY1" fmla="*/ 0 h 1012904"/>
                <a:gd name="connsiteX2" fmla="*/ 2368153 w 2368153"/>
                <a:gd name="connsiteY2" fmla="*/ 1012904 h 1012904"/>
                <a:gd name="connsiteX3" fmla="*/ 0 w 2368153"/>
                <a:gd name="connsiteY3" fmla="*/ 1012904 h 1012904"/>
                <a:gd name="connsiteX4" fmla="*/ 0 w 2368153"/>
                <a:gd name="connsiteY4" fmla="*/ 0 h 10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1012904">
                  <a:moveTo>
                    <a:pt x="0" y="0"/>
                  </a:moveTo>
                  <a:lnTo>
                    <a:pt x="2368153" y="0"/>
                  </a:lnTo>
                  <a:lnTo>
                    <a:pt x="2368153" y="1012904"/>
                  </a:lnTo>
                  <a:lnTo>
                    <a:pt x="0" y="101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Tag match with only one block</a:t>
              </a:r>
              <a:endParaRPr lang="en-SG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025C84-1813-764E-892D-F7C2E58A6AF3}"/>
                </a:ext>
              </a:extLst>
            </p:cNvPr>
            <p:cNvSpPr/>
            <p:nvPr/>
          </p:nvSpPr>
          <p:spPr>
            <a:xfrm>
              <a:off x="3349365" y="4449713"/>
              <a:ext cx="2368153" cy="612213"/>
            </a:xfrm>
            <a:custGeom>
              <a:avLst/>
              <a:gdLst>
                <a:gd name="connsiteX0" fmla="*/ 0 w 2368153"/>
                <a:gd name="connsiteY0" fmla="*/ 0 h 612213"/>
                <a:gd name="connsiteX1" fmla="*/ 2368153 w 2368153"/>
                <a:gd name="connsiteY1" fmla="*/ 0 h 612213"/>
                <a:gd name="connsiteX2" fmla="*/ 2368153 w 2368153"/>
                <a:gd name="connsiteY2" fmla="*/ 612213 h 612213"/>
                <a:gd name="connsiteX3" fmla="*/ 0 w 2368153"/>
                <a:gd name="connsiteY3" fmla="*/ 612213 h 612213"/>
                <a:gd name="connsiteX4" fmla="*/ 0 w 2368153"/>
                <a:gd name="connsiteY4" fmla="*/ 0 h 61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612213">
                  <a:moveTo>
                    <a:pt x="0" y="0"/>
                  </a:moveTo>
                  <a:lnTo>
                    <a:pt x="2368153" y="0"/>
                  </a:lnTo>
                  <a:lnTo>
                    <a:pt x="2368153" y="612213"/>
                  </a:lnTo>
                  <a:lnTo>
                    <a:pt x="0" y="61221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N-way </a:t>
              </a:r>
              <a:b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</a:b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Set Associative: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5E1E37B-B5EA-C144-AFD0-F619A900E690}"/>
                </a:ext>
              </a:extLst>
            </p:cNvPr>
            <p:cNvSpPr/>
            <p:nvPr/>
          </p:nvSpPr>
          <p:spPr>
            <a:xfrm>
              <a:off x="3349365" y="5061927"/>
              <a:ext cx="2368153" cy="1012904"/>
            </a:xfrm>
            <a:custGeom>
              <a:avLst/>
              <a:gdLst>
                <a:gd name="connsiteX0" fmla="*/ 0 w 2368153"/>
                <a:gd name="connsiteY0" fmla="*/ 0 h 1012904"/>
                <a:gd name="connsiteX1" fmla="*/ 2368153 w 2368153"/>
                <a:gd name="connsiteY1" fmla="*/ 0 h 1012904"/>
                <a:gd name="connsiteX2" fmla="*/ 2368153 w 2368153"/>
                <a:gd name="connsiteY2" fmla="*/ 1012904 h 1012904"/>
                <a:gd name="connsiteX3" fmla="*/ 0 w 2368153"/>
                <a:gd name="connsiteY3" fmla="*/ 1012904 h 1012904"/>
                <a:gd name="connsiteX4" fmla="*/ 0 w 2368153"/>
                <a:gd name="connsiteY4" fmla="*/ 0 h 10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1012904">
                  <a:moveTo>
                    <a:pt x="0" y="0"/>
                  </a:moveTo>
                  <a:lnTo>
                    <a:pt x="2368153" y="0"/>
                  </a:lnTo>
                  <a:lnTo>
                    <a:pt x="2368153" y="1012904"/>
                  </a:lnTo>
                  <a:lnTo>
                    <a:pt x="0" y="101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Tag match for all the blocks within the set</a:t>
              </a:r>
            </a:p>
          </p:txBody>
        </p:sp>
      </p:grpSp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41363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11.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77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0E748-0A34-674D-8B6A-25985711DAD5}"/>
              </a:ext>
            </a:extLst>
          </p:cNvPr>
          <p:cNvGrpSpPr/>
          <p:nvPr/>
        </p:nvGrpSpPr>
        <p:grpSpPr>
          <a:xfrm>
            <a:off x="612028" y="2154757"/>
            <a:ext cx="5067848" cy="1625117"/>
            <a:chOff x="612028" y="2154757"/>
            <a:chExt cx="5067848" cy="1625117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55E90CDE-A818-0048-93E5-45555F6D085E}"/>
                </a:ext>
              </a:extLst>
            </p:cNvPr>
            <p:cNvSpPr/>
            <p:nvPr/>
          </p:nvSpPr>
          <p:spPr>
            <a:xfrm>
              <a:off x="612028" y="2154757"/>
              <a:ext cx="2368153" cy="612213"/>
            </a:xfrm>
            <a:custGeom>
              <a:avLst/>
              <a:gdLst>
                <a:gd name="connsiteX0" fmla="*/ 0 w 2368153"/>
                <a:gd name="connsiteY0" fmla="*/ 0 h 612213"/>
                <a:gd name="connsiteX1" fmla="*/ 2368153 w 2368153"/>
                <a:gd name="connsiteY1" fmla="*/ 0 h 612213"/>
                <a:gd name="connsiteX2" fmla="*/ 2368153 w 2368153"/>
                <a:gd name="connsiteY2" fmla="*/ 612213 h 612213"/>
                <a:gd name="connsiteX3" fmla="*/ 0 w 2368153"/>
                <a:gd name="connsiteY3" fmla="*/ 612213 h 612213"/>
                <a:gd name="connsiteX4" fmla="*/ 0 w 2368153"/>
                <a:gd name="connsiteY4" fmla="*/ 0 h 61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612213">
                  <a:moveTo>
                    <a:pt x="0" y="0"/>
                  </a:moveTo>
                  <a:lnTo>
                    <a:pt x="2368153" y="0"/>
                  </a:lnTo>
                  <a:lnTo>
                    <a:pt x="2368153" y="612213"/>
                  </a:lnTo>
                  <a:lnTo>
                    <a:pt x="0" y="61221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Direct Mapped:</a:t>
              </a:r>
              <a:endParaRPr lang="en-SG" sz="1700" b="1" kern="1200" baseline="0" dirty="0">
                <a:solidFill>
                  <a:srgbClr val="000000"/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EFB7584-8547-074A-93A8-47C61C00C841}"/>
                </a:ext>
              </a:extLst>
            </p:cNvPr>
            <p:cNvSpPr/>
            <p:nvPr/>
          </p:nvSpPr>
          <p:spPr>
            <a:xfrm>
              <a:off x="612028" y="2766970"/>
              <a:ext cx="2368153" cy="1012904"/>
            </a:xfrm>
            <a:custGeom>
              <a:avLst/>
              <a:gdLst>
                <a:gd name="connsiteX0" fmla="*/ 0 w 2368153"/>
                <a:gd name="connsiteY0" fmla="*/ 0 h 1012904"/>
                <a:gd name="connsiteX1" fmla="*/ 2368153 w 2368153"/>
                <a:gd name="connsiteY1" fmla="*/ 0 h 1012904"/>
                <a:gd name="connsiteX2" fmla="*/ 2368153 w 2368153"/>
                <a:gd name="connsiteY2" fmla="*/ 1012904 h 1012904"/>
                <a:gd name="connsiteX3" fmla="*/ 0 w 2368153"/>
                <a:gd name="connsiteY3" fmla="*/ 1012904 h 1012904"/>
                <a:gd name="connsiteX4" fmla="*/ 0 w 2368153"/>
                <a:gd name="connsiteY4" fmla="*/ 0 h 10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1012904">
                  <a:moveTo>
                    <a:pt x="0" y="0"/>
                  </a:moveTo>
                  <a:lnTo>
                    <a:pt x="2368153" y="0"/>
                  </a:lnTo>
                  <a:lnTo>
                    <a:pt x="2368153" y="1012904"/>
                  </a:lnTo>
                  <a:lnTo>
                    <a:pt x="0" y="101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No Choice</a:t>
              </a:r>
              <a:endParaRPr lang="en-SG" sz="18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Verdana"/>
                <a:ea typeface="+mn-ea"/>
                <a:cs typeface="Arial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4857A42-D799-D14C-A854-C9627C1EC456}"/>
                </a:ext>
              </a:extLst>
            </p:cNvPr>
            <p:cNvSpPr/>
            <p:nvPr/>
          </p:nvSpPr>
          <p:spPr>
            <a:xfrm>
              <a:off x="3311723" y="2154757"/>
              <a:ext cx="2368153" cy="612213"/>
            </a:xfrm>
            <a:custGeom>
              <a:avLst/>
              <a:gdLst>
                <a:gd name="connsiteX0" fmla="*/ 0 w 2368153"/>
                <a:gd name="connsiteY0" fmla="*/ 0 h 612213"/>
                <a:gd name="connsiteX1" fmla="*/ 2368153 w 2368153"/>
                <a:gd name="connsiteY1" fmla="*/ 0 h 612213"/>
                <a:gd name="connsiteX2" fmla="*/ 2368153 w 2368153"/>
                <a:gd name="connsiteY2" fmla="*/ 612213 h 612213"/>
                <a:gd name="connsiteX3" fmla="*/ 0 w 2368153"/>
                <a:gd name="connsiteY3" fmla="*/ 612213 h 612213"/>
                <a:gd name="connsiteX4" fmla="*/ 0 w 2368153"/>
                <a:gd name="connsiteY4" fmla="*/ 0 h 61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612213">
                  <a:moveTo>
                    <a:pt x="0" y="0"/>
                  </a:moveTo>
                  <a:lnTo>
                    <a:pt x="2368153" y="0"/>
                  </a:lnTo>
                  <a:lnTo>
                    <a:pt x="2368153" y="612213"/>
                  </a:lnTo>
                  <a:lnTo>
                    <a:pt x="0" y="61221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>
                    <a:hueOff val="0"/>
                    <a:satOff val="0"/>
                    <a:lumOff val="0"/>
                    <a:alphaOff val="0"/>
                    <a:tint val="50000"/>
                    <a:satMod val="300000"/>
                  </a:srgbClr>
                </a:gs>
                <a:gs pos="35000">
                  <a:srgbClr val="FFCC00">
                    <a:hueOff val="0"/>
                    <a:satOff val="0"/>
                    <a:lumOff val="0"/>
                    <a:alphaOff val="0"/>
                    <a:tint val="37000"/>
                    <a:satMod val="300000"/>
                  </a:srgbClr>
                </a:gs>
                <a:gs pos="100000">
                  <a:srgbClr val="FFCC00">
                    <a:hueOff val="0"/>
                    <a:satOff val="0"/>
                    <a:lumOff val="0"/>
                    <a:alphaOff val="0"/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FCC00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N-way </a:t>
              </a:r>
              <a:b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</a:br>
              <a:r>
                <a:rPr lang="en-US" sz="1700" b="1" kern="1200" baseline="0" dirty="0">
                  <a:solidFill>
                    <a:srgbClr val="000000"/>
                  </a:solidFill>
                  <a:latin typeface="Verdana"/>
                  <a:ea typeface="+mn-ea"/>
                  <a:cs typeface="Arial"/>
                </a:rPr>
                <a:t>Set-Associative: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1927963-8A3B-BB43-9589-0853C35079D2}"/>
                </a:ext>
              </a:extLst>
            </p:cNvPr>
            <p:cNvSpPr/>
            <p:nvPr/>
          </p:nvSpPr>
          <p:spPr>
            <a:xfrm>
              <a:off x="3311723" y="2766970"/>
              <a:ext cx="2368153" cy="1012904"/>
            </a:xfrm>
            <a:custGeom>
              <a:avLst/>
              <a:gdLst>
                <a:gd name="connsiteX0" fmla="*/ 0 w 2368153"/>
                <a:gd name="connsiteY0" fmla="*/ 0 h 1012904"/>
                <a:gd name="connsiteX1" fmla="*/ 2368153 w 2368153"/>
                <a:gd name="connsiteY1" fmla="*/ 0 h 1012904"/>
                <a:gd name="connsiteX2" fmla="*/ 2368153 w 2368153"/>
                <a:gd name="connsiteY2" fmla="*/ 1012904 h 1012904"/>
                <a:gd name="connsiteX3" fmla="*/ 0 w 2368153"/>
                <a:gd name="connsiteY3" fmla="*/ 1012904 h 1012904"/>
                <a:gd name="connsiteX4" fmla="*/ 0 w 2368153"/>
                <a:gd name="connsiteY4" fmla="*/ 0 h 10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3" h="1012904">
                  <a:moveTo>
                    <a:pt x="0" y="0"/>
                  </a:moveTo>
                  <a:lnTo>
                    <a:pt x="2368153" y="0"/>
                  </a:lnTo>
                  <a:lnTo>
                    <a:pt x="2368153" y="1012904"/>
                  </a:lnTo>
                  <a:lnTo>
                    <a:pt x="0" y="101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flat" cmpd="sng" algn="ctr">
              <a:solidFill>
                <a:srgbClr val="FFCC0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Verdana"/>
                  <a:ea typeface="+mn-ea"/>
                  <a:cs typeface="Arial"/>
                </a:rPr>
                <a:t>Based on replacement policy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12.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03219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12.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33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3319845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12.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80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23232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12.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81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23876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165884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8962</TotalTime>
  <Words>7135</Words>
  <Application>Microsoft Macintosh PowerPoint</Application>
  <PresentationFormat>On-screen Show (4:3)</PresentationFormat>
  <Paragraphs>2309</Paragraphs>
  <Slides>81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Arial</vt:lpstr>
      <vt:lpstr>Calibri</vt:lpstr>
      <vt:lpstr>Calibri Light</vt:lpstr>
      <vt:lpstr>Comic Sans MS</vt:lpstr>
      <vt:lpstr>Courier New</vt:lpstr>
      <vt:lpstr>Geneva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7. Changing Cache Content: Write Policy</vt:lpstr>
      <vt:lpstr>7. Write-Through Cache</vt:lpstr>
      <vt:lpstr>7. Write-Back Cache</vt:lpstr>
      <vt:lpstr>7. Handling Cache Misses</vt:lpstr>
      <vt:lpstr>7. Writing Data: Summary</vt:lpstr>
      <vt:lpstr>8. Set Associative (SA) Cache</vt:lpstr>
      <vt:lpstr>8. Set Associative Cache: Analogy</vt:lpstr>
      <vt:lpstr>8. Set Associative (SA) Cache</vt:lpstr>
      <vt:lpstr>8. Set Associative Cache: Structure</vt:lpstr>
      <vt:lpstr>8. Set Associative Cache: Mapping</vt:lpstr>
      <vt:lpstr>8. Set Associative Cache: Example</vt:lpstr>
      <vt:lpstr>8. Set Associative Cache: Circuitry</vt:lpstr>
      <vt:lpstr>8. SA Cache Example: Setup</vt:lpstr>
      <vt:lpstr>8. SA Cache Example: Load #1</vt:lpstr>
      <vt:lpstr>8. SA Cache Example: Load #2</vt:lpstr>
      <vt:lpstr>8. SA Cache Example: Load #3</vt:lpstr>
      <vt:lpstr>8. SA Cache Example: Load #4</vt:lpstr>
      <vt:lpstr>8. SA Cache Example: Load #5</vt:lpstr>
      <vt:lpstr>9. Cache Performance</vt:lpstr>
      <vt:lpstr>10. Block Replacement Policy (1/3)</vt:lpstr>
      <vt:lpstr>10. Block Replacement Policy (2/3)</vt:lpstr>
      <vt:lpstr>10. Block Replacement Policy (3/3)</vt:lpstr>
      <vt:lpstr>11. Summary: Cache Organizations</vt:lpstr>
      <vt:lpstr>11. Summary: Cache Framework (1/2)</vt:lpstr>
      <vt:lpstr>11. Summary: Cache Framework (2/2)</vt:lpstr>
      <vt:lpstr>12. Exploration: Improving Cache Penalty</vt:lpstr>
      <vt:lpstr>12. Exploration: Multilevel Cache</vt:lpstr>
      <vt:lpstr>12. Exploration: Intel Processors</vt:lpstr>
      <vt:lpstr>12. Exploration: Trend: Intel Core i7-3960K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176</cp:revision>
  <cp:lastPrinted>2019-10-24T12:09:44Z</cp:lastPrinted>
  <dcterms:created xsi:type="dcterms:W3CDTF">2018-02-10T09:13:59Z</dcterms:created>
  <dcterms:modified xsi:type="dcterms:W3CDTF">2023-08-24T05:58:05Z</dcterms:modified>
</cp:coreProperties>
</file>