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0152063" cy="7596188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3399"/>
    <a:srgbClr val="0033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0" autoAdjust="0"/>
    <p:restoredTop sz="94672" autoAdjust="0"/>
  </p:normalViewPr>
  <p:slideViewPr>
    <p:cSldViewPr>
      <p:cViewPr varScale="1">
        <p:scale>
          <a:sx n="89" d="100"/>
          <a:sy n="89" d="100"/>
        </p:scale>
        <p:origin x="1288" y="176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1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fld id="{72D3AC37-1F27-4FC9-BFB7-D2DC4ABB5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7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768350"/>
            <a:ext cx="51292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8036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fld id="{B06B06B5-2F38-4C70-97AD-1FE272E82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2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B236A30-497F-40C9-A2C6-CBFE11619EEE}" type="slidenum">
              <a:rPr lang="en-US" sz="1100" smtClean="0"/>
              <a:pPr/>
              <a:t>1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39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9B01C-0BB8-4703-B260-7DE76CA31570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8C5CC-4BCF-40A6-AE33-7F86BBDB9ABE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11188" y="358775"/>
            <a:ext cx="7239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kern="1200" dirty="0">
                <a:solidFill>
                  <a:srgbClr val="003399"/>
                </a:solidFill>
                <a:latin typeface="Times New Roman" pitchFamily="18" charset="0"/>
                <a:ea typeface="+mn-ea"/>
                <a:cs typeface="Arial" charset="0"/>
              </a:rPr>
              <a:t>Lecture 13: Process Scheduling				Page: </a:t>
            </a:r>
            <a:fld id="{9AA6430F-525A-4790-85D2-DF6666992F68}" type="slidenum">
              <a:rPr lang="en-US" sz="1500" kern="1200" smtClean="0">
                <a:solidFill>
                  <a:srgbClr val="003399"/>
                </a:solidFill>
                <a:latin typeface="Times New Roman" pitchFamily="18" charset="0"/>
                <a:ea typeface="+mn-ea"/>
                <a:cs typeface="Arial" charset="0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GB" sz="1500" kern="1200" dirty="0">
              <a:solidFill>
                <a:srgbClr val="003399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pic>
        <p:nvPicPr>
          <p:cNvPr id="7" name="Picture 15" descr="full 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AFDB5-87E4-4A12-A71A-BF98D0C703CA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9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11188" y="358775"/>
            <a:ext cx="7239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kern="1200" dirty="0">
                <a:solidFill>
                  <a:srgbClr val="003399"/>
                </a:solidFill>
                <a:latin typeface="Times New Roman" pitchFamily="18" charset="0"/>
                <a:ea typeface="+mn-ea"/>
                <a:cs typeface="Arial" charset="0"/>
              </a:rPr>
              <a:t>Lecture 13: Process Scheduling				Page: </a:t>
            </a:r>
            <a:fld id="{9AA6430F-525A-4790-85D2-DF6666992F68}" type="slidenum">
              <a:rPr lang="en-US" sz="1500" kern="1200" smtClean="0">
                <a:solidFill>
                  <a:srgbClr val="003399"/>
                </a:solidFill>
                <a:latin typeface="Times New Roman" pitchFamily="18" charset="0"/>
                <a:ea typeface="+mn-ea"/>
                <a:cs typeface="Arial" charset="0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GB" sz="1500" kern="1200" dirty="0">
              <a:solidFill>
                <a:srgbClr val="003399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  <p:pic>
        <p:nvPicPr>
          <p:cNvPr id="7" name="Picture 15" descr="full 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C620A-D71D-448D-AEF9-C2ED9EC443B7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2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3CCCE-75AC-44B7-B646-634C48E99A3D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58220-CFEC-4CD1-8397-5764DE8F15E4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64DC8-3809-48B5-A12D-6C7E81347DD7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7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11188" y="358775"/>
            <a:ext cx="7239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dirty="0">
                <a:solidFill>
                  <a:srgbClr val="003399"/>
                </a:solidFill>
                <a:latin typeface="Times New Roman" pitchFamily="18" charset="0"/>
                <a:cs typeface="+mn-cs"/>
              </a:rPr>
              <a:t>Lecture 3: Process Scheduling				Page: </a:t>
            </a:r>
            <a:fld id="{9717501A-2970-4140-9634-FEFEA851D9CC}" type="slidenum">
              <a:rPr lang="en-US" sz="1500" smtClean="0">
                <a:solidFill>
                  <a:srgbClr val="003399"/>
                </a:solidFill>
                <a:latin typeface="Times New Roman" pitchFamily="18" charset="0"/>
                <a:cs typeface="+mn-cs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GB" sz="1500" dirty="0">
              <a:solidFill>
                <a:srgbClr val="003399"/>
              </a:solidFill>
              <a:latin typeface="Times New Roman" pitchFamily="18" charset="0"/>
              <a:cs typeface="+mn-cs"/>
            </a:endParaRPr>
          </a:p>
        </p:txBody>
      </p:sp>
      <p:pic>
        <p:nvPicPr>
          <p:cNvPr id="5" name="Picture 15" descr="full 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50A26-D520-4DA7-A45B-1598061F2E90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D148B-990B-4CFE-A6AF-D8340E0FA0E7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4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50D0B-0A6E-4655-867F-9EDFD0843CEF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7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fld id="{39F2B09D-3B48-4EDC-8D53-F90B206A0BAB}" type="slidenum">
              <a:rPr lang="en-GB"/>
              <a:pPr>
                <a:defRPr/>
              </a:pPr>
              <a:t>‹#›</a:t>
            </a:fld>
            <a:endParaRPr lang="en-GB" sz="160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611188" y="358775"/>
            <a:ext cx="7239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dirty="0">
                <a:solidFill>
                  <a:srgbClr val="003399"/>
                </a:solidFill>
                <a:latin typeface="Times New Roman" pitchFamily="18" charset="0"/>
                <a:cs typeface="+mn-cs"/>
              </a:rPr>
              <a:t>Lecture 13: Process Scheduling				Page: </a:t>
            </a:r>
            <a:fld id="{9AA6430F-525A-4790-85D2-DF6666992F68}" type="slidenum">
              <a:rPr lang="en-US" sz="1500" smtClean="0">
                <a:solidFill>
                  <a:srgbClr val="003399"/>
                </a:solidFill>
                <a:latin typeface="Times New Roman" pitchFamily="18" charset="0"/>
                <a:cs typeface="+mn-cs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GB" sz="1500" dirty="0">
              <a:solidFill>
                <a:srgbClr val="003399"/>
              </a:solidFill>
              <a:latin typeface="Times New Roman" pitchFamily="18" charset="0"/>
              <a:cs typeface="+mn-cs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600">
          <a:solidFill>
            <a:srgbClr val="003399"/>
          </a:solidFill>
          <a:latin typeface="+mn-lt"/>
        </a:defRPr>
      </a:lvl2pPr>
      <a:lvl3pPr marL="755650" indent="158750" algn="l" defTabSz="1014413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200" b="1">
          <a:solidFill>
            <a:srgbClr val="FF6600"/>
          </a:solidFill>
          <a:latin typeface="+mn-lt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defRPr sz="2200" i="1">
          <a:solidFill>
            <a:srgbClr val="003399"/>
          </a:solidFill>
          <a:latin typeface="+mn-lt"/>
        </a:defRPr>
      </a:lvl4pPr>
      <a:lvl5pPr marL="1524000" indent="304800" algn="l" defTabSz="1014413" rtl="0" eaLnBrk="0" fontAlgn="base" hangingPunct="0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92163" y="269875"/>
            <a:ext cx="8580437" cy="72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800" dirty="0">
                <a:solidFill>
                  <a:schemeClr val="bg1"/>
                </a:solidFill>
                <a:latin typeface="Times New Roman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800" dirty="0">
                <a:solidFill>
                  <a:schemeClr val="bg1"/>
                </a:solidFill>
                <a:latin typeface="Times New Roman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800">
                <a:solidFill>
                  <a:schemeClr val="bg1"/>
                </a:solidFill>
                <a:latin typeface="Times New Roman" pitchFamily="18" charset="0"/>
              </a:rPr>
              <a:t>Lecture 13</a:t>
            </a:r>
            <a:endParaRPr lang="en-US" sz="4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4800" dirty="0">
                <a:solidFill>
                  <a:schemeClr val="bg1"/>
                </a:solidFill>
                <a:latin typeface="Times New Roman" pitchFamily="18" charset="0"/>
              </a:rPr>
              <a:t>Process Scheduling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hlinkClick r:id="rId3"/>
              </a:rPr>
              <a:t>colintan@nus.edu.sg</a:t>
            </a:r>
            <a:endParaRPr lang="en-US" sz="4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SG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70550"/>
            <a:ext cx="2376487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Priority Policy</a:t>
            </a:r>
            <a:endParaRPr lang="en-SG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simple policy that can be used across any type of multitasker.</a:t>
            </a:r>
          </a:p>
          <a:p>
            <a:pPr lvl="1"/>
            <a:r>
              <a:rPr lang="en-US"/>
              <a:t>Each task is assigned a priority by the programmer.</a:t>
            </a:r>
          </a:p>
          <a:p>
            <a:pPr lvl="2"/>
            <a:r>
              <a:rPr lang="en-US"/>
              <a:t>Usually priority number 0 has the highest priority.</a:t>
            </a:r>
          </a:p>
          <a:p>
            <a:pPr lvl="1"/>
            <a:r>
              <a:rPr lang="en-US"/>
              <a:t>Tasks are queued according to priority number.</a:t>
            </a:r>
          </a:p>
          <a:p>
            <a:pPr lvl="1"/>
            <a:r>
              <a:rPr lang="en-US"/>
              <a:t>Batch, Co-operative:</a:t>
            </a:r>
          </a:p>
          <a:p>
            <a:pPr lvl="2"/>
            <a:r>
              <a:rPr lang="en-US"/>
              <a:t>Task with highest priority is picked to be run next.</a:t>
            </a:r>
          </a:p>
          <a:p>
            <a:pPr lvl="1"/>
            <a:r>
              <a:rPr lang="en-US"/>
              <a:t>Pre-emptive, Real-Time:</a:t>
            </a:r>
          </a:p>
          <a:p>
            <a:pPr lvl="2"/>
            <a:r>
              <a:rPr lang="en-US"/>
              <a:t>When a higher priority task becomes ready, current task is suspended and higher priority task is run.</a:t>
            </a:r>
          </a:p>
        </p:txBody>
      </p:sp>
    </p:spTree>
    <p:extLst>
      <p:ext uri="{BB962C8B-B14F-4D97-AF65-F5344CB8AC3E}">
        <p14:creationId xmlns:p14="http://schemas.microsoft.com/office/powerpoint/2010/main" val="19344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Scheduling Policies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Come First Served</a:t>
            </a:r>
          </a:p>
          <a:p>
            <a:pPr lvl="1"/>
            <a:r>
              <a:rPr lang="en-US"/>
              <a:t>Arriving jobs are stored in a queue.</a:t>
            </a:r>
          </a:p>
          <a:p>
            <a:pPr lvl="1"/>
            <a:r>
              <a:rPr lang="en-US"/>
              <a:t>Jobs are removed in turn and run.</a:t>
            </a:r>
          </a:p>
          <a:p>
            <a:pPr lvl="1"/>
            <a:r>
              <a:rPr lang="en-US"/>
              <a:t>Particularly suited for batch systems.</a:t>
            </a:r>
          </a:p>
          <a:p>
            <a:pPr lvl="1"/>
            <a:r>
              <a:rPr lang="en-US"/>
              <a:t>Extension for interactive systems:</a:t>
            </a:r>
          </a:p>
          <a:p>
            <a:pPr lvl="2"/>
            <a:r>
              <a:rPr lang="en-US"/>
              <a:t>Jobs removed for running are put back into the back of the queue.</a:t>
            </a:r>
          </a:p>
          <a:p>
            <a:pPr lvl="2"/>
            <a:r>
              <a:rPr lang="en-US"/>
              <a:t>This is also known as “round-robin scheduling”</a:t>
            </a:r>
          </a:p>
          <a:p>
            <a:pPr lvl="1"/>
            <a:r>
              <a:rPr lang="en-US"/>
              <a:t>Starvation free as long as earlier jobs are bounded.</a:t>
            </a:r>
          </a:p>
        </p:txBody>
      </p:sp>
    </p:spTree>
    <p:extLst>
      <p:ext uri="{BB962C8B-B14F-4D97-AF65-F5344CB8AC3E}">
        <p14:creationId xmlns:p14="http://schemas.microsoft.com/office/powerpoint/2010/main" val="297933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Scheduling Policies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Shortest Job First</a:t>
            </a:r>
          </a:p>
          <a:p>
            <a:pPr lvl="1"/>
            <a:r>
              <a:rPr lang="en-US"/>
              <a:t>Processes are ordered by total CPU time used.</a:t>
            </a:r>
          </a:p>
          <a:p>
            <a:pPr lvl="1"/>
            <a:r>
              <a:rPr lang="en-US"/>
              <a:t>Jobs that run for less time will run first.</a:t>
            </a:r>
          </a:p>
          <a:p>
            <a:pPr lvl="1"/>
            <a:r>
              <a:rPr lang="en-US"/>
              <a:t>Reduces average waiting time if number of processes is fixed.</a:t>
            </a:r>
          </a:p>
          <a:p>
            <a:pPr lvl="1"/>
            <a:r>
              <a:rPr lang="en-US"/>
              <a:t>Potential for starvation.</a:t>
            </a:r>
          </a:p>
          <a:p>
            <a:pPr lvl="2" indent="0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Co-operative Scheduling Policies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1676400"/>
          </a:xfrm>
        </p:spPr>
        <p:txBody>
          <a:bodyPr/>
          <a:lstStyle/>
          <a:p>
            <a:r>
              <a:rPr lang="en-US"/>
              <a:t>Voluntary Scheduling.</a:t>
            </a:r>
          </a:p>
          <a:p>
            <a:pPr lvl="1"/>
            <a:r>
              <a:rPr lang="en-US"/>
              <a:t>Processes call a special “yield” function.</a:t>
            </a:r>
          </a:p>
          <a:p>
            <a:pPr lvl="2"/>
            <a:r>
              <a:rPr lang="en-US"/>
              <a:t>This invokes the scheduler.</a:t>
            </a:r>
          </a:p>
          <a:p>
            <a:pPr lvl="2"/>
            <a:r>
              <a:rPr lang="en-US"/>
              <a:t>Causes the process to be suspended and another process started up.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73563"/>
            <a:ext cx="90265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51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Co-operative Scheduling Policies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812800"/>
          </a:xfrm>
        </p:spPr>
        <p:txBody>
          <a:bodyPr/>
          <a:lstStyle/>
          <a:p>
            <a:r>
              <a:rPr lang="en-US"/>
              <a:t>In many systems VS is used with a round-robin arrangement.</a:t>
            </a:r>
          </a:p>
        </p:txBody>
      </p:sp>
      <p:grpSp>
        <p:nvGrpSpPr>
          <p:cNvPr id="51204" name="Group 21"/>
          <p:cNvGrpSpPr>
            <a:grpSpLocks/>
          </p:cNvGrpSpPr>
          <p:nvPr/>
        </p:nvGrpSpPr>
        <p:grpSpPr bwMode="auto">
          <a:xfrm>
            <a:off x="717550" y="3359150"/>
            <a:ext cx="8785225" cy="3343275"/>
            <a:chOff x="616619" y="3992922"/>
            <a:chExt cx="8784976" cy="3341986"/>
          </a:xfrm>
        </p:grpSpPr>
        <p:sp>
          <p:nvSpPr>
            <p:cNvPr id="51205" name="Rounded Rectangle 4"/>
            <p:cNvSpPr>
              <a:spLocks noChangeArrowheads="1"/>
            </p:cNvSpPr>
            <p:nvPr/>
          </p:nvSpPr>
          <p:spPr bwMode="auto">
            <a:xfrm>
              <a:off x="616619" y="4064930"/>
              <a:ext cx="1800200" cy="23762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" name="Rounded Rectangle 6"/>
            <p:cNvSpPr>
              <a:spLocks noChangeArrowheads="1"/>
            </p:cNvSpPr>
            <p:nvPr/>
          </p:nvSpPr>
          <p:spPr bwMode="auto">
            <a:xfrm>
              <a:off x="4091829" y="4064930"/>
              <a:ext cx="1800200" cy="23762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Rounded Rectangle 7"/>
            <p:cNvSpPr>
              <a:spLocks noChangeArrowheads="1"/>
            </p:cNvSpPr>
            <p:nvPr/>
          </p:nvSpPr>
          <p:spPr bwMode="auto">
            <a:xfrm>
              <a:off x="7591672" y="3992922"/>
              <a:ext cx="1800200" cy="23762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TextBox 8"/>
            <p:cNvSpPr txBox="1">
              <a:spLocks noChangeArrowheads="1"/>
            </p:cNvSpPr>
            <p:nvPr/>
          </p:nvSpPr>
          <p:spPr bwMode="auto">
            <a:xfrm>
              <a:off x="688627" y="4929026"/>
              <a:ext cx="1728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/>
                <a:t>Process 1</a:t>
              </a:r>
            </a:p>
          </p:txBody>
        </p:sp>
        <p:sp>
          <p:nvSpPr>
            <p:cNvPr id="51209" name="TextBox 9"/>
            <p:cNvSpPr txBox="1">
              <a:spLocks noChangeArrowheads="1"/>
            </p:cNvSpPr>
            <p:nvPr/>
          </p:nvSpPr>
          <p:spPr bwMode="auto">
            <a:xfrm>
              <a:off x="4114091" y="4929026"/>
              <a:ext cx="1728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/>
                <a:t>Process 2</a:t>
              </a:r>
            </a:p>
          </p:txBody>
        </p:sp>
        <p:sp>
          <p:nvSpPr>
            <p:cNvPr id="51210" name="TextBox 10"/>
            <p:cNvSpPr txBox="1">
              <a:spLocks noChangeArrowheads="1"/>
            </p:cNvSpPr>
            <p:nvPr/>
          </p:nvSpPr>
          <p:spPr bwMode="auto">
            <a:xfrm>
              <a:off x="7673403" y="4929025"/>
              <a:ext cx="1728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/>
                <a:t>Process 3</a:t>
              </a:r>
            </a:p>
          </p:txBody>
        </p:sp>
        <p:sp>
          <p:nvSpPr>
            <p:cNvPr id="51211" name="Right Arrow 11"/>
            <p:cNvSpPr>
              <a:spLocks noChangeArrowheads="1"/>
            </p:cNvSpPr>
            <p:nvPr/>
          </p:nvSpPr>
          <p:spPr bwMode="auto">
            <a:xfrm>
              <a:off x="2416819" y="4929026"/>
              <a:ext cx="1675010" cy="461664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Right Arrow 12"/>
            <p:cNvSpPr>
              <a:spLocks noChangeArrowheads="1"/>
            </p:cNvSpPr>
            <p:nvPr/>
          </p:nvSpPr>
          <p:spPr bwMode="auto">
            <a:xfrm>
              <a:off x="5926385" y="4950222"/>
              <a:ext cx="1675010" cy="461664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TextBox 13"/>
            <p:cNvSpPr txBox="1">
              <a:spLocks noChangeArrowheads="1"/>
            </p:cNvSpPr>
            <p:nvPr/>
          </p:nvSpPr>
          <p:spPr bwMode="auto">
            <a:xfrm>
              <a:off x="2560835" y="4568986"/>
              <a:ext cx="14401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/>
                <a:t>yield()</a:t>
              </a:r>
            </a:p>
          </p:txBody>
        </p:sp>
        <p:sp>
          <p:nvSpPr>
            <p:cNvPr id="51214" name="TextBox 14"/>
            <p:cNvSpPr txBox="1">
              <a:spLocks noChangeArrowheads="1"/>
            </p:cNvSpPr>
            <p:nvPr/>
          </p:nvSpPr>
          <p:spPr bwMode="auto">
            <a:xfrm>
              <a:off x="6089227" y="4568986"/>
              <a:ext cx="14401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/>
                <a:t>yield()</a:t>
              </a:r>
            </a:p>
          </p:txBody>
        </p:sp>
        <p:sp>
          <p:nvSpPr>
            <p:cNvPr id="20" name="U-Turn Arrow 19"/>
            <p:cNvSpPr/>
            <p:nvPr/>
          </p:nvSpPr>
          <p:spPr bwMode="auto">
            <a:xfrm rot="10800000">
              <a:off x="1089681" y="6368494"/>
              <a:ext cx="7803929" cy="504630"/>
            </a:xfrm>
            <a:prstGeom prst="utur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16" name="TextBox 20"/>
            <p:cNvSpPr txBox="1">
              <a:spLocks noChangeArrowheads="1"/>
            </p:cNvSpPr>
            <p:nvPr/>
          </p:nvSpPr>
          <p:spPr bwMode="auto">
            <a:xfrm>
              <a:off x="4390117" y="6873243"/>
              <a:ext cx="14401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/>
                <a:t>yield()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75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Pre-emptive Scheduling Policies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Shortest Remaining Time</a:t>
            </a:r>
          </a:p>
          <a:p>
            <a:pPr lvl="1"/>
            <a:r>
              <a:rPr lang="en-US"/>
              <a:t>Pre-emptive form of SJF.</a:t>
            </a:r>
          </a:p>
          <a:p>
            <a:pPr lvl="1"/>
            <a:r>
              <a:rPr lang="en-US"/>
              <a:t>Processes are ordered according to remaining CPU time left.</a:t>
            </a:r>
          </a:p>
          <a:p>
            <a:r>
              <a:rPr lang="en-US"/>
              <a:t>Round-robin with Timer</a:t>
            </a:r>
          </a:p>
          <a:p>
            <a:pPr lvl="1"/>
            <a:r>
              <a:rPr lang="en-US"/>
              <a:t>Each process is given a fixed time slot c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pPr lvl="1"/>
            <a:r>
              <a:rPr lang="en-US"/>
              <a:t>After time c</a:t>
            </a:r>
            <a:r>
              <a:rPr lang="en-US" baseline="-25000"/>
              <a:t>i</a:t>
            </a:r>
            <a:r>
              <a:rPr lang="en-US"/>
              <a:t>, scheduler is invoked and next task is selected on a round-robin basis.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Multiple Policies</a:t>
            </a:r>
            <a:endParaRPr lang="en-SG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1892300"/>
          </a:xfrm>
        </p:spPr>
        <p:txBody>
          <a:bodyPr/>
          <a:lstStyle/>
          <a:p>
            <a:r>
              <a:rPr lang="en-US"/>
              <a:t>Multiple policies can be implemented on the same machine using multiple queues:</a:t>
            </a:r>
          </a:p>
          <a:p>
            <a:pPr lvl="1"/>
            <a:r>
              <a:rPr lang="en-US"/>
              <a:t>Each queue can have its own policy.</a:t>
            </a:r>
          </a:p>
          <a:p>
            <a:pPr lvl="1"/>
            <a:r>
              <a:rPr lang="en-US"/>
              <a:t>This scheme is used in Linux, as we will see shortly.</a:t>
            </a:r>
            <a:br>
              <a:rPr lang="en-US"/>
            </a:br>
            <a:endParaRPr lang="en-SG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78388"/>
            <a:ext cx="82486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91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in Linux</a:t>
            </a:r>
            <a:endParaRPr lang="en-SG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Processes in Linux are dynamic:</a:t>
            </a:r>
          </a:p>
          <a:p>
            <a:pPr lvl="1"/>
            <a:r>
              <a:rPr lang="en-SG"/>
              <a:t>New processes can be created with fork()</a:t>
            </a:r>
          </a:p>
          <a:p>
            <a:pPr lvl="1"/>
            <a:r>
              <a:rPr lang="en-SG"/>
              <a:t>Existing processes can exit.</a:t>
            </a:r>
          </a:p>
          <a:p>
            <a:r>
              <a:rPr lang="en-SG"/>
              <a:t>Priorities are also dynamic:</a:t>
            </a:r>
          </a:p>
          <a:p>
            <a:pPr lvl="1"/>
            <a:r>
              <a:rPr lang="en-SG"/>
              <a:t>Users and superusers can change priorities using “nice” values.</a:t>
            </a:r>
          </a:p>
          <a:p>
            <a:pPr lvl="1"/>
            <a:r>
              <a:rPr lang="en-SG"/>
              <a:t>nice –n 19 tar cvzf archive.tgz *</a:t>
            </a:r>
          </a:p>
          <a:p>
            <a:pPr lvl="2"/>
            <a:r>
              <a:rPr lang="en-SG"/>
              <a:t>Allows tar to run with a priority lowered by 19 to reduce CPU load.</a:t>
            </a:r>
          </a:p>
          <a:p>
            <a:pPr lvl="2"/>
            <a:r>
              <a:rPr lang="en-SG"/>
              <a:t>Normal users can only 0≤n≤19</a:t>
            </a:r>
          </a:p>
          <a:p>
            <a:pPr lvl="2"/>
            <a:r>
              <a:rPr lang="en-SG"/>
              <a:t>Superusers can specify -20≤n≤19. Negative nice increases priority.</a:t>
            </a:r>
          </a:p>
        </p:txBody>
      </p:sp>
    </p:spTree>
    <p:extLst>
      <p:ext uri="{BB962C8B-B14F-4D97-AF65-F5344CB8AC3E}">
        <p14:creationId xmlns:p14="http://schemas.microsoft.com/office/powerpoint/2010/main" val="249493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in Linux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Linux maintains three types of processes:</a:t>
            </a:r>
          </a:p>
          <a:p>
            <a:pPr lvl="1"/>
            <a:r>
              <a:rPr lang="en-US"/>
              <a:t>Real-time FIFO:</a:t>
            </a:r>
          </a:p>
          <a:p>
            <a:pPr lvl="2"/>
            <a:r>
              <a:rPr lang="en-US"/>
              <a:t>RT-FIFO processes cannot be pre-empted except by a higher priority RT-FIFO process.</a:t>
            </a:r>
          </a:p>
          <a:p>
            <a:pPr lvl="1"/>
            <a:r>
              <a:rPr lang="en-US"/>
              <a:t>Real-time Round-Robin:</a:t>
            </a:r>
          </a:p>
          <a:p>
            <a:pPr lvl="2"/>
            <a:r>
              <a:rPr lang="en-US"/>
              <a:t>Like RT-FIFO but processes are pre-empted after a time slice.</a:t>
            </a:r>
          </a:p>
          <a:p>
            <a:pPr lvl="1"/>
            <a:r>
              <a:rPr lang="en-US"/>
              <a:t>Linux only has “soft real-time” scheduling.</a:t>
            </a:r>
          </a:p>
          <a:p>
            <a:pPr lvl="2"/>
            <a:r>
              <a:rPr lang="en-US"/>
              <a:t>Cannot guarantee deadlines, unlike RMS and EDF we saw earlier.</a:t>
            </a:r>
          </a:p>
          <a:p>
            <a:pPr lvl="2"/>
            <a:r>
              <a:rPr lang="en-US"/>
              <a:t>Priority levels 0 to 99</a:t>
            </a:r>
          </a:p>
          <a:p>
            <a:pPr lvl="1"/>
            <a:r>
              <a:rPr lang="en-US"/>
              <a:t>Non-real time processes</a:t>
            </a:r>
          </a:p>
          <a:p>
            <a:pPr lvl="2"/>
            <a:r>
              <a:rPr lang="en-US"/>
              <a:t>Priority levels 100 to 139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in Linux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Linux maintains 280 queues in two sets of 140:</a:t>
            </a:r>
          </a:p>
          <a:p>
            <a:pPr lvl="1"/>
            <a:r>
              <a:rPr lang="en-US"/>
              <a:t>An active set.</a:t>
            </a:r>
          </a:p>
          <a:p>
            <a:pPr lvl="1"/>
            <a:r>
              <a:rPr lang="en-US"/>
              <a:t>An expired set.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81400"/>
            <a:ext cx="57023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your Computer Spend its Time Doing?</a:t>
            </a:r>
            <a:endParaRPr lang="en-SG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mix of jobs:</a:t>
            </a:r>
          </a:p>
          <a:p>
            <a:pPr lvl="1"/>
            <a:r>
              <a:rPr lang="en-US" dirty="0"/>
              <a:t>Computations + reading/writing memory.</a:t>
            </a:r>
          </a:p>
          <a:p>
            <a:pPr lvl="1"/>
            <a:r>
              <a:rPr lang="en-US" dirty="0" err="1"/>
              <a:t>Input/Output</a:t>
            </a:r>
            <a:endParaRPr lang="en-US" dirty="0"/>
          </a:p>
          <a:p>
            <a:pPr lvl="2"/>
            <a:r>
              <a:rPr lang="en-US" dirty="0"/>
              <a:t>Reading from the keyboard</a:t>
            </a:r>
          </a:p>
          <a:p>
            <a:pPr lvl="2"/>
            <a:r>
              <a:rPr lang="en-US" dirty="0"/>
              <a:t>Writing to the screen</a:t>
            </a:r>
          </a:p>
          <a:p>
            <a:pPr lvl="2"/>
            <a:r>
              <a:rPr lang="en-US" dirty="0"/>
              <a:t>Reading from the mouse</a:t>
            </a:r>
          </a:p>
          <a:p>
            <a:pPr lvl="2"/>
            <a:r>
              <a:rPr lang="en-US" dirty="0"/>
              <a:t>Sending/receiving data over the network.</a:t>
            </a:r>
          </a:p>
          <a:p>
            <a:pPr lvl="2"/>
            <a:r>
              <a:rPr lang="en-US" dirty="0"/>
              <a:t>Reading/writing the disk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How do we manage all these varied jobs?</a:t>
            </a:r>
            <a:endParaRPr lang="en-SG" dirty="0"/>
          </a:p>
        </p:txBody>
      </p:sp>
      <p:sp>
        <p:nvSpPr>
          <p:cNvPr id="14340" name="AutoShape 2" descr="data:image/jpeg;base64,/9j/4AAQSkZJRgABAQAAAQABAAD/2wCEAAkGBxMTEhUUExIVFhQXGBoVFxcXFyQXFxgaGBoaGBcYGBgdHCggGxslGxceITEiJSktLi4uGCAzOTMsNygtLisBCgoKDg0OGhAQGi8kHyQsLCwsLCwsLSwvLCwsLCwsLCwsLDQ0LCwsLCwsLCwsLCwsLCwsLCwsLCwsLCwsLCwsLP/AABEIAL8BBwMBIgACEQEDEQH/xAAbAAABBQEBAAAAAAAAAAAAAAAAAQIDBAUGB//EAE0QAAECAwQEBwoKCgICAwAAAAECEQADIQQSMUETIlFhBhQyUnGBkQUHIzNCYqGx0fAWQ1NykpPBwtLhFRckNGNlc4Lj8aKyg+JEZNP/xAAYAQEBAQEBAAAAAAAAAAAAAAAAAQIDBP/EAC0RAQEBAAEDAQUHBQEAAAAAAAABEQIDElEhBBMxQVIUYXGRoaLRMlOSweFy/9oADAMBAAIRAxEAPwDZ4P8ABmbMsKEC0kImlUxhKvqRfmAFLmaBcGjD6uBOMWLZwAUohHGQKprLsqE84i8y8NY9PUI6LgchR7nyAlV03KFgW1zkdzxtPM0nk6P/AJYYfShIlriZvAtV5tKgm8HUmxS8SxqdI4FfXDpvBCYFtpkkh6psSKXnJrpARiY6uwItASvSqSVeRdwwNeSGDtQuRtMMtXGjLNzRiZeo51bt1tmIVXqib6a1ZlzXLK4GKQbullqwNLCgjYCRfGD+t94ngYoJChPQmrNxJCVeUliL9QXPTSOpULVflNcuMjSl6uAq/dF2rm6MRiYs2RE0FekUlSbzoITdITzTUud9OiKjjZfA5aleNSgkEXuJISwAu0UJjihp+UQjgcpy012UU0sSCH1U3h4SnIHQ5Ode2Tp7in0d99Whus+dXw2EQy2Cfo03CnSUvbGYvdcHNup4mrJtxx1m4CKvPp2fVZdkTcYFRAuaW7iTVnZqwsvgetOE53VeYWNCg4/8jZCm2O5SlZQl1ALYXiA4dqtueAoXeBvskAOlsTV65ZRUcTaeBRAuX5RccpNiRfzDeM3u4GQhPgpMDq0tQC54kgqIYFvGOejOuMdwkrvYC62L1elWbqxyhk5My6ySynQ5LYXhpGoz3XZ82gOOncCykh1yl8kAixJOFG8aHDJq77orWbgApEpLWgm6p9ayIM0kKd1G/UUpuMdraxPvytGU3H8LeOsQ6WCWSQ7O+GzNxOdJfGFxq7XrhToiLZkleXSe9U5SOOWkO9TKDBtpE33eFV3qwFEcdtBbMSwcf/L7sY9QkaRzfZsm63enRFUcZ0MzxemJXo+YA+peLYtUxqcdZtednvUgIvcetGLXTLAViz+Mwhv6q/8A7lqxbxQ//WPSLWm0GSBKVLRPIS6lgrQDS+wDFWbYdUV54tmks7GUJYB4ydpYeLBDs4NSRyhQtGat9HBDvT6t7jtoG4ywCBmT4VsKw2V3qrxA47aRk6pLAUevhOrpj0Kwm08YnaRUtVnN3Q3TrBuUFBs3xfycA8P7nJtLzNOqUQ7y9GCGBvaqnJdtWtM4E9XnSe9SCq7x60Ys+jBT1+FpE/6oP5hN+r/yR6H3P010iaE3gohJSq9eTkpQupuncHwxiKWbRolOEaRzdDulmDVba+UTle1LfucD+qD+YTfq/wDJB+qD+YTfq/8AJHoCzPvSmCLrDSl6vmEhqjshxM7SiidC1S+s7HJtrZw37jXnv6oP5hN+r/yQfqg/mE36v/JHpYd9w9PsaEBUx27KeuNK81/VB/MJv1f+SD9UH8wm/V/5I9IWJmqxTtUc+gDft3YVcJL0mkLtcy25N9r9W+A84/VB/MJv1f8Akg/VB/MJv1f+SPRGm6UFxorpcZvRm2ZvjiMM7UBw6eAE0BIHdBerUeCr1+FrEE7vbzFTdKe6Ey812kujfWvnHfwQHlXDXgrMkSBNXa1TQFpTcMu4C4UAaLIfqrBHT99H9x/8qPUqCAdwYumw2YaW4pKbwOVVkVBIfAiNszpYmX9MACKgkXSGDVem3rjI4EzFGyWdOjdNwm8RR75b1mmV3fG5ZVqUFXpYTU3Ri4yJoGO6G4mI+58lkqAmlaDycHTRjrA1Jd4WbY1KQU6QghV5JAwpQKF7WqXxD7oi43MEwI0RulL3wKAvySMYLZapyUEy5d9WSTR+uM9/xq1ZmWa8lIUpRUm6bydV1JGJAOBNWwh5k64W5drrPqkY4Pi+cQpnLo4rnSHKmqyr/a0b0w+TKCL1SxN43i7bak0H5wyyMH8JfUvXd8QWAYPydjek1hNMqtOpsYmligLAHDDfhEFUBK0LSZwUCoh0+SzOl0nEGta1h60IdBvq1NpJB3q2nedpinZ7DLkpUJSCASVkXioksBm5wSABkwESzLElV5SkBRCa5kgPq4VxNN8Z4zt4yNc7NtnwTaEGaF6RVE3AgUDuXJ244bomFnAWZhUXICWvMndTb7YrybLcJuoZzfO9RqXzeFmzyQQqWojPVNfy9sT3nHy4+94eU9lswQkgKUXJLqU531ivJsLS9GJpJdyom85DUUL26oDVhi7Ghx4EHqLVIfpNH6ociypLeBAdxUYDfuLZbYe84nvePlJOsKVpQkrUbhSQb2KkgMVMQ+1tsScW8IV3jUM2Xr+yJUdywCCEodLsa0cAH0AdkTcWVtEbdMU0WMBa1hSnWGLl2YMLtaAV7TC2SzXEBN68xdz/ALMXOLq2iDi6togKqJDAhy5qTmTtx/ICIu6FiMxISmYqWUqCgpO4EMxyrF/i6tog4uraIl4yzKM+d3PCpqJpUt0AgJdkk7SBTM+jZE6JLXtYm8XrlQBhuo/WYs8XVtEHF1bRCcZBSXZToygLUDdCQvFQbynOJhVWcsgXzqgAnNTNU13emLnF1bRBxdW0RTECpblJfCvoI+0+4EVrdYdJc11JKS4YmuGIBD4ZxocXVtEHF1bRFlz4HxZ8uyLE9UwzSUFLCW1EmjqCr2YGDZ9L2FWlAUEFQvkOEvU4/hP0TsixxdW0RnLly9OCUJ0gTRbh2BKWuvewUqrUvEPUxn8FmfNMq2yxQrANaEsaY4wnH5fPTsxGXXEi7OSh0kXmSdYONpoB9sJMmSUljMYuzMMWfm7IuoWTaErDpUFDakg+ow5c0AOSw2ksNkFnMpbhCyWxYNtHN3HsiY2ZJxUr0eyJo4vvnTQbEQCHE1AIfAsosdlKwsL31JQFjDE1mpfDIK3QRRNwSsiplikXVXWScgcVK2iNcWW5yjedV0auFNycHBL74r978/sUmnk/eXGvbX1KHxg8q7t2YjdE0U5kpILG7soHAq1SAw64VEgFV0XSQHwplmzZiCcVOdVXLVhaAA2tlkPNahhy5KzgiZR+TPzGQp2PueGh/ENyffqg4huT79UOlomAg6OZys5oIYvUjYGFPOjSvHZDRl8Q3J9+qIpZAW17WAAKbxoAaG67DHFnw3Rs3jsjAQBxhZzb7RFnqHWrkr6FZtkc8umLNnWUhRADgOzsHANHy6Yq2si4t2a6p3F4MxxDF+hos2dScFVCqMzuDQhuv0wqVZVaZz0lAilXhUWic7GUANr+oRcQdnRg0OjHbfLHZfqqiZ85vFh6UftzhZU+aRrSwDsd8vb0Rdgh2Xydl+qs5Fon1eUkUpXNx9jw9NonUeUN+th7fRF6CHZfJ2X6qzzaJ/ySfpQ5FonVeUBs1nevsi9BDsvk7L9VZ4tE9vFB2wvZ9MLLtM44ygP7ni/BDsvk7L9VUDaJ/wAkn6WXZALRObxQdiRrZ5D84vwQ7L5Oy/VUNmWojXSEl8AXpE0EEajcmQQQQRVEYsyzjSmZW85TuZ3w2xtRlTDrH5xgLclWoKeSPVFWcpQWCEziHdhdKTji9Rh6R0xYTKCpYBAIujHojO0mjmKCRISMEu4OSjuxPqiDWlTHANwperHEdLQ990Za+6ExIDrkORQ6zHF2FTQNEkjuleU1+ViAAlyS77d6SMMjhEHN99g/saafGJ9Rghe+u/E0v8on1GCKL/e/fiUpub95cattHIw8bzHrXsPne2MngAP2OVXyfvLjYtieRU+MHlBNK7MRuiUUrUQ63MvyuVKJ52KwOntOZiSXOUmgWE3tY+BIckGrs1W9EJNBvLYzPK5M5O04Jy+ymMSWeXUOqYBiTpgQOkA1FPTFD5M2askJmopj4M4EatSWfA9XZYRLn0daDg+qx87PExJZpQSkC+VNmouT0mJLu+IFYxgJI069rY9Yjeu74wATpl0o2PWI1ESTzqqYEllUTys8N8TSUuRiK9Y1VYPnFa18hQYFwQxN3Fxi4aLlmBYsAVBiA+Ydg/ogq3KsyhjMXiMWyAGzP7YcbOpydIpqsKMH6ohl2ieSQZCQHFdK7hgSWu9TPlFuUpRe8kCtKu4c1wp+cLMXUSLMoCs1Zozlu2gAeFFnVTwinGdK1eoZsKRYggaqmyqq01VXyBAq7YYZdEKmzqusZiiaVoPQOn0CLMEDRBBBBBBBBAEEEEAQQQQBBBBAEZEzlH5xjXjHmnWV84wF+QNRNfJHqipaQu8WM2uF26fQo0wi1IbRp+aPVGfaCjSHxeOd4HkKxajtnsfbGROErWrGcgbwkDpoX7abosSbKoFzNUoVoWavRGbLMsLcaF8RrKJwPb/uLdktqVFlLl15N0kvnmNlYDm++oP2RNfjB6jBB30m4olvlB6jCxRc4AtxOU/N+8uNW2XdTDxvMJ29h872xl8AT+xyqeT95ca9sJ1KK8YMwnb2jdEoo2ky7y30flcqUfOxWP8AeO2GBUs6zSnGBFnUebn7+iJ5613iwWHKh45IbWIcJPuMIEFZek3p0yd2zo9MAkq0hNEqSACSQJKhQYvXZnEqLfgSsNirwawWZ2G/HqiELWz3ZhZywnpNRVt5dg2+LtjlqckmZqqIAUsKChgDTI4wFykc8lfh1hxhhniKx0V7dGOoaxLVc+sRYK9tIuF2zxDjPJi8XJK2SouzB3Z2oatn0RUtaTcLXnryeVnhSLtnXdcthVsyz0G+KERblEzBpUm6AwElV4VGNSFY5DOBNuLKOlTQKPILUKavsD78fNLzjui5UNGujV1WU7cnWri/UYdL7oODqKDAli1WyDHE+7RaIpdsNfCJISLxFwuwqrY1MN4PVVld01KmECdKKAoJYSlldatedhQjWZq9tuR3WvfEzU4coJGKrp8rLHohf0nVtFMbaLrf9vVSL8PiLVlJI1i5w5JTVOqosciQSDsIZxWJoz/0oPkpmOwbWfldfREkzugAAQlRf/jhQjHPJxQxkXIIpHuiK6i6Fsu0VhUW8EgXVByQ9GDZmtAWp1QFyCGaVPOHbBpU84dsA+CGaVPOHbBpU84dsA+CGaVPOHbBpU84dsA+CGaVPOHbBpU84dsA+MebylfOMaulTzh2xjTZnhSlgzFT1d7zbLrNvfdnAadnPg008keqK01anVSa2IZKSMGYP21izZ30afmj1RnWtr5fQv5ylA4pxbH/AFtiBStb4WjHmo3dufbujVCvNjGTdZXicU4qUMBmD0UyaIhcceI+mrAvl0EU3tAZnfR/dE0+MHqMEHfMQ1kQGYBaQOgAwRYLvAF+Jym5v3lxq20cjk+N5j1rswPne2MrgGP2SVXL7y43p0i82uaKeh9HRGaMu0EAq8U95XKlFRqVZjE093EIWAomUWf4lTAB73S7AfYXglqUozCTMDTVJSBODGjuHAu11bj0iQBRva01wD8ak1vJYPgCw7CYojlqTqlYlNW80pTuQFar1FUEuRkM40bGuW5EtnxLBnbe1YfItAPKISdl8F6Ak0O0t1RMG50QOrGQrlHpP2RrXd8ZJ5R6T9kWCouz3y4WaKcstw4ASUs1MHbaTDf0eai+a+dUP1RDY7HLsqF6KUohSisgKK1EsE0BGDJAxyi6qzCYReQknAOo0oTs3RZbnqk3PUqLPdSAySwAcmpbMlsYXRDmo9+qGz+5CEBzLBcnC8vF1HKgf7N0NHc1A+Jx3KyJIy2k9sGsS6HzEe/VCaIcxPv1QkqwhLqTLLpbnPWlARWmIETzApLaii9aAlulk02tAyotEOYn36oNEOYn36odfxN00d6KyLc3aImmSVB9V2TecOeoarlW6BlV9EOYn36oTReYn36omSlRB1FUyYh8qOmsBBpqqq45KsiRXVph6oGVFohzE+/VBohzE+/VE65ahik8m9Rz1UTyt0EuUolrpG8uB23YGINEOYn36oNEOYn36ou8TX5vafwwcTX5vafwwRS0Q5iffqg0Q5iffqi7xNfm9p/DBxNfm/SP4YCjovMT79ULohzE+/VF3ia/N7T+GDia/N7T+GAoLkvgAmoOqWwILFhgWYjYTCSlBJCCoXsWKnUcS/oPZujQ4mvze0/hjNmWdGnCjL8IlNF3qUJS113JZSmN2gUoPUiJdWZ827ZOQj5o9USNEdk5CPmj1RLFQjQXRshYIDju+j+6p/qD1GCDvofuqf6g9RggJOBVoSiySrz1T95cbvH5W/sjH4CAcUlUen3lx0IQOYOz8o83U49e8r28pJ983/bN7vkwLUqWi6JSUALm35hWkqoQpzi5U5AHTlCzLRKSpjomdkjRHVDsASCwZwMsCY0e6Ml7hCVOFeSBnSpNE9JiO0FSlNo1JDqYpKUktuLv6I5ye0W/1T/G/wAmXFOzWqzDwawhRokBKFMxSBVyRmc8C22LEjuxZEk3HDmrJVjTdvgKVAjwc3d4RLEl8ezLnU3NCFVdM0DbpEYYO+WD7dbpA12+0fVPy/6mck57u2d2vF6jknLGuEQoWFawwNR0FiI07MNVN6WxaoNT2tWM5WJ6T9kdelOpN77L+Exqb81W38g0vVwvBD/3HCL1l5SfnD/qqKHdFtGXKcfKcpxzaLtnSbyMOUMs2PZR+to7Kv8AdDAUJrku5kc39y3SIBIUohwsBsRNO4B2xJizatJq6MoFda8CdVi7McXb0xBaLYUAJK0BbByqiSWqwxxIhi92IkyVjyJjkAVmu2eL06REugVsmatB4Xlby3TnzRDzOW10KRfdgfJcNeBq749oiGX3RFXmSziKOySA9T2Ytj0CGHcJNnVTVmUKjWcScS2eB2PSkKtCyhIuLcAjxjHAeVmd8ILarNcrFQDPlXtAxhtu7piWEhUySlZvDWJYqSAWGzHA16YSavckmSlEk3F4ggaVsCMA7DM7D1wKlLGCZhDg+MGLFxU4OcPZAi2kpSsLlFCiGUHIIqaEbob+kXVRcspbCpOD4s2RPQHhh3HSZCizpmCjnwrsTli5iwbIKay6N5Zqxeozf1RBJthUjVXKKqVrddWAbHZm9YYnug7a8rEDPyjQdJBA63zaCa0oIz7RbClTX5Q2BTvg/X7IjNuVdBEyTga6xBNDTdUQRqQRmW/ukJZF6ZJQDq6xJ18SKMMCnHbFixWgzEBSVy1Ak1S92lDnjeEXL8RbgijYRaaaYyTTWuBSasHIclg706KxehZgI5+bOVpyi6btVXmLO+D4R0EY03lK+cYg1LJyEfNHqiWIrJyEfNHqiWAIIIIDj++f+6p/qD1GCF7537qn+oPUYICxwDfikptn3lx0YeOc4Bj9klVy+8uOiA3xKKXdTBL3OWOUS3YOV0fYTFCcReV4nFfkKNQp9Y5lwCwzG6NDugDqsVcockAn6R5PT1RFMlKcm9OxIDLAABOIGFMgqtcIxP6qqoVJCqmRjVkKdiUuOsBukCLUoWckBKUlzRknMBqtShERJQss2m5xAmpPQHeodxvbZDlyFYBc8ioe+kFmZy7EVL7XjaNesZCuUek/ZFtFpWfiyKE1UK0elXNaemKZxPSfshBWthNwted/JF447HEXLMrWTjyh6iPt9Bil3QS8shn/AL7mfOy6ov2XlJ+cP+qoo1DiOuK86SsrcKIDU1Ulus1iwcR1/ZEM2SkkkqIO5RHqO71wWGGyr+VUzCjDEZua/wCqNDpNnUMZildIGxst9awhs6W5SmZuWcsxXGJpZSAwPpc9sBHMs6jhMIOdAXw2imB+kdzE2Ss4TbtAKJGNXId8dm6JkzAaghumATAcx2wRXFmX8qcX5I2Nsh8uSocpZVV8ANoag34xKJg2jthNINo2Y7MYCDi6/lVN0Ddm270nc1kiEMwbR2wgnJPlDtgHwjQJUDgYWAIQCFggCCCCAIx5vKV84xsRjzeUr5xgNOychHzR6oliKychHzR6olgCCCCA4/vnfuqf6g9RhYTvnfuqf6g9RggLHANuKSn2feXG8u0ISznFV0NWuyMDgIsCxyn5v3lxrWqY91r1FuWIFK4+b6cN8ZoZ3SmoIGBZbF7zBg5cAVoPszMVl2iSXLyqrJqhdSHVUZlqvlWJ580uW0nKPJIdmOBIa7uxziJC1A//ACCBtWmuHv2xJPXRGnRJI8U70NxVNYgMduJd8X2vABKUR4kuwDpUTrO1aY9ES3108dQY301yqw3P/cYEzlDHTnrSSWLYgNXqjQnl2IpU6RKTiQwL1d3L1xiAO9Wd6thlhGoLQmMkrOkUMmB5JzJ8rknDAVDbxCCt3SUkS1FRSEvUqDjHY0aFk5SfnD/qqKdte4Wvv5gdWOQcRcs2KX2jH5qsYo1TiOv7Iy7QU6cvoXZOKSZm7p3CNEzUuNYZ5xRnTzpSy1swoEJKfpn7aRK1xV78vRgPZ2LsAk3SdXAO+xz0RYlzA5V4J0kBRCSSHZwNmIhE2g3R4Sa9fISDgGcNT/eyHC1Y60xhRroD0xGebvg8GkYWioBks6jyTViwfocgmHskMBo76aJF0sKhKS2I/OF0+GuupNLqci1aU3GG8aJSNaY90ObgBJzLHA+2AVcxFCTKAvZpxWzhn/tw2HZEaKqDGTylMLqncu+eOMTz7SxULy6sxSkEAUcDprjWGiaSQCtY1jUpT62Zt42wRBZlIAQRomKXLJNU1vXdwwatIW+xYGQHKcUmpJFMa7OltkSyZxYgzJhVcNSlNC2NAxVR2wrCG0ljrzMR5AJ6g2G2Cls88IJQFIBrRKVCr9dHftECbcWLzJTgOaFhvyp690PlkqSPCFJBqSAknPAYbPziRSDRp2x3CS/TBPQslcxQxRvoenPA3SOuLQivLoXM191Bk2XbE2lTzh2xWafBDNKnnDtg0qecO2CHxjzeUr5xjV0qecO2MabM8KUsGYqervebZdZt77s4DXsnIR80eqJYisnIR80eqJYAggggOP75/wC6p/qD1GCG99JTWVL/ACg9RggKfB1KFWSSlUwJOjVS8xZSyHZ2xDAttGZjUkSpaSSFpLgCpBFNld8R8C7GhdikqViEkYDJSsyknM9sWUoSANaSCAH1gGbCmjcChhoUTUc6V6PbEui81P0fzhhlpDm/KcB3dm2eRg4Hp2RqcSTz1ej8MNGdovNR9H84NF5qPo/nGjxJPPV6PwwcSTz1ej8MNGaqRhgGINA2G2tRuMFnDBKQoEABquSAwBckk5VjS4knnq9H4YzbSyJqUBtlU1ZgQAQwFdsBWtCUlVZjF7zX28kJ5JFBR+kmI0yklwJoc05YeuykWUh1HVLgDWupY7gWekRyVOCoIUCCQxSkGhZ8PffjF35JsWJclgBdBYAOTUtmaYw7R+Yn36or8YXzJmXMz9kToJIBdQcOxZxuNIYpdH5iffqg0fmJ9+qCvOPo9kFecfR7IYDR+Yn36oNH5iffqhsxSgzXi5ALXaA51yG6sRLnrD6qzjhdy6Wxhgn0fmJ9+qDR+Yn36ojlLUXe8npu16Gh6iW5RPZ7IYF0fmJ9+qAoHMT79URy5iiTyw2BN2tSKUfJ67REhB5x7B7IYEAHNRg+OW3DCGCYglmlu7M4dxiGaHBDHHdgMOoQhQzF6kirDyiAcsYgfo/MT79UGj8xPv1Q+UhRwUk0eixhzuRh7eqLIsteUcdo5r83b6ICno/MT79UGj8xPv1Q9adkxJOy+Nz+TtJHZi9FMs0104ZqG521d47YJsQrlPgLtQdVTYEFjTAsxGwmHyUkACp3lTnbsiVaUtqzAS4FVpArhUAtWHmWlqTXLEsFJNQQNmDluyCpJVsKUgXcABjsh3HjzfTFaTKd3WKjVKVJIJOANM6YQlyoBWnztcBtjavT2QTVvjx5vphFd0CMQB1xFY7NeBddQW1CCGYY6sTq7nJOKlHs/DBXI98m037KMNWYnN8QcdlISKffBmeBUmlFoPJILspyVYGhFAKVxehAa/Au3BFikpuKJKVFwKco57Yvy7caak7AUuJblIoTjg/UVZtEXAMn9HyuhWPSYspQkkDwWWE1QNWoEPuwjy8un1rbZzyf+Yzl8rMm3ApSTKU7DEV64k/SI+TVFELZnEqgADzFPV8QauxO0xoWMSgppagVNhpCosGyKjtFd++M+56/9z9sTOXk39Ij5NUH6RHyaovOdkDnZE9z1/7n7YZy8qP6RHyaozbXMvTUqqMKdkdA52Rid0ZSjOCmDAh3NRgzBqx26PDq8eW8+ez8MWS/Or9nSLqaZD1QlpAumgyzu5jOCVapaUpCiAWAxzAD+v0wptkkiqg3T+ceHl7F1byt2fnf4de6MyzAsqisD8cknEYbIVMsk1E0CrnSppltfJ+qLwXZhkhjTKsIDZn5KHyoHi/Yur5n6ndFRZLqZKjV/GpwUcQ5oAA/qeGlKiAQJhcfLJagAbrZ+knB4uA2Xmy+we+cKF2bYihfLF3ftrD7F1fM/U7oqS5KlFmmNmdKHDvkNmULNBvKYLNcpqRnkDh17YvItMhOBSOinvjEcxVmJqEE726fXWJ9i63mfqd0V5NpUAwl3mzMxJOOBO2sTyZ5UR4JgcTeSWoCMDm5HVvgPFTS6imTDp9dYfKnWdJJTdDs5GbUD1yEL7D1fM/OndEV95yKBgohxMDckkujMg0bKhjVuDYIzxNs4IUyLwLhVHeocHoJ7Yn/AElL5w7Y9ns3R5dLjZyZt0d0EgIwzjMJAAcOHTvq4b0xetlpSpLA1f39Y7Ypoy6o9KLNmlu9wpDAYyCih3lnoGYYRa4upjrJd6EIwDMzPX82izBAZ67CvJaBQ/FjMFj1Fi26JJtlUQWUgV1HluE7c6+jCLkEEkxUNkJBBKMQxuCjM4bPNunc5jRYlhtaW1XAlAOCX24sB1h2yF+CCoLNZglCUkJcAAkJugkDEAYfZD1SUnFKezYXHprEkEA1CAMAB0CHQQQHmnfCHgl18tFOowQnfDbRL230eowRaOl4Av8Ao+VXJX/YxdClv8dgMZSSaZFQxPvWOF4O8MbLJs0qWvSXkggskEYk0L7DGl8PbH/E+gPxRnB0yhMHlTVFw7SkVe8Aa0ahfpEaNhBKQS4NeUkJVichRqDpDRxHw9sf8T6A/FB8PbH/ABPoD8UMHfsdsDHbHn/w9sf8T6A/FB8PbH/E+gPxQwegMdsZFuWRNAobxqavqpBDMCO0jrjlvh7Y/wCJ9Afihfh9Y/4v0B+KA1LQgXh4N64gM18gKJqNgJ6IiSDhoCAcS4Yf83z2ZGKB74Fj/i/Q/wDaD4f2P+L9D/2i6NriqbhOjvEZAsepzjCGSMeLqf5wf/tGKrh5YjiJh/sHthPh1Yuav6se2GjflWRJD6MpODEufQWhw7np2D0+2OeHDyxA0Ewf+Me2FXw9shBAM0EhgQgON4ct2xdHQfo9DMw9PtgNgTsHp9sczL4c2cYzZpx+KG/YrAU7IE8ObOxebNJIodEmhcl2vVoQP7dpMTR03EEu7D0+2Adz07B6fbHMnh1Zn8ZNww0QxYBxrba54w1XDiQ3jpr7dCnZ87bWLo6f9HoZmDdftiWTZgh7rB6mn5xyXw4kfLTfqU7fnYNTqhfhzI+VmfUj8UTR1ibMAXZL62CW5TFXaUgna0PRl1Rx6uHFn+WmjHCSnqdz/vdB8OLP8rN+pTWnTtrAelvA8eafDmzP4yY2zQj8UB4c2f5SYKM2iBrte9nsgPS3gePNPhvZ/lZmfxKeryoT4byC/hZg2NJTTtVAemPA8eZnhvZ/lZn1CfRrRJJ4dWYHWXMIY00QFXJBe9sYdUB6Q8Dx56eHtj/ifQH4ojl8OrKCXVMOwaIBv+UB6M8Dx5qOG9mbxs1610KWNcw/QMdvU608OrMQbipgLMPBjHa7+7xOVyWpyuS3NM74qPBLPny8zsXldbLInAwRj8KOFEqfZUyklRWFJUpRSwo+/eMoSEuyVON2S5j/2Q==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341" name="AutoShape 4" descr="data:image/jpeg;base64,/9j/4AAQSkZJRgABAQAAAQABAAD/2wCEAAkGBxMTEhUUExIVFhQXGBoVFxcXFyQXFxgaGBoaGBcYGBgdHCggGxslGxceITEiJSktLi4uGCAzOTMsNygtLisBCgoKDg0OGhAQGi8kHyQsLCwsLCwsLSwvLCwsLCwsLCwsLDQ0LCwsLCwsLCwsLCwsLCwsLCwsLCwsLCwsLCwsLP/AABEIAL8BBwMBIgACEQEDEQH/xAAbAAABBQEBAAAAAAAAAAAAAAAAAQIDBAUGB//EAE0QAAECAwQEBwoKCgICAwAAAAECEQADIQQSMUETIlFhBhQyUnGBkQUHIzNCYqGx0fAWQ1NykpPBwtLhFRckNGNlc4Lj8aKyg+JEZNP/xAAYAQEBAQEBAAAAAAAAAAAAAAAAAQIDBP/EAC0RAQEBAAEDAQUHBQEAAAAAAAABEQIDElEhBBMxQVIUYXGRoaLRMlOSweFy/9oADAMBAAIRAxEAPwDZ4P8ABmbMsKEC0kImlUxhKvqRfmAFLmaBcGjD6uBOMWLZwAUohHGQKprLsqE84i8y8NY9PUI6LgchR7nyAlV03KFgW1zkdzxtPM0nk6P/AJYYfShIlriZvAtV5tKgm8HUmxS8SxqdI4FfXDpvBCYFtpkkh6psSKXnJrpARiY6uwItASvSqSVeRdwwNeSGDtQuRtMMtXGjLNzRiZeo51bt1tmIVXqib6a1ZlzXLK4GKQbullqwNLCgjYCRfGD+t94ngYoJChPQmrNxJCVeUliL9QXPTSOpULVflNcuMjSl6uAq/dF2rm6MRiYs2RE0FekUlSbzoITdITzTUud9OiKjjZfA5aleNSgkEXuJISwAu0UJjihp+UQjgcpy012UU0sSCH1U3h4SnIHQ5Ode2Tp7in0d99Whus+dXw2EQy2Cfo03CnSUvbGYvdcHNup4mrJtxx1m4CKvPp2fVZdkTcYFRAuaW7iTVnZqwsvgetOE53VeYWNCg4/8jZCm2O5SlZQl1ALYXiA4dqtueAoXeBvskAOlsTV65ZRUcTaeBRAuX5RccpNiRfzDeM3u4GQhPgpMDq0tQC54kgqIYFvGOejOuMdwkrvYC62L1elWbqxyhk5My6ySynQ5LYXhpGoz3XZ82gOOncCykh1yl8kAixJOFG8aHDJq77orWbgApEpLWgm6p9ayIM0kKd1G/UUpuMdraxPvytGU3H8LeOsQ6WCWSQ7O+GzNxOdJfGFxq7XrhToiLZkleXSe9U5SOOWkO9TKDBtpE33eFV3qwFEcdtBbMSwcf/L7sY9QkaRzfZsm63enRFUcZ0MzxemJXo+YA+peLYtUxqcdZtednvUgIvcetGLXTLAViz+Mwhv6q/8A7lqxbxQ//WPSLWm0GSBKVLRPIS6lgrQDS+wDFWbYdUV54tmks7GUJYB4ydpYeLBDs4NSRyhQtGat9HBDvT6t7jtoG4ywCBmT4VsKw2V3qrxA47aRk6pLAUevhOrpj0Kwm08YnaRUtVnN3Q3TrBuUFBs3xfycA8P7nJtLzNOqUQ7y9GCGBvaqnJdtWtM4E9XnSe9SCq7x60Ys+jBT1+FpE/6oP5hN+r/yR6H3P010iaE3gohJSq9eTkpQupuncHwxiKWbRolOEaRzdDulmDVba+UTle1LfucD+qD+YTfq/wDJB+qD+YTfq/8AJHoCzPvSmCLrDSl6vmEhqjshxM7SiidC1S+s7HJtrZw37jXnv6oP5hN+r/yQfqg/mE36v/JHpYd9w9PsaEBUx27KeuNK81/VB/MJv1f+SD9UH8wm/V/5I9IWJmqxTtUc+gDft3YVcJL0mkLtcy25N9r9W+A84/VB/MJv1f8Akg/VB/MJv1f+SPRGm6UFxorpcZvRm2ZvjiMM7UBw6eAE0BIHdBerUeCr1+FrEE7vbzFTdKe6Ey812kujfWvnHfwQHlXDXgrMkSBNXa1TQFpTcMu4C4UAaLIfqrBHT99H9x/8qPUqCAdwYumw2YaW4pKbwOVVkVBIfAiNszpYmX9MACKgkXSGDVem3rjI4EzFGyWdOjdNwm8RR75b1mmV3fG5ZVqUFXpYTU3Ri4yJoGO6G4mI+58lkqAmlaDycHTRjrA1Jd4WbY1KQU6QghV5JAwpQKF7WqXxD7oi43MEwI0RulL3wKAvySMYLZapyUEy5d9WSTR+uM9/xq1ZmWa8lIUpRUm6bydV1JGJAOBNWwh5k64W5drrPqkY4Pi+cQpnLo4rnSHKmqyr/a0b0w+TKCL1SxN43i7bak0H5wyyMH8JfUvXd8QWAYPydjek1hNMqtOpsYmligLAHDDfhEFUBK0LSZwUCoh0+SzOl0nEGta1h60IdBvq1NpJB3q2nedpinZ7DLkpUJSCASVkXioksBm5wSABkwESzLElV5SkBRCa5kgPq4VxNN8Z4zt4yNc7NtnwTaEGaF6RVE3AgUDuXJ244bomFnAWZhUXICWvMndTb7YrybLcJuoZzfO9RqXzeFmzyQQqWojPVNfy9sT3nHy4+94eU9lswQkgKUXJLqU531ivJsLS9GJpJdyom85DUUL26oDVhi7Ghx4EHqLVIfpNH6ociypLeBAdxUYDfuLZbYe84nvePlJOsKVpQkrUbhSQb2KkgMVMQ+1tsScW8IV3jUM2Xr+yJUdywCCEodLsa0cAH0AdkTcWVtEbdMU0WMBa1hSnWGLl2YMLtaAV7TC2SzXEBN68xdz/ALMXOLq2iDi6togKqJDAhy5qTmTtx/ICIu6FiMxISmYqWUqCgpO4EMxyrF/i6tog4uraIl4yzKM+d3PCpqJpUt0AgJdkk7SBTM+jZE6JLXtYm8XrlQBhuo/WYs8XVtEHF1bRCcZBSXZToygLUDdCQvFQbynOJhVWcsgXzqgAnNTNU13emLnF1bRBxdW0RTECpblJfCvoI+0+4EVrdYdJc11JKS4YmuGIBD4ZxocXVtEHF1bRFlz4HxZ8uyLE9UwzSUFLCW1EmjqCr2YGDZ9L2FWlAUEFQvkOEvU4/hP0TsixxdW0RnLly9OCUJ0gTRbh2BKWuvewUqrUvEPUxn8FmfNMq2yxQrANaEsaY4wnH5fPTsxGXXEi7OSh0kXmSdYONpoB9sJMmSUljMYuzMMWfm7IuoWTaErDpUFDakg+ow5c0AOSw2ksNkFnMpbhCyWxYNtHN3HsiY2ZJxUr0eyJo4vvnTQbEQCHE1AIfAsosdlKwsL31JQFjDE1mpfDIK3QRRNwSsiplikXVXWScgcVK2iNcWW5yjedV0auFNycHBL74r978/sUmnk/eXGvbX1KHxg8q7t2YjdE0U5kpILG7soHAq1SAw64VEgFV0XSQHwplmzZiCcVOdVXLVhaAA2tlkPNahhy5KzgiZR+TPzGQp2PueGh/ENyffqg4huT79UOlomAg6OZys5oIYvUjYGFPOjSvHZDRl8Q3J9+qIpZAW17WAAKbxoAaG67DHFnw3Rs3jsjAQBxhZzb7RFnqHWrkr6FZtkc8umLNnWUhRADgOzsHANHy6Yq2si4t2a6p3F4MxxDF+hos2dScFVCqMzuDQhuv0wqVZVaZz0lAilXhUWic7GUANr+oRcQdnRg0OjHbfLHZfqqiZ85vFh6UftzhZU+aRrSwDsd8vb0Rdgh2Xydl+qs5Fon1eUkUpXNx9jw9NonUeUN+th7fRF6CHZfJ2X6qzzaJ/ySfpQ5FonVeUBs1nevsi9BDsvk7L9VZ4tE9vFB2wvZ9MLLtM44ygP7ni/BDsvk7L9VUDaJ/wAkn6WXZALRObxQdiRrZ5D84vwQ7L5Oy/VUNmWojXSEl8AXpE0EEajcmQQQQRVEYsyzjSmZW85TuZ3w2xtRlTDrH5xgLclWoKeSPVFWcpQWCEziHdhdKTji9Rh6R0xYTKCpYBAIujHojO0mjmKCRISMEu4OSjuxPqiDWlTHANwperHEdLQ990Za+6ExIDrkORQ6zHF2FTQNEkjuleU1+ViAAlyS77d6SMMjhEHN99g/saafGJ9Rghe+u/E0v8on1GCKL/e/fiUpub95cattHIw8bzHrXsPne2MngAP2OVXyfvLjYtieRU+MHlBNK7MRuiUUrUQ63MvyuVKJ52KwOntOZiSXOUmgWE3tY+BIckGrs1W9EJNBvLYzPK5M5O04Jy+ymMSWeXUOqYBiTpgQOkA1FPTFD5M2askJmopj4M4EatSWfA9XZYRLn0daDg+qx87PExJZpQSkC+VNmouT0mJLu+IFYxgJI069rY9Yjeu74wATpl0o2PWI1ESTzqqYEllUTys8N8TSUuRiK9Y1VYPnFa18hQYFwQxN3Fxi4aLlmBYsAVBiA+Ydg/ogq3KsyhjMXiMWyAGzP7YcbOpydIpqsKMH6ohl2ieSQZCQHFdK7hgSWu9TPlFuUpRe8kCtKu4c1wp+cLMXUSLMoCs1Zozlu2gAeFFnVTwinGdK1eoZsKRYggaqmyqq01VXyBAq7YYZdEKmzqusZiiaVoPQOn0CLMEDRBBBBBBBBAEEEEAQQQQBBBBAEZEzlH5xjXjHmnWV84wF+QNRNfJHqipaQu8WM2uF26fQo0wi1IbRp+aPVGfaCjSHxeOd4HkKxajtnsfbGROErWrGcgbwkDpoX7abosSbKoFzNUoVoWavRGbLMsLcaF8RrKJwPb/uLdktqVFlLl15N0kvnmNlYDm++oP2RNfjB6jBB30m4olvlB6jCxRc4AtxOU/N+8uNW2XdTDxvMJ29h872xl8AT+xyqeT95ca9sJ1KK8YMwnb2jdEoo2ky7y30flcqUfOxWP8AeO2GBUs6zSnGBFnUebn7+iJ5613iwWHKh45IbWIcJPuMIEFZek3p0yd2zo9MAkq0hNEqSACSQJKhQYvXZnEqLfgSsNirwawWZ2G/HqiELWz3ZhZywnpNRVt5dg2+LtjlqckmZqqIAUsKChgDTI4wFykc8lfh1hxhhniKx0V7dGOoaxLVc+sRYK9tIuF2zxDjPJi8XJK2SouzB3Z2oatn0RUtaTcLXnryeVnhSLtnXdcthVsyz0G+KERblEzBpUm6AwElV4VGNSFY5DOBNuLKOlTQKPILUKavsD78fNLzjui5UNGujV1WU7cnWri/UYdL7oODqKDAli1WyDHE+7RaIpdsNfCJISLxFwuwqrY1MN4PVVld01KmECdKKAoJYSlldatedhQjWZq9tuR3WvfEzU4coJGKrp8rLHohf0nVtFMbaLrf9vVSL8PiLVlJI1i5w5JTVOqosciQSDsIZxWJoz/0oPkpmOwbWfldfREkzugAAQlRf/jhQjHPJxQxkXIIpHuiK6i6Fsu0VhUW8EgXVByQ9GDZmtAWp1QFyCGaVPOHbBpU84dsA+CGaVPOHbBpU84dsA+CGaVPOHbBpU84dsA+CGaVPOHbBpU84dsA+MebylfOMaulTzh2xjTZnhSlgzFT1d7zbLrNvfdnAadnPg008keqK01anVSa2IZKSMGYP21izZ30afmj1RnWtr5fQv5ylA4pxbH/AFtiBStb4WjHmo3dufbujVCvNjGTdZXicU4qUMBmD0UyaIhcceI+mrAvl0EU3tAZnfR/dE0+MHqMEHfMQ1kQGYBaQOgAwRYLvAF+Jym5v3lxq20cjk+N5j1rswPne2MrgGP2SVXL7y43p0i82uaKeh9HRGaMu0EAq8U95XKlFRqVZjE093EIWAomUWf4lTAB73S7AfYXglqUozCTMDTVJSBODGjuHAu11bj0iQBRva01wD8ak1vJYPgCw7CYojlqTqlYlNW80pTuQFar1FUEuRkM40bGuW5EtnxLBnbe1YfItAPKISdl8F6Ak0O0t1RMG50QOrGQrlHpP2RrXd8ZJ5R6T9kWCouz3y4WaKcstw4ASUs1MHbaTDf0eai+a+dUP1RDY7HLsqF6KUohSisgKK1EsE0BGDJAxyi6qzCYReQknAOo0oTs3RZbnqk3PUqLPdSAySwAcmpbMlsYXRDmo9+qGz+5CEBzLBcnC8vF1HKgf7N0NHc1A+Jx3KyJIy2k9sGsS6HzEe/VCaIcxPv1QkqwhLqTLLpbnPWlARWmIETzApLaii9aAlulk02tAyotEOYn36oNEOYn36odfxN00d6KyLc3aImmSVB9V2TecOeoarlW6BlV9EOYn36oTReYn36omSlRB1FUyYh8qOmsBBpqqq45KsiRXVph6oGVFohzE+/VBohzE+/VE65ahik8m9Rz1UTyt0EuUolrpG8uB23YGINEOYn36oNEOYn36ou8TX5vafwwcTX5vafwwRS0Q5iffqg0Q5iffqi7xNfm9p/DBxNfm/SP4YCjovMT79ULohzE+/VF3ia/N7T+GDia/N7T+GAoLkvgAmoOqWwILFhgWYjYTCSlBJCCoXsWKnUcS/oPZujQ4mvze0/hjNmWdGnCjL8IlNF3qUJS113JZSmN2gUoPUiJdWZ827ZOQj5o9USNEdk5CPmj1RLFQjQXRshYIDju+j+6p/qD1GCDvofuqf6g9RggJOBVoSiySrz1T95cbvH5W/sjH4CAcUlUen3lx0IQOYOz8o83U49e8r28pJ983/bN7vkwLUqWi6JSUALm35hWkqoQpzi5U5AHTlCzLRKSpjomdkjRHVDsASCwZwMsCY0e6Ml7hCVOFeSBnSpNE9JiO0FSlNo1JDqYpKUktuLv6I5ye0W/1T/G/wAmXFOzWqzDwawhRokBKFMxSBVyRmc8C22LEjuxZEk3HDmrJVjTdvgKVAjwc3d4RLEl8ezLnU3NCFVdM0DbpEYYO+WD7dbpA12+0fVPy/6mck57u2d2vF6jknLGuEQoWFawwNR0FiI07MNVN6WxaoNT2tWM5WJ6T9kdelOpN77L+Exqb81W38g0vVwvBD/3HCL1l5SfnD/qqKHdFtGXKcfKcpxzaLtnSbyMOUMs2PZR+to7Kv8AdDAUJrku5kc39y3SIBIUohwsBsRNO4B2xJizatJq6MoFda8CdVi7McXb0xBaLYUAJK0BbByqiSWqwxxIhi92IkyVjyJjkAVmu2eL06REugVsmatB4Xlby3TnzRDzOW10KRfdgfJcNeBq749oiGX3RFXmSziKOySA9T2Ytj0CGHcJNnVTVmUKjWcScS2eB2PSkKtCyhIuLcAjxjHAeVmd8ILarNcrFQDPlXtAxhtu7piWEhUySlZvDWJYqSAWGzHA16YSavckmSlEk3F4ggaVsCMA7DM7D1wKlLGCZhDg+MGLFxU4OcPZAi2kpSsLlFCiGUHIIqaEbob+kXVRcspbCpOD4s2RPQHhh3HSZCizpmCjnwrsTli5iwbIKay6N5Zqxeozf1RBJthUjVXKKqVrddWAbHZm9YYnug7a8rEDPyjQdJBA63zaCa0oIz7RbClTX5Q2BTvg/X7IjNuVdBEyTga6xBNDTdUQRqQRmW/ukJZF6ZJQDq6xJ18SKMMCnHbFixWgzEBSVy1Ak1S92lDnjeEXL8RbgijYRaaaYyTTWuBSasHIclg706KxehZgI5+bOVpyi6btVXmLO+D4R0EY03lK+cYg1LJyEfNHqiWIrJyEfNHqiWAIIIIDj++f+6p/qD1GCF7537qn+oPUYICxwDfikptn3lx0YeOc4Bj9klVy+8uOiA3xKKXdTBL3OWOUS3YOV0fYTFCcReV4nFfkKNQp9Y5lwCwzG6NDugDqsVcockAn6R5PT1RFMlKcm9OxIDLAABOIGFMgqtcIxP6qqoVJCqmRjVkKdiUuOsBukCLUoWckBKUlzRknMBqtShERJQss2m5xAmpPQHeodxvbZDlyFYBc8ioe+kFmZy7EVL7XjaNesZCuUek/ZFtFpWfiyKE1UK0elXNaemKZxPSfshBWthNwted/JF447HEXLMrWTjyh6iPt9Bil3QS8shn/AL7mfOy6ov2XlJ+cP+qoo1DiOuK86SsrcKIDU1Ulus1iwcR1/ZEM2SkkkqIO5RHqO71wWGGyr+VUzCjDEZua/wCqNDpNnUMZildIGxst9awhs6W5SmZuWcsxXGJpZSAwPpc9sBHMs6jhMIOdAXw2imB+kdzE2Ss4TbtAKJGNXId8dm6JkzAaghumATAcx2wRXFmX8qcX5I2Nsh8uSocpZVV8ANoag34xKJg2jthNINo2Y7MYCDi6/lVN0Ddm270nc1kiEMwbR2wgnJPlDtgHwjQJUDgYWAIQCFggCCCCAIx5vKV84xsRjzeUr5xgNOychHzR6oliKychHzR6olgCCCCA4/vnfuqf6g9RhYTvnfuqf6g9RggLHANuKSn2feXG8u0ISznFV0NWuyMDgIsCxyn5v3lxrWqY91r1FuWIFK4+b6cN8ZoZ3SmoIGBZbF7zBg5cAVoPszMVl2iSXLyqrJqhdSHVUZlqvlWJ580uW0nKPJIdmOBIa7uxziJC1A//ACCBtWmuHv2xJPXRGnRJI8U70NxVNYgMduJd8X2vABKUR4kuwDpUTrO1aY9ES3108dQY301yqw3P/cYEzlDHTnrSSWLYgNXqjQnl2IpU6RKTiQwL1d3L1xiAO9Wd6thlhGoLQmMkrOkUMmB5JzJ8rknDAVDbxCCt3SUkS1FRSEvUqDjHY0aFk5SfnD/qqKdte4Wvv5gdWOQcRcs2KX2jH5qsYo1TiOv7Iy7QU6cvoXZOKSZm7p3CNEzUuNYZ5xRnTzpSy1swoEJKfpn7aRK1xV78vRgPZ2LsAk3SdXAO+xz0RYlzA5V4J0kBRCSSHZwNmIhE2g3R4Sa9fISDgGcNT/eyHC1Y60xhRroD0xGebvg8GkYWioBks6jyTViwfocgmHskMBo76aJF0sKhKS2I/OF0+GuupNLqci1aU3GG8aJSNaY90ObgBJzLHA+2AVcxFCTKAvZpxWzhn/tw2HZEaKqDGTylMLqncu+eOMTz7SxULy6sxSkEAUcDprjWGiaSQCtY1jUpT62Zt42wRBZlIAQRomKXLJNU1vXdwwatIW+xYGQHKcUmpJFMa7OltkSyZxYgzJhVcNSlNC2NAxVR2wrCG0ljrzMR5AJ6g2G2Cls88IJQFIBrRKVCr9dHftECbcWLzJTgOaFhvyp690PlkqSPCFJBqSAknPAYbPziRSDRp2x3CS/TBPQslcxQxRvoenPA3SOuLQivLoXM191Bk2XbE2lTzh2xWafBDNKnnDtg0qecO2CHxjzeUr5xjV0qecO2MabM8KUsGYqervebZdZt77s4DXsnIR80eqJYisnIR80eqJYAggggOP75/wC6p/qD1GCG99JTWVL/ACg9RggKfB1KFWSSlUwJOjVS8xZSyHZ2xDAttGZjUkSpaSSFpLgCpBFNld8R8C7GhdikqViEkYDJSsyknM9sWUoSANaSCAH1gGbCmjcChhoUTUc6V6PbEui81P0fzhhlpDm/KcB3dm2eRg4Hp2RqcSTz1ej8MNGdovNR9H84NF5qPo/nGjxJPPV6PwwcSTz1ej8MNGaqRhgGINA2G2tRuMFnDBKQoEABquSAwBckk5VjS4knnq9H4YzbSyJqUBtlU1ZgQAQwFdsBWtCUlVZjF7zX28kJ5JFBR+kmI0yklwJoc05YeuykWUh1HVLgDWupY7gWekRyVOCoIUCCQxSkGhZ8PffjF35JsWJclgBdBYAOTUtmaYw7R+Yn36or8YXzJmXMz9kToJIBdQcOxZxuNIYpdH5iffqg0fmJ9+qCvOPo9kFecfR7IYDR+Yn36oNH5iffqhsxSgzXi5ALXaA51yG6sRLnrD6qzjhdy6Wxhgn0fmJ9+qDR+Yn36ojlLUXe8npu16Gh6iW5RPZ7IYF0fmJ9+qAoHMT79URy5iiTyw2BN2tSKUfJ67REhB5x7B7IYEAHNRg+OW3DCGCYglmlu7M4dxiGaHBDHHdgMOoQhQzF6kirDyiAcsYgfo/MT79UGj8xPv1Q+UhRwUk0eixhzuRh7eqLIsteUcdo5r83b6ICno/MT79UGj8xPv1Q9adkxJOy+Nz+TtJHZi9FMs0104ZqG521d47YJsQrlPgLtQdVTYEFjTAsxGwmHyUkACp3lTnbsiVaUtqzAS4FVpArhUAtWHmWlqTXLEsFJNQQNmDluyCpJVsKUgXcABjsh3HjzfTFaTKd3WKjVKVJIJOANM6YQlyoBWnztcBtjavT2QTVvjx5vphFd0CMQB1xFY7NeBddQW1CCGYY6sTq7nJOKlHs/DBXI98m037KMNWYnN8QcdlISKffBmeBUmlFoPJILspyVYGhFAKVxehAa/Au3BFikpuKJKVFwKco57Yvy7caak7AUuJblIoTjg/UVZtEXAMn9HyuhWPSYspQkkDwWWE1QNWoEPuwjy8un1rbZzyf+Yzl8rMm3ApSTKU7DEV64k/SI+TVFELZnEqgADzFPV8QauxO0xoWMSgppagVNhpCosGyKjtFd++M+56/9z9sTOXk39Ij5NUH6RHyaovOdkDnZE9z1/7n7YZy8qP6RHyaozbXMvTUqqMKdkdA52Rid0ZSjOCmDAh3NRgzBqx26PDq8eW8+ez8MWS/Or9nSLqaZD1QlpAumgyzu5jOCVapaUpCiAWAxzAD+v0wptkkiqg3T+ceHl7F1byt2fnf4de6MyzAsqisD8cknEYbIVMsk1E0CrnSppltfJ+qLwXZhkhjTKsIDZn5KHyoHi/Yur5n6ndFRZLqZKjV/GpwUcQ5oAA/qeGlKiAQJhcfLJagAbrZ+knB4uA2Xmy+we+cKF2bYihfLF3ftrD7F1fM/U7oqS5KlFmmNmdKHDvkNmULNBvKYLNcpqRnkDh17YvItMhOBSOinvjEcxVmJqEE726fXWJ9i63mfqd0V5NpUAwl3mzMxJOOBO2sTyZ5UR4JgcTeSWoCMDm5HVvgPFTS6imTDp9dYfKnWdJJTdDs5GbUD1yEL7D1fM/OndEV95yKBgohxMDckkujMg0bKhjVuDYIzxNs4IUyLwLhVHeocHoJ7Yn/AElL5w7Y9ns3R5dLjZyZt0d0EgIwzjMJAAcOHTvq4b0xetlpSpLA1f39Y7Ypoy6o9KLNmlu9wpDAYyCih3lnoGYYRa4upjrJd6EIwDMzPX82izBAZ67CvJaBQ/FjMFj1Fi26JJtlUQWUgV1HluE7c6+jCLkEEkxUNkJBBKMQxuCjM4bPNunc5jRYlhtaW1XAlAOCX24sB1h2yF+CCoLNZglCUkJcAAkJugkDEAYfZD1SUnFKezYXHprEkEA1CAMAB0CHQQQHmnfCHgl18tFOowQnfDbRL230eowRaOl4Av8Ao+VXJX/YxdClv8dgMZSSaZFQxPvWOF4O8MbLJs0qWvSXkggskEYk0L7DGl8PbH/E+gPxRnB0yhMHlTVFw7SkVe8Aa0ahfpEaNhBKQS4NeUkJVichRqDpDRxHw9sf8T6A/FB8PbH/ABPoD8UMHfsdsDHbHn/w9sf8T6A/FB8PbH/E+gPxQwegMdsZFuWRNAobxqavqpBDMCO0jrjlvh7Y/wCJ9Afihfh9Y/4v0B+KA1LQgXh4N64gM18gKJqNgJ6IiSDhoCAcS4Yf83z2ZGKB74Fj/i/Q/wDaD4f2P+L9D/2i6NriqbhOjvEZAsepzjCGSMeLqf5wf/tGKrh5YjiJh/sHthPh1Yuav6se2GjflWRJD6MpODEufQWhw7np2D0+2OeHDyxA0Ewf+Me2FXw9shBAM0EhgQgON4ct2xdHQfo9DMw9PtgNgTsHp9sczL4c2cYzZpx+KG/YrAU7IE8ObOxebNJIodEmhcl2vVoQP7dpMTR03EEu7D0+2Adz07B6fbHMnh1Zn8ZNww0QxYBxrba54w1XDiQ3jpr7dCnZ87bWLo6f9HoZmDdftiWTZgh7rB6mn5xyXw4kfLTfqU7fnYNTqhfhzI+VmfUj8UTR1ibMAXZL62CW5TFXaUgna0PRl1Rx6uHFn+WmjHCSnqdz/vdB8OLP8rN+pTWnTtrAelvA8eafDmzP4yY2zQj8UB4c2f5SYKM2iBrte9nsgPS3gePNPhvZ/lZmfxKeryoT4byC/hZg2NJTTtVAemPA8eZnhvZ/lZn1CfRrRJJ4dWYHWXMIY00QFXJBe9sYdUB6Q8Dx56eHtj/ifQH4ojl8OrKCXVMOwaIBv+UB6M8Dx5qOG9mbxs1610KWNcw/QMdvU608OrMQbipgLMPBjHa7+7xOVyWpyuS3NM74qPBLPny8zsXldbLInAwRj8KOFEqfZUyklRWFJUpRSwo+/eMoSEuyVON2S5j/2Q==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342" name="AutoShape 6" descr="data:image/jpeg;base64,/9j/4AAQSkZJRgABAQAAAQABAAD/2wCEAAkGBxMTEhUUExIVFhQXGBoVFxcXFyQXFxgaGBoaGBcYGBgdHCggGxslGxceITEiJSktLi4uGCAzOTMsNygtLisBCgoKDg0OGhAQGi8kHyQsLCwsLCwsLSwvLCwsLCwsLCwsLDQ0LCwsLCwsLCwsLCwsLCwsLCwsLCwsLCwsLCwsLP/AABEIAL8BBwMBIgACEQEDEQH/xAAbAAABBQEBAAAAAAAAAAAAAAAAAQIDBAUGB//EAE0QAAECAwQEBwoKCgICAwAAAAECEQADIQQSMUETIlFhBhQyUnGBkQUHIzNCYqGx0fAWQ1NykpPBwtLhFRckNGNlc4Lj8aKyg+JEZNP/xAAYAQEBAQEBAAAAAAAAAAAAAAAAAQIDBP/EAC0RAQEBAAEDAQUHBQEAAAAAAAABEQIDElEhBBMxQVIUYXGRoaLRMlOSweFy/9oADAMBAAIRAxEAPwDZ4P8ABmbMsKEC0kImlUxhKvqRfmAFLmaBcGjD6uBOMWLZwAUohHGQKprLsqE84i8y8NY9PUI6LgchR7nyAlV03KFgW1zkdzxtPM0nk6P/AJYYfShIlriZvAtV5tKgm8HUmxS8SxqdI4FfXDpvBCYFtpkkh6psSKXnJrpARiY6uwItASvSqSVeRdwwNeSGDtQuRtMMtXGjLNzRiZeo51bt1tmIVXqib6a1ZlzXLK4GKQbullqwNLCgjYCRfGD+t94ngYoJChPQmrNxJCVeUliL9QXPTSOpULVflNcuMjSl6uAq/dF2rm6MRiYs2RE0FekUlSbzoITdITzTUud9OiKjjZfA5aleNSgkEXuJISwAu0UJjihp+UQjgcpy012UU0sSCH1U3h4SnIHQ5Ode2Tp7in0d99Whus+dXw2EQy2Cfo03CnSUvbGYvdcHNup4mrJtxx1m4CKvPp2fVZdkTcYFRAuaW7iTVnZqwsvgetOE53VeYWNCg4/8jZCm2O5SlZQl1ALYXiA4dqtueAoXeBvskAOlsTV65ZRUcTaeBRAuX5RccpNiRfzDeM3u4GQhPgpMDq0tQC54kgqIYFvGOejOuMdwkrvYC62L1elWbqxyhk5My6ySynQ5LYXhpGoz3XZ82gOOncCykh1yl8kAixJOFG8aHDJq77orWbgApEpLWgm6p9ayIM0kKd1G/UUpuMdraxPvytGU3H8LeOsQ6WCWSQ7O+GzNxOdJfGFxq7XrhToiLZkleXSe9U5SOOWkO9TKDBtpE33eFV3qwFEcdtBbMSwcf/L7sY9QkaRzfZsm63enRFUcZ0MzxemJXo+YA+peLYtUxqcdZtednvUgIvcetGLXTLAViz+Mwhv6q/8A7lqxbxQ//WPSLWm0GSBKVLRPIS6lgrQDS+wDFWbYdUV54tmks7GUJYB4ydpYeLBDs4NSRyhQtGat9HBDvT6t7jtoG4ywCBmT4VsKw2V3qrxA47aRk6pLAUevhOrpj0Kwm08YnaRUtVnN3Q3TrBuUFBs3xfycA8P7nJtLzNOqUQ7y9GCGBvaqnJdtWtM4E9XnSe9SCq7x60Ys+jBT1+FpE/6oP5hN+r/yR6H3P010iaE3gohJSq9eTkpQupuncHwxiKWbRolOEaRzdDulmDVba+UTle1LfucD+qD+YTfq/wDJB+qD+YTfq/8AJHoCzPvSmCLrDSl6vmEhqjshxM7SiidC1S+s7HJtrZw37jXnv6oP5hN+r/yQfqg/mE36v/JHpYd9w9PsaEBUx27KeuNK81/VB/MJv1f+SD9UH8wm/V/5I9IWJmqxTtUc+gDft3YVcJL0mkLtcy25N9r9W+A84/VB/MJv1f8Akg/VB/MJv1f+SPRGm6UFxorpcZvRm2ZvjiMM7UBw6eAE0BIHdBerUeCr1+FrEE7vbzFTdKe6Ey812kujfWvnHfwQHlXDXgrMkSBNXa1TQFpTcMu4C4UAaLIfqrBHT99H9x/8qPUqCAdwYumw2YaW4pKbwOVVkVBIfAiNszpYmX9MACKgkXSGDVem3rjI4EzFGyWdOjdNwm8RR75b1mmV3fG5ZVqUFXpYTU3Ri4yJoGO6G4mI+58lkqAmlaDycHTRjrA1Jd4WbY1KQU6QghV5JAwpQKF7WqXxD7oi43MEwI0RulL3wKAvySMYLZapyUEy5d9WSTR+uM9/xq1ZmWa8lIUpRUm6bydV1JGJAOBNWwh5k64W5drrPqkY4Pi+cQpnLo4rnSHKmqyr/a0b0w+TKCL1SxN43i7bak0H5wyyMH8JfUvXd8QWAYPydjek1hNMqtOpsYmligLAHDDfhEFUBK0LSZwUCoh0+SzOl0nEGta1h60IdBvq1NpJB3q2nedpinZ7DLkpUJSCASVkXioksBm5wSABkwESzLElV5SkBRCa5kgPq4VxNN8Z4zt4yNc7NtnwTaEGaF6RVE3AgUDuXJ244bomFnAWZhUXICWvMndTb7YrybLcJuoZzfO9RqXzeFmzyQQqWojPVNfy9sT3nHy4+94eU9lswQkgKUXJLqU531ivJsLS9GJpJdyom85DUUL26oDVhi7Ghx4EHqLVIfpNH6ociypLeBAdxUYDfuLZbYe84nvePlJOsKVpQkrUbhSQb2KkgMVMQ+1tsScW8IV3jUM2Xr+yJUdywCCEodLsa0cAH0AdkTcWVtEbdMU0WMBa1hSnWGLl2YMLtaAV7TC2SzXEBN68xdz/ALMXOLq2iDi6togKqJDAhy5qTmTtx/ICIu6FiMxISmYqWUqCgpO4EMxyrF/i6tog4uraIl4yzKM+d3PCpqJpUt0AgJdkk7SBTM+jZE6JLXtYm8XrlQBhuo/WYs8XVtEHF1bRCcZBSXZToygLUDdCQvFQbynOJhVWcsgXzqgAnNTNU13emLnF1bRBxdW0RTECpblJfCvoI+0+4EVrdYdJc11JKS4YmuGIBD4ZxocXVtEHF1bRFlz4HxZ8uyLE9UwzSUFLCW1EmjqCr2YGDZ9L2FWlAUEFQvkOEvU4/hP0TsixxdW0RnLly9OCUJ0gTRbh2BKWuvewUqrUvEPUxn8FmfNMq2yxQrANaEsaY4wnH5fPTsxGXXEi7OSh0kXmSdYONpoB9sJMmSUljMYuzMMWfm7IuoWTaErDpUFDakg+ow5c0AOSw2ksNkFnMpbhCyWxYNtHN3HsiY2ZJxUr0eyJo4vvnTQbEQCHE1AIfAsosdlKwsL31JQFjDE1mpfDIK3QRRNwSsiplikXVXWScgcVK2iNcWW5yjedV0auFNycHBL74r978/sUmnk/eXGvbX1KHxg8q7t2YjdE0U5kpILG7soHAq1SAw64VEgFV0XSQHwplmzZiCcVOdVXLVhaAA2tlkPNahhy5KzgiZR+TPzGQp2PueGh/ENyffqg4huT79UOlomAg6OZys5oIYvUjYGFPOjSvHZDRl8Q3J9+qIpZAW17WAAKbxoAaG67DHFnw3Rs3jsjAQBxhZzb7RFnqHWrkr6FZtkc8umLNnWUhRADgOzsHANHy6Yq2si4t2a6p3F4MxxDF+hos2dScFVCqMzuDQhuv0wqVZVaZz0lAilXhUWic7GUANr+oRcQdnRg0OjHbfLHZfqqiZ85vFh6UftzhZU+aRrSwDsd8vb0Rdgh2Xydl+qs5Fon1eUkUpXNx9jw9NonUeUN+th7fRF6CHZfJ2X6qzzaJ/ySfpQ5FonVeUBs1nevsi9BDsvk7L9VZ4tE9vFB2wvZ9MLLtM44ygP7ni/BDsvk7L9VUDaJ/wAkn6WXZALRObxQdiRrZ5D84vwQ7L5Oy/VUNmWojXSEl8AXpE0EEajcmQQQQRVEYsyzjSmZW85TuZ3w2xtRlTDrH5xgLclWoKeSPVFWcpQWCEziHdhdKTji9Rh6R0xYTKCpYBAIujHojO0mjmKCRISMEu4OSjuxPqiDWlTHANwperHEdLQ990Za+6ExIDrkORQ6zHF2FTQNEkjuleU1+ViAAlyS77d6SMMjhEHN99g/saafGJ9Rghe+u/E0v8on1GCKL/e/fiUpub95cattHIw8bzHrXsPne2MngAP2OVXyfvLjYtieRU+MHlBNK7MRuiUUrUQ63MvyuVKJ52KwOntOZiSXOUmgWE3tY+BIckGrs1W9EJNBvLYzPK5M5O04Jy+ymMSWeXUOqYBiTpgQOkA1FPTFD5M2askJmopj4M4EatSWfA9XZYRLn0daDg+qx87PExJZpQSkC+VNmouT0mJLu+IFYxgJI069rY9Yjeu74wATpl0o2PWI1ESTzqqYEllUTys8N8TSUuRiK9Y1VYPnFa18hQYFwQxN3Fxi4aLlmBYsAVBiA+Ydg/ogq3KsyhjMXiMWyAGzP7YcbOpydIpqsKMH6ohl2ieSQZCQHFdK7hgSWu9TPlFuUpRe8kCtKu4c1wp+cLMXUSLMoCs1Zozlu2gAeFFnVTwinGdK1eoZsKRYggaqmyqq01VXyBAq7YYZdEKmzqusZiiaVoPQOn0CLMEDRBBBBBBBBAEEEEAQQQQBBBBAEZEzlH5xjXjHmnWV84wF+QNRNfJHqipaQu8WM2uF26fQo0wi1IbRp+aPVGfaCjSHxeOd4HkKxajtnsfbGROErWrGcgbwkDpoX7abosSbKoFzNUoVoWavRGbLMsLcaF8RrKJwPb/uLdktqVFlLl15N0kvnmNlYDm++oP2RNfjB6jBB30m4olvlB6jCxRc4AtxOU/N+8uNW2XdTDxvMJ29h872xl8AT+xyqeT95ca9sJ1KK8YMwnb2jdEoo2ky7y30flcqUfOxWP8AeO2GBUs6zSnGBFnUebn7+iJ5613iwWHKh45IbWIcJPuMIEFZek3p0yd2zo9MAkq0hNEqSACSQJKhQYvXZnEqLfgSsNirwawWZ2G/HqiELWz3ZhZywnpNRVt5dg2+LtjlqckmZqqIAUsKChgDTI4wFykc8lfh1hxhhniKx0V7dGOoaxLVc+sRYK9tIuF2zxDjPJi8XJK2SouzB3Z2oatn0RUtaTcLXnryeVnhSLtnXdcthVsyz0G+KERblEzBpUm6AwElV4VGNSFY5DOBNuLKOlTQKPILUKavsD78fNLzjui5UNGujV1WU7cnWri/UYdL7oODqKDAli1WyDHE+7RaIpdsNfCJISLxFwuwqrY1MN4PVVld01KmECdKKAoJYSlldatedhQjWZq9tuR3WvfEzU4coJGKrp8rLHohf0nVtFMbaLrf9vVSL8PiLVlJI1i5w5JTVOqosciQSDsIZxWJoz/0oPkpmOwbWfldfREkzugAAQlRf/jhQjHPJxQxkXIIpHuiK6i6Fsu0VhUW8EgXVByQ9GDZmtAWp1QFyCGaVPOHbBpU84dsA+CGaVPOHbBpU84dsA+CGaVPOHbBpU84dsA+CGaVPOHbBpU84dsA+MebylfOMaulTzh2xjTZnhSlgzFT1d7zbLrNvfdnAadnPg008keqK01anVSa2IZKSMGYP21izZ30afmj1RnWtr5fQv5ylA4pxbH/AFtiBStb4WjHmo3dufbujVCvNjGTdZXicU4qUMBmD0UyaIhcceI+mrAvl0EU3tAZnfR/dE0+MHqMEHfMQ1kQGYBaQOgAwRYLvAF+Jym5v3lxq20cjk+N5j1rswPne2MrgGP2SVXL7y43p0i82uaKeh9HRGaMu0EAq8U95XKlFRqVZjE093EIWAomUWf4lTAB73S7AfYXglqUozCTMDTVJSBODGjuHAu11bj0iQBRva01wD8ak1vJYPgCw7CYojlqTqlYlNW80pTuQFar1FUEuRkM40bGuW5EtnxLBnbe1YfItAPKISdl8F6Ak0O0t1RMG50QOrGQrlHpP2RrXd8ZJ5R6T9kWCouz3y4WaKcstw4ASUs1MHbaTDf0eai+a+dUP1RDY7HLsqF6KUohSisgKK1EsE0BGDJAxyi6qzCYReQknAOo0oTs3RZbnqk3PUqLPdSAySwAcmpbMlsYXRDmo9+qGz+5CEBzLBcnC8vF1HKgf7N0NHc1A+Jx3KyJIy2k9sGsS6HzEe/VCaIcxPv1QkqwhLqTLLpbnPWlARWmIETzApLaii9aAlulk02tAyotEOYn36oNEOYn36odfxN00d6KyLc3aImmSVB9V2TecOeoarlW6BlV9EOYn36oTReYn36omSlRB1FUyYh8qOmsBBpqqq45KsiRXVph6oGVFohzE+/VBohzE+/VE65ahik8m9Rz1UTyt0EuUolrpG8uB23YGINEOYn36oNEOYn36ou8TX5vafwwcTX5vafwwRS0Q5iffqg0Q5iffqi7xNfm9p/DBxNfm/SP4YCjovMT79ULohzE+/VF3ia/N7T+GDia/N7T+GAoLkvgAmoOqWwILFhgWYjYTCSlBJCCoXsWKnUcS/oPZujQ4mvze0/hjNmWdGnCjL8IlNF3qUJS113JZSmN2gUoPUiJdWZ827ZOQj5o9USNEdk5CPmj1RLFQjQXRshYIDju+j+6p/qD1GCDvofuqf6g9RggJOBVoSiySrz1T95cbvH5W/sjH4CAcUlUen3lx0IQOYOz8o83U49e8r28pJ983/bN7vkwLUqWi6JSUALm35hWkqoQpzi5U5AHTlCzLRKSpjomdkjRHVDsASCwZwMsCY0e6Ml7hCVOFeSBnSpNE9JiO0FSlNo1JDqYpKUktuLv6I5ye0W/1T/G/wAmXFOzWqzDwawhRokBKFMxSBVyRmc8C22LEjuxZEk3HDmrJVjTdvgKVAjwc3d4RLEl8ezLnU3NCFVdM0DbpEYYO+WD7dbpA12+0fVPy/6mck57u2d2vF6jknLGuEQoWFawwNR0FiI07MNVN6WxaoNT2tWM5WJ6T9kdelOpN77L+Exqb81W38g0vVwvBD/3HCL1l5SfnD/qqKHdFtGXKcfKcpxzaLtnSbyMOUMs2PZR+to7Kv8AdDAUJrku5kc39y3SIBIUohwsBsRNO4B2xJizatJq6MoFda8CdVi7McXb0xBaLYUAJK0BbByqiSWqwxxIhi92IkyVjyJjkAVmu2eL06REugVsmatB4Xlby3TnzRDzOW10KRfdgfJcNeBq749oiGX3RFXmSziKOySA9T2Ytj0CGHcJNnVTVmUKjWcScS2eB2PSkKtCyhIuLcAjxjHAeVmd8ILarNcrFQDPlXtAxhtu7piWEhUySlZvDWJYqSAWGzHA16YSavckmSlEk3F4ggaVsCMA7DM7D1wKlLGCZhDg+MGLFxU4OcPZAi2kpSsLlFCiGUHIIqaEbob+kXVRcspbCpOD4s2RPQHhh3HSZCizpmCjnwrsTli5iwbIKay6N5Zqxeozf1RBJthUjVXKKqVrddWAbHZm9YYnug7a8rEDPyjQdJBA63zaCa0oIz7RbClTX5Q2BTvg/X7IjNuVdBEyTga6xBNDTdUQRqQRmW/ukJZF6ZJQDq6xJ18SKMMCnHbFixWgzEBSVy1Ak1S92lDnjeEXL8RbgijYRaaaYyTTWuBSasHIclg706KxehZgI5+bOVpyi6btVXmLO+D4R0EY03lK+cYg1LJyEfNHqiWIrJyEfNHqiWAIIIIDj++f+6p/qD1GCF7537qn+oPUYICxwDfikptn3lx0YeOc4Bj9klVy+8uOiA3xKKXdTBL3OWOUS3YOV0fYTFCcReV4nFfkKNQp9Y5lwCwzG6NDugDqsVcockAn6R5PT1RFMlKcm9OxIDLAABOIGFMgqtcIxP6qqoVJCqmRjVkKdiUuOsBukCLUoWckBKUlzRknMBqtShERJQss2m5xAmpPQHeodxvbZDlyFYBc8ioe+kFmZy7EVL7XjaNesZCuUek/ZFtFpWfiyKE1UK0elXNaemKZxPSfshBWthNwted/JF447HEXLMrWTjyh6iPt9Bil3QS8shn/AL7mfOy6ov2XlJ+cP+qoo1DiOuK86SsrcKIDU1Ulus1iwcR1/ZEM2SkkkqIO5RHqO71wWGGyr+VUzCjDEZua/wCqNDpNnUMZildIGxst9awhs6W5SmZuWcsxXGJpZSAwPpc9sBHMs6jhMIOdAXw2imB+kdzE2Ss4TbtAKJGNXId8dm6JkzAaghumATAcx2wRXFmX8qcX5I2Nsh8uSocpZVV8ANoag34xKJg2jthNINo2Y7MYCDi6/lVN0Ddm270nc1kiEMwbR2wgnJPlDtgHwjQJUDgYWAIQCFggCCCCAIx5vKV84xsRjzeUr5xgNOychHzR6oliKychHzR6olgCCCCA4/vnfuqf6g9RhYTvnfuqf6g9RggLHANuKSn2feXG8u0ISznFV0NWuyMDgIsCxyn5v3lxrWqY91r1FuWIFK4+b6cN8ZoZ3SmoIGBZbF7zBg5cAVoPszMVl2iSXLyqrJqhdSHVUZlqvlWJ580uW0nKPJIdmOBIa7uxziJC1A//ACCBtWmuHv2xJPXRGnRJI8U70NxVNYgMduJd8X2vABKUR4kuwDpUTrO1aY9ES3108dQY301yqw3P/cYEzlDHTnrSSWLYgNXqjQnl2IpU6RKTiQwL1d3L1xiAO9Wd6thlhGoLQmMkrOkUMmB5JzJ8rknDAVDbxCCt3SUkS1FRSEvUqDjHY0aFk5SfnD/qqKdte4Wvv5gdWOQcRcs2KX2jH5qsYo1TiOv7Iy7QU6cvoXZOKSZm7p3CNEzUuNYZ5xRnTzpSy1swoEJKfpn7aRK1xV78vRgPZ2LsAk3SdXAO+xz0RYlzA5V4J0kBRCSSHZwNmIhE2g3R4Sa9fISDgGcNT/eyHC1Y60xhRroD0xGebvg8GkYWioBks6jyTViwfocgmHskMBo76aJF0sKhKS2I/OF0+GuupNLqci1aU3GG8aJSNaY90ObgBJzLHA+2AVcxFCTKAvZpxWzhn/tw2HZEaKqDGTylMLqncu+eOMTz7SxULy6sxSkEAUcDprjWGiaSQCtY1jUpT62Zt42wRBZlIAQRomKXLJNU1vXdwwatIW+xYGQHKcUmpJFMa7OltkSyZxYgzJhVcNSlNC2NAxVR2wrCG0ljrzMR5AJ6g2G2Cls88IJQFIBrRKVCr9dHftECbcWLzJTgOaFhvyp690PlkqSPCFJBqSAknPAYbPziRSDRp2x3CS/TBPQslcxQxRvoenPA3SOuLQivLoXM191Bk2XbE2lTzh2xWafBDNKnnDtg0qecO2CHxjzeUr5xjV0qecO2MabM8KUsGYqervebZdZt77s4DXsnIR80eqJYisnIR80eqJYAggggOP75/wC6p/qD1GCG99JTWVL/ACg9RggKfB1KFWSSlUwJOjVS8xZSyHZ2xDAttGZjUkSpaSSFpLgCpBFNld8R8C7GhdikqViEkYDJSsyknM9sWUoSANaSCAH1gGbCmjcChhoUTUc6V6PbEui81P0fzhhlpDm/KcB3dm2eRg4Hp2RqcSTz1ej8MNGdovNR9H84NF5qPo/nGjxJPPV6PwwcSTz1ej8MNGaqRhgGINA2G2tRuMFnDBKQoEABquSAwBckk5VjS4knnq9H4YzbSyJqUBtlU1ZgQAQwFdsBWtCUlVZjF7zX28kJ5JFBR+kmI0yklwJoc05YeuykWUh1HVLgDWupY7gWekRyVOCoIUCCQxSkGhZ8PffjF35JsWJclgBdBYAOTUtmaYw7R+Yn36or8YXzJmXMz9kToJIBdQcOxZxuNIYpdH5iffqg0fmJ9+qCvOPo9kFecfR7IYDR+Yn36oNH5iffqhsxSgzXi5ALXaA51yG6sRLnrD6qzjhdy6Wxhgn0fmJ9+qDR+Yn36ojlLUXe8npu16Gh6iW5RPZ7IYF0fmJ9+qAoHMT79URy5iiTyw2BN2tSKUfJ67REhB5x7B7IYEAHNRg+OW3DCGCYglmlu7M4dxiGaHBDHHdgMOoQhQzF6kirDyiAcsYgfo/MT79UGj8xPv1Q+UhRwUk0eixhzuRh7eqLIsteUcdo5r83b6ICno/MT79UGj8xPv1Q9adkxJOy+Nz+TtJHZi9FMs0104ZqG521d47YJsQrlPgLtQdVTYEFjTAsxGwmHyUkACp3lTnbsiVaUtqzAS4FVpArhUAtWHmWlqTXLEsFJNQQNmDluyCpJVsKUgXcABjsh3HjzfTFaTKd3WKjVKVJIJOANM6YQlyoBWnztcBtjavT2QTVvjx5vphFd0CMQB1xFY7NeBddQW1CCGYY6sTq7nJOKlHs/DBXI98m037KMNWYnN8QcdlISKffBmeBUmlFoPJILspyVYGhFAKVxehAa/Au3BFikpuKJKVFwKco57Yvy7caak7AUuJblIoTjg/UVZtEXAMn9HyuhWPSYspQkkDwWWE1QNWoEPuwjy8un1rbZzyf+Yzl8rMm3ApSTKU7DEV64k/SI+TVFELZnEqgADzFPV8QauxO0xoWMSgppagVNhpCosGyKjtFd++M+56/9z9sTOXk39Ij5NUH6RHyaovOdkDnZE9z1/7n7YZy8qP6RHyaozbXMvTUqqMKdkdA52Rid0ZSjOCmDAh3NRgzBqx26PDq8eW8+ez8MWS/Or9nSLqaZD1QlpAumgyzu5jOCVapaUpCiAWAxzAD+v0wptkkiqg3T+ceHl7F1byt2fnf4de6MyzAsqisD8cknEYbIVMsk1E0CrnSppltfJ+qLwXZhkhjTKsIDZn5KHyoHi/Yur5n6ndFRZLqZKjV/GpwUcQ5oAA/qeGlKiAQJhcfLJagAbrZ+knB4uA2Xmy+we+cKF2bYihfLF3ftrD7F1fM/U7oqS5KlFmmNmdKHDvkNmULNBvKYLNcpqRnkDh17YvItMhOBSOinvjEcxVmJqEE726fXWJ9i63mfqd0V5NpUAwl3mzMxJOOBO2sTyZ5UR4JgcTeSWoCMDm5HVvgPFTS6imTDp9dYfKnWdJJTdDs5GbUD1yEL7D1fM/OndEV95yKBgohxMDckkujMg0bKhjVuDYIzxNs4IUyLwLhVHeocHoJ7Yn/AElL5w7Y9ns3R5dLjZyZt0d0EgIwzjMJAAcOHTvq4b0xetlpSpLA1f39Y7Ypoy6o9KLNmlu9wpDAYyCih3lnoGYYRa4upjrJd6EIwDMzPX82izBAZ67CvJaBQ/FjMFj1Fi26JJtlUQWUgV1HluE7c6+jCLkEEkxUNkJBBKMQxuCjM4bPNunc5jRYlhtaW1XAlAOCX24sB1h2yF+CCoLNZglCUkJcAAkJugkDEAYfZD1SUnFKezYXHprEkEA1CAMAB0CHQQQHmnfCHgl18tFOowQnfDbRL230eowRaOl4Av8Ao+VXJX/YxdClv8dgMZSSaZFQxPvWOF4O8MbLJs0qWvSXkggskEYk0L7DGl8PbH/E+gPxRnB0yhMHlTVFw7SkVe8Aa0ahfpEaNhBKQS4NeUkJVichRqDpDRxHw9sf8T6A/FB8PbH/ABPoD8UMHfsdsDHbHn/w9sf8T6A/FB8PbH/E+gPxQwegMdsZFuWRNAobxqavqpBDMCO0jrjlvh7Y/wCJ9Afihfh9Y/4v0B+KA1LQgXh4N64gM18gKJqNgJ6IiSDhoCAcS4Yf83z2ZGKB74Fj/i/Q/wDaD4f2P+L9D/2i6NriqbhOjvEZAsepzjCGSMeLqf5wf/tGKrh5YjiJh/sHthPh1Yuav6se2GjflWRJD6MpODEufQWhw7np2D0+2OeHDyxA0Ewf+Me2FXw9shBAM0EhgQgON4ct2xdHQfo9DMw9PtgNgTsHp9sczL4c2cYzZpx+KG/YrAU7IE8ObOxebNJIodEmhcl2vVoQP7dpMTR03EEu7D0+2Adz07B6fbHMnh1Zn8ZNww0QxYBxrba54w1XDiQ3jpr7dCnZ87bWLo6f9HoZmDdftiWTZgh7rB6mn5xyXw4kfLTfqU7fnYNTqhfhzI+VmfUj8UTR1ibMAXZL62CW5TFXaUgna0PRl1Rx6uHFn+WmjHCSnqdz/vdB8OLP8rN+pTWnTtrAelvA8eafDmzP4yY2zQj8UB4c2f5SYKM2iBrte9nsgPS3gePNPhvZ/lZmfxKeryoT4byC/hZg2NJTTtVAemPA8eZnhvZ/lZn1CfRrRJJ4dWYHWXMIY00QFXJBe9sYdUB6Q8Dx56eHtj/ifQH4ojl8OrKCXVMOwaIBv+UB6M8Dx5qOG9mbxs1610KWNcw/QMdvU608OrMQbipgLMPBjHa7+7xOVyWpyuS3NM74qPBLPny8zsXldbLInAwRj8KOFEqfZUyklRWFJUpRSwo+/eMoSEuyVON2S5j/2Q=="/>
          <p:cNvSpPr>
            <a:spLocks noChangeAspect="1" noChangeArrowheads="1"/>
          </p:cNvSpPr>
          <p:nvPr/>
        </p:nvSpPr>
        <p:spPr bwMode="auto">
          <a:xfrm>
            <a:off x="473075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4343" name="Picture 10" descr="https://encrypted-tbn0.gstatic.com/images?q=tbn:ANd9GcSNMyMG6kEB1nztvFp0U7hcePpRO6qgXvz7AIJPN3Ed6M9xTgP8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709738"/>
            <a:ext cx="3157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2" descr="https://encrypted-tbn1.gstatic.com/images?q=tbn:ANd9GcQQZEd6mj5m2ExRAxqpD-f41mLvGkUA6gcXG2YHjVFr7-ckoSz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446588"/>
            <a:ext cx="333375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82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in Linux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scheduler is called at a rate of 1000 Hz.</a:t>
            </a:r>
          </a:p>
          <a:p>
            <a:pPr lvl="1"/>
            <a:r>
              <a:rPr lang="en-US"/>
              <a:t>E.g. time tick is 1 ms, called a “jiffy”.</a:t>
            </a:r>
          </a:p>
          <a:p>
            <a:pPr lvl="1"/>
            <a:r>
              <a:rPr lang="en-US"/>
              <a:t>RT-FIFO processes are always run if any are available.</a:t>
            </a:r>
          </a:p>
          <a:p>
            <a:pPr lvl="1"/>
            <a:r>
              <a:rPr lang="en-US"/>
              <a:t>Otherwise:</a:t>
            </a:r>
          </a:p>
          <a:p>
            <a:pPr lvl="2"/>
            <a:r>
              <a:rPr lang="en-US"/>
              <a:t>Scheduler picks highest priority process in active set to run.</a:t>
            </a:r>
          </a:p>
          <a:p>
            <a:pPr lvl="2"/>
            <a:r>
              <a:rPr lang="en-US"/>
              <a:t>When its “time quantum” is expired, it is moved to the expired set. Next highest priority process is picked.</a:t>
            </a:r>
          </a:p>
          <a:p>
            <a:pPr lvl="2"/>
            <a:r>
              <a:rPr lang="en-US"/>
              <a:t>When active set is empty, active and expired pointers are swapped. Active set becomes expired set and vice versa.</a:t>
            </a:r>
          </a:p>
          <a:p>
            <a:pPr lvl="2"/>
            <a:r>
              <a:rPr lang="en-US"/>
              <a:t>Scheme ensures no starvation of lowest priority processes.</a:t>
            </a:r>
          </a:p>
        </p:txBody>
      </p:sp>
    </p:spTree>
    <p:extLst>
      <p:ext uri="{BB962C8B-B14F-4D97-AF65-F5344CB8AC3E}">
        <p14:creationId xmlns:p14="http://schemas.microsoft.com/office/powerpoint/2010/main" val="2981011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in Linux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happens if a process becomes blocked? (e.g. on I/O)</a:t>
            </a:r>
          </a:p>
          <a:p>
            <a:pPr lvl="1"/>
            <a:r>
              <a:rPr lang="en-US"/>
              <a:t>CPU time used so far is recorded. Process is moved to a queue of blocked processes.</a:t>
            </a:r>
          </a:p>
          <a:p>
            <a:pPr lvl="1"/>
            <a:r>
              <a:rPr lang="en-US"/>
              <a:t>When process becomes runnable again, it continues running until its time quantum is expired.</a:t>
            </a:r>
          </a:p>
          <a:p>
            <a:pPr lvl="1"/>
            <a:r>
              <a:rPr lang="en-US"/>
              <a:t>It is then moved to the expired set.</a:t>
            </a:r>
          </a:p>
          <a:p>
            <a:r>
              <a:rPr lang="en-US"/>
              <a:t>When a process becomes blocked its priority is often upgraded (see later). </a:t>
            </a:r>
          </a:p>
        </p:txBody>
      </p:sp>
    </p:spTree>
    <p:extLst>
      <p:ext uri="{BB962C8B-B14F-4D97-AF65-F5344CB8AC3E}">
        <p14:creationId xmlns:p14="http://schemas.microsoft.com/office/powerpoint/2010/main" val="1886481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in Linux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 quantums for RR processes:</a:t>
            </a:r>
          </a:p>
          <a:p>
            <a:pPr lvl="1"/>
            <a:r>
              <a:rPr lang="en-US"/>
              <a:t>Varies by priority. For example:</a:t>
            </a:r>
          </a:p>
          <a:p>
            <a:pPr lvl="2"/>
            <a:r>
              <a:rPr lang="en-US"/>
              <a:t>Priority level 100 – 800 ms</a:t>
            </a:r>
          </a:p>
          <a:p>
            <a:pPr lvl="2"/>
            <a:r>
              <a:rPr lang="en-US"/>
              <a:t>Priority level 139 – 5 ms</a:t>
            </a:r>
          </a:p>
          <a:p>
            <a:pPr lvl="2"/>
            <a:r>
              <a:rPr lang="en-US"/>
              <a:t>System load.</a:t>
            </a:r>
          </a:p>
          <a:p>
            <a:r>
              <a:rPr lang="en-US"/>
              <a:t>How process priorities are calculated:</a:t>
            </a:r>
          </a:p>
          <a:p>
            <a:pPr lvl="1"/>
            <a:r>
              <a:rPr lang="en-US"/>
              <a:t>Priority = base + f(nice)+g(cpu usage estimate)</a:t>
            </a:r>
          </a:p>
          <a:p>
            <a:pPr lvl="2"/>
            <a:r>
              <a:rPr lang="en-US"/>
              <a:t>f(.) = priority adjustment from nice value.</a:t>
            </a:r>
          </a:p>
          <a:p>
            <a:pPr lvl="2"/>
            <a:r>
              <a:rPr lang="en-US"/>
              <a:t>g(.) = Decay function. Processes that have already consumed a lot of CPU time are downgraded.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in Linux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Other heuristics are used:</a:t>
            </a:r>
          </a:p>
          <a:p>
            <a:pPr lvl="2"/>
            <a:r>
              <a:rPr lang="en-US"/>
              <a:t>Age of process.</a:t>
            </a:r>
          </a:p>
          <a:p>
            <a:pPr lvl="2"/>
            <a:r>
              <a:rPr lang="en-US"/>
              <a:t>More priority for processes waiting for I/O – I/O boost.</a:t>
            </a:r>
          </a:p>
          <a:p>
            <a:pPr lvl="2"/>
            <a:r>
              <a:rPr lang="en-US"/>
              <a:t>Bias towards foreground tasks.</a:t>
            </a:r>
          </a:p>
          <a:p>
            <a:r>
              <a:rPr lang="en-US"/>
              <a:t>I/O Boost:</a:t>
            </a:r>
          </a:p>
          <a:p>
            <a:pPr lvl="1"/>
            <a:r>
              <a:rPr lang="en-US"/>
              <a:t>Rationale:</a:t>
            </a:r>
          </a:p>
          <a:p>
            <a:pPr lvl="2"/>
            <a:r>
              <a:rPr lang="en-US"/>
              <a:t>Tasks doing read() has been waiting for a long time. May need quick response when ready.</a:t>
            </a:r>
          </a:p>
          <a:p>
            <a:pPr lvl="2"/>
            <a:r>
              <a:rPr lang="en-US"/>
              <a:t>Blocked/waiting processes have not run much.</a:t>
            </a:r>
          </a:p>
          <a:p>
            <a:pPr lvl="2"/>
            <a:r>
              <a:rPr lang="en-US"/>
              <a:t>Applies also to interactive processes – blocked on keyboard/mouse input.</a:t>
            </a:r>
          </a:p>
        </p:txBody>
      </p:sp>
    </p:spTree>
    <p:extLst>
      <p:ext uri="{BB962C8B-B14F-4D97-AF65-F5344CB8AC3E}">
        <p14:creationId xmlns:p14="http://schemas.microsoft.com/office/powerpoint/2010/main" val="223696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in Linux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Implementation: We can -</a:t>
            </a:r>
          </a:p>
          <a:p>
            <a:pPr lvl="2"/>
            <a:r>
              <a:rPr lang="en-US"/>
              <a:t>Boost time quantum.</a:t>
            </a:r>
          </a:p>
          <a:p>
            <a:pPr lvl="2"/>
            <a:r>
              <a:rPr lang="en-US"/>
              <a:t>Boost priotiy.</a:t>
            </a:r>
          </a:p>
          <a:p>
            <a:pPr lvl="2"/>
            <a:r>
              <a:rPr lang="en-US"/>
              <a:t>Do both.</a:t>
            </a:r>
          </a:p>
          <a:p>
            <a:pPr lvl="1"/>
            <a:r>
              <a:rPr lang="en-US"/>
              <a:t>How long does this boost last?</a:t>
            </a:r>
          </a:p>
          <a:p>
            <a:pPr lvl="2"/>
            <a:r>
              <a:rPr lang="en-US"/>
              <a:t>Temporary boost for sporadic I/O</a:t>
            </a:r>
          </a:p>
          <a:p>
            <a:pPr lvl="2"/>
            <a:r>
              <a:rPr lang="en-US"/>
              <a:t>Permanent boost for the chronically I/O bound?</a:t>
            </a:r>
          </a:p>
          <a:p>
            <a:pPr lvl="2"/>
            <a:r>
              <a:rPr lang="en-US"/>
              <a:t>E.g. Linux gives -5 boost for interactive processes.</a:t>
            </a:r>
          </a:p>
        </p:txBody>
      </p:sp>
    </p:spTree>
    <p:extLst>
      <p:ext uri="{BB962C8B-B14F-4D97-AF65-F5344CB8AC3E}">
        <p14:creationId xmlns:p14="http://schemas.microsoft.com/office/powerpoint/2010/main" val="300804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Scheduling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064500" cy="470058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Processes can be:</a:t>
            </a:r>
          </a:p>
          <a:p>
            <a:pPr lvl="1">
              <a:defRPr/>
            </a:pPr>
            <a:r>
              <a:rPr lang="en-US" sz="2400" dirty="0"/>
              <a:t>CPU bound</a:t>
            </a:r>
          </a:p>
          <a:p>
            <a:pPr lvl="2">
              <a:defRPr/>
            </a:pPr>
            <a:r>
              <a:rPr lang="en-US" sz="2000" dirty="0"/>
              <a:t>Most of the time spent on processing on CPU</a:t>
            </a:r>
          </a:p>
          <a:p>
            <a:pPr lvl="2">
              <a:defRPr/>
            </a:pPr>
            <a:r>
              <a:rPr lang="en-US" sz="2000" dirty="0"/>
              <a:t>Graphics-intensive applications are considered to be “CPU” bound.</a:t>
            </a:r>
          </a:p>
          <a:p>
            <a:pPr lvl="2">
              <a:defRPr/>
            </a:pPr>
            <a:r>
              <a:rPr lang="en-US" sz="2000" dirty="0"/>
              <a:t>Multitasking opportunities come from having to wait for processing results.</a:t>
            </a:r>
          </a:p>
          <a:p>
            <a:pPr lvl="1">
              <a:defRPr/>
            </a:pPr>
            <a:r>
              <a:rPr lang="en-US" sz="2400" dirty="0"/>
              <a:t>I/O bound</a:t>
            </a:r>
          </a:p>
          <a:p>
            <a:pPr lvl="2">
              <a:defRPr/>
            </a:pPr>
            <a:r>
              <a:rPr lang="en-US" sz="2000" dirty="0"/>
              <a:t>Most of the time is spent on communicating with I/O devices</a:t>
            </a:r>
          </a:p>
          <a:p>
            <a:pPr lvl="2">
              <a:defRPr/>
            </a:pPr>
            <a:r>
              <a:rPr lang="en-US" sz="2000" dirty="0"/>
              <a:t>Multitasking opportunities come from having to wait for data from I/O devices.</a:t>
            </a:r>
            <a:br>
              <a:rPr lang="en-US" sz="2000" dirty="0"/>
            </a:br>
            <a:endParaRPr lang="en-US" sz="2000" dirty="0"/>
          </a:p>
          <a:p>
            <a:pPr lvl="1">
              <a:defRPr/>
            </a:pPr>
            <a:endParaRPr lang="en-US" sz="2400" dirty="0"/>
          </a:p>
          <a:p>
            <a:pPr lvl="2" indent="0">
              <a:buFont typeface="Wingdings" pitchFamily="2" charset="2"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39940" name="AutoShape 6" descr="data:image/jpeg;base64,/9j/4AAQSkZJRgABAQAAAQABAAD/2wCEAAkGBxQQEhUUEhQWFRUXGBwYFxgXGB0YGhoXFxUWFxoXGx0dHiggGh0lHRcaITIhJSorLi4uGx81ODMsNygtLisBCgoKDg0OGxAQGzIkICQwLCwyLDQ0NTY0NCw0LCwvLC0tNC8sLCw0LCw0LCw0LCwsLywsLC00LDQsLCwsLDQsLP/AABEIAKgBLAMBIgACEQEDEQH/xAAbAAEAAgMBAQAAAAAAAAAAAAAABAUCAwYBB//EADkQAAIBAwMCBAQDBwQDAQEAAAECEQADIQQSMUFRBSJhcRMygZGhsfAGI0JSwdHhFGJy8TNTkiQV/8QAGgEBAAMBAQEAAAAAAAAAAAAAAAIDBAEFBv/EADERAAICAQMCAwYFBQEAAAAAAAABAhEDEiExBEETUfAFIjJhcYEVobHB0RRCUpHhI//aAAwDAQACEQMRAD8A+e0pSvZPKFKUoBSlKAUpSgFKUoBSlKAUpSgFKUoBSlegSQBkngDk0B5SrW3+zeqZd3wLgXuw2/WDn8KxfwS5Egqx7A/3xSPvfDudaa5KylbL1lkMMpX3H6mtdDgpSlAKUpQClKUApSlAKUpQClKUApSlAKUpQClKUApSlAKUpQClKUApSlAKVaN4Fc8oBUkqWjONseXjmaw8O0fzOzAbCfKcElZJzI2kRj1HSs76nFpck7o6k26NGn8PuXAGVZBMAyBJzjJ9KjqssF4JMQcZmM9q6HX6yUt7GJYt8QKuZmTzu8ozj1yIqab4VA4RjMgmMq0SD5hg7gB71534pJPePr19C3wnVlBqfB7ivtQb+5AgD/l0X6mvU8FeG3FVZcwSM98g9B96nv4tcLGUJQsCTkx5TxkZPXrHrWy/4kBbtwCXJPCsYxMfN3xnmKh+I5aWy+ZP+nd0zSngtuAGZgw+cHAk/ScTxz1xXU+GX7lhf/z2tMO7DysT7sT+f0FVg15NgEAkrG8ASRKxBkYGczVbotIXgCEUcKggZxnv9IrmOfU9VaVUn3/5RbCMcauzqtV4tccDfbub5EDaSp/47cVTeIRcub7YYSBM4zHTrUnSeCE7UZnKswgCBB6ekkwBxk+tdBpf2faICNujIPzY5mtHR9MsOaTm6aXn5/t99izNkc4qt/X6nJhsQ43D6fl1qFf8MsvkeQ+mPwOPtXVeJ+EtbMMpB9a57V6eK9nVavlGNwX0KhvAyfkuW2xMTB9uwP1qNq/Cb1oS9tgByRDAe5WQPrU91j0q/wD2Z0H+pD3bu9xbPlUEqOJyQDMThR9jXldV1GXplrdOP5/waIdPDI6WzOEHfpSuu1OtGplTG0fwkeYEYGQAsDjiqu54aFkMd3VfLtYekjB+1SxdbqXvRr19it9LLemUtK9ZSMEEH1xXlbzKKUpQClKUApSlAKUpQClKUApSlAKUrbb07sCVRiF+YhSQvvAx9a42lyDVXoE4GTUu9oduyCHmNwBGD2kEyPWrN7NtijkfCwMJC+bo3WccjaMyJNZcnWY4Vvd368yWl80U2o0j22CupUngEcz27/Spn/8AMLXSqghd38Ug7evSR1zVn4fcUyzXS7r82J8h3DaAMj3DZj3FaT4itvElkBJWAQSSZnHEDtj06Vgn7QyP4VuXQwu3as3WLSlro+EisylFiAOMREQWgyY7etb7dvThQ7W1kcCFhyvYBhGfafzq9NpEdiPjbmPdhO4yYndgY5yRnA5rZZ0hYREi3/CSTHmzAnzGe0wKwvJP/Jl8MUbuLXr6nQpprAOQyBxLbVBYMu3bBxOe4+pmod+3afBUEg/OckrzDDp0P6mtF+47AEowiF3eYiWIA5yfYVD8VVMMrEkYZSZKzkSIEdfwqODCpzUXKjTHJ4cd1cnyTnKKsSoH06jsHY/hVbcuLwoPp0AzMwOfwqOpmva9jF7Pxx3luVTzuXCo8IOckE81v0bFCDJPoYP5gitYFb7YrW8GNqnFFXiSXctNNqBwEUT1gEg+hjj0M1beFaX6+9VGiSuu8EsSRAmrMHT4sNuKojkySnyXnhmgOCrMjdGUwR98EejAiuh01p7aQGJ6y2TJyST15rDwrTkAYP2q1gVi6jw5TbaTORc0tmcb41pyxJbJNcV4ppomvpni9quK8X0T/wAjf/JrfinHw0uCG7Zw+pSsdPqb1gg2yySZHYnvB/OrHWaG5/63/wDk/wBqrrmiuf8Arf8A+T/aqcrxzWmTTXzLY6o7qyw1N5bjm5gu3znIJOORJH1qBrXifavNGpXdIIOOcVp17c/T+lebHEoTUE7qjS5WtRmNQjiGA+okV5d8HRhKkr7ZH6+tQLfNSEukcEj2r2Y5H3VmCWJdiNf8KuLwNw9P7VCYRg4PrV9a1jAcbh+utbPjLd8rW9x6ADcfp1qVwfeit45I5ylXOr8MQfz2p43qYMcxP96g3PDnGQN47rn8Oa4le63I0RKV6RXlcOClKUApSlAKzt2yxhQSewE1hW3T32tncpgiuO62Oqr3Jdm98G4tq5ZQh0JBZQWDrJ5ziIxXSaHXbSioxCPJgTK4JjaBiZHMmK5v46MJCgMDuOJ5J3H1kH/qtFi7fPmgeVScHzMO4M5g7W+mK+f6nHNy/wDTb9Psa3hjJXB7euS/1DCxdb4VsgsZYgcyIhtuYmPKe2KrfFgvwlRVKPMhQBBUzuDeb3gCOR61lb8PurDO5AYFi3mK7pj4Uxu3enHrUjRaXa1wXsYlQGXCkTuIEhzOBtM1m43LUscY3dsmoF/06wAGUZOZM5EiJUDieDHrXO+I5bgGY6j86naO+0QZUARt4jMwY9/w9axu6TcZXryI59jVvTxx66m9i+sii+5p04WQV8rDieeIwfacYqYm1LUXC+5ml2EjdMgrjAG04A9J9dnhdm3PIW5Meb5faDE+tW2o0xXzObY7ncySfp1p1KUcmmKfry+RKONZIqUu3rcqQGZQEYhZGD5jhpA3HP2mvPErxyHQEsCMQPSZ6wfyqyTWoJ81oHgnzsfoSM1V+JakXGG0eVRC4gkdzVnSdPOeRa4tJbnMuiCco1bIVtIHas6Ur3jCZIKlWRUdBUuwKkgWmhFdLodxA+FdNpxw0Ej2I5j2rn9AK6jQLIFTcFOLjLhkU2naOlsftE9pD8VS5WPOdttRIPztMdDBCjtE80n7HeKm1a1DIRcJYOtsFny2GJZEJZpGVC7gApIAYExf2o0967YKKf3ZgMoBmJMk9SMkRI9utUn7M+BM9+1avfFFoJK/DWBKkbd2CEJE+fDcebM18tlTxZHBt7XX07G5pSippH1D/XM5O0gQrArGfiRbIycQu6Djk9IiqjxrS/GeVN+1cQBPiqAAylkYqQcOMcxgFoInMfxv9odD4cUtMoDbdqpZAO1HYFicgCSAxJyec1F13idu9bL6dmYhviD4bFSW2ldrrIkHs0dIrFktuwyLrUOltMzXLlxbdscgMfIG80/MzEETJM7R6zQ63xhbdwA+YMOjJ5YAkkGImfwqLodSLtv4lzdfuo07GYjbzMCdu+MSYHA71lqTYBDPM7iY4EswYMV4JUxnpn1qHh099yKZA8R1nxWBAKgCIP3nGOv4VW27ihmLrvABxjmQOpFZ6nWhnxG0ARGDGclYEfSqjUS7LsMMGkSYB7ieuJ/CvVhCsaXBLsXF7RKzDZ5AYwYOY9CY/rU/w7wxVhm85I3CBiAJx39Jqtsaq40AAkrBhCD1zONsZ5554q38D8St6hCygg22KSSIJgZBEAyCMQM1Vlz9RHHo1beue52KxrtuSdRfssgW5kE5jHHBx+dQH+Eqn/TuodvlknpnrNQ9awNzYbbpuO1SQCGbJgcjIE+09qj6d7al0DIp+V8EMRIn07/oVVCGSMdNun27Fc1qXmT7lzeUQBZGNphoC4hsZ5MEya32zZg7gqGYHwxuYHudoMexrH4ZXabYgD69skTzjmtFi6ybiUZJk7gwCqMGIk4xwO5qdZIbq19BCPhx2V+Y8Rtp/Eu9ZgNBHbE9Pv0qtbwxH/8AGxU9mz+vxro21wCHawuTGMMTPTaZ6SeOlQU0iF4Kur8wDA78ZIr0un9q+7WZW/P1RRkwwlNqGxz2o8NuJysjuuf81DrrtSr2YLglTweo9DWk27d7lQx9ob7j+9etiyYs0dUGZsmGeN1JHL0q413hKoCwfb6Nn6CM/gap6lKLjyVilKVwHoNZXbrbTtMMfsc8kdD0msKVGcFOOlkoycXaLI6u6ygII2wWbltxyZH/ACjMdzW9bGp1BWCIzEfCmFjdsAyGjpBwevWtsX9pEgMPUBvpB5Hp+Vbf9TtdWCooBBkA7ZHYjKHA+w5ivGz9FOG8N0bMeWNe6kpFrrdosTB3q0RthmEwSTwwmYiD6Vl4b5IjYd2WDqTs68dSZzE1rvXxfeXUpIEtuknGNx4Y+vtWu14YHJiW7xImAw4GeozWWOZxx+G+C+OLJ8V0y60eoDydoO75io3OVyAxBOU9cEetVyWEPmedhOCHGOMcMV5wGgmojq1kfuz5RAH83T5WnA9Djiru++UEqN+DvULLAemCMc9cVXHJPH8L5KZQlHJU3z3KjbbgrOeQw5IP8O3j6jsay1NhSoZCoAw2SczyZyG4xxPFSbF+0DtZAHmZChSoz9Co7884rHUojGApyRE8wB9yT+VWrq8yd2y6OCMrpvYjX/Drg+WHWJBEA/af71CYspgiD2NX/h7BPKCSI2jE8YnJB2AyNwmvf9bJ23Lakdyh9ODMRzyJq/H7SmtpK/yIvHBKr3KJLhqXYuGui/0elTJCR6HePcBSZ+lWCaSxs3C2hHTyx/mrvxWH+LOrprdKS8ym8MBdlWeTHMV1Fi9YtbWN9haYYdUNwA48p2GZOen8J4qs8M8QOndy9m2ttVxAEySdo3Sdxwe3BrpfAfGbbWy1lAhYkkBRJaDliuJ8vfiKoz+0sjlePZfY5ijikqlyafH/ABN7CoNN81xmT4z+UKVWSNp4MGRMzER0PzjxP4pvKlxzfNwAzbJIKHyTwu2FUAggQIkQRPS+M+IOdS9q5+9S4VDB3+EiIBuZxOLbeXbu4YsBicavBv2bOsuMEIsC3MAIrrlwofazF5YWgN4O07MAVjlkc3ryOyKm70pUUviFnTWl3W7TSpiLjBkZSQN52lSHnoCa90Hh7gC78RVMZ2sQ4Hm6iRwCTnAzXReEeCWFvXbTOuouoWFxXAW3ZtBlJvtOZ5gT/eqbxXWF1L6SUthnClbfwydt1wVYj+IYHJlds5mqnKy7FCdbk2146CI1FsYx8RMNjqc5+/0NV+o/Z+1qGa4moYzxuAaOsCYIAkYERVFvcSXkz/KO2eIwMdulbtM9tPPcWVAkg9McyeO9NDjvFnWmW6/s5twboiNoAEZPuce1RLvg6IRuQsY6tGPoaxt6re6uZUREEyevJWSfpW7RKu4g3EZjlR9IHI7d6OeRLeRX797oXmCL5EMsR5FggiQJBbG7OBP0nndprVohlKc52ksrH0aMgyc4+9Q7l+5uJVLbKpxB9uIGDNZaZlthmbbvI2xE46ARH67UV1yVPUrNVgKt0gW58ylGksQvlTaJyphj9JmOKl+LXEEbgkdWZVBUxxvYEjH8vBHIqBpLgXaqKQxzM+YCOpAya06oNckvuzHzCBI7H6VNSafJOUJSS3J2idrkI262FjzcFszmDngYIHX1qdqtOBCl5B5xmekDAnnqK1eFqpUKDAHAgD0zHaayuL8QFLoAAPl3TtERFxRgbhHX8RUVmlq5OTk4R2KzUaGG/wDHtLAbbkmSszPER7TyR61K03h7oB+8Pec9OMhh3/OtWn8U2gr5mmT8UrtV1Ebd/uDwsfL0msz48bXyhXGJkkKO/Ay3oJ9a0rHPNtFblmLKoq8iLS1pt+Lj7hnGRz1yTXLazVbCVQ7iDAJwMde/0/Kmu8XuXZEhQeiiP8/jVfXq9F0k8MXqfPZFHUdVGdaFwbHvs3zsXPdunoscD0zWulK3RioqkY5ScnbFKUqREUpSgMihiYMd4x960jXKvB3TyBmferPRak/K7/ujyh6GDlTnB4K9zI61Cv27e792IXoMxjqJJNZvEyuWlKvmX6Majqb+xs0jblz5R25IHYYyOf8AFWHht4KkI++TAGVfcTOQBMck8iqoGK2AzwSjfzDE+/rNZ83QKSbT3LI9Ra0yWxbawsrAMDDfKYgNAyBMZHBEjivV8KuHzi5t6qAZJwMCJCnAw8VH0Hidxbo3vPIIjkSTgREzGcGAAKk3NWJwxUHI/m42yY65yfavInGUHT2Ltc5LTS+pAv6oqwIyTBJdjgAqDgdYnmYPSrfQ3bTwhDEBZJRVmWOcgybZzM8RVc2oso8up2gbiFG6egBG4eXuQwyOtaGa3uL2WRRJg7yrJj5rQnzAbuvBEdJrlakcyO3SOltWFcglxK/KvTt5Aefc1F0/iJW4wDKxJwHWcEeYuAMLmZBkR61lo9eHuDcJcDzebaGPl3ODwQPNgcx6VE1NgIdtt3JGZHc8kjj6j/qlRSdMhcp3FlotybblFRyrA+UMyw3m8sgBOSBPbit6a9jaJRQEn5STx/LzIJ6+5qj8P1LpIYBj0ecEMxwR3iR9K1DWqGBZiASTH8MzMELmPX2FScfI7jjKN2Wh8Q+IoDm4yg5GNwETCjggSOelNPfADNuBt2jKjdtljPEQ/l3HKHBxUG3qCC3wA7Bvm2EkbeNp5ZlzweM1X29S6ghNu2fLKZUEkkKTwMmpaUIqVVEvPE/2huX9gVg6rBnbJBYA7J3DcAcAkZHJqd4drEe2zXBatrbUB7jG4sAtIUlHm7uM+QRG0nPAprVlFthjsLAxtOWPGQIkiDyKkaDxT4RuPaQoSV82+WUTG0bgARk9C2D0qGz2SLa071bOhsW9LauWri3PiSfMtiAjmPKHli22Cck/TmrLWfthbZmsG0htszsSfNHmJDDaDIyMjIzE1851Li3d3bHUMZHac+eCBgkHH9OJ+muNefeiM4tpkltoDAufiKuBjdxmeorjxR5ZHJkyeex1F7w3S6ksbbopWNysdsTBBB6jj26xVb4/4WLX7svbV1WVEg+UyASCRIlT9jUTS622x3sQLpGXkBWA242KOREAqBWjUaUvcINzyDzHb82ZkIDgtgyTFQUGpcmldVGWPdb9xY8OtoBnYnedxdzmVAHkB7NJFV2vu2jdVQoRi0NH8GeSGJk5jmOte6hH07eUuqP8k43DrMTn0x7VhptYqjaVLckiBJIgzuORxMDtFXpdzItXKdok+J+LhSqWV3XCdq7SZPQ5n0+YRHfmsbGmuyBcUBmkxuDCeSNyk55n1rR4bq0e4u+yEKmQR8wAwRngmfxqW9ne5Jd9qEt5W4yTDEYkc4/CuSpKqoRWmVGrVO9oGUMR0P5QDwM0t3VYCQFj5oGSImAB1gcY/CrC7eNq35rrRjbKhmJ4gknvGYnIqm8S12AzliOgARZPH2/3cdqjBOW1FyknaJdrxAKzC2gCgCHcxJ5Yn+VQcR61WeKeMXL7qlsDCwWWcnusxA95qMlt7nnusQpzH65Pqc1sN2BCDaPxPvXsYPZ0fjmZZZtO3Jg1kAy53t26D9dhRmn9cVjSvVSUVSMrk3yKUpXTgpSlAKUpQClKUApSsgBByZnAjp1M1w6Y1itwHANZV4BFcerajqo2B5ENx0PUe1TDbVhuLgfXaD7TjrxzUCs0ePbqDwap6jp45lT2fmTx5XAsPiC2hwLjHykgK42QcEmdnBz6/WoWttoXm2Cq7DCSCAWBEHAjrioe3zBoKQebfzLHJzhl9MVp17Nkbju79D2OBAxXk/07jKjZFb6jX4PrCrhSccj/AGkcEdu327V1ej8QKjaeYwTn2Brg7SsnmIroPCNbvUjMrj6HA9x/io58KcbLE7dHTWNXafcrqkZkxuuKM5TBAnByO1RryoylbALPGDcBCtLHqMEgdMfSqwn8fp+v+qy07EcGPTI46/0rJ4fkdWOm3Z0Gn11u1bAWUMbg1tiLsklijnjYDjHYTUW9bd1e8LQW2DOCq7eMbScjI471XnW7TEkA5M5k/bP1r0a+5iGGI2vIJif6U0FXhyg7W7JulRLn8+1fmE8YMQBkjHpUnW+JjatuGcoYtpt27Fws7gPMCBPm9OtQ9PpFZJ3stxgYeUCDgkMIkyATOKh/GZWJLEnqfb2gflzXNKOVrnzwWWo1dy5G5GkD5rjbv+I9QM49ajHWXQoBG5ASV34gnnaBWpde2JzAgdT9Jn9fSsbVxRje2ceZsD6wJGCY6+nUk/Is8OKjT4N67ZLSocn0AnvwBjoB29626fRtcbapLZ7TgYEyP4iZ71H1iKAuzqdsAgkmOfKMccR+WMfDLu1iswHBH1HTt+A4+gUyOpaLiWHiWmvtbINuIkAtBCHuqGNpj6Z+8P4YtkC6OneASOfX7Z4ycVC8Q1zPcYxK2goBbA3NJJMQTAgAD+tbW8QVRFySZJ2xJyT3/r3HarPDm6SVkIbR8iWmlt7mYEKgMAlgPN/KJMnJHr+NbLzFVJwLccSBM9GPb0GT3qgu64sywogEkKc+YyJ+xithsM0G4dqjgD+g7+vNasfs/JNqyLy0jZe1rXfKme7Ee/E8DPXPoK1CytsR8zRHoP1+orNrsCEG0fia017GLp4Yo1FGeWVtka78WcGR2NejURhhHqKkUrnhyj8Mv9nfEi/iX+jJ0K4II65EYPvWNWGvCsiODmYIiJ6/WDVfVmOWqNshOOl0KUpUyApSlAKUpQClKUApSlAKUpQClKUB4yyImPWvbVncAtxojt8vp7Gtumthmhm2jvG6testJld0gwJ2nEnDeqyCCOfwnLmlBSt7vyNOJTapceZnqdIIgcj8qi6C2AzQIJH5fo1hp7z2jsPmAO3Bnaecd1IyKlNbIIcf2/GoTcc0GkixJ45XZIu4wPfv06frpXinMH7Zma3aW6OUUsf9rAMpM5g8D1H+azu2iWPlIJHygGc5k459h0+/jTdOmqNCnb+Xmak1AaVbaTyAT068c1i+iYJ8W1IWeZ8s9oGf600uiN3e6ozKvJgnaCDkwODBrcusuTG0TBUvkAqYElduCPoM01U9hKT/ALTRpdN8doKqkiWNzCgqYgmJJn0z9K8XDFCCpX6SB2jkeuMGpFzdbUFGVcgsHgKVHVYHm/XFe6Lw9tUGuOyXBJMnylgJwmPNEEQPSipq29jmpp78ESyfiMNoYjuYUn2B6f2rfpryBgxVsZB9RxAjPQ59Kk2NOXkMTbQAAnNxs8QvQY59q8XRqhgEYxLEdvvMd6g5I65J3Ez3JeZn+YxG9vIRys7fp9YqDcsh5Kyw6EZnMD1yf+utbtYbNsDdLtyqhdo9ySMdupqvbW3HwoCz0UZ+/Pp7Vfh6eeTeOyKk1j2sw16jcATBV90KIEiPmyc446VjptMbhx9alWNAFE3DA7Vnd1HRcCvZwdMsa3M08t7Ho2WuBLVouOWMmsaVpKW7FKUocFKUoBSlKAUpSgFKUoBSlKAUpSgFKUoBSlKAUpSgFZrbZlbaCYEnt/asK9HX1BH0PP69B2qE9Tj7vJKFXvwZ6HRuUjfbc9IYFoWYXuYk4ORNar974WHx6d/al22j/PbRvWNp+6wfvW1ncgqHZlkEB4JUj/dMkHiYnIPesj8TFGqTRqThOV3TILWU1HX4UcggkKT7dJjPFb/DtTdtNtRgHTylZPnUdhwWHtMDvUXX6QoA1oMVDGW6jjB9jOe0ZNabV5LuHw3RhwfT0rM0su0jRwdLp/HZbd8QkDDCdkHqWAjd1iJ3DAg82OpuIyqNqhx8ptqUJGNxYnn+8jiuIa09h9y8dx27Grjw/bqfluOW2jcD84AJEAiAQPY+vMVizYNBDRctSLVrIvBrMI6z+8UOFKsOG44OCfX61heuXLICILTgYSROzHygGSYmZ+/rhp9KlowLQE87l3E+5ImTPc/0OV7xIpuKWAltRhyAcjOV7HgTFUJO6juiyUU1uenegBZm+Meq+VgDB3SFIPaIzn1NQb/iBRvhaY77pxugHJknzsPM3rgDHaK599ZfunzOzEzP156cflU/RaRkVmYkSNp6iDyJGZ9q2Q6W1vv+hBbO2SLPh11hvunk5bcGJPHIJB7c9K3XHVfLbjHLZye0zBH6x1im6WAUkW05CYDH+w47mMTWu/ow0CYA/hHFeljU9PHBTNxUuRqLlwD5tzT9QOwFYKTcnaWVgMxx9elbNZ4aQQSGU45GSOJE+1W/hly2lu6GUksAJET9ZgAVybmn8vX5nI6X9fX5FILl3iB7xVt4JoPiea48NMICBsJj+LHrj6VFrfpL+w+nap5MM9LqTZGGWOreKLAhHYpcQKwmSuCOZJ6N9qqnAkwZHQ8Y6Y6Vsv6hnbcxk9wIHXAnMZ5OT1rTVmGEord/YryyT4QpSlXlQpSlAKUpQClKUApSlAKUpQClKUApSlAKUpQClKUApWyxaLsFBAJxJMD6ms9fplWFD7v5iJHtt/zVcsmnZbsnGF79iPe1PwWgzJHKkfKeD/K3cD+5qJ4hbbaDcZXMjY4UAlczugZ9pJBr3W3mC7WCkDho/Hn1yP8AFV1myWkKpOckCYBxJgYGRmvMnJydtUz0IRUVSZaaHVMgi4quhxLTPOOoJHpPBrzW2Ib4ljyxkbJEHuM464qaiqVNt1B6bkJDp2YiPMhj6T0FVz2msHykQW254LdAexIyDx0rrcbp3QWqi60H7TBkK3lDMBEARvPc8geogek8CDrrly+Oy8ADCgeg6+/rXumNppuMdpAyDzP9fcVp1eouXwBZQgDmBMjnMcCpY8GHEnLu/X2K3qlKuxJC27ICzLnj39aqdQGL+ZiD0zAH+Ksl8J3/ALy64siJB+Yjae3epdqxpXzva5/uMoo5iMCRwTzXcmWL2XYlCElz3KazZcsFcgg/zD9fnXQItjTIVn4jtG3eACAf5OvXqe3pVT4p4fDAq2QMHjH9DW5tKd3mbgfNg9OO4MR6Ukmu7/lEU0/I2X9Qzxu6cV49llAJETxOD9uakXdXbRxtQQBM7jM8gz8og9x9oExrrSZMzxnoB04x6/4rTjy21CCpFE8dLVJmFKUrUZxSlKAUpSgFKUoBSlKAUpSgFKUoBSlKAUpSgFKUoBSlKAUpSgFKUoDxlB5E1v0ahDICKm2CRg7hEb5OcTBHY0pWXqccXHV3NHTzalp7FbrJktAMjJ/I9u1a9K92dytg4M5EAnBBpSq1hTyae1WWPK1DV8yRrb4BEgZPbj2+9ZjWXioVdqiOVH45mT/elKhPGpZWuOP2JQm1jT+pGm/IO9p9wP6RU27admhn2riGdiQIUuz5MQDAH2FKVnkqdF8d0b7jvuxcaBiCCIEHIByrE/WDn01RXlK39KqhZi6h3I9BEQQDwft+vwFeUpWhRSba7lDbaoUpSpHBSlKAUpSgFKUoBSlKAUpSgP/Z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AutoShape 8" descr="data:image/jpeg;base64,/9j/4AAQSkZJRgABAQAAAQABAAD/2wCEAAkGBxQQEhUUEhQWFRUXGBwYFxgXGB0YGhoXFxUWFxoXGx0dHiggGh0lHRcaITIhJSorLi4uGx81ODMsNygtLisBCgoKDg0OGxAQGzIkICQwLCwyLDQ0NTY0NCw0LCwvLC0tNC8sLCw0LCw0LCw0LCwsLywsLC00LDQsLCwsLDQsLP/AABEIAKgBLAMBIgACEQEDEQH/xAAbAAEAAgMBAQAAAAAAAAAAAAAABAUCAwYBB//EADkQAAIBAwMCBAQDBwQDAQEAAAECEQADIQQSMUFRBSJhcRMygZGhsfAGI0JSwdHhFGJy8TNTkiQV/8QAGgEBAAMBAQEAAAAAAAAAAAAAAAIDBAEFBv/EADERAAICAQMCAwYFBQEAAAAAAAABAhEDEiExBEETUfAFIjJhcYEVobHB0RRCUpHhI//aAAwDAQACEQMRAD8A+e0pSvZPKFKUoBSlKAUpSgFKUoBSlKAUpSgFKUoBSlegSQBkngDk0B5SrW3+zeqZd3wLgXuw2/WDn8KxfwS5Egqx7A/3xSPvfDudaa5KylbL1lkMMpX3H6mtdDgpSlAKUpQClKUApSlAKUpQClKUApSlAKUpQClKUApSlAKUpQClKUApSlAKVaN4Fc8oBUkqWjONseXjmaw8O0fzOzAbCfKcElZJzI2kRj1HSs76nFpck7o6k26NGn8PuXAGVZBMAyBJzjJ9KjqssF4JMQcZmM9q6HX6yUt7GJYt8QKuZmTzu8ozj1yIqab4VA4RjMgmMq0SD5hg7gB71534pJPePr19C3wnVlBqfB7ivtQb+5AgD/l0X6mvU8FeG3FVZcwSM98g9B96nv4tcLGUJQsCTkx5TxkZPXrHrWy/4kBbtwCXJPCsYxMfN3xnmKh+I5aWy+ZP+nd0zSngtuAGZgw+cHAk/ScTxz1xXU+GX7lhf/z2tMO7DysT7sT+f0FVg15NgEAkrG8ASRKxBkYGczVbotIXgCEUcKggZxnv9IrmOfU9VaVUn3/5RbCMcauzqtV4tccDfbub5EDaSp/47cVTeIRcub7YYSBM4zHTrUnSeCE7UZnKswgCBB6ekkwBxk+tdBpf2faICNujIPzY5mtHR9MsOaTm6aXn5/t99izNkc4qt/X6nJhsQ43D6fl1qFf8MsvkeQ+mPwOPtXVeJ+EtbMMpB9a57V6eK9nVavlGNwX0KhvAyfkuW2xMTB9uwP1qNq/Cb1oS9tgByRDAe5WQPrU91j0q/wD2Z0H+pD3bu9xbPlUEqOJyQDMThR9jXldV1GXplrdOP5/waIdPDI6WzOEHfpSuu1OtGplTG0fwkeYEYGQAsDjiqu54aFkMd3VfLtYekjB+1SxdbqXvRr19it9LLemUtK9ZSMEEH1xXlbzKKUpQClKUApSlAKUpQClKUApSlAKUrbb07sCVRiF+YhSQvvAx9a42lyDVXoE4GTUu9oduyCHmNwBGD2kEyPWrN7NtijkfCwMJC+bo3WccjaMyJNZcnWY4Vvd368yWl80U2o0j22CupUngEcz27/Spn/8AMLXSqghd38Ug7evSR1zVn4fcUyzXS7r82J8h3DaAMj3DZj3FaT4itvElkBJWAQSSZnHEDtj06Vgn7QyP4VuXQwu3as3WLSlro+EisylFiAOMREQWgyY7etb7dvThQ7W1kcCFhyvYBhGfafzq9NpEdiPjbmPdhO4yYndgY5yRnA5rZZ0hYREi3/CSTHmzAnzGe0wKwvJP/Jl8MUbuLXr6nQpprAOQyBxLbVBYMu3bBxOe4+pmod+3afBUEg/OckrzDDp0P6mtF+47AEowiF3eYiWIA5yfYVD8VVMMrEkYZSZKzkSIEdfwqODCpzUXKjTHJ4cd1cnyTnKKsSoH06jsHY/hVbcuLwoPp0AzMwOfwqOpmva9jF7Pxx3luVTzuXCo8IOckE81v0bFCDJPoYP5gitYFb7YrW8GNqnFFXiSXctNNqBwEUT1gEg+hjj0M1beFaX6+9VGiSuu8EsSRAmrMHT4sNuKojkySnyXnhmgOCrMjdGUwR98EejAiuh01p7aQGJ6y2TJyST15rDwrTkAYP2q1gVi6jw5TbaTORc0tmcb41pyxJbJNcV4ppomvpni9quK8X0T/wAjf/JrfinHw0uCG7Zw+pSsdPqb1gg2yySZHYnvB/OrHWaG5/63/wDk/wBqrrmiuf8Arf8A+T/aqcrxzWmTTXzLY6o7qyw1N5bjm5gu3znIJOORJH1qBrXifavNGpXdIIOOcVp17c/T+lebHEoTUE7qjS5WtRmNQjiGA+okV5d8HRhKkr7ZH6+tQLfNSEukcEj2r2Y5H3VmCWJdiNf8KuLwNw9P7VCYRg4PrV9a1jAcbh+utbPjLd8rW9x6ADcfp1qVwfeit45I5ylXOr8MQfz2p43qYMcxP96g3PDnGQN47rn8Oa4le63I0RKV6RXlcOClKUApSlAKzt2yxhQSewE1hW3T32tncpgiuO62Oqr3Jdm98G4tq5ZQh0JBZQWDrJ5ziIxXSaHXbSioxCPJgTK4JjaBiZHMmK5v46MJCgMDuOJ5J3H1kH/qtFi7fPmgeVScHzMO4M5g7W+mK+f6nHNy/wDTb9Psa3hjJXB7euS/1DCxdb4VsgsZYgcyIhtuYmPKe2KrfFgvwlRVKPMhQBBUzuDeb3gCOR61lb8PurDO5AYFi3mK7pj4Uxu3enHrUjRaXa1wXsYlQGXCkTuIEhzOBtM1m43LUscY3dsmoF/06wAGUZOZM5EiJUDieDHrXO+I5bgGY6j86naO+0QZUARt4jMwY9/w9axu6TcZXryI59jVvTxx66m9i+sii+5p04WQV8rDieeIwfacYqYm1LUXC+5ml2EjdMgrjAG04A9J9dnhdm3PIW5Meb5faDE+tW2o0xXzObY7ncySfp1p1KUcmmKfry+RKONZIqUu3rcqQGZQEYhZGD5jhpA3HP2mvPErxyHQEsCMQPSZ6wfyqyTWoJ81oHgnzsfoSM1V+JakXGG0eVRC4gkdzVnSdPOeRa4tJbnMuiCco1bIVtIHas6Ur3jCZIKlWRUdBUuwKkgWmhFdLodxA+FdNpxw0Ej2I5j2rn9AK6jQLIFTcFOLjLhkU2naOlsftE9pD8VS5WPOdttRIPztMdDBCjtE80n7HeKm1a1DIRcJYOtsFny2GJZEJZpGVC7gApIAYExf2o0967YKKf3ZgMoBmJMk9SMkRI9utUn7M+BM9+1avfFFoJK/DWBKkbd2CEJE+fDcebM18tlTxZHBt7XX07G5pSippH1D/XM5O0gQrArGfiRbIycQu6Djk9IiqjxrS/GeVN+1cQBPiqAAylkYqQcOMcxgFoInMfxv9odD4cUtMoDbdqpZAO1HYFicgCSAxJyec1F13idu9bL6dmYhviD4bFSW2ldrrIkHs0dIrFktuwyLrUOltMzXLlxbdscgMfIG80/MzEETJM7R6zQ63xhbdwA+YMOjJ5YAkkGImfwqLodSLtv4lzdfuo07GYjbzMCdu+MSYHA71lqTYBDPM7iY4EswYMV4JUxnpn1qHh099yKZA8R1nxWBAKgCIP3nGOv4VW27ihmLrvABxjmQOpFZ6nWhnxG0ARGDGclYEfSqjUS7LsMMGkSYB7ieuJ/CvVhCsaXBLsXF7RKzDZ5AYwYOY9CY/rU/w7wxVhm85I3CBiAJx39Jqtsaq40AAkrBhCD1zONsZ5554q38D8St6hCygg22KSSIJgZBEAyCMQM1Vlz9RHHo1beue52KxrtuSdRfssgW5kE5jHHBx+dQH+Eqn/TuodvlknpnrNQ9awNzYbbpuO1SQCGbJgcjIE+09qj6d7al0DIp+V8EMRIn07/oVVCGSMdNun27Fc1qXmT7lzeUQBZGNphoC4hsZ5MEya32zZg7gqGYHwxuYHudoMexrH4ZXabYgD69skTzjmtFi6ybiUZJk7gwCqMGIk4xwO5qdZIbq19BCPhx2V+Y8Rtp/Eu9ZgNBHbE9Pv0qtbwxH/8AGxU9mz+vxro21wCHawuTGMMTPTaZ6SeOlQU0iF4Kur8wDA78ZIr0un9q+7WZW/P1RRkwwlNqGxz2o8NuJysjuuf81DrrtSr2YLglTweo9DWk27d7lQx9ob7j+9etiyYs0dUGZsmGeN1JHL0q413hKoCwfb6Nn6CM/gap6lKLjyVilKVwHoNZXbrbTtMMfsc8kdD0msKVGcFOOlkoycXaLI6u6ygII2wWbltxyZH/ACjMdzW9bGp1BWCIzEfCmFjdsAyGjpBwevWtsX9pEgMPUBvpB5Hp+Vbf9TtdWCooBBkA7ZHYjKHA+w5ivGz9FOG8N0bMeWNe6kpFrrdosTB3q0RthmEwSTwwmYiD6Vl4b5IjYd2WDqTs68dSZzE1rvXxfeXUpIEtuknGNx4Y+vtWu14YHJiW7xImAw4GeozWWOZxx+G+C+OLJ8V0y60eoDydoO75io3OVyAxBOU9cEetVyWEPmedhOCHGOMcMV5wGgmojq1kfuz5RAH83T5WnA9Djiru++UEqN+DvULLAemCMc9cVXHJPH8L5KZQlHJU3z3KjbbgrOeQw5IP8O3j6jsay1NhSoZCoAw2SczyZyG4xxPFSbF+0DtZAHmZChSoz9Co7884rHUojGApyRE8wB9yT+VWrq8yd2y6OCMrpvYjX/Drg+WHWJBEA/af71CYspgiD2NX/h7BPKCSI2jE8YnJB2AyNwmvf9bJ23Lakdyh9ODMRzyJq/H7SmtpK/yIvHBKr3KJLhqXYuGui/0elTJCR6HePcBSZ+lWCaSxs3C2hHTyx/mrvxWH+LOrprdKS8ym8MBdlWeTHMV1Fi9YtbWN9haYYdUNwA48p2GZOen8J4qs8M8QOndy9m2ttVxAEySdo3Sdxwe3BrpfAfGbbWy1lAhYkkBRJaDliuJ8vfiKoz+0sjlePZfY5ijikqlyafH/ABN7CoNN81xmT4z+UKVWSNp4MGRMzER0PzjxP4pvKlxzfNwAzbJIKHyTwu2FUAggQIkQRPS+M+IOdS9q5+9S4VDB3+EiIBuZxOLbeXbu4YsBicavBv2bOsuMEIsC3MAIrrlwofazF5YWgN4O07MAVjlkc3ryOyKm70pUUviFnTWl3W7TSpiLjBkZSQN52lSHnoCa90Hh7gC78RVMZ2sQ4Hm6iRwCTnAzXReEeCWFvXbTOuouoWFxXAW3ZtBlJvtOZ5gT/eqbxXWF1L6SUthnClbfwydt1wVYj+IYHJlds5mqnKy7FCdbk2146CI1FsYx8RMNjqc5+/0NV+o/Z+1qGa4moYzxuAaOsCYIAkYERVFvcSXkz/KO2eIwMdulbtM9tPPcWVAkg9McyeO9NDjvFnWmW6/s5twboiNoAEZPuce1RLvg6IRuQsY6tGPoaxt6re6uZUREEyevJWSfpW7RKu4g3EZjlR9IHI7d6OeRLeRX797oXmCL5EMsR5FggiQJBbG7OBP0nndprVohlKc52ksrH0aMgyc4+9Q7l+5uJVLbKpxB9uIGDNZaZlthmbbvI2xE46ARH67UV1yVPUrNVgKt0gW58ylGksQvlTaJyphj9JmOKl+LXEEbgkdWZVBUxxvYEjH8vBHIqBpLgXaqKQxzM+YCOpAya06oNckvuzHzCBI7H6VNSafJOUJSS3J2idrkI262FjzcFszmDngYIHX1qdqtOBCl5B5xmekDAnnqK1eFqpUKDAHAgD0zHaayuL8QFLoAAPl3TtERFxRgbhHX8RUVmlq5OTk4R2KzUaGG/wDHtLAbbkmSszPER7TyR61K03h7oB+8Pec9OMhh3/OtWn8U2gr5mmT8UrtV1Ebd/uDwsfL0msz48bXyhXGJkkKO/Ay3oJ9a0rHPNtFblmLKoq8iLS1pt+Lj7hnGRz1yTXLazVbCVQ7iDAJwMde/0/Kmu8XuXZEhQeiiP8/jVfXq9F0k8MXqfPZFHUdVGdaFwbHvs3zsXPdunoscD0zWulK3RioqkY5ScnbFKUqREUpSgMihiYMd4x960jXKvB3TyBmferPRak/K7/ujyh6GDlTnB4K9zI61Cv27e792IXoMxjqJJNZvEyuWlKvmX6Majqb+xs0jblz5R25IHYYyOf8AFWHht4KkI++TAGVfcTOQBMck8iqoGK2AzwSjfzDE+/rNZ83QKSbT3LI9Ra0yWxbawsrAMDDfKYgNAyBMZHBEjivV8KuHzi5t6qAZJwMCJCnAw8VH0Hidxbo3vPIIjkSTgREzGcGAAKk3NWJwxUHI/m42yY65yfavInGUHT2Ltc5LTS+pAv6oqwIyTBJdjgAqDgdYnmYPSrfQ3bTwhDEBZJRVmWOcgybZzM8RVc2oso8up2gbiFG6egBG4eXuQwyOtaGa3uL2WRRJg7yrJj5rQnzAbuvBEdJrlakcyO3SOltWFcglxK/KvTt5Aefc1F0/iJW4wDKxJwHWcEeYuAMLmZBkR61lo9eHuDcJcDzebaGPl3ODwQPNgcx6VE1NgIdtt3JGZHc8kjj6j/qlRSdMhcp3FlotybblFRyrA+UMyw3m8sgBOSBPbit6a9jaJRQEn5STx/LzIJ6+5qj8P1LpIYBj0ecEMxwR3iR9K1DWqGBZiASTH8MzMELmPX2FScfI7jjKN2Wh8Q+IoDm4yg5GNwETCjggSOelNPfADNuBt2jKjdtljPEQ/l3HKHBxUG3qCC3wA7Bvm2EkbeNp5ZlzweM1X29S6ghNu2fLKZUEkkKTwMmpaUIqVVEvPE/2huX9gVg6rBnbJBYA7J3DcAcAkZHJqd4drEe2zXBatrbUB7jG4sAtIUlHm7uM+QRG0nPAprVlFthjsLAxtOWPGQIkiDyKkaDxT4RuPaQoSV82+WUTG0bgARk9C2D0qGz2SLa071bOhsW9LauWri3PiSfMtiAjmPKHli22Cck/TmrLWfthbZmsG0htszsSfNHmJDDaDIyMjIzE1851Li3d3bHUMZHac+eCBgkHH9OJ+muNefeiM4tpkltoDAufiKuBjdxmeorjxR5ZHJkyeex1F7w3S6ksbbopWNysdsTBBB6jj26xVb4/4WLX7svbV1WVEg+UyASCRIlT9jUTS622x3sQLpGXkBWA242KOREAqBWjUaUvcINzyDzHb82ZkIDgtgyTFQUGpcmldVGWPdb9xY8OtoBnYnedxdzmVAHkB7NJFV2vu2jdVQoRi0NH8GeSGJk5jmOte6hH07eUuqP8k43DrMTn0x7VhptYqjaVLckiBJIgzuORxMDtFXpdzItXKdok+J+LhSqWV3XCdq7SZPQ5n0+YRHfmsbGmuyBcUBmkxuDCeSNyk55n1rR4bq0e4u+yEKmQR8wAwRngmfxqW9ne5Jd9qEt5W4yTDEYkc4/CuSpKqoRWmVGrVO9oGUMR0P5QDwM0t3VYCQFj5oGSImAB1gcY/CrC7eNq35rrRjbKhmJ4gknvGYnIqm8S12AzliOgARZPH2/3cdqjBOW1FyknaJdrxAKzC2gCgCHcxJ5Yn+VQcR61WeKeMXL7qlsDCwWWcnusxA95qMlt7nnusQpzH65Pqc1sN2BCDaPxPvXsYPZ0fjmZZZtO3Jg1kAy53t26D9dhRmn9cVjSvVSUVSMrk3yKUpXTgpSlAKUpQClKUApSsgBByZnAjp1M1w6Y1itwHANZV4BFcerajqo2B5ENx0PUe1TDbVhuLgfXaD7TjrxzUCs0ePbqDwap6jp45lT2fmTx5XAsPiC2hwLjHykgK42QcEmdnBz6/WoWttoXm2Cq7DCSCAWBEHAjrioe3zBoKQebfzLHJzhl9MVp17Nkbju79D2OBAxXk/07jKjZFb6jX4PrCrhSccj/AGkcEdu327V1ej8QKjaeYwTn2Brg7SsnmIroPCNbvUjMrj6HA9x/io58KcbLE7dHTWNXafcrqkZkxuuKM5TBAnByO1RryoylbALPGDcBCtLHqMEgdMfSqwn8fp+v+qy07EcGPTI46/0rJ4fkdWOm3Z0Gn11u1bAWUMbg1tiLsklijnjYDjHYTUW9bd1e8LQW2DOCq7eMbScjI471XnW7TEkA5M5k/bP1r0a+5iGGI2vIJif6U0FXhyg7W7JulRLn8+1fmE8YMQBkjHpUnW+JjatuGcoYtpt27Fws7gPMCBPm9OtQ9PpFZJ3stxgYeUCDgkMIkyATOKh/GZWJLEnqfb2gflzXNKOVrnzwWWo1dy5G5GkD5rjbv+I9QM49ajHWXQoBG5ASV34gnnaBWpde2JzAgdT9Jn9fSsbVxRje2ceZsD6wJGCY6+nUk/Is8OKjT4N67ZLSocn0AnvwBjoB29626fRtcbapLZ7TgYEyP4iZ71H1iKAuzqdsAgkmOfKMccR+WMfDLu1iswHBH1HTt+A4+gUyOpaLiWHiWmvtbINuIkAtBCHuqGNpj6Z+8P4YtkC6OneASOfX7Z4ycVC8Q1zPcYxK2goBbA3NJJMQTAgAD+tbW8QVRFySZJ2xJyT3/r3HarPDm6SVkIbR8iWmlt7mYEKgMAlgPN/KJMnJHr+NbLzFVJwLccSBM9GPb0GT3qgu64sywogEkKc+YyJ+xithsM0G4dqjgD+g7+vNasfs/JNqyLy0jZe1rXfKme7Ee/E8DPXPoK1CytsR8zRHoP1+orNrsCEG0fia017GLp4Yo1FGeWVtka78WcGR2NejURhhHqKkUrnhyj8Mv9nfEi/iX+jJ0K4II65EYPvWNWGvCsiODmYIiJ6/WDVfVmOWqNshOOl0KUpUyApSlAKUpQClKUApSlAKUpQClKUB4yyImPWvbVncAtxojt8vp7Gtumthmhm2jvG6testJld0gwJ2nEnDeqyCCOfwnLmlBSt7vyNOJTapceZnqdIIgcj8qi6C2AzQIJH5fo1hp7z2jsPmAO3Bnaecd1IyKlNbIIcf2/GoTcc0GkixJ45XZIu4wPfv06frpXinMH7Zma3aW6OUUsf9rAMpM5g8D1H+azu2iWPlIJHygGc5k459h0+/jTdOmqNCnb+Xmak1AaVbaTyAT068c1i+iYJ8W1IWeZ8s9oGf600uiN3e6ozKvJgnaCDkwODBrcusuTG0TBUvkAqYElduCPoM01U9hKT/ALTRpdN8doKqkiWNzCgqYgmJJn0z9K8XDFCCpX6SB2jkeuMGpFzdbUFGVcgsHgKVHVYHm/XFe6Lw9tUGuOyXBJMnylgJwmPNEEQPSipq29jmpp78ESyfiMNoYjuYUn2B6f2rfpryBgxVsZB9RxAjPQ59Kk2NOXkMTbQAAnNxs8QvQY59q8XRqhgEYxLEdvvMd6g5I65J3Ez3JeZn+YxG9vIRys7fp9YqDcsh5Kyw6EZnMD1yf+utbtYbNsDdLtyqhdo9ySMdupqvbW3HwoCz0UZ+/Pp7Vfh6eeTeOyKk1j2sw16jcATBV90KIEiPmyc446VjptMbhx9alWNAFE3DA7Vnd1HRcCvZwdMsa3M08t7Ho2WuBLVouOWMmsaVpKW7FKUocFKUoBSlKAUpSgFKUoBSlKAUpSgFKUoBSlKAUpSgFZrbZlbaCYEnt/asK9HX1BH0PP69B2qE9Tj7vJKFXvwZ6HRuUjfbc9IYFoWYXuYk4ORNar974WHx6d/al22j/PbRvWNp+6wfvW1ncgqHZlkEB4JUj/dMkHiYnIPesj8TFGqTRqThOV3TILWU1HX4UcggkKT7dJjPFb/DtTdtNtRgHTylZPnUdhwWHtMDvUXX6QoA1oMVDGW6jjB9jOe0ZNabV5LuHw3RhwfT0rM0su0jRwdLp/HZbd8QkDDCdkHqWAjd1iJ3DAg82OpuIyqNqhx8ptqUJGNxYnn+8jiuIa09h9y8dx27Grjw/bqfluOW2jcD84AJEAiAQPY+vMVizYNBDRctSLVrIvBrMI6z+8UOFKsOG44OCfX61heuXLICILTgYSROzHygGSYmZ+/rhp9KlowLQE87l3E+5ImTPc/0OV7xIpuKWAltRhyAcjOV7HgTFUJO6juiyUU1uenegBZm+Meq+VgDB3SFIPaIzn1NQb/iBRvhaY77pxugHJknzsPM3rgDHaK599ZfunzOzEzP156cflU/RaRkVmYkSNp6iDyJGZ9q2Q6W1vv+hBbO2SLPh11hvunk5bcGJPHIJB7c9K3XHVfLbjHLZye0zBH6x1im6WAUkW05CYDH+w47mMTWu/ow0CYA/hHFeljU9PHBTNxUuRqLlwD5tzT9QOwFYKTcnaWVgMxx9elbNZ4aQQSGU45GSOJE+1W/hly2lu6GUksAJET9ZgAVybmn8vX5nI6X9fX5FILl3iB7xVt4JoPiea48NMICBsJj+LHrj6VFrfpL+w+nap5MM9LqTZGGWOreKLAhHYpcQKwmSuCOZJ6N9qqnAkwZHQ8Y6Y6Vsv6hnbcxk9wIHXAnMZ5OT1rTVmGEord/YryyT4QpSlXlQpSlAKUpQClKUApSlAKUpQClKUApSlAKUpQClKUApWyxaLsFBAJxJMD6ms9fplWFD7v5iJHtt/zVcsmnZbsnGF79iPe1PwWgzJHKkfKeD/K3cD+5qJ4hbbaDcZXMjY4UAlczugZ9pJBr3W3mC7WCkDho/Hn1yP8AFV1myWkKpOckCYBxJgYGRmvMnJydtUz0IRUVSZaaHVMgi4quhxLTPOOoJHpPBrzW2Ib4ljyxkbJEHuM464qaiqVNt1B6bkJDp2YiPMhj6T0FVz2msHykQW254LdAexIyDx0rrcbp3QWqi60H7TBkK3lDMBEARvPc8geogek8CDrrly+Oy8ADCgeg6+/rXumNppuMdpAyDzP9fcVp1eouXwBZQgDmBMjnMcCpY8GHEnLu/X2K3qlKuxJC27ICzLnj39aqdQGL+ZiD0zAH+Ksl8J3/ALy64siJB+Yjae3epdqxpXzva5/uMoo5iMCRwTzXcmWL2XYlCElz3KazZcsFcgg/zD9fnXQItjTIVn4jtG3eACAf5OvXqe3pVT4p4fDAq2QMHjH9DW5tKd3mbgfNg9OO4MR6Ukmu7/lEU0/I2X9Qzxu6cV49llAJETxOD9uakXdXbRxtQQBM7jM8gz8og9x9oExrrSZMzxnoB04x6/4rTjy21CCpFE8dLVJmFKUrUZxSlKAUpSgFKUoBSlKAUpSgFKUoBSlKAUpSgFKUoBSlKAUpSgFKUoDxlB5E1v0ahDICKm2CRg7hEb5OcTBHY0pWXqccXHV3NHTzalp7FbrJktAMjJ/I9u1a9K92dytg4M5EAnBBpSq1hTyae1WWPK1DV8yRrb4BEgZPbj2+9ZjWXioVdqiOVH45mT/elKhPGpZWuOP2JQm1jT+pGm/IO9p9wP6RU27admhn2riGdiQIUuz5MQDAH2FKVnkqdF8d0b7jvuxcaBiCCIEHIByrE/WDn01RXlK39KqhZi6h3I9BEQQDwft+vwFeUpWhRSba7lDbaoUpSpHBSlKAUpSgFKUoBSlKAUpSgP/Z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AutoShape 10" descr="data:image/jpeg;base64,/9j/4AAQSkZJRgABAQAAAQABAAD/2wCEAAkGBxQQEhUUEhQWFRUXGBwYFxgXGB0YGhoXFxUWFxoXGx0dHiggGh0lHRcaITIhJSorLi4uGx81ODMsNygtLisBCgoKDg0OGxAQGzIkICQwLCwyLDQ0NTY0NCw0LCwvLC0tNC8sLCw0LCw0LCw0LCwsLywsLC00LDQsLCwsLDQsLP/AABEIAKgBLAMBIgACEQEDEQH/xAAbAAEAAgMBAQAAAAAAAAAAAAAABAUCAwYBB//EADkQAAIBAwMCBAQDBwQDAQEAAAECEQADIQQSMUFRBSJhcRMygZGhsfAGI0JSwdHhFGJy8TNTkiQV/8QAGgEBAAMBAQEAAAAAAAAAAAAAAAIDBAEFBv/EADERAAICAQMCAwYFBQEAAAAAAAABAhEDEiExBEETUfAFIjJhcYEVobHB0RRCUpHhI//aAAwDAQACEQMRAD8A+e0pSvZPKFKUoBSlKAUpSgFKUoBSlKAUpSgFKUoBSlegSQBkngDk0B5SrW3+zeqZd3wLgXuw2/WDn8KxfwS5Egqx7A/3xSPvfDudaa5KylbL1lkMMpX3H6mtdDgpSlAKUpQClKUApSlAKUpQClKUApSlAKUpQClKUApSlAKUpQClKUApSlAKVaN4Fc8oBUkqWjONseXjmaw8O0fzOzAbCfKcElZJzI2kRj1HSs76nFpck7o6k26NGn8PuXAGVZBMAyBJzjJ9KjqssF4JMQcZmM9q6HX6yUt7GJYt8QKuZmTzu8ozj1yIqab4VA4RjMgmMq0SD5hg7gB71534pJPePr19C3wnVlBqfB7ivtQb+5AgD/l0X6mvU8FeG3FVZcwSM98g9B96nv4tcLGUJQsCTkx5TxkZPXrHrWy/4kBbtwCXJPCsYxMfN3xnmKh+I5aWy+ZP+nd0zSngtuAGZgw+cHAk/ScTxz1xXU+GX7lhf/z2tMO7DysT7sT+f0FVg15NgEAkrG8ASRKxBkYGczVbotIXgCEUcKggZxnv9IrmOfU9VaVUn3/5RbCMcauzqtV4tccDfbub5EDaSp/47cVTeIRcub7YYSBM4zHTrUnSeCE7UZnKswgCBB6ekkwBxk+tdBpf2faICNujIPzY5mtHR9MsOaTm6aXn5/t99izNkc4qt/X6nJhsQ43D6fl1qFf8MsvkeQ+mPwOPtXVeJ+EtbMMpB9a57V6eK9nVavlGNwX0KhvAyfkuW2xMTB9uwP1qNq/Cb1oS9tgByRDAe5WQPrU91j0q/wD2Z0H+pD3bu9xbPlUEqOJyQDMThR9jXldV1GXplrdOP5/waIdPDI6WzOEHfpSuu1OtGplTG0fwkeYEYGQAsDjiqu54aFkMd3VfLtYekjB+1SxdbqXvRr19it9LLemUtK9ZSMEEH1xXlbzKKUpQClKUApSlAKUpQClKUApSlAKUrbb07sCVRiF+YhSQvvAx9a42lyDVXoE4GTUu9oduyCHmNwBGD2kEyPWrN7NtijkfCwMJC+bo3WccjaMyJNZcnWY4Vvd368yWl80U2o0j22CupUngEcz27/Spn/8AMLXSqghd38Ug7evSR1zVn4fcUyzXS7r82J8h3DaAMj3DZj3FaT4itvElkBJWAQSSZnHEDtj06Vgn7QyP4VuXQwu3as3WLSlro+EisylFiAOMREQWgyY7etb7dvThQ7W1kcCFhyvYBhGfafzq9NpEdiPjbmPdhO4yYndgY5yRnA5rZZ0hYREi3/CSTHmzAnzGe0wKwvJP/Jl8MUbuLXr6nQpprAOQyBxLbVBYMu3bBxOe4+pmod+3afBUEg/OckrzDDp0P6mtF+47AEowiF3eYiWIA5yfYVD8VVMMrEkYZSZKzkSIEdfwqODCpzUXKjTHJ4cd1cnyTnKKsSoH06jsHY/hVbcuLwoPp0AzMwOfwqOpmva9jF7Pxx3luVTzuXCo8IOckE81v0bFCDJPoYP5gitYFb7YrW8GNqnFFXiSXctNNqBwEUT1gEg+hjj0M1beFaX6+9VGiSuu8EsSRAmrMHT4sNuKojkySnyXnhmgOCrMjdGUwR98EejAiuh01p7aQGJ6y2TJyST15rDwrTkAYP2q1gVi6jw5TbaTORc0tmcb41pyxJbJNcV4ppomvpni9quK8X0T/wAjf/JrfinHw0uCG7Zw+pSsdPqb1gg2yySZHYnvB/OrHWaG5/63/wDk/wBqrrmiuf8Arf8A+T/aqcrxzWmTTXzLY6o7qyw1N5bjm5gu3znIJOORJH1qBrXifavNGpXdIIOOcVp17c/T+lebHEoTUE7qjS5WtRmNQjiGA+okV5d8HRhKkr7ZH6+tQLfNSEukcEj2r2Y5H3VmCWJdiNf8KuLwNw9P7VCYRg4PrV9a1jAcbh+utbPjLd8rW9x6ADcfp1qVwfeit45I5ylXOr8MQfz2p43qYMcxP96g3PDnGQN47rn8Oa4le63I0RKV6RXlcOClKUApSlAKzt2yxhQSewE1hW3T32tncpgiuO62Oqr3Jdm98G4tq5ZQh0JBZQWDrJ5ziIxXSaHXbSioxCPJgTK4JjaBiZHMmK5v46MJCgMDuOJ5J3H1kH/qtFi7fPmgeVScHzMO4M5g7W+mK+f6nHNy/wDTb9Psa3hjJXB7euS/1DCxdb4VsgsZYgcyIhtuYmPKe2KrfFgvwlRVKPMhQBBUzuDeb3gCOR61lb8PurDO5AYFi3mK7pj4Uxu3enHrUjRaXa1wXsYlQGXCkTuIEhzOBtM1m43LUscY3dsmoF/06wAGUZOZM5EiJUDieDHrXO+I5bgGY6j86naO+0QZUARt4jMwY9/w9axu6TcZXryI59jVvTxx66m9i+sii+5p04WQV8rDieeIwfacYqYm1LUXC+5ml2EjdMgrjAG04A9J9dnhdm3PIW5Meb5faDE+tW2o0xXzObY7ncySfp1p1KUcmmKfry+RKONZIqUu3rcqQGZQEYhZGD5jhpA3HP2mvPErxyHQEsCMQPSZ6wfyqyTWoJ81oHgnzsfoSM1V+JakXGG0eVRC4gkdzVnSdPOeRa4tJbnMuiCco1bIVtIHas6Ur3jCZIKlWRUdBUuwKkgWmhFdLodxA+FdNpxw0Ej2I5j2rn9AK6jQLIFTcFOLjLhkU2naOlsftE9pD8VS5WPOdttRIPztMdDBCjtE80n7HeKm1a1DIRcJYOtsFny2GJZEJZpGVC7gApIAYExf2o0967YKKf3ZgMoBmJMk9SMkRI9utUn7M+BM9+1avfFFoJK/DWBKkbd2CEJE+fDcebM18tlTxZHBt7XX07G5pSippH1D/XM5O0gQrArGfiRbIycQu6Djk9IiqjxrS/GeVN+1cQBPiqAAylkYqQcOMcxgFoInMfxv9odD4cUtMoDbdqpZAO1HYFicgCSAxJyec1F13idu9bL6dmYhviD4bFSW2ldrrIkHs0dIrFktuwyLrUOltMzXLlxbdscgMfIG80/MzEETJM7R6zQ63xhbdwA+YMOjJ5YAkkGImfwqLodSLtv4lzdfuo07GYjbzMCdu+MSYHA71lqTYBDPM7iY4EswYMV4JUxnpn1qHh099yKZA8R1nxWBAKgCIP3nGOv4VW27ihmLrvABxjmQOpFZ6nWhnxG0ARGDGclYEfSqjUS7LsMMGkSYB7ieuJ/CvVhCsaXBLsXF7RKzDZ5AYwYOY9CY/rU/w7wxVhm85I3CBiAJx39Jqtsaq40AAkrBhCD1zONsZ5554q38D8St6hCygg22KSSIJgZBEAyCMQM1Vlz9RHHo1beue52KxrtuSdRfssgW5kE5jHHBx+dQH+Eqn/TuodvlknpnrNQ9awNzYbbpuO1SQCGbJgcjIE+09qj6d7al0DIp+V8EMRIn07/oVVCGSMdNun27Fc1qXmT7lzeUQBZGNphoC4hsZ5MEya32zZg7gqGYHwxuYHudoMexrH4ZXabYgD69skTzjmtFi6ybiUZJk7gwCqMGIk4xwO5qdZIbq19BCPhx2V+Y8Rtp/Eu9ZgNBHbE9Pv0qtbwxH/8AGxU9mz+vxro21wCHawuTGMMTPTaZ6SeOlQU0iF4Kur8wDA78ZIr0un9q+7WZW/P1RRkwwlNqGxz2o8NuJysjuuf81DrrtSr2YLglTweo9DWk27d7lQx9ob7j+9etiyYs0dUGZsmGeN1JHL0q413hKoCwfb6Nn6CM/gap6lKLjyVilKVwHoNZXbrbTtMMfsc8kdD0msKVGcFOOlkoycXaLI6u6ygII2wWbltxyZH/ACjMdzW9bGp1BWCIzEfCmFjdsAyGjpBwevWtsX9pEgMPUBvpB5Hp+Vbf9TtdWCooBBkA7ZHYjKHA+w5ivGz9FOG8N0bMeWNe6kpFrrdosTB3q0RthmEwSTwwmYiD6Vl4b5IjYd2WDqTs68dSZzE1rvXxfeXUpIEtuknGNx4Y+vtWu14YHJiW7xImAw4GeozWWOZxx+G+C+OLJ8V0y60eoDydoO75io3OVyAxBOU9cEetVyWEPmedhOCHGOMcMV5wGgmojq1kfuz5RAH83T5WnA9Djiru++UEqN+DvULLAemCMc9cVXHJPH8L5KZQlHJU3z3KjbbgrOeQw5IP8O3j6jsay1NhSoZCoAw2SczyZyG4xxPFSbF+0DtZAHmZChSoz9Co7884rHUojGApyRE8wB9yT+VWrq8yd2y6OCMrpvYjX/Drg+WHWJBEA/af71CYspgiD2NX/h7BPKCSI2jE8YnJB2AyNwmvf9bJ23Lakdyh9ODMRzyJq/H7SmtpK/yIvHBKr3KJLhqXYuGui/0elTJCR6HePcBSZ+lWCaSxs3C2hHTyx/mrvxWH+LOrprdKS8ym8MBdlWeTHMV1Fi9YtbWN9haYYdUNwA48p2GZOen8J4qs8M8QOndy9m2ttVxAEySdo3Sdxwe3BrpfAfGbbWy1lAhYkkBRJaDliuJ8vfiKoz+0sjlePZfY5ijikqlyafH/ABN7CoNN81xmT4z+UKVWSNp4MGRMzER0PzjxP4pvKlxzfNwAzbJIKHyTwu2FUAggQIkQRPS+M+IOdS9q5+9S4VDB3+EiIBuZxOLbeXbu4YsBicavBv2bOsuMEIsC3MAIrrlwofazF5YWgN4O07MAVjlkc3ryOyKm70pUUviFnTWl3W7TSpiLjBkZSQN52lSHnoCa90Hh7gC78RVMZ2sQ4Hm6iRwCTnAzXReEeCWFvXbTOuouoWFxXAW3ZtBlJvtOZ5gT/eqbxXWF1L6SUthnClbfwydt1wVYj+IYHJlds5mqnKy7FCdbk2146CI1FsYx8RMNjqc5+/0NV+o/Z+1qGa4moYzxuAaOsCYIAkYERVFvcSXkz/KO2eIwMdulbtM9tPPcWVAkg9McyeO9NDjvFnWmW6/s5twboiNoAEZPuce1RLvg6IRuQsY6tGPoaxt6re6uZUREEyevJWSfpW7RKu4g3EZjlR9IHI7d6OeRLeRX797oXmCL5EMsR5FggiQJBbG7OBP0nndprVohlKc52ksrH0aMgyc4+9Q7l+5uJVLbKpxB9uIGDNZaZlthmbbvI2xE46ARH67UV1yVPUrNVgKt0gW58ylGksQvlTaJyphj9JmOKl+LXEEbgkdWZVBUxxvYEjH8vBHIqBpLgXaqKQxzM+YCOpAya06oNckvuzHzCBI7H6VNSafJOUJSS3J2idrkI262FjzcFszmDngYIHX1qdqtOBCl5B5xmekDAnnqK1eFqpUKDAHAgD0zHaayuL8QFLoAAPl3TtERFxRgbhHX8RUVmlq5OTk4R2KzUaGG/wDHtLAbbkmSszPER7TyR61K03h7oB+8Pec9OMhh3/OtWn8U2gr5mmT8UrtV1Ebd/uDwsfL0msz48bXyhXGJkkKO/Ay3oJ9a0rHPNtFblmLKoq8iLS1pt+Lj7hnGRz1yTXLazVbCVQ7iDAJwMde/0/Kmu8XuXZEhQeiiP8/jVfXq9F0k8MXqfPZFHUdVGdaFwbHvs3zsXPdunoscD0zWulK3RioqkY5ScnbFKUqREUpSgMihiYMd4x960jXKvB3TyBmferPRak/K7/ujyh6GDlTnB4K9zI61Cv27e792IXoMxjqJJNZvEyuWlKvmX6Majqb+xs0jblz5R25IHYYyOf8AFWHht4KkI++TAGVfcTOQBMck8iqoGK2AzwSjfzDE+/rNZ83QKSbT3LI9Ra0yWxbawsrAMDDfKYgNAyBMZHBEjivV8KuHzi5t6qAZJwMCJCnAw8VH0Hidxbo3vPIIjkSTgREzGcGAAKk3NWJwxUHI/m42yY65yfavInGUHT2Ltc5LTS+pAv6oqwIyTBJdjgAqDgdYnmYPSrfQ3bTwhDEBZJRVmWOcgybZzM8RVc2oso8up2gbiFG6egBG4eXuQwyOtaGa3uL2WRRJg7yrJj5rQnzAbuvBEdJrlakcyO3SOltWFcglxK/KvTt5Aefc1F0/iJW4wDKxJwHWcEeYuAMLmZBkR61lo9eHuDcJcDzebaGPl3ODwQPNgcx6VE1NgIdtt3JGZHc8kjj6j/qlRSdMhcp3FlotybblFRyrA+UMyw3m8sgBOSBPbit6a9jaJRQEn5STx/LzIJ6+5qj8P1LpIYBj0ecEMxwR3iR9K1DWqGBZiASTH8MzMELmPX2FScfI7jjKN2Wh8Q+IoDm4yg5GNwETCjggSOelNPfADNuBt2jKjdtljPEQ/l3HKHBxUG3qCC3wA7Bvm2EkbeNp5ZlzweM1X29S6ghNu2fLKZUEkkKTwMmpaUIqVVEvPE/2huX9gVg6rBnbJBYA7J3DcAcAkZHJqd4drEe2zXBatrbUB7jG4sAtIUlHm7uM+QRG0nPAprVlFthjsLAxtOWPGQIkiDyKkaDxT4RuPaQoSV82+WUTG0bgARk9C2D0qGz2SLa071bOhsW9LauWri3PiSfMtiAjmPKHli22Cck/TmrLWfthbZmsG0htszsSfNHmJDDaDIyMjIzE1851Li3d3bHUMZHac+eCBgkHH9OJ+muNefeiM4tpkltoDAufiKuBjdxmeorjxR5ZHJkyeex1F7w3S6ksbbopWNysdsTBBB6jj26xVb4/4WLX7svbV1WVEg+UyASCRIlT9jUTS622x3sQLpGXkBWA242KOREAqBWjUaUvcINzyDzHb82ZkIDgtgyTFQUGpcmldVGWPdb9xY8OtoBnYnedxdzmVAHkB7NJFV2vu2jdVQoRi0NH8GeSGJk5jmOte6hH07eUuqP8k43DrMTn0x7VhptYqjaVLckiBJIgzuORxMDtFXpdzItXKdok+J+LhSqWV3XCdq7SZPQ5n0+YRHfmsbGmuyBcUBmkxuDCeSNyk55n1rR4bq0e4u+yEKmQR8wAwRngmfxqW9ne5Jd9qEt5W4yTDEYkc4/CuSpKqoRWmVGrVO9oGUMR0P5QDwM0t3VYCQFj5oGSImAB1gcY/CrC7eNq35rrRjbKhmJ4gknvGYnIqm8S12AzliOgARZPH2/3cdqjBOW1FyknaJdrxAKzC2gCgCHcxJ5Yn+VQcR61WeKeMXL7qlsDCwWWcnusxA95qMlt7nnusQpzH65Pqc1sN2BCDaPxPvXsYPZ0fjmZZZtO3Jg1kAy53t26D9dhRmn9cVjSvVSUVSMrk3yKUpXTgpSlAKUpQClKUApSsgBByZnAjp1M1w6Y1itwHANZV4BFcerajqo2B5ENx0PUe1TDbVhuLgfXaD7TjrxzUCs0ePbqDwap6jp45lT2fmTx5XAsPiC2hwLjHykgK42QcEmdnBz6/WoWttoXm2Cq7DCSCAWBEHAjrioe3zBoKQebfzLHJzhl9MVp17Nkbju79D2OBAxXk/07jKjZFb6jX4PrCrhSccj/AGkcEdu327V1ej8QKjaeYwTn2Brg7SsnmIroPCNbvUjMrj6HA9x/io58KcbLE7dHTWNXafcrqkZkxuuKM5TBAnByO1RryoylbALPGDcBCtLHqMEgdMfSqwn8fp+v+qy07EcGPTI46/0rJ4fkdWOm3Z0Gn11u1bAWUMbg1tiLsklijnjYDjHYTUW9bd1e8LQW2DOCq7eMbScjI471XnW7TEkA5M5k/bP1r0a+5iGGI2vIJif6U0FXhyg7W7JulRLn8+1fmE8YMQBkjHpUnW+JjatuGcoYtpt27Fws7gPMCBPm9OtQ9PpFZJ3stxgYeUCDgkMIkyATOKh/GZWJLEnqfb2gflzXNKOVrnzwWWo1dy5G5GkD5rjbv+I9QM49ajHWXQoBG5ASV34gnnaBWpde2JzAgdT9Jn9fSsbVxRje2ceZsD6wJGCY6+nUk/Is8OKjT4N67ZLSocn0AnvwBjoB29626fRtcbapLZ7TgYEyP4iZ71H1iKAuzqdsAgkmOfKMccR+WMfDLu1iswHBH1HTt+A4+gUyOpaLiWHiWmvtbINuIkAtBCHuqGNpj6Z+8P4YtkC6OneASOfX7Z4ycVC8Q1zPcYxK2goBbA3NJJMQTAgAD+tbW8QVRFySZJ2xJyT3/r3HarPDm6SVkIbR8iWmlt7mYEKgMAlgPN/KJMnJHr+NbLzFVJwLccSBM9GPb0GT3qgu64sywogEkKc+YyJ+xithsM0G4dqjgD+g7+vNasfs/JNqyLy0jZe1rXfKme7Ee/E8DPXPoK1CytsR8zRHoP1+orNrsCEG0fia017GLp4Yo1FGeWVtka78WcGR2NejURhhHqKkUrnhyj8Mv9nfEi/iX+jJ0K4II65EYPvWNWGvCsiODmYIiJ6/WDVfVmOWqNshOOl0KUpUyApSlAKUpQClKUApSlAKUpQClKUB4yyImPWvbVncAtxojt8vp7Gtumthmhm2jvG6testJld0gwJ2nEnDeqyCCOfwnLmlBSt7vyNOJTapceZnqdIIgcj8qi6C2AzQIJH5fo1hp7z2jsPmAO3Bnaecd1IyKlNbIIcf2/GoTcc0GkixJ45XZIu4wPfv06frpXinMH7Zma3aW6OUUsf9rAMpM5g8D1H+azu2iWPlIJHygGc5k459h0+/jTdOmqNCnb+Xmak1AaVbaTyAT068c1i+iYJ8W1IWeZ8s9oGf600uiN3e6ozKvJgnaCDkwODBrcusuTG0TBUvkAqYElduCPoM01U9hKT/ALTRpdN8doKqkiWNzCgqYgmJJn0z9K8XDFCCpX6SB2jkeuMGpFzdbUFGVcgsHgKVHVYHm/XFe6Lw9tUGuOyXBJMnylgJwmPNEEQPSipq29jmpp78ESyfiMNoYjuYUn2B6f2rfpryBgxVsZB9RxAjPQ59Kk2NOXkMTbQAAnNxs8QvQY59q8XRqhgEYxLEdvvMd6g5I65J3Ez3JeZn+YxG9vIRys7fp9YqDcsh5Kyw6EZnMD1yf+utbtYbNsDdLtyqhdo9ySMdupqvbW3HwoCz0UZ+/Pp7Vfh6eeTeOyKk1j2sw16jcATBV90KIEiPmyc446VjptMbhx9alWNAFE3DA7Vnd1HRcCvZwdMsa3M08t7Ho2WuBLVouOWMmsaVpKW7FKUocFKUoBSlKAUpSgFKUoBSlKAUpSgFKUoBSlKAUpSgFZrbZlbaCYEnt/asK9HX1BH0PP69B2qE9Tj7vJKFXvwZ6HRuUjfbc9IYFoWYXuYk4ORNar974WHx6d/al22j/PbRvWNp+6wfvW1ncgqHZlkEB4JUj/dMkHiYnIPesj8TFGqTRqThOV3TILWU1HX4UcggkKT7dJjPFb/DtTdtNtRgHTylZPnUdhwWHtMDvUXX6QoA1oMVDGW6jjB9jOe0ZNabV5LuHw3RhwfT0rM0su0jRwdLp/HZbd8QkDDCdkHqWAjd1iJ3DAg82OpuIyqNqhx8ptqUJGNxYnn+8jiuIa09h9y8dx27Grjw/bqfluOW2jcD84AJEAiAQPY+vMVizYNBDRctSLVrIvBrMI6z+8UOFKsOG44OCfX61heuXLICILTgYSROzHygGSYmZ+/rhp9KlowLQE87l3E+5ImTPc/0OV7xIpuKWAltRhyAcjOV7HgTFUJO6juiyUU1uenegBZm+Meq+VgDB3SFIPaIzn1NQb/iBRvhaY77pxugHJknzsPM3rgDHaK599ZfunzOzEzP156cflU/RaRkVmYkSNp6iDyJGZ9q2Q6W1vv+hBbO2SLPh11hvunk5bcGJPHIJB7c9K3XHVfLbjHLZye0zBH6x1im6WAUkW05CYDH+w47mMTWu/ow0CYA/hHFeljU9PHBTNxUuRqLlwD5tzT9QOwFYKTcnaWVgMxx9elbNZ4aQQSGU45GSOJE+1W/hly2lu6GUksAJET9ZgAVybmn8vX5nI6X9fX5FILl3iB7xVt4JoPiea48NMICBsJj+LHrj6VFrfpL+w+nap5MM9LqTZGGWOreKLAhHYpcQKwmSuCOZJ6N9qqnAkwZHQ8Y6Y6Vsv6hnbcxk9wIHXAnMZ5OT1rTVmGEord/YryyT4QpSlXlQpSlAKUpQClKUApSlAKUpQClKUApSlAKUpQClKUApWyxaLsFBAJxJMD6ms9fplWFD7v5iJHtt/zVcsmnZbsnGF79iPe1PwWgzJHKkfKeD/K3cD+5qJ4hbbaDcZXMjY4UAlczugZ9pJBr3W3mC7WCkDho/Hn1yP8AFV1myWkKpOckCYBxJgYGRmvMnJydtUz0IRUVSZaaHVMgi4quhxLTPOOoJHpPBrzW2Ib4ljyxkbJEHuM464qaiqVNt1B6bkJDp2YiPMhj6T0FVz2msHykQW254LdAexIyDx0rrcbp3QWqi60H7TBkK3lDMBEARvPc8geogek8CDrrly+Oy8ADCgeg6+/rXumNppuMdpAyDzP9fcVp1eouXwBZQgDmBMjnMcCpY8GHEnLu/X2K3qlKuxJC27ICzLnj39aqdQGL+ZiD0zAH+Ksl8J3/ALy64siJB+Yjae3epdqxpXzva5/uMoo5iMCRwTzXcmWL2XYlCElz3KazZcsFcgg/zD9fnXQItjTIVn4jtG3eACAf5OvXqe3pVT4p4fDAq2QMHjH9DW5tKd3mbgfNg9OO4MR6Ukmu7/lEU0/I2X9Qzxu6cV49llAJETxOD9uakXdXbRxtQQBM7jM8gz8og9x9oExrrSZMzxnoB04x6/4rTjy21CCpFE8dLVJmFKUrUZxSlKAUpSgFKUoBSlKAUpSgFKUoBSlKAUpSgFKUoBSlKAUpSgFKUoDxlB5E1v0ahDICKm2CRg7hEb5OcTBHY0pWXqccXHV3NHTzalp7FbrJktAMjJ/I9u1a9K92dytg4M5EAnBBpSq1hTyae1WWPK1DV8yRrb4BEgZPbj2+9ZjWXioVdqiOVH45mT/elKhPGpZWuOP2JQm1jT+pGm/IO9p9wP6RU27admhn2riGdiQIUuz5MQDAH2FKVnkqdF8d0b7jvuxcaBiCCIEHIByrE/WDn01RXlK39KqhZi6h3I9BEQQDwft+vwFeUpWhRSba7lDbaoUpSpHBSlKAUpSgFKUoBSlKAUpSgP/Z"/>
          <p:cNvSpPr>
            <a:spLocks noChangeAspect="1" noChangeArrowheads="1"/>
          </p:cNvSpPr>
          <p:nvPr/>
        </p:nvSpPr>
        <p:spPr bwMode="auto">
          <a:xfrm>
            <a:off x="473075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AutoShape 12" descr="data:image/jpeg;base64,/9j/4AAQSkZJRgABAQAAAQABAAD/2wCEAAkGBxQQEhUUEhQWFRUXGBwYFxgXGB0YGhoXFxUWFxoXGx0dHiggGh0lHRcaITIhJSorLi4uGx81ODMsNygtLisBCgoKDg0OGxAQGzIkICQwLCwyLDQ0NTY0NCw0LCwvLC0tNC8sLCw0LCw0LCw0LCwsLywsLC00LDQsLCwsLDQsLP/AABEIAKgBLAMBIgACEQEDEQH/xAAbAAEAAgMBAQAAAAAAAAAAAAAABAUCAwYBB//EADkQAAIBAwMCBAQDBwQDAQEAAAECEQADIQQSMUFRBSJhcRMygZGhsfAGI0JSwdHhFGJy8TNTkiQV/8QAGgEBAAMBAQEAAAAAAAAAAAAAAAIDBAEFBv/EADERAAICAQMCAwYFBQEAAAAAAAABAhEDEiExBEETUfAFIjJhcYEVobHB0RRCUpHhI//aAAwDAQACEQMRAD8A+e0pSvZPKFKUoBSlKAUpSgFKUoBSlKAUpSgFKUoBSlegSQBkngDk0B5SrW3+zeqZd3wLgXuw2/WDn8KxfwS5Egqx7A/3xSPvfDudaa5KylbL1lkMMpX3H6mtdDgpSlAKUpQClKUApSlAKUpQClKUApSlAKUpQClKUApSlAKUpQClKUApSlAKVaN4Fc8oBUkqWjONseXjmaw8O0fzOzAbCfKcElZJzI2kRj1HSs76nFpck7o6k26NGn8PuXAGVZBMAyBJzjJ9KjqssF4JMQcZmM9q6HX6yUt7GJYt8QKuZmTzu8ozj1yIqab4VA4RjMgmMq0SD5hg7gB71534pJPePr19C3wnVlBqfB7ivtQb+5AgD/l0X6mvU8FeG3FVZcwSM98g9B96nv4tcLGUJQsCTkx5TxkZPXrHrWy/4kBbtwCXJPCsYxMfN3xnmKh+I5aWy+ZP+nd0zSngtuAGZgw+cHAk/ScTxz1xXU+GX7lhf/z2tMO7DysT7sT+f0FVg15NgEAkrG8ASRKxBkYGczVbotIXgCEUcKggZxnv9IrmOfU9VaVUn3/5RbCMcauzqtV4tccDfbub5EDaSp/47cVTeIRcub7YYSBM4zHTrUnSeCE7UZnKswgCBB6ekkwBxk+tdBpf2faICNujIPzY5mtHR9MsOaTm6aXn5/t99izNkc4qt/X6nJhsQ43D6fl1qFf8MsvkeQ+mPwOPtXVeJ+EtbMMpB9a57V6eK9nVavlGNwX0KhvAyfkuW2xMTB9uwP1qNq/Cb1oS9tgByRDAe5WQPrU91j0q/wD2Z0H+pD3bu9xbPlUEqOJyQDMThR9jXldV1GXplrdOP5/waIdPDI6WzOEHfpSuu1OtGplTG0fwkeYEYGQAsDjiqu54aFkMd3VfLtYekjB+1SxdbqXvRr19it9LLemUtK9ZSMEEH1xXlbzKKUpQClKUApSlAKUpQClKUApSlAKUrbb07sCVRiF+YhSQvvAx9a42lyDVXoE4GTUu9oduyCHmNwBGD2kEyPWrN7NtijkfCwMJC+bo3WccjaMyJNZcnWY4Vvd368yWl80U2o0j22CupUngEcz27/Spn/8AMLXSqghd38Ug7evSR1zVn4fcUyzXS7r82J8h3DaAMj3DZj3FaT4itvElkBJWAQSSZnHEDtj06Vgn7QyP4VuXQwu3as3WLSlro+EisylFiAOMREQWgyY7etb7dvThQ7W1kcCFhyvYBhGfafzq9NpEdiPjbmPdhO4yYndgY5yRnA5rZZ0hYREi3/CSTHmzAnzGe0wKwvJP/Jl8MUbuLXr6nQpprAOQyBxLbVBYMu3bBxOe4+pmod+3afBUEg/OckrzDDp0P6mtF+47AEowiF3eYiWIA5yfYVD8VVMMrEkYZSZKzkSIEdfwqODCpzUXKjTHJ4cd1cnyTnKKsSoH06jsHY/hVbcuLwoPp0AzMwOfwqOpmva9jF7Pxx3luVTzuXCo8IOckE81v0bFCDJPoYP5gitYFb7YrW8GNqnFFXiSXctNNqBwEUT1gEg+hjj0M1beFaX6+9VGiSuu8EsSRAmrMHT4sNuKojkySnyXnhmgOCrMjdGUwR98EejAiuh01p7aQGJ6y2TJyST15rDwrTkAYP2q1gVi6jw5TbaTORc0tmcb41pyxJbJNcV4ppomvpni9quK8X0T/wAjf/JrfinHw0uCG7Zw+pSsdPqb1gg2yySZHYnvB/OrHWaG5/63/wDk/wBqrrmiuf8Arf8A+T/aqcrxzWmTTXzLY6o7qyw1N5bjm5gu3znIJOORJH1qBrXifavNGpXdIIOOcVp17c/T+lebHEoTUE7qjS5WtRmNQjiGA+okV5d8HRhKkr7ZH6+tQLfNSEukcEj2r2Y5H3VmCWJdiNf8KuLwNw9P7VCYRg4PrV9a1jAcbh+utbPjLd8rW9x6ADcfp1qVwfeit45I5ylXOr8MQfz2p43qYMcxP96g3PDnGQN47rn8Oa4le63I0RKV6RXlcOClKUApSlAKzt2yxhQSewE1hW3T32tncpgiuO62Oqr3Jdm98G4tq5ZQh0JBZQWDrJ5ziIxXSaHXbSioxCPJgTK4JjaBiZHMmK5v46MJCgMDuOJ5J3H1kH/qtFi7fPmgeVScHzMO4M5g7W+mK+f6nHNy/wDTb9Psa3hjJXB7euS/1DCxdb4VsgsZYgcyIhtuYmPKe2KrfFgvwlRVKPMhQBBUzuDeb3gCOR61lb8PurDO5AYFi3mK7pj4Uxu3enHrUjRaXa1wXsYlQGXCkTuIEhzOBtM1m43LUscY3dsmoF/06wAGUZOZM5EiJUDieDHrXO+I5bgGY6j86naO+0QZUARt4jMwY9/w9axu6TcZXryI59jVvTxx66m9i+sii+5p04WQV8rDieeIwfacYqYm1LUXC+5ml2EjdMgrjAG04A9J9dnhdm3PIW5Meb5faDE+tW2o0xXzObY7ncySfp1p1KUcmmKfry+RKONZIqUu3rcqQGZQEYhZGD5jhpA3HP2mvPErxyHQEsCMQPSZ6wfyqyTWoJ81oHgnzsfoSM1V+JakXGG0eVRC4gkdzVnSdPOeRa4tJbnMuiCco1bIVtIHas6Ur3jCZIKlWRUdBUuwKkgWmhFdLodxA+FdNpxw0Ej2I5j2rn9AK6jQLIFTcFOLjLhkU2naOlsftE9pD8VS5WPOdttRIPztMdDBCjtE80n7HeKm1a1DIRcJYOtsFny2GJZEJZpGVC7gApIAYExf2o0967YKKf3ZgMoBmJMk9SMkRI9utUn7M+BM9+1avfFFoJK/DWBKkbd2CEJE+fDcebM18tlTxZHBt7XX07G5pSippH1D/XM5O0gQrArGfiRbIycQu6Djk9IiqjxrS/GeVN+1cQBPiqAAylkYqQcOMcxgFoInMfxv9odD4cUtMoDbdqpZAO1HYFicgCSAxJyec1F13idu9bL6dmYhviD4bFSW2ldrrIkHs0dIrFktuwyLrUOltMzXLlxbdscgMfIG80/MzEETJM7R6zQ63xhbdwA+YMOjJ5YAkkGImfwqLodSLtv4lzdfuo07GYjbzMCdu+MSYHA71lqTYBDPM7iY4EswYMV4JUxnpn1qHh099yKZA8R1nxWBAKgCIP3nGOv4VW27ihmLrvABxjmQOpFZ6nWhnxG0ARGDGclYEfSqjUS7LsMMGkSYB7ieuJ/CvVhCsaXBLsXF7RKzDZ5AYwYOY9CY/rU/w7wxVhm85I3CBiAJx39Jqtsaq40AAkrBhCD1zONsZ5554q38D8St6hCygg22KSSIJgZBEAyCMQM1Vlz9RHHo1beue52KxrtuSdRfssgW5kE5jHHBx+dQH+Eqn/TuodvlknpnrNQ9awNzYbbpuO1SQCGbJgcjIE+09qj6d7al0DIp+V8EMRIn07/oVVCGSMdNun27Fc1qXmT7lzeUQBZGNphoC4hsZ5MEya32zZg7gqGYHwxuYHudoMexrH4ZXabYgD69skTzjmtFi6ybiUZJk7gwCqMGIk4xwO5qdZIbq19BCPhx2V+Y8Rtp/Eu9ZgNBHbE9Pv0qtbwxH/8AGxU9mz+vxro21wCHawuTGMMTPTaZ6SeOlQU0iF4Kur8wDA78ZIr0un9q+7WZW/P1RRkwwlNqGxz2o8NuJysjuuf81DrrtSr2YLglTweo9DWk27d7lQx9ob7j+9etiyYs0dUGZsmGeN1JHL0q413hKoCwfb6Nn6CM/gap6lKLjyVilKVwHoNZXbrbTtMMfsc8kdD0msKVGcFOOlkoycXaLI6u6ygII2wWbltxyZH/ACjMdzW9bGp1BWCIzEfCmFjdsAyGjpBwevWtsX9pEgMPUBvpB5Hp+Vbf9TtdWCooBBkA7ZHYjKHA+w5ivGz9FOG8N0bMeWNe6kpFrrdosTB3q0RthmEwSTwwmYiD6Vl4b5IjYd2WDqTs68dSZzE1rvXxfeXUpIEtuknGNx4Y+vtWu14YHJiW7xImAw4GeozWWOZxx+G+C+OLJ8V0y60eoDydoO75io3OVyAxBOU9cEetVyWEPmedhOCHGOMcMV5wGgmojq1kfuz5RAH83T5WnA9Djiru++UEqN+DvULLAemCMc9cVXHJPH8L5KZQlHJU3z3KjbbgrOeQw5IP8O3j6jsay1NhSoZCoAw2SczyZyG4xxPFSbF+0DtZAHmZChSoz9Co7884rHUojGApyRE8wB9yT+VWrq8yd2y6OCMrpvYjX/Drg+WHWJBEA/af71CYspgiD2NX/h7BPKCSI2jE8YnJB2AyNwmvf9bJ23Lakdyh9ODMRzyJq/H7SmtpK/yIvHBKr3KJLhqXYuGui/0elTJCR6HePcBSZ+lWCaSxs3C2hHTyx/mrvxWH+LOrprdKS8ym8MBdlWeTHMV1Fi9YtbWN9haYYdUNwA48p2GZOen8J4qs8M8QOndy9m2ttVxAEySdo3Sdxwe3BrpfAfGbbWy1lAhYkkBRJaDliuJ8vfiKoz+0sjlePZfY5ijikqlyafH/ABN7CoNN81xmT4z+UKVWSNp4MGRMzER0PzjxP4pvKlxzfNwAzbJIKHyTwu2FUAggQIkQRPS+M+IOdS9q5+9S4VDB3+EiIBuZxOLbeXbu4YsBicavBv2bOsuMEIsC3MAIrrlwofazF5YWgN4O07MAVjlkc3ryOyKm70pUUviFnTWl3W7TSpiLjBkZSQN52lSHnoCa90Hh7gC78RVMZ2sQ4Hm6iRwCTnAzXReEeCWFvXbTOuouoWFxXAW3ZtBlJvtOZ5gT/eqbxXWF1L6SUthnClbfwydt1wVYj+IYHJlds5mqnKy7FCdbk2146CI1FsYx8RMNjqc5+/0NV+o/Z+1qGa4moYzxuAaOsCYIAkYERVFvcSXkz/KO2eIwMdulbtM9tPPcWVAkg9McyeO9NDjvFnWmW6/s5twboiNoAEZPuce1RLvg6IRuQsY6tGPoaxt6re6uZUREEyevJWSfpW7RKu4g3EZjlR9IHI7d6OeRLeRX797oXmCL5EMsR5FggiQJBbG7OBP0nndprVohlKc52ksrH0aMgyc4+9Q7l+5uJVLbKpxB9uIGDNZaZlthmbbvI2xE46ARH67UV1yVPUrNVgKt0gW58ylGksQvlTaJyphj9JmOKl+LXEEbgkdWZVBUxxvYEjH8vBHIqBpLgXaqKQxzM+YCOpAya06oNckvuzHzCBI7H6VNSafJOUJSS3J2idrkI262FjzcFszmDngYIHX1qdqtOBCl5B5xmekDAnnqK1eFqpUKDAHAgD0zHaayuL8QFLoAAPl3TtERFxRgbhHX8RUVmlq5OTk4R2KzUaGG/wDHtLAbbkmSszPER7TyR61K03h7oB+8Pec9OMhh3/OtWn8U2gr5mmT8UrtV1Ebd/uDwsfL0msz48bXyhXGJkkKO/Ay3oJ9a0rHPNtFblmLKoq8iLS1pt+Lj7hnGRz1yTXLazVbCVQ7iDAJwMde/0/Kmu8XuXZEhQeiiP8/jVfXq9F0k8MXqfPZFHUdVGdaFwbHvs3zsXPdunoscD0zWulK3RioqkY5ScnbFKUqREUpSgMihiYMd4x960jXKvB3TyBmferPRak/K7/ujyh6GDlTnB4K9zI61Cv27e792IXoMxjqJJNZvEyuWlKvmX6Majqb+xs0jblz5R25IHYYyOf8AFWHht4KkI++TAGVfcTOQBMck8iqoGK2AzwSjfzDE+/rNZ83QKSbT3LI9Ra0yWxbawsrAMDDfKYgNAyBMZHBEjivV8KuHzi5t6qAZJwMCJCnAw8VH0Hidxbo3vPIIjkSTgREzGcGAAKk3NWJwxUHI/m42yY65yfavInGUHT2Ltc5LTS+pAv6oqwIyTBJdjgAqDgdYnmYPSrfQ3bTwhDEBZJRVmWOcgybZzM8RVc2oso8up2gbiFG6egBG4eXuQwyOtaGa3uL2WRRJg7yrJj5rQnzAbuvBEdJrlakcyO3SOltWFcglxK/KvTt5Aefc1F0/iJW4wDKxJwHWcEeYuAMLmZBkR61lo9eHuDcJcDzebaGPl3ODwQPNgcx6VE1NgIdtt3JGZHc8kjj6j/qlRSdMhcp3FlotybblFRyrA+UMyw3m8sgBOSBPbit6a9jaJRQEn5STx/LzIJ6+5qj8P1LpIYBj0ecEMxwR3iR9K1DWqGBZiASTH8MzMELmPX2FScfI7jjKN2Wh8Q+IoDm4yg5GNwETCjggSOelNPfADNuBt2jKjdtljPEQ/l3HKHBxUG3qCC3wA7Bvm2EkbeNp5ZlzweM1X29S6ghNu2fLKZUEkkKTwMmpaUIqVVEvPE/2huX9gVg6rBnbJBYA7J3DcAcAkZHJqd4drEe2zXBatrbUB7jG4sAtIUlHm7uM+QRG0nPAprVlFthjsLAxtOWPGQIkiDyKkaDxT4RuPaQoSV82+WUTG0bgARk9C2D0qGz2SLa071bOhsW9LauWri3PiSfMtiAjmPKHli22Cck/TmrLWfthbZmsG0htszsSfNHmJDDaDIyMjIzE1851Li3d3bHUMZHac+eCBgkHH9OJ+muNefeiM4tpkltoDAufiKuBjdxmeorjxR5ZHJkyeex1F7w3S6ksbbopWNysdsTBBB6jj26xVb4/4WLX7svbV1WVEg+UyASCRIlT9jUTS622x3sQLpGXkBWA242KOREAqBWjUaUvcINzyDzHb82ZkIDgtgyTFQUGpcmldVGWPdb9xY8OtoBnYnedxdzmVAHkB7NJFV2vu2jdVQoRi0NH8GeSGJk5jmOte6hH07eUuqP8k43DrMTn0x7VhptYqjaVLckiBJIgzuORxMDtFXpdzItXKdok+J+LhSqWV3XCdq7SZPQ5n0+YRHfmsbGmuyBcUBmkxuDCeSNyk55n1rR4bq0e4u+yEKmQR8wAwRngmfxqW9ne5Jd9qEt5W4yTDEYkc4/CuSpKqoRWmVGrVO9oGUMR0P5QDwM0t3VYCQFj5oGSImAB1gcY/CrC7eNq35rrRjbKhmJ4gknvGYnIqm8S12AzliOgARZPH2/3cdqjBOW1FyknaJdrxAKzC2gCgCHcxJ5Yn+VQcR61WeKeMXL7qlsDCwWWcnusxA95qMlt7nnusQpzH65Pqc1sN2BCDaPxPvXsYPZ0fjmZZZtO3Jg1kAy53t26D9dhRmn9cVjSvVSUVSMrk3yKUpXTgpSlAKUpQClKUApSsgBByZnAjp1M1w6Y1itwHANZV4BFcerajqo2B5ENx0PUe1TDbVhuLgfXaD7TjrxzUCs0ePbqDwap6jp45lT2fmTx5XAsPiC2hwLjHykgK42QcEmdnBz6/WoWttoXm2Cq7DCSCAWBEHAjrioe3zBoKQebfzLHJzhl9MVp17Nkbju79D2OBAxXk/07jKjZFb6jX4PrCrhSccj/AGkcEdu327V1ej8QKjaeYwTn2Brg7SsnmIroPCNbvUjMrj6HA9x/io58KcbLE7dHTWNXafcrqkZkxuuKM5TBAnByO1RryoylbALPGDcBCtLHqMEgdMfSqwn8fp+v+qy07EcGPTI46/0rJ4fkdWOm3Z0Gn11u1bAWUMbg1tiLsklijnjYDjHYTUW9bd1e8LQW2DOCq7eMbScjI471XnW7TEkA5M5k/bP1r0a+5iGGI2vIJif6U0FXhyg7W7JulRLn8+1fmE8YMQBkjHpUnW+JjatuGcoYtpt27Fws7gPMCBPm9OtQ9PpFZJ3stxgYeUCDgkMIkyATOKh/GZWJLEnqfb2gflzXNKOVrnzwWWo1dy5G5GkD5rjbv+I9QM49ajHWXQoBG5ASV34gnnaBWpde2JzAgdT9Jn9fSsbVxRje2ceZsD6wJGCY6+nUk/Is8OKjT4N67ZLSocn0AnvwBjoB29626fRtcbapLZ7TgYEyP4iZ71H1iKAuzqdsAgkmOfKMccR+WMfDLu1iswHBH1HTt+A4+gUyOpaLiWHiWmvtbINuIkAtBCHuqGNpj6Z+8P4YtkC6OneASOfX7Z4ycVC8Q1zPcYxK2goBbA3NJJMQTAgAD+tbW8QVRFySZJ2xJyT3/r3HarPDm6SVkIbR8iWmlt7mYEKgMAlgPN/KJMnJHr+NbLzFVJwLccSBM9GPb0GT3qgu64sywogEkKc+YyJ+xithsM0G4dqjgD+g7+vNasfs/JNqyLy0jZe1rXfKme7Ee/E8DPXPoK1CytsR8zRHoP1+orNrsCEG0fia017GLp4Yo1FGeWVtka78WcGR2NejURhhHqKkUrnhyj8Mv9nfEi/iX+jJ0K4II65EYPvWNWGvCsiODmYIiJ6/WDVfVmOWqNshOOl0KUpUyApSlAKUpQClKUApSlAKUpQClKUB4yyImPWvbVncAtxojt8vp7Gtumthmhm2jvG6testJld0gwJ2nEnDeqyCCOfwnLmlBSt7vyNOJTapceZnqdIIgcj8qi6C2AzQIJH5fo1hp7z2jsPmAO3Bnaecd1IyKlNbIIcf2/GoTcc0GkixJ45XZIu4wPfv06frpXinMH7Zma3aW6OUUsf9rAMpM5g8D1H+azu2iWPlIJHygGc5k459h0+/jTdOmqNCnb+Xmak1AaVbaTyAT068c1i+iYJ8W1IWeZ8s9oGf600uiN3e6ozKvJgnaCDkwODBrcusuTG0TBUvkAqYElduCPoM01U9hKT/ALTRpdN8doKqkiWNzCgqYgmJJn0z9K8XDFCCpX6SB2jkeuMGpFzdbUFGVcgsHgKVHVYHm/XFe6Lw9tUGuOyXBJMnylgJwmPNEEQPSipq29jmpp78ESyfiMNoYjuYUn2B6f2rfpryBgxVsZB9RxAjPQ59Kk2NOXkMTbQAAnNxs8QvQY59q8XRqhgEYxLEdvvMd6g5I65J3Ez3JeZn+YxG9vIRys7fp9YqDcsh5Kyw6EZnMD1yf+utbtYbNsDdLtyqhdo9ySMdupqvbW3HwoCz0UZ+/Pp7Vfh6eeTeOyKk1j2sw16jcATBV90KIEiPmyc446VjptMbhx9alWNAFE3DA7Vnd1HRcCvZwdMsa3M08t7Ho2WuBLVouOWMmsaVpKW7FKUocFKUoBSlKAUpSgFKUoBSlKAUpSgFKUoBSlKAUpSgFZrbZlbaCYEnt/asK9HX1BH0PP69B2qE9Tj7vJKFXvwZ6HRuUjfbc9IYFoWYXuYk4ORNar974WHx6d/al22j/PbRvWNp+6wfvW1ncgqHZlkEB4JUj/dMkHiYnIPesj8TFGqTRqThOV3TILWU1HX4UcggkKT7dJjPFb/DtTdtNtRgHTylZPnUdhwWHtMDvUXX6QoA1oMVDGW6jjB9jOe0ZNabV5LuHw3RhwfT0rM0su0jRwdLp/HZbd8QkDDCdkHqWAjd1iJ3DAg82OpuIyqNqhx8ptqUJGNxYnn+8jiuIa09h9y8dx27Grjw/bqfluOW2jcD84AJEAiAQPY+vMVizYNBDRctSLVrIvBrMI6z+8UOFKsOG44OCfX61heuXLICILTgYSROzHygGSYmZ+/rhp9KlowLQE87l3E+5ImTPc/0OV7xIpuKWAltRhyAcjOV7HgTFUJO6juiyUU1uenegBZm+Meq+VgDB3SFIPaIzn1NQb/iBRvhaY77pxugHJknzsPM3rgDHaK599ZfunzOzEzP156cflU/RaRkVmYkSNp6iDyJGZ9q2Q6W1vv+hBbO2SLPh11hvunk5bcGJPHIJB7c9K3XHVfLbjHLZye0zBH6x1im6WAUkW05CYDH+w47mMTWu/ow0CYA/hHFeljU9PHBTNxUuRqLlwD5tzT9QOwFYKTcnaWVgMxx9elbNZ4aQQSGU45GSOJE+1W/hly2lu6GUksAJET9ZgAVybmn8vX5nI6X9fX5FILl3iB7xVt4JoPiea48NMICBsJj+LHrj6VFrfpL+w+nap5MM9LqTZGGWOreKLAhHYpcQKwmSuCOZJ6N9qqnAkwZHQ8Y6Y6Vsv6hnbcxk9wIHXAnMZ5OT1rTVmGEord/YryyT4QpSlXlQpSlAKUpQClKUApSlAKUpQClKUApSlAKUpQClKUApWyxaLsFBAJxJMD6ms9fplWFD7v5iJHtt/zVcsmnZbsnGF79iPe1PwWgzJHKkfKeD/K3cD+5qJ4hbbaDcZXMjY4UAlczugZ9pJBr3W3mC7WCkDho/Hn1yP8AFV1myWkKpOckCYBxJgYGRmvMnJydtUz0IRUVSZaaHVMgi4quhxLTPOOoJHpPBrzW2Ib4ljyxkbJEHuM464qaiqVNt1B6bkJDp2YiPMhj6T0FVz2msHykQW254LdAexIyDx0rrcbp3QWqi60H7TBkK3lDMBEARvPc8geogek8CDrrly+Oy8ADCgeg6+/rXumNppuMdpAyDzP9fcVp1eouXwBZQgDmBMjnMcCpY8GHEnLu/X2K3qlKuxJC27ICzLnj39aqdQGL+ZiD0zAH+Ksl8J3/ALy64siJB+Yjae3epdqxpXzva5/uMoo5iMCRwTzXcmWL2XYlCElz3KazZcsFcgg/zD9fnXQItjTIVn4jtG3eACAf5OvXqe3pVT4p4fDAq2QMHjH9DW5tKd3mbgfNg9OO4MR6Ukmu7/lEU0/I2X9Qzxu6cV49llAJETxOD9uakXdXbRxtQQBM7jM8gz8og9x9oExrrSZMzxnoB04x6/4rTjy21CCpFE8dLVJmFKUrUZxSlKAUpSgFKUoBSlKAUpSgFKUoBSlKAUpSgFKUoBSlKAUpSgFKUoDxlB5E1v0ahDICKm2CRg7hEb5OcTBHY0pWXqccXHV3NHTzalp7FbrJktAMjJ/I9u1a9K92dytg4M5EAnBBpSq1hTyae1WWPK1DV8yRrb4BEgZPbj2+9ZjWXioVdqiOVH45mT/elKhPGpZWuOP2JQm1jT+pGm/IO9p9wP6RU27admhn2riGdiQIUuz5MQDAH2FKVnkqdF8d0b7jvuxcaBiCCIEHIByrE/WDn01RXlK39KqhZi6h3I9BEQQDwft+vwFeUpWhRSba7lDbaoUpSpHBSlKAUpSgFKUoBSlKAUpSgP/Z"/>
          <p:cNvSpPr>
            <a:spLocks noChangeAspect="1" noChangeArrowheads="1"/>
          </p:cNvSpPr>
          <p:nvPr/>
        </p:nvSpPr>
        <p:spPr bwMode="auto">
          <a:xfrm>
            <a:off x="625475" y="27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AutoShape 14" descr="data:image/jpeg;base64,/9j/4AAQSkZJRgABAQAAAQABAAD/2wCEAAkGBxQQEhUUEhQWFRUXGBwYFxgXGB0YGhoXFxUWFxoXGx0dHiggGh0lHRcaITIhJSorLi4uGx81ODMsNygtLisBCgoKDg0OGxAQGzIkICQwLCwyLDQ0NTY0NCw0LCwvLC0tNC8sLCw0LCw0LCw0LCwsLywsLC00LDQsLCwsLDQsLP/AABEIAKgBLAMBIgACEQEDEQH/xAAbAAEAAgMBAQAAAAAAAAAAAAAABAUCAwYBB//EADkQAAIBAwMCBAQDBwQDAQEAAAECEQADIQQSMUFRBSJhcRMygZGhsfAGI0JSwdHhFGJy8TNTkiQV/8QAGgEBAAMBAQEAAAAAAAAAAAAAAAIDBAEFBv/EADERAAICAQMCAwYFBQEAAAAAAAABAhEDEiExBEETUfAFIjJhcYEVobHB0RRCUpHhI//aAAwDAQACEQMRAD8A+e0pSvZPKFKUoBSlKAUpSgFKUoBSlKAUpSgFKUoBSlegSQBkngDk0B5SrW3+zeqZd3wLgXuw2/WDn8KxfwS5Egqx7A/3xSPvfDudaa5KylbL1lkMMpX3H6mtdDgpSlAKUpQClKUApSlAKUpQClKUApSlAKUpQClKUApSlAKUpQClKUApSlAKVaN4Fc8oBUkqWjONseXjmaw8O0fzOzAbCfKcElZJzI2kRj1HSs76nFpck7o6k26NGn8PuXAGVZBMAyBJzjJ9KjqssF4JMQcZmM9q6HX6yUt7GJYt8QKuZmTzu8ozj1yIqab4VA4RjMgmMq0SD5hg7gB71534pJPePr19C3wnVlBqfB7ivtQb+5AgD/l0X6mvU8FeG3FVZcwSM98g9B96nv4tcLGUJQsCTkx5TxkZPXrHrWy/4kBbtwCXJPCsYxMfN3xnmKh+I5aWy+ZP+nd0zSngtuAGZgw+cHAk/ScTxz1xXU+GX7lhf/z2tMO7DysT7sT+f0FVg15NgEAkrG8ASRKxBkYGczVbotIXgCEUcKggZxnv9IrmOfU9VaVUn3/5RbCMcauzqtV4tccDfbub5EDaSp/47cVTeIRcub7YYSBM4zHTrUnSeCE7UZnKswgCBB6ekkwBxk+tdBpf2faICNujIPzY5mtHR9MsOaTm6aXn5/t99izNkc4qt/X6nJhsQ43D6fl1qFf8MsvkeQ+mPwOPtXVeJ+EtbMMpB9a57V6eK9nVavlGNwX0KhvAyfkuW2xMTB9uwP1qNq/Cb1oS9tgByRDAe5WQPrU91j0q/wD2Z0H+pD3bu9xbPlUEqOJyQDMThR9jXldV1GXplrdOP5/waIdPDI6WzOEHfpSuu1OtGplTG0fwkeYEYGQAsDjiqu54aFkMd3VfLtYekjB+1SxdbqXvRr19it9LLemUtK9ZSMEEH1xXlbzKKUpQClKUApSlAKUpQClKUApSlAKUrbb07sCVRiF+YhSQvvAx9a42lyDVXoE4GTUu9oduyCHmNwBGD2kEyPWrN7NtijkfCwMJC+bo3WccjaMyJNZcnWY4Vvd368yWl80U2o0j22CupUngEcz27/Spn/8AMLXSqghd38Ug7evSR1zVn4fcUyzXS7r82J8h3DaAMj3DZj3FaT4itvElkBJWAQSSZnHEDtj06Vgn7QyP4VuXQwu3as3WLSlro+EisylFiAOMREQWgyY7etb7dvThQ7W1kcCFhyvYBhGfafzq9NpEdiPjbmPdhO4yYndgY5yRnA5rZZ0hYREi3/CSTHmzAnzGe0wKwvJP/Jl8MUbuLXr6nQpprAOQyBxLbVBYMu3bBxOe4+pmod+3afBUEg/OckrzDDp0P6mtF+47AEowiF3eYiWIA5yfYVD8VVMMrEkYZSZKzkSIEdfwqODCpzUXKjTHJ4cd1cnyTnKKsSoH06jsHY/hVbcuLwoPp0AzMwOfwqOpmva9jF7Pxx3luVTzuXCo8IOckE81v0bFCDJPoYP5gitYFb7YrW8GNqnFFXiSXctNNqBwEUT1gEg+hjj0M1beFaX6+9VGiSuu8EsSRAmrMHT4sNuKojkySnyXnhmgOCrMjdGUwR98EejAiuh01p7aQGJ6y2TJyST15rDwrTkAYP2q1gVi6jw5TbaTORc0tmcb41pyxJbJNcV4ppomvpni9quK8X0T/wAjf/JrfinHw0uCG7Zw+pSsdPqb1gg2yySZHYnvB/OrHWaG5/63/wDk/wBqrrmiuf8Arf8A+T/aqcrxzWmTTXzLY6o7qyw1N5bjm5gu3znIJOORJH1qBrXifavNGpXdIIOOcVp17c/T+lebHEoTUE7qjS5WtRmNQjiGA+okV5d8HRhKkr7ZH6+tQLfNSEukcEj2r2Y5H3VmCWJdiNf8KuLwNw9P7VCYRg4PrV9a1jAcbh+utbPjLd8rW9x6ADcfp1qVwfeit45I5ylXOr8MQfz2p43qYMcxP96g3PDnGQN47rn8Oa4le63I0RKV6RXlcOClKUApSlAKzt2yxhQSewE1hW3T32tncpgiuO62Oqr3Jdm98G4tq5ZQh0JBZQWDrJ5ziIxXSaHXbSioxCPJgTK4JjaBiZHMmK5v46MJCgMDuOJ5J3H1kH/qtFi7fPmgeVScHzMO4M5g7W+mK+f6nHNy/wDTb9Psa3hjJXB7euS/1DCxdb4VsgsZYgcyIhtuYmPKe2KrfFgvwlRVKPMhQBBUzuDeb3gCOR61lb8PurDO5AYFi3mK7pj4Uxu3enHrUjRaXa1wXsYlQGXCkTuIEhzOBtM1m43LUscY3dsmoF/06wAGUZOZM5EiJUDieDHrXO+I5bgGY6j86naO+0QZUARt4jMwY9/w9axu6TcZXryI59jVvTxx66m9i+sii+5p04WQV8rDieeIwfacYqYm1LUXC+5ml2EjdMgrjAG04A9J9dnhdm3PIW5Meb5faDE+tW2o0xXzObY7ncySfp1p1KUcmmKfry+RKONZIqUu3rcqQGZQEYhZGD5jhpA3HP2mvPErxyHQEsCMQPSZ6wfyqyTWoJ81oHgnzsfoSM1V+JakXGG0eVRC4gkdzVnSdPOeRa4tJbnMuiCco1bIVtIHas6Ur3jCZIKlWRUdBUuwKkgWmhFdLodxA+FdNpxw0Ej2I5j2rn9AK6jQLIFTcFOLjLhkU2naOlsftE9pD8VS5WPOdttRIPztMdDBCjtE80n7HeKm1a1DIRcJYOtsFny2GJZEJZpGVC7gApIAYExf2o0967YKKf3ZgMoBmJMk9SMkRI9utUn7M+BM9+1avfFFoJK/DWBKkbd2CEJE+fDcebM18tlTxZHBt7XX07G5pSippH1D/XM5O0gQrArGfiRbIycQu6Djk9IiqjxrS/GeVN+1cQBPiqAAylkYqQcOMcxgFoInMfxv9odD4cUtMoDbdqpZAO1HYFicgCSAxJyec1F13idu9bL6dmYhviD4bFSW2ldrrIkHs0dIrFktuwyLrUOltMzXLlxbdscgMfIG80/MzEETJM7R6zQ63xhbdwA+YMOjJ5YAkkGImfwqLodSLtv4lzdfuo07GYjbzMCdu+MSYHA71lqTYBDPM7iY4EswYMV4JUxnpn1qHh099yKZA8R1nxWBAKgCIP3nGOv4VW27ihmLrvABxjmQOpFZ6nWhnxG0ARGDGclYEfSqjUS7LsMMGkSYB7ieuJ/CvVhCsaXBLsXF7RKzDZ5AYwYOY9CY/rU/w7wxVhm85I3CBiAJx39Jqtsaq40AAkrBhCD1zONsZ5554q38D8St6hCygg22KSSIJgZBEAyCMQM1Vlz9RHHo1beue52KxrtuSdRfssgW5kE5jHHBx+dQH+Eqn/TuodvlknpnrNQ9awNzYbbpuO1SQCGbJgcjIE+09qj6d7al0DIp+V8EMRIn07/oVVCGSMdNun27Fc1qXmT7lzeUQBZGNphoC4hsZ5MEya32zZg7gqGYHwxuYHudoMexrH4ZXabYgD69skTzjmtFi6ybiUZJk7gwCqMGIk4xwO5qdZIbq19BCPhx2V+Y8Rtp/Eu9ZgNBHbE9Pv0qtbwxH/8AGxU9mz+vxro21wCHawuTGMMTPTaZ6SeOlQU0iF4Kur8wDA78ZIr0un9q+7WZW/P1RRkwwlNqGxz2o8NuJysjuuf81DrrtSr2YLglTweo9DWk27d7lQx9ob7j+9etiyYs0dUGZsmGeN1JHL0q413hKoCwfb6Nn6CM/gap6lKLjyVilKVwHoNZXbrbTtMMfsc8kdD0msKVGcFOOlkoycXaLI6u6ygII2wWbltxyZH/ACjMdzW9bGp1BWCIzEfCmFjdsAyGjpBwevWtsX9pEgMPUBvpB5Hp+Vbf9TtdWCooBBkA7ZHYjKHA+w5ivGz9FOG8N0bMeWNe6kpFrrdosTB3q0RthmEwSTwwmYiD6Vl4b5IjYd2WDqTs68dSZzE1rvXxfeXUpIEtuknGNx4Y+vtWu14YHJiW7xImAw4GeozWWOZxx+G+C+OLJ8V0y60eoDydoO75io3OVyAxBOU9cEetVyWEPmedhOCHGOMcMV5wGgmojq1kfuz5RAH83T5WnA9Djiru++UEqN+DvULLAemCMc9cVXHJPH8L5KZQlHJU3z3KjbbgrOeQw5IP8O3j6jsay1NhSoZCoAw2SczyZyG4xxPFSbF+0DtZAHmZChSoz9Co7884rHUojGApyRE8wB9yT+VWrq8yd2y6OCMrpvYjX/Drg+WHWJBEA/af71CYspgiD2NX/h7BPKCSI2jE8YnJB2AyNwmvf9bJ23Lakdyh9ODMRzyJq/H7SmtpK/yIvHBKr3KJLhqXYuGui/0elTJCR6HePcBSZ+lWCaSxs3C2hHTyx/mrvxWH+LOrprdKS8ym8MBdlWeTHMV1Fi9YtbWN9haYYdUNwA48p2GZOen8J4qs8M8QOndy9m2ttVxAEySdo3Sdxwe3BrpfAfGbbWy1lAhYkkBRJaDliuJ8vfiKoz+0sjlePZfY5ijikqlyafH/ABN7CoNN81xmT4z+UKVWSNp4MGRMzER0PzjxP4pvKlxzfNwAzbJIKHyTwu2FUAggQIkQRPS+M+IOdS9q5+9S4VDB3+EiIBuZxOLbeXbu4YsBicavBv2bOsuMEIsC3MAIrrlwofazF5YWgN4O07MAVjlkc3ryOyKm70pUUviFnTWl3W7TSpiLjBkZSQN52lSHnoCa90Hh7gC78RVMZ2sQ4Hm6iRwCTnAzXReEeCWFvXbTOuouoWFxXAW3ZtBlJvtOZ5gT/eqbxXWF1L6SUthnClbfwydt1wVYj+IYHJlds5mqnKy7FCdbk2146CI1FsYx8RMNjqc5+/0NV+o/Z+1qGa4moYzxuAaOsCYIAkYERVFvcSXkz/KO2eIwMdulbtM9tPPcWVAkg9McyeO9NDjvFnWmW6/s5twboiNoAEZPuce1RLvg6IRuQsY6tGPoaxt6re6uZUREEyevJWSfpW7RKu4g3EZjlR9IHI7d6OeRLeRX797oXmCL5EMsR5FggiQJBbG7OBP0nndprVohlKc52ksrH0aMgyc4+9Q7l+5uJVLbKpxB9uIGDNZaZlthmbbvI2xE46ARH67UV1yVPUrNVgKt0gW58ylGksQvlTaJyphj9JmOKl+LXEEbgkdWZVBUxxvYEjH8vBHIqBpLgXaqKQxzM+YCOpAya06oNckvuzHzCBI7H6VNSafJOUJSS3J2idrkI262FjzcFszmDngYIHX1qdqtOBCl5B5xmekDAnnqK1eFqpUKDAHAgD0zHaayuL8QFLoAAPl3TtERFxRgbhHX8RUVmlq5OTk4R2KzUaGG/wDHtLAbbkmSszPER7TyR61K03h7oB+8Pec9OMhh3/OtWn8U2gr5mmT8UrtV1Ebd/uDwsfL0msz48bXyhXGJkkKO/Ay3oJ9a0rHPNtFblmLKoq8iLS1pt+Lj7hnGRz1yTXLazVbCVQ7iDAJwMde/0/Kmu8XuXZEhQeiiP8/jVfXq9F0k8MXqfPZFHUdVGdaFwbHvs3zsXPdunoscD0zWulK3RioqkY5ScnbFKUqREUpSgMihiYMd4x960jXKvB3TyBmferPRak/K7/ujyh6GDlTnB4K9zI61Cv27e792IXoMxjqJJNZvEyuWlKvmX6Majqb+xs0jblz5R25IHYYyOf8AFWHht4KkI++TAGVfcTOQBMck8iqoGK2AzwSjfzDE+/rNZ83QKSbT3LI9Ra0yWxbawsrAMDDfKYgNAyBMZHBEjivV8KuHzi5t6qAZJwMCJCnAw8VH0Hidxbo3vPIIjkSTgREzGcGAAKk3NWJwxUHI/m42yY65yfavInGUHT2Ltc5LTS+pAv6oqwIyTBJdjgAqDgdYnmYPSrfQ3bTwhDEBZJRVmWOcgybZzM8RVc2oso8up2gbiFG6egBG4eXuQwyOtaGa3uL2WRRJg7yrJj5rQnzAbuvBEdJrlakcyO3SOltWFcglxK/KvTt5Aefc1F0/iJW4wDKxJwHWcEeYuAMLmZBkR61lo9eHuDcJcDzebaGPl3ODwQPNgcx6VE1NgIdtt3JGZHc8kjj6j/qlRSdMhcp3FlotybblFRyrA+UMyw3m8sgBOSBPbit6a9jaJRQEn5STx/LzIJ6+5qj8P1LpIYBj0ecEMxwR3iR9K1DWqGBZiASTH8MzMELmPX2FScfI7jjKN2Wh8Q+IoDm4yg5GNwETCjggSOelNPfADNuBt2jKjdtljPEQ/l3HKHBxUG3qCC3wA7Bvm2EkbeNp5ZlzweM1X29S6ghNu2fLKZUEkkKTwMmpaUIqVVEvPE/2huX9gVg6rBnbJBYA7J3DcAcAkZHJqd4drEe2zXBatrbUB7jG4sAtIUlHm7uM+QRG0nPAprVlFthjsLAxtOWPGQIkiDyKkaDxT4RuPaQoSV82+WUTG0bgARk9C2D0qGz2SLa071bOhsW9LauWri3PiSfMtiAjmPKHli22Cck/TmrLWfthbZmsG0htszsSfNHmJDDaDIyMjIzE1851Li3d3bHUMZHac+eCBgkHH9OJ+muNefeiM4tpkltoDAufiKuBjdxmeorjxR5ZHJkyeex1F7w3S6ksbbopWNysdsTBBB6jj26xVb4/4WLX7svbV1WVEg+UyASCRIlT9jUTS622x3sQLpGXkBWA242KOREAqBWjUaUvcINzyDzHb82ZkIDgtgyTFQUGpcmldVGWPdb9xY8OtoBnYnedxdzmVAHkB7NJFV2vu2jdVQoRi0NH8GeSGJk5jmOte6hH07eUuqP8k43DrMTn0x7VhptYqjaVLckiBJIgzuORxMDtFXpdzItXKdok+J+LhSqWV3XCdq7SZPQ5n0+YRHfmsbGmuyBcUBmkxuDCeSNyk55n1rR4bq0e4u+yEKmQR8wAwRngmfxqW9ne5Jd9qEt5W4yTDEYkc4/CuSpKqoRWmVGrVO9oGUMR0P5QDwM0t3VYCQFj5oGSImAB1gcY/CrC7eNq35rrRjbKhmJ4gknvGYnIqm8S12AzliOgARZPH2/3cdqjBOW1FyknaJdrxAKzC2gCgCHcxJ5Yn+VQcR61WeKeMXL7qlsDCwWWcnusxA95qMlt7nnusQpzH65Pqc1sN2BCDaPxPvXsYPZ0fjmZZZtO3Jg1kAy53t26D9dhRmn9cVjSvVSUVSMrk3yKUpXTgpSlAKUpQClKUApSsgBByZnAjp1M1w6Y1itwHANZV4BFcerajqo2B5ENx0PUe1TDbVhuLgfXaD7TjrxzUCs0ePbqDwap6jp45lT2fmTx5XAsPiC2hwLjHykgK42QcEmdnBz6/WoWttoXm2Cq7DCSCAWBEHAjrioe3zBoKQebfzLHJzhl9MVp17Nkbju79D2OBAxXk/07jKjZFb6jX4PrCrhSccj/AGkcEdu327V1ej8QKjaeYwTn2Brg7SsnmIroPCNbvUjMrj6HA9x/io58KcbLE7dHTWNXafcrqkZkxuuKM5TBAnByO1RryoylbALPGDcBCtLHqMEgdMfSqwn8fp+v+qy07EcGPTI46/0rJ4fkdWOm3Z0Gn11u1bAWUMbg1tiLsklijnjYDjHYTUW9bd1e8LQW2DOCq7eMbScjI471XnW7TEkA5M5k/bP1r0a+5iGGI2vIJif6U0FXhyg7W7JulRLn8+1fmE8YMQBkjHpUnW+JjatuGcoYtpt27Fws7gPMCBPm9OtQ9PpFZJ3stxgYeUCDgkMIkyATOKh/GZWJLEnqfb2gflzXNKOVrnzwWWo1dy5G5GkD5rjbv+I9QM49ajHWXQoBG5ASV34gnnaBWpde2JzAgdT9Jn9fSsbVxRje2ceZsD6wJGCY6+nUk/Is8OKjT4N67ZLSocn0AnvwBjoB29626fRtcbapLZ7TgYEyP4iZ71H1iKAuzqdsAgkmOfKMccR+WMfDLu1iswHBH1HTt+A4+gUyOpaLiWHiWmvtbINuIkAtBCHuqGNpj6Z+8P4YtkC6OneASOfX7Z4ycVC8Q1zPcYxK2goBbA3NJJMQTAgAD+tbW8QVRFySZJ2xJyT3/r3HarPDm6SVkIbR8iWmlt7mYEKgMAlgPN/KJMnJHr+NbLzFVJwLccSBM9GPb0GT3qgu64sywogEkKc+YyJ+xithsM0G4dqjgD+g7+vNasfs/JNqyLy0jZe1rXfKme7Ee/E8DPXPoK1CytsR8zRHoP1+orNrsCEG0fia017GLp4Yo1FGeWVtka78WcGR2NejURhhHqKkUrnhyj8Mv9nfEi/iX+jJ0K4II65EYPvWNWGvCsiODmYIiJ6/WDVfVmOWqNshOOl0KUpUyApSlAKUpQClKUApSlAKUpQClKUB4yyImPWvbVncAtxojt8vp7Gtumthmhm2jvG6testJld0gwJ2nEnDeqyCCOfwnLmlBSt7vyNOJTapceZnqdIIgcj8qi6C2AzQIJH5fo1hp7z2jsPmAO3Bnaecd1IyKlNbIIcf2/GoTcc0GkixJ45XZIu4wPfv06frpXinMH7Zma3aW6OUUsf9rAMpM5g8D1H+azu2iWPlIJHygGc5k459h0+/jTdOmqNCnb+Xmak1AaVbaTyAT068c1i+iYJ8W1IWeZ8s9oGf600uiN3e6ozKvJgnaCDkwODBrcusuTG0TBUvkAqYElduCPoM01U9hKT/ALTRpdN8doKqkiWNzCgqYgmJJn0z9K8XDFCCpX6SB2jkeuMGpFzdbUFGVcgsHgKVHVYHm/XFe6Lw9tUGuOyXBJMnylgJwmPNEEQPSipq29jmpp78ESyfiMNoYjuYUn2B6f2rfpryBgxVsZB9RxAjPQ59Kk2NOXkMTbQAAnNxs8QvQY59q8XRqhgEYxLEdvvMd6g5I65J3Ez3JeZn+YxG9vIRys7fp9YqDcsh5Kyw6EZnMD1yf+utbtYbNsDdLtyqhdo9ySMdupqvbW3HwoCz0UZ+/Pp7Vfh6eeTeOyKk1j2sw16jcATBV90KIEiPmyc446VjptMbhx9alWNAFE3DA7Vnd1HRcCvZwdMsa3M08t7Ho2WuBLVouOWMmsaVpKW7FKUocFKUoBSlKAUpSgFKUoBSlKAUpSgFKUoBSlKAUpSgFZrbZlbaCYEnt/asK9HX1BH0PP69B2qE9Tj7vJKFXvwZ6HRuUjfbc9IYFoWYXuYk4ORNar974WHx6d/al22j/PbRvWNp+6wfvW1ncgqHZlkEB4JUj/dMkHiYnIPesj8TFGqTRqThOV3TILWU1HX4UcggkKT7dJjPFb/DtTdtNtRgHTylZPnUdhwWHtMDvUXX6QoA1oMVDGW6jjB9jOe0ZNabV5LuHw3RhwfT0rM0su0jRwdLp/HZbd8QkDDCdkHqWAjd1iJ3DAg82OpuIyqNqhx8ptqUJGNxYnn+8jiuIa09h9y8dx27Grjw/bqfluOW2jcD84AJEAiAQPY+vMVizYNBDRctSLVrIvBrMI6z+8UOFKsOG44OCfX61heuXLICILTgYSROzHygGSYmZ+/rhp9KlowLQE87l3E+5ImTPc/0OV7xIpuKWAltRhyAcjOV7HgTFUJO6juiyUU1uenegBZm+Meq+VgDB3SFIPaIzn1NQb/iBRvhaY77pxugHJknzsPM3rgDHaK599ZfunzOzEzP156cflU/RaRkVmYkSNp6iDyJGZ9q2Q6W1vv+hBbO2SLPh11hvunk5bcGJPHIJB7c9K3XHVfLbjHLZye0zBH6x1im6WAUkW05CYDH+w47mMTWu/ow0CYA/hHFeljU9PHBTNxUuRqLlwD5tzT9QOwFYKTcnaWVgMxx9elbNZ4aQQSGU45GSOJE+1W/hly2lu6GUksAJET9ZgAVybmn8vX5nI6X9fX5FILl3iB7xVt4JoPiea48NMICBsJj+LHrj6VFrfpL+w+nap5MM9LqTZGGWOreKLAhHYpcQKwmSuCOZJ6N9qqnAkwZHQ8Y6Y6Vsv6hnbcxk9wIHXAnMZ5OT1rTVmGEord/YryyT4QpSlXlQpSlAKUpQClKUApSlAKUpQClKUApSlAKUpQClKUApWyxaLsFBAJxJMD6ms9fplWFD7v5iJHtt/zVcsmnZbsnGF79iPe1PwWgzJHKkfKeD/K3cD+5qJ4hbbaDcZXMjY4UAlczugZ9pJBr3W3mC7WCkDho/Hn1yP8AFV1myWkKpOckCYBxJgYGRmvMnJydtUz0IRUVSZaaHVMgi4quhxLTPOOoJHpPBrzW2Ib4ljyxkbJEHuM464qaiqVNt1B6bkJDp2YiPMhj6T0FVz2msHykQW254LdAexIyDx0rrcbp3QWqi60H7TBkK3lDMBEARvPc8geogek8CDrrly+Oy8ADCgeg6+/rXumNppuMdpAyDzP9fcVp1eouXwBZQgDmBMjnMcCpY8GHEnLu/X2K3qlKuxJC27ICzLnj39aqdQGL+ZiD0zAH+Ksl8J3/ALy64siJB+Yjae3epdqxpXzva5/uMoo5iMCRwTzXcmWL2XYlCElz3KazZcsFcgg/zD9fnXQItjTIVn4jtG3eACAf5OvXqe3pVT4p4fDAq2QMHjH9DW5tKd3mbgfNg9OO4MR6Ukmu7/lEU0/I2X9Qzxu6cV49llAJETxOD9uakXdXbRxtQQBM7jM8gz8og9x9oExrrSZMzxnoB04x6/4rTjy21CCpFE8dLVJmFKUrUZxSlKAUpSgFKUoBSlKAUpSgFKUoBSlKAUpSgFKUoBSlKAUpSgFKUoDxlB5E1v0ahDICKm2CRg7hEb5OcTBHY0pWXqccXHV3NHTzalp7FbrJktAMjJ/I9u1a9K92dytg4M5EAnBBpSq1hTyae1WWPK1DV8yRrb4BEgZPbj2+9ZjWXioVdqiOVH45mT/elKhPGpZWuOP2JQm1jT+pGm/IO9p9wP6RU27admhn2riGdiQIUuz5MQDAH2FKVnkqdF8d0b7jvuxcaBiCCIEHIByrE/WDn01RXlK39KqhZi6h3I9BEQQDwft+vwFeUpWhRSba7lDbaoUpSpHBSlKAUpSgFKUoBSlKAUpSgP/Z"/>
          <p:cNvSpPr>
            <a:spLocks noChangeAspect="1" noChangeArrowheads="1"/>
          </p:cNvSpPr>
          <p:nvPr/>
        </p:nvSpPr>
        <p:spPr bwMode="auto">
          <a:xfrm>
            <a:off x="777875" y="427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AutoShape 16" descr="data:image/jpeg;base64,/9j/4AAQSkZJRgABAQAAAQABAAD/2wCEAAkGBxQQEhUUEhQWFRUXGBwYFxgXGB0YGhoXFxUWFxoXGx0dHiggGh0lHRcaITIhJSorLi4uGx81ODMsNygtLisBCgoKDg0OGxAQGzIkICQwLCwyLDQ0NTY0NCw0LCwvLC0tNC8sLCw0LCw0LCw0LCwsLywsLC00LDQsLCwsLDQsLP/AABEIAKgBLAMBIgACEQEDEQH/xAAbAAEAAgMBAQAAAAAAAAAAAAAABAUCAwYBB//EADkQAAIBAwMCBAQDBwQDAQEAAAECEQADIQQSMUFRBSJhcRMygZGhsfAGI0JSwdHhFGJy8TNTkiQV/8QAGgEBAAMBAQEAAAAAAAAAAAAAAAIDBAEFBv/EADERAAICAQMCAwYFBQEAAAAAAAABAhEDEiExBEETUfAFIjJhcYEVobHB0RRCUpHhI//aAAwDAQACEQMRAD8A+e0pSvZPKFKUoBSlKAUpSgFKUoBSlKAUpSgFKUoBSlegSQBkngDk0B5SrW3+zeqZd3wLgXuw2/WDn8KxfwS5Egqx7A/3xSPvfDudaa5KylbL1lkMMpX3H6mtdDgpSlAKUpQClKUApSlAKUpQClKUApSlAKUpQClKUApSlAKUpQClKUApSlAKVaN4Fc8oBUkqWjONseXjmaw8O0fzOzAbCfKcElZJzI2kRj1HSs76nFpck7o6k26NGn8PuXAGVZBMAyBJzjJ9KjqssF4JMQcZmM9q6HX6yUt7GJYt8QKuZmTzu8ozj1yIqab4VA4RjMgmMq0SD5hg7gB71534pJPePr19C3wnVlBqfB7ivtQb+5AgD/l0X6mvU8FeG3FVZcwSM98g9B96nv4tcLGUJQsCTkx5TxkZPXrHrWy/4kBbtwCXJPCsYxMfN3xnmKh+I5aWy+ZP+nd0zSngtuAGZgw+cHAk/ScTxz1xXU+GX7lhf/z2tMO7DysT7sT+f0FVg15NgEAkrG8ASRKxBkYGczVbotIXgCEUcKggZxnv9IrmOfU9VaVUn3/5RbCMcauzqtV4tccDfbub5EDaSp/47cVTeIRcub7YYSBM4zHTrUnSeCE7UZnKswgCBB6ekkwBxk+tdBpf2faICNujIPzY5mtHR9MsOaTm6aXn5/t99izNkc4qt/X6nJhsQ43D6fl1qFf8MsvkeQ+mPwOPtXVeJ+EtbMMpB9a57V6eK9nVavlGNwX0KhvAyfkuW2xMTB9uwP1qNq/Cb1oS9tgByRDAe5WQPrU91j0q/wD2Z0H+pD3bu9xbPlUEqOJyQDMThR9jXldV1GXplrdOP5/waIdPDI6WzOEHfpSuu1OtGplTG0fwkeYEYGQAsDjiqu54aFkMd3VfLtYekjB+1SxdbqXvRr19it9LLemUtK9ZSMEEH1xXlbzKKUpQClKUApSlAKUpQClKUApSlAKUrbb07sCVRiF+YhSQvvAx9a42lyDVXoE4GTUu9oduyCHmNwBGD2kEyPWrN7NtijkfCwMJC+bo3WccjaMyJNZcnWY4Vvd368yWl80U2o0j22CupUngEcz27/Spn/8AMLXSqghd38Ug7evSR1zVn4fcUyzXS7r82J8h3DaAMj3DZj3FaT4itvElkBJWAQSSZnHEDtj06Vgn7QyP4VuXQwu3as3WLSlro+EisylFiAOMREQWgyY7etb7dvThQ7W1kcCFhyvYBhGfafzq9NpEdiPjbmPdhO4yYndgY5yRnA5rZZ0hYREi3/CSTHmzAnzGe0wKwvJP/Jl8MUbuLXr6nQpprAOQyBxLbVBYMu3bBxOe4+pmod+3afBUEg/OckrzDDp0P6mtF+47AEowiF3eYiWIA5yfYVD8VVMMrEkYZSZKzkSIEdfwqODCpzUXKjTHJ4cd1cnyTnKKsSoH06jsHY/hVbcuLwoPp0AzMwOfwqOpmva9jF7Pxx3luVTzuXCo8IOckE81v0bFCDJPoYP5gitYFb7YrW8GNqnFFXiSXctNNqBwEUT1gEg+hjj0M1beFaX6+9VGiSuu8EsSRAmrMHT4sNuKojkySnyXnhmgOCrMjdGUwR98EejAiuh01p7aQGJ6y2TJyST15rDwrTkAYP2q1gVi6jw5TbaTORc0tmcb41pyxJbJNcV4ppomvpni9quK8X0T/wAjf/JrfinHw0uCG7Zw+pSsdPqb1gg2yySZHYnvB/OrHWaG5/63/wDk/wBqrrmiuf8Arf8A+T/aqcrxzWmTTXzLY6o7qyw1N5bjm5gu3znIJOORJH1qBrXifavNGpXdIIOOcVp17c/T+lebHEoTUE7qjS5WtRmNQjiGA+okV5d8HRhKkr7ZH6+tQLfNSEukcEj2r2Y5H3VmCWJdiNf8KuLwNw9P7VCYRg4PrV9a1jAcbh+utbPjLd8rW9x6ADcfp1qVwfeit45I5ylXOr8MQfz2p43qYMcxP96g3PDnGQN47rn8Oa4le63I0RKV6RXlcOClKUApSlAKzt2yxhQSewE1hW3T32tncpgiuO62Oqr3Jdm98G4tq5ZQh0JBZQWDrJ5ziIxXSaHXbSioxCPJgTK4JjaBiZHMmK5v46MJCgMDuOJ5J3H1kH/qtFi7fPmgeVScHzMO4M5g7W+mK+f6nHNy/wDTb9Psa3hjJXB7euS/1DCxdb4VsgsZYgcyIhtuYmPKe2KrfFgvwlRVKPMhQBBUzuDeb3gCOR61lb8PurDO5AYFi3mK7pj4Uxu3enHrUjRaXa1wXsYlQGXCkTuIEhzOBtM1m43LUscY3dsmoF/06wAGUZOZM5EiJUDieDHrXO+I5bgGY6j86naO+0QZUARt4jMwY9/w9axu6TcZXryI59jVvTxx66m9i+sii+5p04WQV8rDieeIwfacYqYm1LUXC+5ml2EjdMgrjAG04A9J9dnhdm3PIW5Meb5faDE+tW2o0xXzObY7ncySfp1p1KUcmmKfry+RKONZIqUu3rcqQGZQEYhZGD5jhpA3HP2mvPErxyHQEsCMQPSZ6wfyqyTWoJ81oHgnzsfoSM1V+JakXGG0eVRC4gkdzVnSdPOeRa4tJbnMuiCco1bIVtIHas6Ur3jCZIKlWRUdBUuwKkgWmhFdLodxA+FdNpxw0Ej2I5j2rn9AK6jQLIFTcFOLjLhkU2naOlsftE9pD8VS5WPOdttRIPztMdDBCjtE80n7HeKm1a1DIRcJYOtsFny2GJZEJZpGVC7gApIAYExf2o0967YKKf3ZgMoBmJMk9SMkRI9utUn7M+BM9+1avfFFoJK/DWBKkbd2CEJE+fDcebM18tlTxZHBt7XX07G5pSippH1D/XM5O0gQrArGfiRbIycQu6Djk9IiqjxrS/GeVN+1cQBPiqAAylkYqQcOMcxgFoInMfxv9odD4cUtMoDbdqpZAO1HYFicgCSAxJyec1F13idu9bL6dmYhviD4bFSW2ldrrIkHs0dIrFktuwyLrUOltMzXLlxbdscgMfIG80/MzEETJM7R6zQ63xhbdwA+YMOjJ5YAkkGImfwqLodSLtv4lzdfuo07GYjbzMCdu+MSYHA71lqTYBDPM7iY4EswYMV4JUxnpn1qHh099yKZA8R1nxWBAKgCIP3nGOv4VW27ihmLrvABxjmQOpFZ6nWhnxG0ARGDGclYEfSqjUS7LsMMGkSYB7ieuJ/CvVhCsaXBLsXF7RKzDZ5AYwYOY9CY/rU/w7wxVhm85I3CBiAJx39Jqtsaq40AAkrBhCD1zONsZ5554q38D8St6hCygg22KSSIJgZBEAyCMQM1Vlz9RHHo1beue52KxrtuSdRfssgW5kE5jHHBx+dQH+Eqn/TuodvlknpnrNQ9awNzYbbpuO1SQCGbJgcjIE+09qj6d7al0DIp+V8EMRIn07/oVVCGSMdNun27Fc1qXmT7lzeUQBZGNphoC4hsZ5MEya32zZg7gqGYHwxuYHudoMexrH4ZXabYgD69skTzjmtFi6ybiUZJk7gwCqMGIk4xwO5qdZIbq19BCPhx2V+Y8Rtp/Eu9ZgNBHbE9Pv0qtbwxH/8AGxU9mz+vxro21wCHawuTGMMTPTaZ6SeOlQU0iF4Kur8wDA78ZIr0un9q+7WZW/P1RRkwwlNqGxz2o8NuJysjuuf81DrrtSr2YLglTweo9DWk27d7lQx9ob7j+9etiyYs0dUGZsmGeN1JHL0q413hKoCwfb6Nn6CM/gap6lKLjyVilKVwHoNZXbrbTtMMfsc8kdD0msKVGcFOOlkoycXaLI6u6ygII2wWbltxyZH/ACjMdzW9bGp1BWCIzEfCmFjdsAyGjpBwevWtsX9pEgMPUBvpB5Hp+Vbf9TtdWCooBBkA7ZHYjKHA+w5ivGz9FOG8N0bMeWNe6kpFrrdosTB3q0RthmEwSTwwmYiD6Vl4b5IjYd2WDqTs68dSZzE1rvXxfeXUpIEtuknGNx4Y+vtWu14YHJiW7xImAw4GeozWWOZxx+G+C+OLJ8V0y60eoDydoO75io3OVyAxBOU9cEetVyWEPmedhOCHGOMcMV5wGgmojq1kfuz5RAH83T5WnA9Djiru++UEqN+DvULLAemCMc9cVXHJPH8L5KZQlHJU3z3KjbbgrOeQw5IP8O3j6jsay1NhSoZCoAw2SczyZyG4xxPFSbF+0DtZAHmZChSoz9Co7884rHUojGApyRE8wB9yT+VWrq8yd2y6OCMrpvYjX/Drg+WHWJBEA/af71CYspgiD2NX/h7BPKCSI2jE8YnJB2AyNwmvf9bJ23Lakdyh9ODMRzyJq/H7SmtpK/yIvHBKr3KJLhqXYuGui/0elTJCR6HePcBSZ+lWCaSxs3C2hHTyx/mrvxWH+LOrprdKS8ym8MBdlWeTHMV1Fi9YtbWN9haYYdUNwA48p2GZOen8J4qs8M8QOndy9m2ttVxAEySdo3Sdxwe3BrpfAfGbbWy1lAhYkkBRJaDliuJ8vfiKoz+0sjlePZfY5ijikqlyafH/ABN7CoNN81xmT4z+UKVWSNp4MGRMzER0PzjxP4pvKlxzfNwAzbJIKHyTwu2FUAggQIkQRPS+M+IOdS9q5+9S4VDB3+EiIBuZxOLbeXbu4YsBicavBv2bOsuMEIsC3MAIrrlwofazF5YWgN4O07MAVjlkc3ryOyKm70pUUviFnTWl3W7TSpiLjBkZSQN52lSHnoCa90Hh7gC78RVMZ2sQ4Hm6iRwCTnAzXReEeCWFvXbTOuouoWFxXAW3ZtBlJvtOZ5gT/eqbxXWF1L6SUthnClbfwydt1wVYj+IYHJlds5mqnKy7FCdbk2146CI1FsYx8RMNjqc5+/0NV+o/Z+1qGa4moYzxuAaOsCYIAkYERVFvcSXkz/KO2eIwMdulbtM9tPPcWVAkg9McyeO9NDjvFnWmW6/s5twboiNoAEZPuce1RLvg6IRuQsY6tGPoaxt6re6uZUREEyevJWSfpW7RKu4g3EZjlR9IHI7d6OeRLeRX797oXmCL5EMsR5FggiQJBbG7OBP0nndprVohlKc52ksrH0aMgyc4+9Q7l+5uJVLbKpxB9uIGDNZaZlthmbbvI2xE46ARH67UV1yVPUrNVgKt0gW58ylGksQvlTaJyphj9JmOKl+LXEEbgkdWZVBUxxvYEjH8vBHIqBpLgXaqKQxzM+YCOpAya06oNckvuzHzCBI7H6VNSafJOUJSS3J2idrkI262FjzcFszmDngYIHX1qdqtOBCl5B5xmekDAnnqK1eFqpUKDAHAgD0zHaayuL8QFLoAAPl3TtERFxRgbhHX8RUVmlq5OTk4R2KzUaGG/wDHtLAbbkmSszPER7TyR61K03h7oB+8Pec9OMhh3/OtWn8U2gr5mmT8UrtV1Ebd/uDwsfL0msz48bXyhXGJkkKO/Ay3oJ9a0rHPNtFblmLKoq8iLS1pt+Lj7hnGRz1yTXLazVbCVQ7iDAJwMde/0/Kmu8XuXZEhQeiiP8/jVfXq9F0k8MXqfPZFHUdVGdaFwbHvs3zsXPdunoscD0zWulK3RioqkY5ScnbFKUqREUpSgMihiYMd4x960jXKvB3TyBmferPRak/K7/ujyh6GDlTnB4K9zI61Cv27e792IXoMxjqJJNZvEyuWlKvmX6Majqb+xs0jblz5R25IHYYyOf8AFWHht4KkI++TAGVfcTOQBMck8iqoGK2AzwSjfzDE+/rNZ83QKSbT3LI9Ra0yWxbawsrAMDDfKYgNAyBMZHBEjivV8KuHzi5t6qAZJwMCJCnAw8VH0Hidxbo3vPIIjkSTgREzGcGAAKk3NWJwxUHI/m42yY65yfavInGUHT2Ltc5LTS+pAv6oqwIyTBJdjgAqDgdYnmYPSrfQ3bTwhDEBZJRVmWOcgybZzM8RVc2oso8up2gbiFG6egBG4eXuQwyOtaGa3uL2WRRJg7yrJj5rQnzAbuvBEdJrlakcyO3SOltWFcglxK/KvTt5Aefc1F0/iJW4wDKxJwHWcEeYuAMLmZBkR61lo9eHuDcJcDzebaGPl3ODwQPNgcx6VE1NgIdtt3JGZHc8kjj6j/qlRSdMhcp3FlotybblFRyrA+UMyw3m8sgBOSBPbit6a9jaJRQEn5STx/LzIJ6+5qj8P1LpIYBj0ecEMxwR3iR9K1DWqGBZiASTH8MzMELmPX2FScfI7jjKN2Wh8Q+IoDm4yg5GNwETCjggSOelNPfADNuBt2jKjdtljPEQ/l3HKHBxUG3qCC3wA7Bvm2EkbeNp5ZlzweM1X29S6ghNu2fLKZUEkkKTwMmpaUIqVVEvPE/2huX9gVg6rBnbJBYA7J3DcAcAkZHJqd4drEe2zXBatrbUB7jG4sAtIUlHm7uM+QRG0nPAprVlFthjsLAxtOWPGQIkiDyKkaDxT4RuPaQoSV82+WUTG0bgARk9C2D0qGz2SLa071bOhsW9LauWri3PiSfMtiAjmPKHli22Cck/TmrLWfthbZmsG0htszsSfNHmJDDaDIyMjIzE1851Li3d3bHUMZHac+eCBgkHH9OJ+muNefeiM4tpkltoDAufiKuBjdxmeorjxR5ZHJkyeex1F7w3S6ksbbopWNysdsTBBB6jj26xVb4/4WLX7svbV1WVEg+UyASCRIlT9jUTS622x3sQLpGXkBWA242KOREAqBWjUaUvcINzyDzHb82ZkIDgtgyTFQUGpcmldVGWPdb9xY8OtoBnYnedxdzmVAHkB7NJFV2vu2jdVQoRi0NH8GeSGJk5jmOte6hH07eUuqP8k43DrMTn0x7VhptYqjaVLckiBJIgzuORxMDtFXpdzItXKdok+J+LhSqWV3XCdq7SZPQ5n0+YRHfmsbGmuyBcUBmkxuDCeSNyk55n1rR4bq0e4u+yEKmQR8wAwRngmfxqW9ne5Jd9qEt5W4yTDEYkc4/CuSpKqoRWmVGrVO9oGUMR0P5QDwM0t3VYCQFj5oGSImAB1gcY/CrC7eNq35rrRjbKhmJ4gknvGYnIqm8S12AzliOgARZPH2/3cdqjBOW1FyknaJdrxAKzC2gCgCHcxJ5Yn+VQcR61WeKeMXL7qlsDCwWWcnusxA95qMlt7nnusQpzH65Pqc1sN2BCDaPxPvXsYPZ0fjmZZZtO3Jg1kAy53t26D9dhRmn9cVjSvVSUVSMrk3yKUpXTgpSlAKUpQClKUApSsgBByZnAjp1M1w6Y1itwHANZV4BFcerajqo2B5ENx0PUe1TDbVhuLgfXaD7TjrxzUCs0ePbqDwap6jp45lT2fmTx5XAsPiC2hwLjHykgK42QcEmdnBz6/WoWttoXm2Cq7DCSCAWBEHAjrioe3zBoKQebfzLHJzhl9MVp17Nkbju79D2OBAxXk/07jKjZFb6jX4PrCrhSccj/AGkcEdu327V1ej8QKjaeYwTn2Brg7SsnmIroPCNbvUjMrj6HA9x/io58KcbLE7dHTWNXafcrqkZkxuuKM5TBAnByO1RryoylbALPGDcBCtLHqMEgdMfSqwn8fp+v+qy07EcGPTI46/0rJ4fkdWOm3Z0Gn11u1bAWUMbg1tiLsklijnjYDjHYTUW9bd1e8LQW2DOCq7eMbScjI471XnW7TEkA5M5k/bP1r0a+5iGGI2vIJif6U0FXhyg7W7JulRLn8+1fmE8YMQBkjHpUnW+JjatuGcoYtpt27Fws7gPMCBPm9OtQ9PpFZJ3stxgYeUCDgkMIkyATOKh/GZWJLEnqfb2gflzXNKOVrnzwWWo1dy5G5GkD5rjbv+I9QM49ajHWXQoBG5ASV34gnnaBWpde2JzAgdT9Jn9fSsbVxRje2ceZsD6wJGCY6+nUk/Is8OKjT4N67ZLSocn0AnvwBjoB29626fRtcbapLZ7TgYEyP4iZ71H1iKAuzqdsAgkmOfKMccR+WMfDLu1iswHBH1HTt+A4+gUyOpaLiWHiWmvtbINuIkAtBCHuqGNpj6Z+8P4YtkC6OneASOfX7Z4ycVC8Q1zPcYxK2goBbA3NJJMQTAgAD+tbW8QVRFySZJ2xJyT3/r3HarPDm6SVkIbR8iWmlt7mYEKgMAlgPN/KJMnJHr+NbLzFVJwLccSBM9GPb0GT3qgu64sywogEkKc+YyJ+xithsM0G4dqjgD+g7+vNasfs/JNqyLy0jZe1rXfKme7Ee/E8DPXPoK1CytsR8zRHoP1+orNrsCEG0fia017GLp4Yo1FGeWVtka78WcGR2NejURhhHqKkUrnhyj8Mv9nfEi/iX+jJ0K4II65EYPvWNWGvCsiODmYIiJ6/WDVfVmOWqNshOOl0KUpUyApSlAKUpQClKUApSlAKUpQClKUB4yyImPWvbVncAtxojt8vp7Gtumthmhm2jvG6testJld0gwJ2nEnDeqyCCOfwnLmlBSt7vyNOJTapceZnqdIIgcj8qi6C2AzQIJH5fo1hp7z2jsPmAO3Bnaecd1IyKlNbIIcf2/GoTcc0GkixJ45XZIu4wPfv06frpXinMH7Zma3aW6OUUsf9rAMpM5g8D1H+azu2iWPlIJHygGc5k459h0+/jTdOmqNCnb+Xmak1AaVbaTyAT068c1i+iYJ8W1IWeZ8s9oGf600uiN3e6ozKvJgnaCDkwODBrcusuTG0TBUvkAqYElduCPoM01U9hKT/ALTRpdN8doKqkiWNzCgqYgmJJn0z9K8XDFCCpX6SB2jkeuMGpFzdbUFGVcgsHgKVHVYHm/XFe6Lw9tUGuOyXBJMnylgJwmPNEEQPSipq29jmpp78ESyfiMNoYjuYUn2B6f2rfpryBgxVsZB9RxAjPQ59Kk2NOXkMTbQAAnNxs8QvQY59q8XRqhgEYxLEdvvMd6g5I65J3Ez3JeZn+YxG9vIRys7fp9YqDcsh5Kyw6EZnMD1yf+utbtYbNsDdLtyqhdo9ySMdupqvbW3HwoCz0UZ+/Pp7Vfh6eeTeOyKk1j2sw16jcATBV90KIEiPmyc446VjptMbhx9alWNAFE3DA7Vnd1HRcCvZwdMsa3M08t7Ho2WuBLVouOWMmsaVpKW7FKUocFKUoBSlKAUpSgFKUoBSlKAUpSgFKUoBSlKAUpSgFZrbZlbaCYEnt/asK9HX1BH0PP69B2qE9Tj7vJKFXvwZ6HRuUjfbc9IYFoWYXuYk4ORNar974WHx6d/al22j/PbRvWNp+6wfvW1ncgqHZlkEB4JUj/dMkHiYnIPesj8TFGqTRqThOV3TILWU1HX4UcggkKT7dJjPFb/DtTdtNtRgHTylZPnUdhwWHtMDvUXX6QoA1oMVDGW6jjB9jOe0ZNabV5LuHw3RhwfT0rM0su0jRwdLp/HZbd8QkDDCdkHqWAjd1iJ3DAg82OpuIyqNqhx8ptqUJGNxYnn+8jiuIa09h9y8dx27Grjw/bqfluOW2jcD84AJEAiAQPY+vMVizYNBDRctSLVrIvBrMI6z+8UOFKsOG44OCfX61heuXLICILTgYSROzHygGSYmZ+/rhp9KlowLQE87l3E+5ImTPc/0OV7xIpuKWAltRhyAcjOV7HgTFUJO6juiyUU1uenegBZm+Meq+VgDB3SFIPaIzn1NQb/iBRvhaY77pxugHJknzsPM3rgDHaK599ZfunzOzEzP156cflU/RaRkVmYkSNp6iDyJGZ9q2Q6W1vv+hBbO2SLPh11hvunk5bcGJPHIJB7c9K3XHVfLbjHLZye0zBH6x1im6WAUkW05CYDH+w47mMTWu/ow0CYA/hHFeljU9PHBTNxUuRqLlwD5tzT9QOwFYKTcnaWVgMxx9elbNZ4aQQSGU45GSOJE+1W/hly2lu6GUksAJET9ZgAVybmn8vX5nI6X9fX5FILl3iB7xVt4JoPiea48NMICBsJj+LHrj6VFrfpL+w+nap5MM9LqTZGGWOreKLAhHYpcQKwmSuCOZJ6N9qqnAkwZHQ8Y6Y6Vsv6hnbcxk9wIHXAnMZ5OT1rTVmGEord/YryyT4QpSlXlQpSlAKUpQClKUApSlAKUpQClKUApSlAKUpQClKUApWyxaLsFBAJxJMD6ms9fplWFD7v5iJHtt/zVcsmnZbsnGF79iPe1PwWgzJHKkfKeD/K3cD+5qJ4hbbaDcZXMjY4UAlczugZ9pJBr3W3mC7WCkDho/Hn1yP8AFV1myWkKpOckCYBxJgYGRmvMnJydtUz0IRUVSZaaHVMgi4quhxLTPOOoJHpPBrzW2Ib4ljyxkbJEHuM464qaiqVNt1B6bkJDp2YiPMhj6T0FVz2msHykQW254LdAexIyDx0rrcbp3QWqi60H7TBkK3lDMBEARvPc8geogek8CDrrly+Oy8ADCgeg6+/rXumNppuMdpAyDzP9fcVp1eouXwBZQgDmBMjnMcCpY8GHEnLu/X2K3qlKuxJC27ICzLnj39aqdQGL+ZiD0zAH+Ksl8J3/ALy64siJB+Yjae3epdqxpXzva5/uMoo5iMCRwTzXcmWL2XYlCElz3KazZcsFcgg/zD9fnXQItjTIVn4jtG3eACAf5OvXqe3pVT4p4fDAq2QMHjH9DW5tKd3mbgfNg9OO4MR6Ukmu7/lEU0/I2X9Qzxu6cV49llAJETxOD9uakXdXbRxtQQBM7jM8gz8og9x9oExrrSZMzxnoB04x6/4rTjy21CCpFE8dLVJmFKUrUZxSlKAUpSgFKUoBSlKAUpSgFKUoBSlKAUpSgFKUoBSlKAUpSgFKUoDxlB5E1v0ahDICKm2CRg7hEb5OcTBHY0pWXqccXHV3NHTzalp7FbrJktAMjJ/I9u1a9K92dytg4M5EAnBBpSq1hTyae1WWPK1DV8yRrb4BEgZPbj2+9ZjWXioVdqiOVH45mT/elKhPGpZWuOP2JQm1jT+pGm/IO9p9wP6RU27admhn2riGdiQIUuz5MQDAH2FKVnkqdF8d0b7jvuxcaBiCCIEHIByrE/WDn01RXlK39KqhZi6h3I9BEQQDwft+vwFeUpWhRSba7lDbaoUpSpHBSlKAUpSgFKUoBSlKAUpSgP/Z"/>
          <p:cNvSpPr>
            <a:spLocks noChangeAspect="1" noChangeArrowheads="1"/>
          </p:cNvSpPr>
          <p:nvPr/>
        </p:nvSpPr>
        <p:spPr bwMode="auto">
          <a:xfrm>
            <a:off x="930275" y="579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States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955675"/>
          </a:xfrm>
        </p:spPr>
        <p:txBody>
          <a:bodyPr/>
          <a:lstStyle/>
          <a:p>
            <a:r>
              <a:rPr lang="en-US"/>
              <a:t>Processes switch between a fixed set of states depending on events that take place.</a:t>
            </a:r>
          </a:p>
          <a:p>
            <a:pPr lvl="1"/>
            <a:r>
              <a:rPr lang="en-US"/>
              <a:t>Scheduler is invoked at various points as shown below.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798888"/>
            <a:ext cx="75168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22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Scheduler Algorithm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25638"/>
            <a:ext cx="793115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1"/>
          <p:cNvSpPr txBox="1">
            <a:spLocks noChangeArrowheads="1"/>
          </p:cNvSpPr>
          <p:nvPr/>
        </p:nvSpPr>
        <p:spPr bwMode="auto">
          <a:xfrm>
            <a:off x="827088" y="4806950"/>
            <a:ext cx="8208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/>
              <a:t>Question: How do we determine policies to pick the next task?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69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Multitaskers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353425" cy="4700588"/>
          </a:xfrm>
        </p:spPr>
        <p:txBody>
          <a:bodyPr/>
          <a:lstStyle/>
          <a:p>
            <a:r>
              <a:rPr lang="en-US"/>
              <a:t>Policies are determined by the kind of multitasking environment.</a:t>
            </a:r>
          </a:p>
          <a:p>
            <a:pPr lvl="1"/>
            <a:r>
              <a:rPr lang="en-US"/>
              <a:t>Batch Processing</a:t>
            </a:r>
          </a:p>
          <a:p>
            <a:pPr lvl="2"/>
            <a:r>
              <a:rPr lang="en-US"/>
              <a:t>Not actually multitasking since only one process runs at a time to completion.</a:t>
            </a:r>
          </a:p>
          <a:p>
            <a:pPr lvl="1"/>
            <a:r>
              <a:rPr lang="en-US"/>
              <a:t>Co-operative Multitasking</a:t>
            </a:r>
          </a:p>
          <a:p>
            <a:pPr lvl="2"/>
            <a:r>
              <a:rPr lang="en-US"/>
              <a:t>Currently running processes cannot be suspended by the scheduler.</a:t>
            </a:r>
          </a:p>
          <a:p>
            <a:pPr lvl="2"/>
            <a:r>
              <a:rPr lang="en-US"/>
              <a:t>Processes must volunteer to give up CPU time.</a:t>
            </a:r>
          </a:p>
          <a:p>
            <a:pPr lvl="1"/>
            <a:r>
              <a:rPr lang="en-US"/>
              <a:t>Pre-emptive Multitasking</a:t>
            </a:r>
          </a:p>
          <a:p>
            <a:pPr lvl="2"/>
            <a:r>
              <a:rPr lang="en-US"/>
              <a:t>Currently running processes can be forcefully suspended by the scheduler.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Multitaskers</a:t>
            </a:r>
            <a:endParaRPr lang="en-SG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929687" cy="4700588"/>
          </a:xfrm>
        </p:spPr>
        <p:txBody>
          <a:bodyPr/>
          <a:lstStyle/>
          <a:p>
            <a:pPr lvl="1"/>
            <a:r>
              <a:rPr lang="en-US" sz="2400"/>
              <a:t>Real-Time Multitasking</a:t>
            </a:r>
          </a:p>
          <a:p>
            <a:pPr lvl="2"/>
            <a:r>
              <a:rPr lang="en-US" sz="2000"/>
              <a:t>Processes have fixed deadlines that must be met.</a:t>
            </a:r>
          </a:p>
          <a:p>
            <a:pPr lvl="1"/>
            <a:r>
              <a:rPr lang="en-US" sz="2400"/>
              <a:t>What if we don’t meet the deadlines?</a:t>
            </a:r>
          </a:p>
          <a:p>
            <a:pPr lvl="2"/>
            <a:r>
              <a:rPr lang="en-US" sz="2000"/>
              <a:t>Hard Real Time Systems: Disaster strikes! System fails, possibly catastrophically!</a:t>
            </a:r>
          </a:p>
          <a:p>
            <a:pPr lvl="2"/>
            <a:r>
              <a:rPr lang="en-US" sz="2000"/>
              <a:t>Soft Real Time Systems: Mostly just an inconvenience. Performance of system is degraded.</a:t>
            </a:r>
            <a:endParaRPr lang="en-SG" sz="2000"/>
          </a:p>
        </p:txBody>
      </p:sp>
      <p:sp>
        <p:nvSpPr>
          <p:cNvPr id="44036" name="AutoShape 7" descr="data:image/jpeg;base64,/9j/4AAQSkZJRgABAQAAAQABAAD/2wCEAAkGBhISERUUEhQVFBQUFxUVFxUXFBQVFRcVFBUXFBQVFRQXHCYeFxkkGhQWHy8gJCcpLCwsFR4xNTAqNSYrLCkBCQoKDgwOGg8PGikcHx0pKSkpKSksLCksKSkpKSkpKSksLCwsKSwpKSkpLywpNSwpNSwpLDUpKSkpKSk1KTUvLP/AABEIALIBGwMBIgACEQEDEQH/xAAcAAACAgMBAQAAAAAAAAAAAAADBAIFAAEGBwj/xABEEAABAwIDBAgCBgcIAgMAAAABAAIRAyEEEjEFQVFxBhMiMmGBkbGhwQdCUmKS0RQVIzOC4fBDU3KisrPC8RbSJGNz/8QAGQEAAwEBAQAAAAAAAAAAAAAAAAECAwQF/8QAJhEBAQACAgEEAQQDAAAAAAAAAAECERIhMQMTQVFhIqHR4XHB8P/aAAwDAQACEQMRAD8A8hJWFQKyUNBGUydPdSw+He9waxrnOJgAXJKd2HseriH9gQ0HtPPdb+Z8NV6Ds3ZlLDg9WO0e8894+HgPBT4G3P7L6BuscRUy/cYczvN2g8pXUYPY2GpDs0xI+s6XH1KlcqWUrO21JtjmjQAcgB7KfWBJiVIFT2ezgcFtKBxRG1EuxswApygNqooeluntvqwtGkpgrYcjagcizKjqJRsBimpspFEDgFL9JYNXNHmFUJEMKKGlL1NsYdveqsHmkqvSnDDSoDyurkvxE2xfh8jkgV6kBc+3pbSB7Ie7kx35LVbpW06Uqh5iPdaccr8I3IsnJd6qanSV50onzc0fNLP23XOlNg5un2lT7WR88V4sC51+1cSd9Mep+SE7HYj+9A5N/mnPSo9yOuYLKS4p+JrnWu/yEfNAeHnWrUP8QHyVzCp5R3ZeBqfihOxbBq9o/iC4R2FB1LzzefkoHBM4ernH5p8Rt29Ta9Aa1WfiCWf0kww/tW+UrjjhmfZasNNu5rfQI0NunqdMMMPrE8gUm7pnRkwHm/BURHgPQIZT0FtV6Yt3U3IQ6VO/uyqx1F0TBjjeFBqNU1VSoNntuy30Fz/JdBsborTxFw5wYO875CRcqOB2Th69Sc2RgdLnvc1oP3WNOpPwXXO23haTRTY9ga3QNOb/AEzJWPbS0xh8Iym0U6bcrG6D3JO8niidSq13SmiNM55MPu6EKp0rnu03cy5o9pU8cr8J3FwKZUsqoB0jq7qbB4kud8ghu23XP1mt5M/9iVXtZJ5R0oap9WuUGMrOMda+9oBa32AR/wBU1XGHZieDqj78gTfd6hP2fulzdIXMHec0cyAgP2rhxrVZ5On2XNvwbWOgtbP+H8xKPRpE90cdPCJ9wqnoT5qfcXJ23R3Fx5U3n5IR2+Pq06h55W+5lV1SmWntWlRD1c9HBN9TJYHbtXdSaP8AFU/9QVE7ZrnTq2+Tne8IOFLS7tkgQbxN93lPsm+vZ3ZbEZcwZu3O0B8eKft4T4HOlXY+uf7aP8NNo9yVB3WHWtVP8TR7NTtfGMLCAdQ2OzEAGS2Qb3EyZ180jmV44z6TcqicMN7nnnUf8iFH9Dp/ZB5y73lEzLC8DUgKui7ap4Vv1WNnwa2fZMt2a/i0CGme1o4wNB5/1CVp7QaxwIe2R4t3iN/NSd0gZEZ2AQ0HtEzk7pMmx32j3U234PQ9PAOcSA6YcGSA4gk+UjziYU3bHP2tzzYD6hy2lw3+niq5nSCm2YeyXG5kTrMTwnd4KI6SUg2M9MgAtu1hJaTMEkbjpw3Kbb9nr8GsVhmt7ri65aZEQ5sExcyL/BLEoOJ6R0nmXVGmOAgeJgDXxQ6W1KTiA14JOgv805Rq/RgqBUiVElUSBQypOUCUlolP/qh36OasOnvTFsk5TfjN+SryUf8AWTw6Z3Zcv1csREaaKaZnZ1Bv1soIpueS4SASQGggeF/NDpCm/FNygZC4Wi1hcgcJCUfi3S86ZxB5SDA9AhUMS5jg9phw0Ovup0FoH03Oe556xjWDRmSJdFhxGqxmy2htMSHNfVOV3FobIHgqzEbRe+ZPeABgASAZGg4pY1nQBJgGQJ0PEJGsGNqP6xrnFgAPZItA3eC3hthtyDM9rXRcE3CQxG0qrhDnkj+teKWc8kySSTvT1VRulSpBpJMOvAjfu3KVDUTcSLcb6KmxDB1l95Vphr5fJEp2aPYxha8giNLW0iBosp7Zp0hlcGkzN50jQhCqPk5oAncNBHNU21B2/IfNG7rtGM35dAdqNrGWxa1p3yd+qlT29SZZzMxG+RrJ9f5JDCOALheRE2AmABMDTf6pGs0Co6Trm+IMfJKZbxVcJMtLo7RAp9aJixi06oP/AJfUdYB58JA0FzYcN6Uon/4p5H3Sex/3h1s1xtpp9b7vFLPLXZ4YTK6X+A2s6sXFwIIi5cXE7t/CFn/kL2OhkAtJIMSeBvOlhZC2fWaWtgQct9NQGtm26APOUhi3tk37UmfVXjdztOWEmWllT29VqV8lQg213zr8z6qO3toPptbkMSTNgdAFW0awOKBbofy8Ez0k7jOZ9kb6LjNxX0trYh5gPJPAAczuUnYqvEl7wD4xvj3B9FHYxhxMhsNqGTH926195081a4nDtOHY4gy1gh09kh1WpNOI7wkumdN29c+XqccpL8/26J6csLuwlQZQ6qczvqBzi5pMQHDcTIgIrtl1G1KYbWLy4wMrnEZmkZmGYuJE7rpp7JfQc9ppPc8STmktBZlq5X2EyQALHKo0abxUotcXNcG1X5S2HNcc5AykTLsjdftCFn711N6+d/v/AA09qdrvOuR6Un9t/C35rqMy5bpP++/hb7ldufhxenO1VSpSmG4RG2PWax2Z1NtUX7Li4N59kgo7iJMacPkFGPnw2oLtmkNa6LPLg3xykA25kKxxWw2MYSH5n03BtVuSA1xJEB09u7ToNyYFCamFp54Bax2g7HWVHPPO0OvxU9pYpr6GZrBTzVe0AXONQtaXZ3ZjaM+63aPguTL1crnjJ9/7/j6dGOE423/ugML0fa5rcz8tSoC6lTyF2cS4SXzDLsOvCUvsfZxe8umGU8rnHWJcGtAHi4geZO5WrGPbVgPvRw2aYHZHU5ssc6sT4yl9mNc2g90w11WjTyxd0Zqmu6MotvlTj6mV3d+da/G7/H2rLCeNeN/t/aylQJWiVElek83RnBUM7ojMYcQ37RAkBNs2c1/aeBSIIJbBH7NoAeQCdZIt4rmcbjnNdZ2WPAG/GUv+sqjv7Qnm0T7qauR19bZ4a0g0+zlqnrIMhzXODROm4W8Unh9l5qLnyM1y1siSG96G6m0+i51+0KxEdZI4EGOcSl621qrCO0DwsRA9fEqez41bFDKjTrBwkLZKomoUHFbKgUjRK0CtOWNKFQJlMZs0AltxIDhrvabHzCmAZGX0NwfaEzjHNblgAAnKeR018QEIFTMpTsSONFRzi1gY3MIaPq2iPHj5ouO2OIDngza1wdAdPNZXLabWvggOk6DvAWA9d6jQxfWsESYdF9b6D4H1RPpH5jTMMGExPrPipuptOoB8gi4ikRBsQd4IIsBNwnmbDf1YeYaDoLkxE6brX1T3qF5VIqMLhSEdsEWtBkiDaPGQi1ujrKZuXXF4cDfeDbX8wjN2bTDxUzHML6gX3cU1Wc1wMEl2skk6Df6BZ+5ivjl8F2bI6rM4GQIaTLSJsYtvvC0+k12rWnmAfdSo43MyATcy5pjUeKfwBoQOsIB3ySDE2LeOt/C61mTOq9mHYDIa0HiGgeyhjcEKoAJIgzIE+Gitf0en1cgguyzao3heR4axvkjck20nHcfQp7lEquo9HWD+0d+AfmmhsZuXL1r8rbxl7IJtMZoBT9HCHfax36mLfFTNHKxxkEkCwmbOa75FRyw/Cv1Kw7Eb/fHzZ7dpY/ZN83XEkXnKc3rmTmHyvaS0zAnmNHeYt8eCiSr6LlkJmVRtbY7qrg5rmi0QZGhOlvFWeZalOzacbqqjD9GqoHep/iP5Ix2DV3ZD/GFYysBRJpXKq39SVhBgTrZ7dfVExeExVU5quZ5AgEuaYFzAvpcp2Vk+Km4Y270qeplrReq/FGkKTg40xo2GbtJIudd61gTWpkgNhru9maCAN5E90xvF0xJ4qJPip9rCTWpryd9XPztKVEuVe7a9IhwIqBwZLXBwy5pBHYiYgxqeKhs7aRfZ2vFXym9I43RfHsLnnmtU8GdeCnVxTWvOa19/upVtptIhsI62rs/0cwYqVSCAQBv8XAKi20B1rgNA5wHIOIVnsna/UuLgA6RGvAyqXGvzPJ4mfUz81jrLnbfDouWNwmM8rXAaJopTB6JkrTFz3yiSolbKGSqEaKxpUS5YHIMpUcSb8ZVhhcPmayJlzst9NY+aD+jzdpDpF9AQTug68043FNpNpy5pg5soBzNLXAEE8TcrPxTqx2lsim0Na4ueI3n2jQJfDU6VPusA+P8AqJR+kWKDsmQ5gW5rHcTbRUTqh4e5+azsyt8nj47WNfEAVC36rm5gODm2IHkuv2k8dQ47g0EcgQfb3XnVKpL72hrvKRw3q+O16jsP1JHAZ9ZYDIHw1VfGqnKd7hB+OIJuByH/AEhOx53uPp/NbdhP6ha2hs7JGUyDoY36kW8vVL2184Dh8SBm1kusZEamZEX9fVCxVcl54W4cEWhgndWTA7JBJm8OFrbxb3QjhydFWN+E37dh0I2S3tVnAOcCGssIb2Q5zo0ntATug8VZ9I3ZYdMWmbTqARJ5gjzSvQmuTSexwALXCI3tLQ0Hn2bonTGtlZT4kv8A9P5wp9SbiMb+tRHaI4uPmfkFpuOO5p5n83FVLq7uJ9UJ9UrL23TuH8FjMmIgd1zhI3Q/su9ym2YkFUeBdmrN5tH+aUdlbtE8TPxW2Ns6Y5SWrnMszJWjWRwVtKyqeZZKhKyUwHjKhDHEawfZUNDEV3d1x84+a6B9DOC3iDog7RxHUUoAbplbLBOms+Ciqn0sNkUs9RjSM0/VvchpMWvcjcrV+xWOIiWPMuNIm4Aptc8Am+YEzBvE8FzuHd2WxwHsEzXpuZlkntNDxf7W8eiZaUeL2UTJYRBvEexUtnYAsudVYlalHGHyvhp3D+aBUwzT9Vv4QrLAUGnM5wJDADlBAmXBusGBdON2KKoz0yQDYBxBOYOgtkawwh3JG0ubfs9n2R5Sg/qxk7/VX2P2e1jGPa4uDiYOXswPvTra48UpicI5gaXaPGYcphHStlaVPKpErJUCmbHFDK2SokoNElbaVErGlAZ1LmuIeMpB7pGUiLXB0Rn4APpueCQW6iLGTa8/Jev4vY9CsCHsaZ3kCfVc3tD6N5k0HkfdNx+aWkc3mgaYdqO6fzRcP3rHVgPnJldLtDofiqOtPOOLO18NVSdQGu0h28EEH0KWl8pUYkaQd54qVHaTqIiAQ7cSfh5x6KbWpbHUSYIExKVgWdXa7awADcrmzNwZBiDOpNrnkpNp0HNAc4NfO90AjdFvVVGEI6x0fZHsJ+KhtAkP8ICcLiv8Xhy2kzK8ljxBEyAe9Frb5jmq+lRuhYankqObY9ljuHeAd/y+CnicYabmxzmJ0U+ez1Z0uMM6rh3B8Fs8RYi0g/BD2pjXV3BzzECABoOPNV9fpG+pHWGb7jvMCY8vdSr4trWul3aGUhsGHAzm7Q0I7POU/wDKdWN/ojfE+aSxGHFwLKwpVQ4AjQhOYvYwABDpzFoDhBbJyhzSZsQSfRVNDlXO4NuQk74gedifSfMojVcv2OWgyW9kA6gyCCTBEgwGk6pB+HWdnfS5UqLk20pVjIR2qom+RZWStLUq0rLZeFzSZiLCwPibHyXOdK637XJbsC5Ai7oJn4K7wzqcdoAnjf3BC5TadQOqvIEDMYuTpbU8ksvB4Ttc4GpLByCtdrYpzzTmOxRpNECLZc1+J7RVFs91lbY49of/AJ0v9tqmdizsvKjKyVElWRWltp9N80yGkSJkg+PgQpt6QVZntTLiSHA3eMrjzIsqWpqeZ91oKLWnGL9/SIFjWFoDWkEw2C4gQMxB4EjdqmMV0j69oY4NkOlpDQ2GxBaQBcWFzwVBSpktJB03X3XQKVQ55RvQ4xdFQJWmPkLCVaWioOUiVAlCkSttUSpNQHtNCraDqFYYeoqdr5T2FeU/LnWTCN90ltLo5QxA7bGk8Yv6ovW3TNGpdBOMx/0WtN6NRzfB3ab+Y9Vy20uh+KoyXU87R9Zhn/Kb+69mZVUn02usQCpqplXz6AJ8fQ+huh18IH6zOi922h0Yw9Ydum13CQPgdVx2O+iwyTSqFo+y4ZhyG8eqWlcnnVHDuD8zjPZDdIMNgD4BA2ozunmup2h0PxlHWlnHGn2v8pv7qmdrlNj9kiD6G6NKmW6pa8dXTuJDnyN40Ikeqsq2EFRomQY/qylUwDHaj0smGtgJHcvoAsyUzG4GCq+ljXcSNND6WMqzxDSWOA4KpcyCJBFxMhMT8rPD7cqg9S49kiLsbmHhMSN48ymHQqeu8HEktIIzGCN4vdWWMP7N3JIWGMBtCl2g4jtCBNofMBxncAT8E1jzTIplmUWdIFyIdbN4x7bwQuSbVdz5390au17GtdGXOJaQ7UaGyR8V7KyUDC1szQfAeyKr2hKaf1swPEEey5vFxndGkmJ113q9rxvB8iqTHNAeY33v46qcl4LHBK32ge3/AAU/9piqsKyytNpfvDyZ/ttCMSy8liVElYiNw5Lc0W0nd6qkueBE3WVCNyuquGzaifilKmzhyRpcyQwoHUvuJE2kTeBoq+j3k1UwBGhUKOCcDMKLKqU9T0WytN0WlpEtEqJW3FQJQGFY0KJUmhIPXqTCm8O5V1GonKNQk3TxY1Y50RlZLtKnTTiTzKqNTra/1uSLCmKRiefslYZ5tfdwTFN6qqdWXO5pynVSgp402nVVe1OjdCs09ZTa/hIHlB3J5lVGDtOc+iKHneP+iYXNKo5hJ0jMweABuB5rl9o9C8ZR1pio0fWpmTzymD6Svcg6VGpRaUoe3zm6xhwLXfZcC0+hWnUwdQveNodHKNYRUpsePvAFcntP6KqRk0XPpHhOZn4XaeUJ0cnlf6vbmB0IRsRTzMI4hdFtHoNjKOjBVbxYYd+F35qie0tMOa5hG5wLT8dfJJW1FWoObqPPUI21MU19Gg1pksY5rhBsZtzsrUtS1bZ7HbvRTcZe2kz0zZ/cCaQ6NINEBTTTQMW+GOPAKorVA+IEH5K5xFLM0tmJVb+p3AghwN+XuinjVo1oCsekJZ+kP6uzexF5vkbmufGUphaGdxGnZe78LS75JnFbHe2l1pIIloOs9prXDdB7wGsppV8q4w+0atHDMNJ7qZdVqTlMSGtpgAjQ6nVU0qwxFsPQ/wAVc/Fg+SKDo208/vqeHqf46bGP/FTyn1WnVMI7vUKlPxpVczfw1B/yVAtB0aGOVkxpdu2Thnfu8Tl8K1Jzf87MzVHY2DcWVMlNtUh7GwRmGXtZnDQgWF/FU/6S7nzUhieI80UaXL9kUc+W5kOLQHAZv2jmgBxtMNsN8Jer0eMUwycz25rhob3c0TNjzAVZR25VYTkLgIygjtWkkWMganTSVN/SAu1DM2Q08wBa4iA0Te5ACUPVDbsyoYhuua2kZTDpnRAxWFcx2VwIOvlxHFW369bUbkq2BZlc9okk5w4PI36AHii0MVhGuDiSYAZ3TE/WflcbCLc9yZ7c7Ck1dFSwJblbSDHtzOD3ZQ/f2Z3gRFwo4bYQLZsbuuNLOIt4I2HaUzBTtE3SLhdNUnIxrOrGmUQJdhRxon8pHaUWnU3Jek5FYUyTpHtHmUw2pCUa7tHmmGqYdM06qMyqQk2mEdlQSmD1OqiNqpI1IBKJTNkiOtqIkpRr4RG1kU0qlBp1CRxewKVRpa9jXA7iAU8K6kKynZ6cFtL6LcO6TTz0T9wy38BkLk9o/R9i6UlmSsPDsO9DIPwXshqzHifgFN9FpGiNjuPnbE0n0zFVj6Z++0gfi0+KgvfcXshrxBaHDgRuXJ7U+jTDvJLGmkTvYcvq3T4Jnt5atELqdofR3iad6b21BwcMrvUW+AXO4vA1aX72k9njEt/EJCNHuUKjXcxwc0wRcG3LQ2KJi9ovqRmNgSYFhJ+6LWAAFrBLBwOl1hQbUp/H2oYcfdqn1qEf8VXp/aZ/Z4cf/TP4qtQo+TVyiSpEqBTDRKg8qRQK1YAHX0TNXB0b4U/0h3Ged1Ok1sXMHlZSOEnQg8is2gYreHoSFMVvE+YQ3YchDKNhZ4asMs5i0mZiR7J2hj6jWgNqEAaCfHkqqkOyEVuitD1YlEpOQCiU3XU4s6saL0y16SoGybCtA7FJjrwgtMIjDclOknmv5pkJQugnmmGv9lMMw1ZlINkMORG1JTCb61oRuuS9Q796xpugHRWC06ohQAtZ9EqDNPVae+x5qFN1/wCuCiXdnmVNhw4waI+ZJmpp4I5qJwUXOsJQMyzOkG6uHaUliNlAjQHmm86I1yNjThtrdAcPUJPV5XcW9k+rVyu0vo+qtk0ngj7Lh/y/7XsFQIFTCtO5PY7eCYzY9el36Th4tGYfC/wStXFF4EmcjQwaCGgkgepOq94r7LB4HyXP7U6HUaneYATvFj6hM+X28iKiu02t9HxbJpPkcHfmFy+L2PWp95h5i4T0qZSkHJeoCBO5MFL4s9k+SViwC5p4KD2ACQgkrJUK0IMU4b/W6EXSeayFoIM811kRpslAjMfZPZaerZlIFBa5EBUxkdovT1JyrMM5PU3LVFNZlOm65QZUmG5RSHYO0SeKKwpVrrlFo3lTDNMRMqXa4hMNcqJIiSpOpyhZpKK1ASe1TAsFjW3Unu0QEqZ7XkpADRQY655KOftHwslQO7iptegOepB0hKAYuWusQmvWymBmlF3XSrHwsfWSMZxWkHrVs1UjEKBUbKkXqDqiCL1cMCq/FbLa7d8FaOetQrlKxw+1ehlN8mBPhquR2r0HfByH1HzXrz6YSdbDg7k/I3Y8Gxewq1PVhI4i6QLV7vi9ksI0XO7S6HU33yj0S4fTSer9vKYW6bbrrcf0JIksJHhqFR1NjVKZuJU3GxpM5SuVEa2ywtUm6JWDb0xiM1YsUxA9HVPU960sWvwzphmqk3vLFiKQlPfzTFDesWKYYw3qQ0WLFZNUEdu5YsQB3KLtQsWJExuvl81o6nmsWJVScX8lNqxYlAlU1CwaLSxMoxRfr5rFiKbW9Y/RYsSNIDRRq/NYsQEGqL1ixECDvklnrFiuJoNTRBeLLFiaSNdojRc/tCmOA9FixWHLbWpNg2HoFSgLaxZZN54f/9k=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AutoShape 9" descr="data:image/jpeg;base64,/9j/4AAQSkZJRgABAQAAAQABAAD/2wCEAAkGBhISERUUEhQVFBQUFxUVFxUXFBQVFRcVFBUXFBQVFRQXHCYeFxkkGhQWHy8gJCcpLCwsFR4xNTAqNSYrLCkBCQoKDgwOGg8PGikcHx0pKSkpKSksLCksKSkpKSkpKSksLCwsKSwpKSkpLywpNSwpNSwpLDUpKSkpKSk1KTUvLP/AABEIALIBGwMBIgACEQEDEQH/xAAcAAACAgMBAQAAAAAAAAAAAAADBAIFAAEGBwj/xABEEAABAwIDBAgCBgcIAgMAAAABAAIRAyEEEjEFQVFxBhMiMmGBkbGhwQdCUmKS0RQVIzOC4fBDU3KisrPC8RbSJGNz/8QAGQEAAwEBAQAAAAAAAAAAAAAAAAECAwQF/8QAJhEBAQACAgEEAQQDAAAAAAAAAAECERIhMQMTQVFhIqHR4XHB8P/aAAwDAQACEQMRAD8A8hJWFQKyUNBGUydPdSw+He9waxrnOJgAXJKd2HseriH9gQ0HtPPdb+Z8NV6Ds3ZlLDg9WO0e8894+HgPBT4G3P7L6BuscRUy/cYczvN2g8pXUYPY2GpDs0xI+s6XH1KlcqWUrO21JtjmjQAcgB7KfWBJiVIFT2ezgcFtKBxRG1EuxswApygNqooeluntvqwtGkpgrYcjagcizKjqJRsBimpspFEDgFL9JYNXNHmFUJEMKKGlL1NsYdveqsHmkqvSnDDSoDyurkvxE2xfh8jkgV6kBc+3pbSB7Ie7kx35LVbpW06Uqh5iPdaccr8I3IsnJd6qanSV50onzc0fNLP23XOlNg5un2lT7WR88V4sC51+1cSd9Mep+SE7HYj+9A5N/mnPSo9yOuYLKS4p+JrnWu/yEfNAeHnWrUP8QHyVzCp5R3ZeBqfihOxbBq9o/iC4R2FB1LzzefkoHBM4ernH5p8Rt29Ta9Aa1WfiCWf0kww/tW+UrjjhmfZasNNu5rfQI0NunqdMMMPrE8gUm7pnRkwHm/BURHgPQIZT0FtV6Yt3U3IQ6VO/uyqx1F0TBjjeFBqNU1VSoNntuy30Fz/JdBsborTxFw5wYO875CRcqOB2Th69Sc2RgdLnvc1oP3WNOpPwXXO23haTRTY9ga3QNOb/AEzJWPbS0xh8Iym0U6bcrG6D3JO8niidSq13SmiNM55MPu6EKp0rnu03cy5o9pU8cr8J3FwKZUsqoB0jq7qbB4kud8ghu23XP1mt5M/9iVXtZJ5R0oap9WuUGMrOMda+9oBa32AR/wBU1XGHZieDqj78gTfd6hP2fulzdIXMHec0cyAgP2rhxrVZ5On2XNvwbWOgtbP+H8xKPRpE90cdPCJ9wqnoT5qfcXJ23R3Fx5U3n5IR2+Pq06h55W+5lV1SmWntWlRD1c9HBN9TJYHbtXdSaP8AFU/9QVE7ZrnTq2+Tne8IOFLS7tkgQbxN93lPsm+vZ3ZbEZcwZu3O0B8eKft4T4HOlXY+uf7aP8NNo9yVB3WHWtVP8TR7NTtfGMLCAdQ2OzEAGS2Qb3EyZ180jmV44z6TcqicMN7nnnUf8iFH9Dp/ZB5y73lEzLC8DUgKui7ap4Vv1WNnwa2fZMt2a/i0CGme1o4wNB5/1CVp7QaxwIe2R4t3iN/NSd0gZEZ2AQ0HtEzk7pMmx32j3U234PQ9PAOcSA6YcGSA4gk+UjziYU3bHP2tzzYD6hy2lw3+niq5nSCm2YeyXG5kTrMTwnd4KI6SUg2M9MgAtu1hJaTMEkbjpw3Kbb9nr8GsVhmt7ri65aZEQ5sExcyL/BLEoOJ6R0nmXVGmOAgeJgDXxQ6W1KTiA14JOgv805Rq/RgqBUiVElUSBQypOUCUlolP/qh36OasOnvTFsk5TfjN+SryUf8AWTw6Z3Zcv1csREaaKaZnZ1Bv1soIpueS4SASQGggeF/NDpCm/FNygZC4Wi1hcgcJCUfi3S86ZxB5SDA9AhUMS5jg9phw0Ovup0FoH03Oe556xjWDRmSJdFhxGqxmy2htMSHNfVOV3FobIHgqzEbRe+ZPeABgASAZGg4pY1nQBJgGQJ0PEJGsGNqP6xrnFgAPZItA3eC3hthtyDM9rXRcE3CQxG0qrhDnkj+teKWc8kySSTvT1VRulSpBpJMOvAjfu3KVDUTcSLcb6KmxDB1l95Vphr5fJEp2aPYxha8giNLW0iBosp7Zp0hlcGkzN50jQhCqPk5oAncNBHNU21B2/IfNG7rtGM35dAdqNrGWxa1p3yd+qlT29SZZzMxG+RrJ9f5JDCOALheRE2AmABMDTf6pGs0Co6Trm+IMfJKZbxVcJMtLo7RAp9aJixi06oP/AJfUdYB58JA0FzYcN6Uon/4p5H3Sex/3h1s1xtpp9b7vFLPLXZ4YTK6X+A2s6sXFwIIi5cXE7t/CFn/kL2OhkAtJIMSeBvOlhZC2fWaWtgQct9NQGtm26APOUhi3tk37UmfVXjdztOWEmWllT29VqV8lQg213zr8z6qO3toPptbkMSTNgdAFW0awOKBbofy8Ez0k7jOZ9kb6LjNxX0trYh5gPJPAAczuUnYqvEl7wD4xvj3B9FHYxhxMhsNqGTH926195081a4nDtOHY4gy1gh09kh1WpNOI7wkumdN29c+XqccpL8/26J6csLuwlQZQ6qczvqBzi5pMQHDcTIgIrtl1G1KYbWLy4wMrnEZmkZmGYuJE7rpp7JfQc9ppPc8STmktBZlq5X2EyQALHKo0abxUotcXNcG1X5S2HNcc5AykTLsjdftCFn711N6+d/v/AA09qdrvOuR6Un9t/C35rqMy5bpP++/hb7ldufhxenO1VSpSmG4RG2PWax2Z1NtUX7Li4N59kgo7iJMacPkFGPnw2oLtmkNa6LPLg3xykA25kKxxWw2MYSH5n03BtVuSA1xJEB09u7ToNyYFCamFp54Bax2g7HWVHPPO0OvxU9pYpr6GZrBTzVe0AXONQtaXZ3ZjaM+63aPguTL1crnjJ9/7/j6dGOE423/ugML0fa5rcz8tSoC6lTyF2cS4SXzDLsOvCUvsfZxe8umGU8rnHWJcGtAHi4geZO5WrGPbVgPvRw2aYHZHU5ssc6sT4yl9mNc2g90w11WjTyxd0Zqmu6MotvlTj6mV3d+da/G7/H2rLCeNeN/t/aylQJWiVElek83RnBUM7ojMYcQ37RAkBNs2c1/aeBSIIJbBH7NoAeQCdZIt4rmcbjnNdZ2WPAG/GUv+sqjv7Qnm0T7qauR19bZ4a0g0+zlqnrIMhzXODROm4W8Unh9l5qLnyM1y1siSG96G6m0+i51+0KxEdZI4EGOcSl621qrCO0DwsRA9fEqez41bFDKjTrBwkLZKomoUHFbKgUjRK0CtOWNKFQJlMZs0AltxIDhrvabHzCmAZGX0NwfaEzjHNblgAAnKeR018QEIFTMpTsSONFRzi1gY3MIaPq2iPHj5ouO2OIDngza1wdAdPNZXLabWvggOk6DvAWA9d6jQxfWsESYdF9b6D4H1RPpH5jTMMGExPrPipuptOoB8gi4ikRBsQd4IIsBNwnmbDf1YeYaDoLkxE6brX1T3qF5VIqMLhSEdsEWtBkiDaPGQi1ujrKZuXXF4cDfeDbX8wjN2bTDxUzHML6gX3cU1Wc1wMEl2skk6Df6BZ+5ivjl8F2bI6rM4GQIaTLSJsYtvvC0+k12rWnmAfdSo43MyATcy5pjUeKfwBoQOsIB3ySDE2LeOt/C61mTOq9mHYDIa0HiGgeyhjcEKoAJIgzIE+Gitf0en1cgguyzao3heR4axvkjck20nHcfQp7lEquo9HWD+0d+AfmmhsZuXL1r8rbxl7IJtMZoBT9HCHfax36mLfFTNHKxxkEkCwmbOa75FRyw/Cv1Kw7Eb/fHzZ7dpY/ZN83XEkXnKc3rmTmHyvaS0zAnmNHeYt8eCiSr6LlkJmVRtbY7qrg5rmi0QZGhOlvFWeZalOzacbqqjD9GqoHep/iP5Ix2DV3ZD/GFYysBRJpXKq39SVhBgTrZ7dfVExeExVU5quZ5AgEuaYFzAvpcp2Vk+Km4Y270qeplrReq/FGkKTg40xo2GbtJIudd61gTWpkgNhru9maCAN5E90xvF0xJ4qJPip9rCTWpryd9XPztKVEuVe7a9IhwIqBwZLXBwy5pBHYiYgxqeKhs7aRfZ2vFXym9I43RfHsLnnmtU8GdeCnVxTWvOa19/upVtptIhsI62rs/0cwYqVSCAQBv8XAKi20B1rgNA5wHIOIVnsna/UuLgA6RGvAyqXGvzPJ4mfUz81jrLnbfDouWNwmM8rXAaJopTB6JkrTFz3yiSolbKGSqEaKxpUS5YHIMpUcSb8ZVhhcPmayJlzst9NY+aD+jzdpDpF9AQTug68043FNpNpy5pg5soBzNLXAEE8TcrPxTqx2lsim0Na4ueI3n2jQJfDU6VPusA+P8AqJR+kWKDsmQ5gW5rHcTbRUTqh4e5+azsyt8nj47WNfEAVC36rm5gODm2IHkuv2k8dQ47g0EcgQfb3XnVKpL72hrvKRw3q+O16jsP1JHAZ9ZYDIHw1VfGqnKd7hB+OIJuByH/AEhOx53uPp/NbdhP6ha2hs7JGUyDoY36kW8vVL2184Dh8SBm1kusZEamZEX9fVCxVcl54W4cEWhgndWTA7JBJm8OFrbxb3QjhydFWN+E37dh0I2S3tVnAOcCGssIb2Q5zo0ntATug8VZ9I3ZYdMWmbTqARJ5gjzSvQmuTSexwALXCI3tLQ0Hn2bonTGtlZT4kv8A9P5wp9SbiMb+tRHaI4uPmfkFpuOO5p5n83FVLq7uJ9UJ9UrL23TuH8FjMmIgd1zhI3Q/su9ym2YkFUeBdmrN5tH+aUdlbtE8TPxW2Ns6Y5SWrnMszJWjWRwVtKyqeZZKhKyUwHjKhDHEawfZUNDEV3d1x84+a6B9DOC3iDog7RxHUUoAbplbLBOms+Ciqn0sNkUs9RjSM0/VvchpMWvcjcrV+xWOIiWPMuNIm4Aptc8Am+YEzBvE8FzuHd2WxwHsEzXpuZlkntNDxf7W8eiZaUeL2UTJYRBvEexUtnYAsudVYlalHGHyvhp3D+aBUwzT9Vv4QrLAUGnM5wJDADlBAmXBusGBdON2KKoz0yQDYBxBOYOgtkawwh3JG0ubfs9n2R5Sg/qxk7/VX2P2e1jGPa4uDiYOXswPvTra48UpicI5gaXaPGYcphHStlaVPKpErJUCmbHFDK2SokoNElbaVErGlAZ1LmuIeMpB7pGUiLXB0Rn4APpueCQW6iLGTa8/Jev4vY9CsCHsaZ3kCfVc3tD6N5k0HkfdNx+aWkc3mgaYdqO6fzRcP3rHVgPnJldLtDofiqOtPOOLO18NVSdQGu0h28EEH0KWl8pUYkaQd54qVHaTqIiAQ7cSfh5x6KbWpbHUSYIExKVgWdXa7awADcrmzNwZBiDOpNrnkpNp0HNAc4NfO90AjdFvVVGEI6x0fZHsJ+KhtAkP8ICcLiv8Xhy2kzK8ljxBEyAe9Frb5jmq+lRuhYankqObY9ljuHeAd/y+CnicYabmxzmJ0U+ez1Z0uMM6rh3B8Fs8RYi0g/BD2pjXV3BzzECABoOPNV9fpG+pHWGb7jvMCY8vdSr4trWul3aGUhsGHAzm7Q0I7POU/wDKdWN/ojfE+aSxGHFwLKwpVQ4AjQhOYvYwABDpzFoDhBbJyhzSZsQSfRVNDlXO4NuQk74gedifSfMojVcv2OWgyW9kA6gyCCTBEgwGk6pB+HWdnfS5UqLk20pVjIR2qom+RZWStLUq0rLZeFzSZiLCwPibHyXOdK637XJbsC5Ai7oJn4K7wzqcdoAnjf3BC5TadQOqvIEDMYuTpbU8ksvB4Ttc4GpLByCtdrYpzzTmOxRpNECLZc1+J7RVFs91lbY49of/AJ0v9tqmdizsvKjKyVElWRWltp9N80yGkSJkg+PgQpt6QVZntTLiSHA3eMrjzIsqWpqeZ91oKLWnGL9/SIFjWFoDWkEw2C4gQMxB4EjdqmMV0j69oY4NkOlpDQ2GxBaQBcWFzwVBSpktJB03X3XQKVQ55RvQ4xdFQJWmPkLCVaWioOUiVAlCkSttUSpNQHtNCraDqFYYeoqdr5T2FeU/LnWTCN90ltLo5QxA7bGk8Yv6ovW3TNGpdBOMx/0WtN6NRzfB3ab+Y9Vy20uh+KoyXU87R9Zhn/Kb+69mZVUn02usQCpqplXz6AJ8fQ+huh18IH6zOi922h0Yw9Ydum13CQPgdVx2O+iwyTSqFo+y4ZhyG8eqWlcnnVHDuD8zjPZDdIMNgD4BA2ozunmup2h0PxlHWlnHGn2v8pv7qmdrlNj9kiD6G6NKmW6pa8dXTuJDnyN40Ikeqsq2EFRomQY/qylUwDHaj0smGtgJHcvoAsyUzG4GCq+ljXcSNND6WMqzxDSWOA4KpcyCJBFxMhMT8rPD7cqg9S49kiLsbmHhMSN48ymHQqeu8HEktIIzGCN4vdWWMP7N3JIWGMBtCl2g4jtCBNofMBxncAT8E1jzTIplmUWdIFyIdbN4x7bwQuSbVdz5390au17GtdGXOJaQ7UaGyR8V7KyUDC1szQfAeyKr2hKaf1swPEEey5vFxndGkmJ113q9rxvB8iqTHNAeY33v46qcl4LHBK32ge3/AAU/9piqsKyytNpfvDyZ/ttCMSy8liVElYiNw5Lc0W0nd6qkueBE3WVCNyuquGzaifilKmzhyRpcyQwoHUvuJE2kTeBoq+j3k1UwBGhUKOCcDMKLKqU9T0WytN0WlpEtEqJW3FQJQGFY0KJUmhIPXqTCm8O5V1GonKNQk3TxY1Y50RlZLtKnTTiTzKqNTra/1uSLCmKRiefslYZ5tfdwTFN6qqdWXO5pynVSgp402nVVe1OjdCs09ZTa/hIHlB3J5lVGDtOc+iKHneP+iYXNKo5hJ0jMweABuB5rl9o9C8ZR1pio0fWpmTzymD6Svcg6VGpRaUoe3zm6xhwLXfZcC0+hWnUwdQveNodHKNYRUpsePvAFcntP6KqRk0XPpHhOZn4XaeUJ0cnlf6vbmB0IRsRTzMI4hdFtHoNjKOjBVbxYYd+F35qie0tMOa5hG5wLT8dfJJW1FWoObqPPUI21MU19Gg1pksY5rhBsZtzsrUtS1bZ7HbvRTcZe2kz0zZ/cCaQ6NINEBTTTQMW+GOPAKorVA+IEH5K5xFLM0tmJVb+p3AghwN+XuinjVo1oCsekJZ+kP6uzexF5vkbmufGUphaGdxGnZe78LS75JnFbHe2l1pIIloOs9prXDdB7wGsppV8q4w+0atHDMNJ7qZdVqTlMSGtpgAjQ6nVU0qwxFsPQ/wAVc/Fg+SKDo208/vqeHqf46bGP/FTyn1WnVMI7vUKlPxpVczfw1B/yVAtB0aGOVkxpdu2Thnfu8Tl8K1Jzf87MzVHY2DcWVMlNtUh7GwRmGXtZnDQgWF/FU/6S7nzUhieI80UaXL9kUc+W5kOLQHAZv2jmgBxtMNsN8Jer0eMUwycz25rhob3c0TNjzAVZR25VYTkLgIygjtWkkWMganTSVN/SAu1DM2Q08wBa4iA0Te5ACUPVDbsyoYhuua2kZTDpnRAxWFcx2VwIOvlxHFW369bUbkq2BZlc9okk5w4PI36AHii0MVhGuDiSYAZ3TE/WflcbCLc9yZ7c7Ck1dFSwJblbSDHtzOD3ZQ/f2Z3gRFwo4bYQLZsbuuNLOIt4I2HaUzBTtE3SLhdNUnIxrOrGmUQJdhRxon8pHaUWnU3Jek5FYUyTpHtHmUw2pCUa7tHmmGqYdM06qMyqQk2mEdlQSmD1OqiNqpI1IBKJTNkiOtqIkpRr4RG1kU0qlBp1CRxewKVRpa9jXA7iAU8K6kKynZ6cFtL6LcO6TTz0T9wy38BkLk9o/R9i6UlmSsPDsO9DIPwXshqzHifgFN9FpGiNjuPnbE0n0zFVj6Z++0gfi0+KgvfcXshrxBaHDgRuXJ7U+jTDvJLGmkTvYcvq3T4Jnt5atELqdofR3iad6b21BwcMrvUW+AXO4vA1aX72k9njEt/EJCNHuUKjXcxwc0wRcG3LQ2KJi9ovqRmNgSYFhJ+6LWAAFrBLBwOl1hQbUp/H2oYcfdqn1qEf8VXp/aZ/Z4cf/TP4qtQo+TVyiSpEqBTDRKg8qRQK1YAHX0TNXB0b4U/0h3Ged1Ok1sXMHlZSOEnQg8is2gYreHoSFMVvE+YQ3YchDKNhZ4asMs5i0mZiR7J2hj6jWgNqEAaCfHkqqkOyEVuitD1YlEpOQCiU3XU4s6saL0y16SoGybCtA7FJjrwgtMIjDclOknmv5pkJQugnmmGv9lMMw1ZlINkMORG1JTCb61oRuuS9Q796xpugHRWC06ohQAtZ9EqDNPVae+x5qFN1/wCuCiXdnmVNhw4waI+ZJmpp4I5qJwUXOsJQMyzOkG6uHaUliNlAjQHmm86I1yNjThtrdAcPUJPV5XcW9k+rVyu0vo+qtk0ngj7Lh/y/7XsFQIFTCtO5PY7eCYzY9el36Th4tGYfC/wStXFF4EmcjQwaCGgkgepOq94r7LB4HyXP7U6HUaneYATvFj6hM+X28iKiu02t9HxbJpPkcHfmFy+L2PWp95h5i4T0qZSkHJeoCBO5MFL4s9k+SViwC5p4KD2ACQgkrJUK0IMU4b/W6EXSeayFoIM811kRpslAjMfZPZaerZlIFBa5EBUxkdovT1JyrMM5PU3LVFNZlOm65QZUmG5RSHYO0SeKKwpVrrlFo3lTDNMRMqXa4hMNcqJIiSpOpyhZpKK1ASe1TAsFjW3Unu0QEqZ7XkpADRQY655KOftHwslQO7iptegOepB0hKAYuWusQmvWymBmlF3XSrHwsfWSMZxWkHrVs1UjEKBUbKkXqDqiCL1cMCq/FbLa7d8FaOetQrlKxw+1ehlN8mBPhquR2r0HfByH1HzXrz6YSdbDg7k/I3Y8Gxewq1PVhI4i6QLV7vi9ksI0XO7S6HU33yj0S4fTSer9vKYW6bbrrcf0JIksJHhqFR1NjVKZuJU3GxpM5SuVEa2ywtUm6JWDb0xiM1YsUxA9HVPU960sWvwzphmqk3vLFiKQlPfzTFDesWKYYw3qQ0WLFZNUEdu5YsQB3KLtQsWJExuvl81o6nmsWJVScX8lNqxYlAlU1CwaLSxMoxRfr5rFiKbW9Y/RYsSNIDRRq/NYsQEGqL1ixECDvklnrFiuJoNTRBeLLFiaSNdojRc/tCmOA9FixWHLbWpNg2HoFSgLaxZZN54f/9k=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038" name="Picture 13" descr="http://cdn-www.airliners.net/aviation-photos/photos/5/1/3/01303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518025"/>
            <a:ext cx="3960813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0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Policies for Multitaskers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Scheduling Policies enforce a priority ordering over processes.</a:t>
            </a:r>
          </a:p>
          <a:p>
            <a:pPr lvl="1"/>
            <a:r>
              <a:rPr lang="en-US"/>
              <a:t>As mentioned earlier, determined by multitasking type.</a:t>
            </a:r>
          </a:p>
          <a:p>
            <a:r>
              <a:rPr lang="en-US"/>
              <a:t>Example Policies</a:t>
            </a:r>
          </a:p>
          <a:p>
            <a:pPr lvl="1"/>
            <a:r>
              <a:rPr lang="en-US"/>
              <a:t>Simplest Policy (Great for all types of multitaskers)</a:t>
            </a:r>
          </a:p>
          <a:p>
            <a:pPr lvl="2"/>
            <a:r>
              <a:rPr lang="en-US"/>
              <a:t>Fixed Priority</a:t>
            </a:r>
          </a:p>
          <a:p>
            <a:pPr lvl="1"/>
            <a:r>
              <a:rPr lang="en-US"/>
              <a:t>Policies for Batch Processing</a:t>
            </a:r>
          </a:p>
          <a:p>
            <a:pPr lvl="2"/>
            <a:r>
              <a:rPr lang="en-US"/>
              <a:t>First-come First Served (FCFS)</a:t>
            </a:r>
          </a:p>
          <a:p>
            <a:pPr lvl="2"/>
            <a:r>
              <a:rPr lang="en-US"/>
              <a:t>Shortest Job First (SJF)</a:t>
            </a:r>
          </a:p>
          <a:p>
            <a:pPr lvl="1"/>
            <a:r>
              <a:rPr lang="en-US"/>
              <a:t>Policies for Co-operative Multitaskers</a:t>
            </a:r>
          </a:p>
          <a:p>
            <a:pPr lvl="2"/>
            <a:r>
              <a:rPr lang="en-US"/>
              <a:t>Round Robin with Voluntary Scheduling (VS)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Policies for Multitaskers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Policies</a:t>
            </a:r>
          </a:p>
          <a:p>
            <a:pPr lvl="1"/>
            <a:r>
              <a:rPr lang="en-US" dirty="0"/>
              <a:t>Policies for Pre-emptive Multitaskers</a:t>
            </a:r>
          </a:p>
          <a:p>
            <a:pPr lvl="2"/>
            <a:r>
              <a:rPr lang="en-US" dirty="0"/>
              <a:t>Round Robin with Timer (RR)</a:t>
            </a:r>
          </a:p>
          <a:p>
            <a:pPr lvl="2"/>
            <a:r>
              <a:rPr lang="en-US" dirty="0"/>
              <a:t>Shortest Remaining Time (SRT)</a:t>
            </a:r>
          </a:p>
          <a:p>
            <a:pPr lvl="1"/>
            <a:r>
              <a:rPr lang="en-US" dirty="0"/>
              <a:t>Policies for Real-Time Multitaskers (Not covered)</a:t>
            </a:r>
          </a:p>
          <a:p>
            <a:pPr lvl="2"/>
            <a:r>
              <a:rPr lang="en-US" dirty="0"/>
              <a:t>Rate Monotonic Scheduling (RMS)</a:t>
            </a:r>
          </a:p>
          <a:p>
            <a:pPr lvl="2"/>
            <a:r>
              <a:rPr lang="en-US" dirty="0"/>
              <a:t>Earliest Deadline First Scheduling (EDF)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3771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21196</TotalTime>
  <Words>1334</Words>
  <Application>Microsoft Macintosh PowerPoint</Application>
  <PresentationFormat>Custom</PresentationFormat>
  <Paragraphs>193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Times</vt:lpstr>
      <vt:lpstr>Times New Roman</vt:lpstr>
      <vt:lpstr>Wingdings</vt:lpstr>
      <vt:lpstr>Blank</vt:lpstr>
      <vt:lpstr>PowerPoint Presentation</vt:lpstr>
      <vt:lpstr>What does your Computer Spend its Time Doing?</vt:lpstr>
      <vt:lpstr>The Scheduling Environment</vt:lpstr>
      <vt:lpstr>Process States</vt:lpstr>
      <vt:lpstr>Generic Scheduler Algorithm</vt:lpstr>
      <vt:lpstr>Types of Multitaskers</vt:lpstr>
      <vt:lpstr>Types of Multitaskers</vt:lpstr>
      <vt:lpstr>Scheduling Policies for Multitaskers</vt:lpstr>
      <vt:lpstr>Scheduling Policies for Multitaskers</vt:lpstr>
      <vt:lpstr>Fixed Priority Policy</vt:lpstr>
      <vt:lpstr>Batch Scheduling Policies</vt:lpstr>
      <vt:lpstr>Batch Scheduling Policies</vt:lpstr>
      <vt:lpstr>Co-operative Scheduling Policies</vt:lpstr>
      <vt:lpstr>Co-operative Scheduling Policies</vt:lpstr>
      <vt:lpstr>Pre-emptive Scheduling Policies</vt:lpstr>
      <vt:lpstr>Managing Multiple Policies</vt:lpstr>
      <vt:lpstr>Scheduling in Linux</vt:lpstr>
      <vt:lpstr>Scheduling in Linux</vt:lpstr>
      <vt:lpstr>Scheduling in Linux</vt:lpstr>
      <vt:lpstr>Scheduling in Linux</vt:lpstr>
      <vt:lpstr>Scheduling in Linux</vt:lpstr>
      <vt:lpstr>Scheduling in Linux</vt:lpstr>
      <vt:lpstr>Scheduling in Linux</vt:lpstr>
      <vt:lpstr>Scheduling in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Tan Keng Yan, Colin</cp:lastModifiedBy>
  <cp:revision>376</cp:revision>
  <cp:lastPrinted>2014-02-13T14:27:43Z</cp:lastPrinted>
  <dcterms:created xsi:type="dcterms:W3CDTF">2001-10-04T11:39:11Z</dcterms:created>
  <dcterms:modified xsi:type="dcterms:W3CDTF">2021-10-09T03:14:02Z</dcterms:modified>
</cp:coreProperties>
</file>