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7" r:id="rId2"/>
    <p:sldId id="292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24/8/23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1666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2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Introduction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C1782966-445A-C64B-84ED-8756945734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710068" cy="7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rgbClr val="663300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3news.com/most-recent-computer-technology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verclock3d.net/reviews/cpu_mainboard/the_computer_council_-_clocked_gamer_quad/1" TargetMode="Externa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-hardware-explained.com/what-is-a-motherboard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1597486a7805d9fb1b4acc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Introduction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2783A-A552-4767-BB63-8266A4756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9" t="15927" r="3908" b="7138"/>
          <a:stretch/>
        </p:blipFill>
        <p:spPr>
          <a:xfrm>
            <a:off x="5342959" y="1267667"/>
            <a:ext cx="3593223" cy="5313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7DFA4-51E7-4BF6-AE54-6CDA92E0FAD7}"/>
              </a:ext>
            </a:extLst>
          </p:cNvPr>
          <p:cNvSpPr txBox="1"/>
          <p:nvPr/>
        </p:nvSpPr>
        <p:spPr>
          <a:xfrm>
            <a:off x="1039091" y="1589274"/>
            <a:ext cx="4097390" cy="172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High-level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Level of abstraction closer to problem domain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Provides productivity and portability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3A10E-B1C4-45B9-B6A4-B1D06E0ACB6D}"/>
              </a:ext>
            </a:extLst>
          </p:cNvPr>
          <p:cNvSpPr txBox="1"/>
          <p:nvPr/>
        </p:nvSpPr>
        <p:spPr>
          <a:xfrm>
            <a:off x="1039091" y="3476745"/>
            <a:ext cx="4097390" cy="10926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Assembly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Textual and symbolic representation of instructions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5512E-2C66-4F97-852E-7103944CC05D}"/>
              </a:ext>
            </a:extLst>
          </p:cNvPr>
          <p:cNvSpPr txBox="1"/>
          <p:nvPr/>
        </p:nvSpPr>
        <p:spPr>
          <a:xfrm>
            <a:off x="1039091" y="4880752"/>
            <a:ext cx="4097390" cy="1461939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Machine code (object code or binary)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Binary bits of instructions and data</a:t>
            </a:r>
          </a:p>
        </p:txBody>
      </p:sp>
    </p:spTree>
    <p:extLst>
      <p:ext uri="{BB962C8B-B14F-4D97-AF65-F5344CB8AC3E}">
        <p14:creationId xmlns:p14="http://schemas.microsoft.com/office/powerpoint/2010/main" val="30403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5780227" y="1503193"/>
            <a:ext cx="3005789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Hardware/Software Stack in Computer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6159" y="2552813"/>
            <a:ext cx="3701446" cy="501445"/>
            <a:chOff x="3082413" y="1887794"/>
            <a:chExt cx="3701446" cy="501445"/>
          </a:xfrm>
        </p:grpSpPr>
        <p:sp>
          <p:nvSpPr>
            <p:cNvPr id="6" name="Rectangle 5"/>
            <p:cNvSpPr/>
            <p:nvPr/>
          </p:nvSpPr>
          <p:spPr>
            <a:xfrm>
              <a:off x="3082413" y="1887794"/>
              <a:ext cx="3701446" cy="5014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5981" y="1941783"/>
              <a:ext cx="2809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Application software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29812" y="3054258"/>
            <a:ext cx="6081862" cy="921448"/>
            <a:chOff x="1696066" y="2389239"/>
            <a:chExt cx="6081862" cy="921448"/>
          </a:xfrm>
        </p:grpSpPr>
        <p:sp>
          <p:nvSpPr>
            <p:cNvPr id="9" name="Rectangle 8"/>
            <p:cNvSpPr/>
            <p:nvPr/>
          </p:nvSpPr>
          <p:spPr>
            <a:xfrm>
              <a:off x="1696066" y="2389239"/>
              <a:ext cx="6081862" cy="92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9513" y="2463118"/>
              <a:ext cx="2542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Operating System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04867" y="2735562"/>
            <a:ext cx="1528915" cy="1238220"/>
            <a:chOff x="1553498" y="3544319"/>
            <a:chExt cx="1528915" cy="1238220"/>
          </a:xfrm>
        </p:grpSpPr>
        <p:grpSp>
          <p:nvGrpSpPr>
            <p:cNvPr id="12" name="Group 11"/>
            <p:cNvGrpSpPr/>
            <p:nvPr/>
          </p:nvGrpSpPr>
          <p:grpSpPr>
            <a:xfrm>
              <a:off x="1553498" y="3544319"/>
              <a:ext cx="1528915" cy="412741"/>
              <a:chOff x="1553498" y="3544319"/>
              <a:chExt cx="1528915" cy="40011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Compiler</a:t>
                </a:r>
                <a:endParaRPr lang="en-US" sz="2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53498" y="3957059"/>
              <a:ext cx="1528915" cy="412741"/>
              <a:chOff x="1553498" y="3544319"/>
              <a:chExt cx="1528915" cy="4001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Assembler</a:t>
                </a:r>
                <a:endParaRPr lang="en-US" sz="20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553498" y="4369798"/>
              <a:ext cx="1528915" cy="412741"/>
              <a:chOff x="1553498" y="3544319"/>
              <a:chExt cx="1528915" cy="4001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Linker</a:t>
                </a:r>
                <a:endParaRPr lang="en-US" sz="2000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333783" y="3561041"/>
            <a:ext cx="991836" cy="412741"/>
            <a:chOff x="1553499" y="3544319"/>
            <a:chExt cx="1056545" cy="400111"/>
          </a:xfrm>
        </p:grpSpPr>
        <p:sp>
          <p:nvSpPr>
            <p:cNvPr id="22" name="Rectangle 21"/>
            <p:cNvSpPr/>
            <p:nvPr/>
          </p:nvSpPr>
          <p:spPr>
            <a:xfrm>
              <a:off x="1553499" y="3544320"/>
              <a:ext cx="10565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93441" y="3544319"/>
              <a:ext cx="1016602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Loader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25619" y="3561041"/>
            <a:ext cx="1294787" cy="412741"/>
            <a:chOff x="1553498" y="3544319"/>
            <a:chExt cx="1294787" cy="400111"/>
          </a:xfrm>
        </p:grpSpPr>
        <p:sp>
          <p:nvSpPr>
            <p:cNvPr id="25" name="Rectangle 24"/>
            <p:cNvSpPr/>
            <p:nvPr/>
          </p:nvSpPr>
          <p:spPr>
            <a:xfrm>
              <a:off x="1553498" y="3544320"/>
              <a:ext cx="129478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93440" y="3544319"/>
              <a:ext cx="1254845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Scheduler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20407" y="3561042"/>
            <a:ext cx="1791593" cy="412740"/>
            <a:chOff x="1782430" y="3544320"/>
            <a:chExt cx="1779105" cy="400110"/>
          </a:xfrm>
        </p:grpSpPr>
        <p:sp>
          <p:nvSpPr>
            <p:cNvPr id="28" name="Rectangle 27"/>
            <p:cNvSpPr/>
            <p:nvPr/>
          </p:nvSpPr>
          <p:spPr>
            <a:xfrm>
              <a:off x="1782430" y="3544320"/>
              <a:ext cx="17791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82431" y="3560291"/>
              <a:ext cx="1779104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Device Drivers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29811" y="4437157"/>
            <a:ext cx="2035675" cy="416585"/>
            <a:chOff x="1782429" y="3544320"/>
            <a:chExt cx="2021486" cy="403837"/>
          </a:xfrm>
        </p:grpSpPr>
        <p:sp>
          <p:nvSpPr>
            <p:cNvPr id="31" name="Rectangle 30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Processor</a:t>
              </a:r>
              <a:endParaRPr lang="en-US" sz="2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5486" y="4437157"/>
            <a:ext cx="2035675" cy="416585"/>
            <a:chOff x="1782429" y="3544320"/>
            <a:chExt cx="2021486" cy="403837"/>
          </a:xfrm>
        </p:grpSpPr>
        <p:sp>
          <p:nvSpPr>
            <p:cNvPr id="34" name="Rectangle 33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Memory</a:t>
              </a:r>
              <a:endParaRPr lang="en-US" sz="2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01161" y="4437157"/>
            <a:ext cx="2035675" cy="416585"/>
            <a:chOff x="1782429" y="3544320"/>
            <a:chExt cx="2021486" cy="403837"/>
          </a:xfrm>
        </p:grpSpPr>
        <p:sp>
          <p:nvSpPr>
            <p:cNvPr id="37" name="Rectangle 36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I/O System</a:t>
              </a:r>
              <a:endParaRPr lang="en-US" sz="2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9810" y="4844126"/>
            <a:ext cx="6107026" cy="416585"/>
            <a:chOff x="1782429" y="3544320"/>
            <a:chExt cx="6064459" cy="403837"/>
          </a:xfrm>
        </p:grpSpPr>
        <p:sp>
          <p:nvSpPr>
            <p:cNvPr id="40" name="Rectangle 39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err="1"/>
                <a:t>Datapath</a:t>
              </a:r>
              <a:r>
                <a:rPr lang="en-SG" sz="2000" dirty="0"/>
                <a:t> &amp; Control Design</a:t>
              </a:r>
              <a:endParaRPr 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29810" y="5247250"/>
            <a:ext cx="6107026" cy="416585"/>
            <a:chOff x="1782429" y="3544320"/>
            <a:chExt cx="6064459" cy="403837"/>
          </a:xfrm>
        </p:grpSpPr>
        <p:sp>
          <p:nvSpPr>
            <p:cNvPr id="43" name="Rectangle 42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Digital Logic Design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29810" y="5658566"/>
            <a:ext cx="6107026" cy="416585"/>
            <a:chOff x="1782429" y="3544320"/>
            <a:chExt cx="6064459" cy="403837"/>
          </a:xfrm>
        </p:grpSpPr>
        <p:sp>
          <p:nvSpPr>
            <p:cNvPr id="46" name="Rectangle 45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Circuit Design</a:t>
              </a:r>
              <a:endParaRPr lang="en-US" sz="2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29810" y="6071306"/>
            <a:ext cx="6107026" cy="416585"/>
            <a:chOff x="1782429" y="3544320"/>
            <a:chExt cx="6064459" cy="403837"/>
          </a:xfrm>
        </p:grpSpPr>
        <p:sp>
          <p:nvSpPr>
            <p:cNvPr id="49" name="Rectangle 48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Transistors</a:t>
              </a:r>
              <a:endParaRPr lang="en-US" sz="2000" dirty="0"/>
            </a:p>
          </p:txBody>
        </p:sp>
      </p:grpSp>
      <p:sp>
        <p:nvSpPr>
          <p:cNvPr id="51" name="TextBox 50"/>
          <p:cNvSpPr txBox="1"/>
          <p:nvPr/>
        </p:nvSpPr>
        <p:spPr>
          <a:xfrm rot="16200000">
            <a:off x="340691" y="3076845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Software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40690" y="5202886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Hardware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73519" y="3969399"/>
            <a:ext cx="6845581" cy="477374"/>
            <a:chOff x="1339773" y="3304380"/>
            <a:chExt cx="6845581" cy="477374"/>
          </a:xfrm>
        </p:grpSpPr>
        <p:sp>
          <p:nvSpPr>
            <p:cNvPr id="54" name="Rectangle 53"/>
            <p:cNvSpPr/>
            <p:nvPr/>
          </p:nvSpPr>
          <p:spPr>
            <a:xfrm>
              <a:off x="1339773" y="3304380"/>
              <a:ext cx="6845581" cy="47737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76912" y="3304380"/>
              <a:ext cx="5171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Instruction Set Architecture (ISA)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38081" y="2552813"/>
            <a:ext cx="0" cy="137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38081" y="4446773"/>
            <a:ext cx="0" cy="2037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973259" y="3148302"/>
            <a:ext cx="2542944" cy="37994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181961" y="2584401"/>
            <a:ext cx="110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00FF"/>
                </a:solidFill>
              </a:rPr>
              <a:t>IT5002 Part 2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516203" y="2866352"/>
            <a:ext cx="756921" cy="28195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983733" y="2779221"/>
            <a:ext cx="1189086" cy="3140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4965" y="2037928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CS4212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2010659" y="2384786"/>
            <a:ext cx="206364" cy="3728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33133" y="3889345"/>
            <a:ext cx="7275369" cy="1785696"/>
          </a:xfrm>
          <a:prstGeom prst="ellipse">
            <a:avLst/>
          </a:prstGeom>
          <a:solidFill>
            <a:srgbClr val="FFCCFF">
              <a:alpha val="2784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584885" y="5164024"/>
            <a:ext cx="137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IT5002 Part 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8" grpId="0" animBg="1"/>
      <p:bldP spid="59" grpId="0"/>
      <p:bldP spid="61" grpId="0" animBg="1"/>
      <p:bldP spid="62" grpId="0"/>
      <p:bldP spid="64" grpId="0" animBg="1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3976840" y="963688"/>
            <a:ext cx="368678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Level of Representation</a:t>
            </a:r>
          </a:p>
        </p:txBody>
      </p:sp>
      <p:pic>
        <p:nvPicPr>
          <p:cNvPr id="6" name="Picture 4" descr="leve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38" y="1520641"/>
            <a:ext cx="7086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46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pic>
        <p:nvPicPr>
          <p:cNvPr id="4" name="Picture 3" descr="most_recent_computer_te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196" y="1417039"/>
            <a:ext cx="5029200" cy="4879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196" y="6355080"/>
            <a:ext cx="441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3"/>
              </a:rPr>
              <a:t>http://tech3news.com/most-recent-computer-technology/</a:t>
            </a:r>
            <a:r>
              <a:rPr lang="en-US" sz="11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3396" y="1325880"/>
            <a:ext cx="35052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Power supply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Motherboard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Central Processing Unit (CPU)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Random Access Memory (RAM)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Hard drive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Cooling fan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I/O devices</a:t>
            </a:r>
          </a:p>
        </p:txBody>
      </p:sp>
      <p:pic>
        <p:nvPicPr>
          <p:cNvPr id="7" name="Picture 6" descr="20121022368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9596" y="3459480"/>
            <a:ext cx="1981200" cy="2342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3396" y="5745480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5"/>
              </a:rPr>
              <a:t>http://www.overclock3d.net/reviews/cpu_mainboard/the_computer_council_-_clocked_gamer_quad/1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67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16930" y="20218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 motherboard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12630" y="2109767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noProof="0" dirty="0">
                <a:latin typeface="+mn-lt"/>
                <a:cs typeface="+mn-cs"/>
              </a:rPr>
              <a:t>Pentium processor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0230" y="2643167"/>
            <a:ext cx="3505200" cy="2488287"/>
            <a:chOff x="381000" y="1905000"/>
            <a:chExt cx="3505200" cy="2488287"/>
          </a:xfrm>
        </p:grpSpPr>
        <p:pic>
          <p:nvPicPr>
            <p:cNvPr id="7" name="Picture 6" descr="motherboard-labelled5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05000"/>
              <a:ext cx="3505200" cy="20872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7200" y="3962400"/>
              <a:ext cx="3276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3"/>
                </a:rPr>
                <a:t>http://www.computer-hardware-explained.com/what-is-a-motherboard.html</a:t>
              </a:r>
              <a:r>
                <a:rPr lang="en-US" sz="1100" dirty="0"/>
                <a:t> </a:t>
              </a:r>
            </a:p>
          </p:txBody>
        </p:sp>
      </p:grpSp>
      <p:pic>
        <p:nvPicPr>
          <p:cNvPr id="9" name="Picture 8" descr="Pentium4_chi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3030" y="1957367"/>
            <a:ext cx="1320800" cy="990600"/>
          </a:xfrm>
          <a:prstGeom prst="rect">
            <a:avLst/>
          </a:prstGeom>
        </p:spPr>
      </p:pic>
      <p:pic>
        <p:nvPicPr>
          <p:cNvPr id="10" name="Picture 21" descr="10~figure_1"/>
          <p:cNvPicPr>
            <a:picLocks noChangeAspect="1" noChangeArrowheads="1"/>
          </p:cNvPicPr>
          <p:nvPr/>
        </p:nvPicPr>
        <p:blipFill>
          <a:blip r:embed="rId5" cstate="print"/>
          <a:srcRect r="34860" b="38312"/>
          <a:stretch>
            <a:fillRect/>
          </a:stretch>
        </p:blipFill>
        <p:spPr bwMode="auto">
          <a:xfrm>
            <a:off x="6727230" y="3252767"/>
            <a:ext cx="2133600" cy="278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060230" y="2795567"/>
            <a:ext cx="2501457" cy="3200400"/>
            <a:chOff x="4191000" y="1828800"/>
            <a:chExt cx="2501457" cy="3200400"/>
          </a:xfrm>
        </p:grpSpPr>
        <p:pic>
          <p:nvPicPr>
            <p:cNvPr id="12" name="Picture 11" descr="chip_inside_pentium_4_processor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000" y="2209800"/>
              <a:ext cx="2501457" cy="28194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267200" y="1828800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Inside a Pentium chip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79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IT5002 : It’s About Computer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499" y="1415882"/>
            <a:ext cx="75750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Computer </a:t>
            </a:r>
            <a:r>
              <a:rPr lang="en-US" sz="2400" dirty="0" err="1">
                <a:solidFill>
                  <a:srgbClr val="C00000"/>
                </a:solidFill>
              </a:rPr>
              <a:t>organisation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the study of internal working, structuring and implementation of a computer system.</a:t>
            </a:r>
            <a:endParaRPr lang="en-SG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It refers to the level of abstraction above the digital logic level, but below the operating system level.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" b="6836"/>
          <a:stretch/>
        </p:blipFill>
        <p:spPr>
          <a:xfrm>
            <a:off x="1094603" y="3441386"/>
            <a:ext cx="5642811" cy="315708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583803" y="4598308"/>
            <a:ext cx="1615007" cy="1256044"/>
            <a:chOff x="7305151" y="4531807"/>
            <a:chExt cx="1615007" cy="1256044"/>
          </a:xfrm>
        </p:grpSpPr>
        <p:sp>
          <p:nvSpPr>
            <p:cNvPr id="7" name="Right Brace 6"/>
            <p:cNvSpPr/>
            <p:nvPr/>
          </p:nvSpPr>
          <p:spPr>
            <a:xfrm>
              <a:off x="7305151" y="4531807"/>
              <a:ext cx="238649" cy="1256044"/>
            </a:xfrm>
            <a:prstGeom prst="rightBrace">
              <a:avLst>
                <a:gd name="adj1" fmla="val 40591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4928996"/>
              <a:ext cx="137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C00000"/>
                  </a:solidFill>
                </a:rPr>
                <a:t>IT5002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57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IT5002 : It’s About Computer 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960437" y="1705383"/>
            <a:ext cx="31600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(From user to builder)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7446" y="2203219"/>
            <a:ext cx="8229600" cy="445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call yourself a </a:t>
            </a:r>
            <a:r>
              <a:rPr lang="en-US" dirty="0">
                <a:solidFill>
                  <a:srgbClr val="800000"/>
                </a:solidFill>
              </a:rPr>
              <a:t>computer scientist/specialist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</a:t>
            </a:r>
            <a:r>
              <a:rPr lang="en-US" dirty="0">
                <a:solidFill>
                  <a:srgbClr val="800000"/>
                </a:solidFill>
              </a:rPr>
              <a:t>build</a:t>
            </a:r>
            <a:r>
              <a:rPr lang="en-US" dirty="0"/>
              <a:t> software people use.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make purchasing </a:t>
            </a:r>
            <a:r>
              <a:rPr lang="en-US" dirty="0">
                <a:solidFill>
                  <a:srgbClr val="800000"/>
                </a:solidFill>
              </a:rPr>
              <a:t>decisions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offer “expert” </a:t>
            </a:r>
            <a:r>
              <a:rPr lang="en-US" dirty="0">
                <a:solidFill>
                  <a:srgbClr val="800000"/>
                </a:solidFill>
              </a:rPr>
              <a:t>advice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Hardware and software affect performance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 determines number of source-level statements </a:t>
            </a:r>
            <a:endParaRPr lang="en-US" dirty="0">
              <a:solidFill>
                <a:srgbClr val="0000CC"/>
              </a:solidFill>
            </a:endParaRP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Language, compiler, and architecture determine machine instructions </a:t>
            </a:r>
            <a:r>
              <a:rPr lang="en-US" dirty="0">
                <a:solidFill>
                  <a:srgbClr val="0000CC"/>
                </a:solidFill>
              </a:rPr>
              <a:t>(COD chapters 2 and 3)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and memory determine how fast instructions are executed </a:t>
            </a:r>
            <a:r>
              <a:rPr lang="en-US" dirty="0">
                <a:solidFill>
                  <a:srgbClr val="0000CC"/>
                </a:solidFill>
              </a:rPr>
              <a:t>(COD chapters 5, 6 and 7)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performance </a:t>
            </a:r>
            <a:r>
              <a:rPr lang="en-US" sz="2000" dirty="0">
                <a:solidFill>
                  <a:srgbClr val="0000CC"/>
                </a:solidFill>
              </a:rPr>
              <a:t>(COD chapter 4)</a:t>
            </a:r>
          </a:p>
        </p:txBody>
      </p:sp>
    </p:spTree>
    <p:extLst>
      <p:ext uri="{BB962C8B-B14F-4D97-AF65-F5344CB8AC3E}">
        <p14:creationId xmlns:p14="http://schemas.microsoft.com/office/powerpoint/2010/main" val="39928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620-B446-0261-58CA-2773BDA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D398-9E2B-F6FC-AD1E-0D3700FB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1610031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DO NOT  use the Zoom chat for questions</a:t>
            </a:r>
            <a:r>
              <a:rPr lang="en-US" sz="2000" dirty="0"/>
              <a:t>. It doesn’t appear in the video recordings.</a:t>
            </a:r>
          </a:p>
          <a:p>
            <a:r>
              <a:rPr lang="en-US" sz="2000" dirty="0"/>
              <a:t>Please ask questions at </a:t>
            </a:r>
            <a:r>
              <a:rPr lang="en-US" sz="2000" dirty="0">
                <a:hlinkClick r:id="rId2"/>
              </a:rPr>
              <a:t>https://sets.netlify.app</a:t>
            </a:r>
            <a:r>
              <a:rPr lang="en-US" sz="2000">
                <a:hlinkClick r:id="rId2"/>
              </a:rPr>
              <a:t>/module/61597486a7805d9fb1b4accd</a:t>
            </a:r>
            <a:endParaRPr lang="en-US" sz="200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404A-F0AA-7559-3AC8-BA00D9852424}"/>
              </a:ext>
            </a:extLst>
          </p:cNvPr>
          <p:cNvSpPr txBox="1"/>
          <p:nvPr/>
        </p:nvSpPr>
        <p:spPr>
          <a:xfrm>
            <a:off x="1804416" y="5730240"/>
            <a:ext cx="704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scan this QR code (may be obscured on some slides)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B3F75-F81C-B108-2EC2-C045B94A54F7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1248" y="6145739"/>
            <a:ext cx="963168" cy="112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77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1800" dirty="0"/>
              <a:t>Programming Languages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1800" dirty="0"/>
              <a:t>Abstraction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1800" dirty="0"/>
              <a:t>What is a Computer?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1800" dirty="0"/>
              <a:t>IT5002: It’s About Computer Organization and Applications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1800" dirty="0"/>
              <a:t>What’s Next?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endParaRPr lang="en-GB" sz="1800" dirty="0"/>
          </a:p>
          <a:p>
            <a:pPr marL="0" indent="0">
              <a:buClrTx/>
              <a:buSzPct val="100000"/>
              <a:buNone/>
            </a:pPr>
            <a:r>
              <a:rPr lang="en-GB" sz="1800" dirty="0"/>
              <a:t>Credit for course notes: A/P Aaron Tan (CS2100)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8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90" y="3401067"/>
            <a:ext cx="6654209" cy="2769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713621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Programming language</a:t>
            </a:r>
            <a:r>
              <a:rPr lang="en-SG" sz="2400" dirty="0"/>
              <a:t>: a </a:t>
            </a:r>
            <a:r>
              <a:rPr lang="en-SG" sz="2400" u="sng" dirty="0"/>
              <a:t>formal</a:t>
            </a:r>
            <a:r>
              <a:rPr lang="en-SG" sz="2400" dirty="0"/>
              <a:t> language that specifies a set of </a:t>
            </a:r>
            <a:r>
              <a:rPr lang="en-SG" sz="2400" u="sng" dirty="0"/>
              <a:t>instructions</a:t>
            </a:r>
            <a:r>
              <a:rPr lang="en-SG" sz="2400" dirty="0"/>
              <a:t> for a computer to implement specific algorithms to </a:t>
            </a:r>
            <a:r>
              <a:rPr lang="en-SG" sz="2400" u="sng" dirty="0"/>
              <a:t>solve problems</a:t>
            </a:r>
            <a:r>
              <a:rPr lang="en-SG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81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97480"/>
            <a:ext cx="3287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High-level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C, Java, Python, ECMAScript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99490" y="1697481"/>
            <a:ext cx="2658965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 = 0;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&lt;=10;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246195"/>
            <a:ext cx="3072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Low-level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MIPS (IT5002)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99490" y="3107974"/>
            <a:ext cx="407447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$t1, $t1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$zero, Loop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8" y="4933545"/>
            <a:ext cx="307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Machine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9489" y="5042593"/>
            <a:ext cx="4787309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00100000000010010000000000001010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00000001001010010100100000100000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 flipH="1">
            <a:off x="595423" y="5552147"/>
            <a:ext cx="2434855" cy="822527"/>
          </a:xfrm>
          <a:prstGeom prst="borderCallout2">
            <a:avLst>
              <a:gd name="adj1" fmla="val 61408"/>
              <a:gd name="adj2" fmla="val -556"/>
              <a:gd name="adj3" fmla="val 61408"/>
              <a:gd name="adj4" fmla="val -6187"/>
              <a:gd name="adj5" fmla="val -7487"/>
              <a:gd name="adj6" fmla="val -35737"/>
            </a:avLst>
          </a:prstGeom>
          <a:solidFill>
            <a:srgbClr val="EBFF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Computers can execute only machine code directly.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3634" y="1697481"/>
            <a:ext cx="2469169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range(1,11):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89332"/>
            <a:ext cx="4380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1</a:t>
            </a:r>
            <a:r>
              <a:rPr lang="en-SG" sz="2400" baseline="30000" dirty="0"/>
              <a:t>st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2</a:t>
            </a:r>
            <a:r>
              <a:rPr lang="en-SG" sz="2400" baseline="30000" dirty="0"/>
              <a:t>nd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3</a:t>
            </a:r>
            <a:r>
              <a:rPr lang="en-SG" sz="2400" baseline="30000" dirty="0"/>
              <a:t>rd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4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5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  <a:endParaRPr lang="en-US" sz="1600" dirty="0"/>
          </a:p>
        </p:txBody>
      </p:sp>
      <p:sp>
        <p:nvSpPr>
          <p:cNvPr id="5" name="Line Callout 2 4"/>
          <p:cNvSpPr/>
          <p:nvPr/>
        </p:nvSpPr>
        <p:spPr>
          <a:xfrm>
            <a:off x="5050465" y="1517036"/>
            <a:ext cx="3030279" cy="878310"/>
          </a:xfrm>
          <a:prstGeom prst="borderCallout2">
            <a:avLst>
              <a:gd name="adj1" fmla="val 67174"/>
              <a:gd name="adj2" fmla="val -115"/>
              <a:gd name="adj3" fmla="val 67500"/>
              <a:gd name="adj4" fmla="val -10995"/>
              <a:gd name="adj5" fmla="val 41912"/>
              <a:gd name="adj6" fmla="val -2033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Machine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Directly executable by machine.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Machine dependent.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 but difficult to write.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4837814" y="2500889"/>
            <a:ext cx="4093535" cy="923569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28196"/>
              <a:gd name="adj6" fmla="val -12483"/>
            </a:avLst>
          </a:prstGeom>
          <a:solidFill>
            <a:srgbClr val="E5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Assembly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assembled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code, easier to write than machine code.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4837813" y="3497321"/>
            <a:ext cx="4093535" cy="938694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7694"/>
              <a:gd name="adj6" fmla="val -13002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Closer to English.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compiled</a:t>
            </a:r>
            <a:r>
              <a:rPr lang="en-SG" sz="1400" dirty="0">
                <a:solidFill>
                  <a:schemeClr val="tx1"/>
                </a:solidFill>
              </a:rPr>
              <a:t> or </a:t>
            </a:r>
            <a:r>
              <a:rPr lang="en-SG" sz="1400" dirty="0">
                <a:solidFill>
                  <a:srgbClr val="C00000"/>
                </a:solidFill>
              </a:rPr>
              <a:t>interpreted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FORTRAN, COBOL, C, BASIC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4837812" y="4541558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12695"/>
              <a:gd name="adj6" fmla="val -12482"/>
            </a:avLst>
          </a:prstGeom>
          <a:solidFill>
            <a:srgbClr val="E2F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Require fewer instructions than 3GL.</a:t>
            </a:r>
          </a:p>
          <a:p>
            <a:r>
              <a:rPr lang="en-SG" sz="1400" dirty="0">
                <a:solidFill>
                  <a:schemeClr val="tx1"/>
                </a:solidFill>
              </a:rPr>
              <a:t>Used with databases (query languages, report generators, forms designers)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SQL, PostScript, Mathematica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837811" y="5604543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41012"/>
              <a:gd name="adj6" fmla="val -143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Used mainly in A.I. research.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Declarative languages</a:t>
            </a:r>
          </a:p>
          <a:p>
            <a:r>
              <a:rPr lang="en-SG" sz="1400" dirty="0">
                <a:solidFill>
                  <a:schemeClr val="tx1"/>
                </a:solidFill>
              </a:rPr>
              <a:t>Functional languages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Lisp, Scheme, SML)</a:t>
            </a:r>
          </a:p>
          <a:p>
            <a:r>
              <a:rPr lang="en-SG" sz="1400" dirty="0">
                <a:solidFill>
                  <a:schemeClr val="tx1"/>
                </a:solidFill>
              </a:rPr>
              <a:t>Logic programming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err="1">
                <a:solidFill>
                  <a:schemeClr val="tx1"/>
                </a:solidFill>
              </a:rPr>
              <a:t>Prolog</a:t>
            </a:r>
            <a:r>
              <a:rPr lang="en-SG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38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5" y="1813712"/>
            <a:ext cx="75834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“Generational” classification of high level languages (3GL and later) was never fully precise.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A different classification is based on </a:t>
            </a:r>
            <a:r>
              <a:rPr lang="en-SG" sz="2400" dirty="0">
                <a:solidFill>
                  <a:srgbClr val="C00000"/>
                </a:solidFill>
              </a:rPr>
              <a:t>paradigm</a:t>
            </a:r>
            <a:r>
              <a:rPr lang="en-SG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7049" r="6642" b="3563"/>
          <a:stretch/>
        </p:blipFill>
        <p:spPr>
          <a:xfrm>
            <a:off x="273448" y="3406000"/>
            <a:ext cx="4242511" cy="2528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t="6348" r="4886" b="12708"/>
          <a:stretch/>
        </p:blipFill>
        <p:spPr>
          <a:xfrm>
            <a:off x="4572000" y="3406000"/>
            <a:ext cx="4340398" cy="222472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15959" y="3254907"/>
            <a:ext cx="0" cy="2918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Programming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975" r="4330"/>
          <a:stretch/>
        </p:blipFill>
        <p:spPr>
          <a:xfrm>
            <a:off x="6830768" y="873403"/>
            <a:ext cx="2219881" cy="228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275" y="1641482"/>
            <a:ext cx="638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Created by Dennis Ritchie (1941 – 2011) at Bell Laboratories in the early 1970s.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275" y="2472479"/>
            <a:ext cx="769315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an </a:t>
            </a:r>
            <a:r>
              <a:rPr lang="en-SG" sz="2400" dirty="0">
                <a:solidFill>
                  <a:srgbClr val="C00000"/>
                </a:solidFill>
              </a:rPr>
              <a:t>imperative procedural language</a:t>
            </a:r>
            <a:r>
              <a:rPr lang="en-SG" sz="2400" dirty="0"/>
              <a:t>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provides constructs that map efficiently to typical machine instructions.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 high-level language very close to the machine level, hence sometimes it is called “mid-level”.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UNIX is written in C.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38463" y="4496229"/>
            <a:ext cx="4415086" cy="1938992"/>
            <a:chOff x="4271714" y="4088906"/>
            <a:chExt cx="4415086" cy="1938992"/>
          </a:xfrm>
        </p:grpSpPr>
        <p:sp>
          <p:nvSpPr>
            <p:cNvPr id="8" name="TextBox 7"/>
            <p:cNvSpPr txBox="1"/>
            <p:nvPr/>
          </p:nvSpPr>
          <p:spPr>
            <a:xfrm>
              <a:off x="4271714" y="4273572"/>
              <a:ext cx="4284920" cy="175432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61950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61950" algn="l"/>
                </a:tabLst>
              </a:pPr>
              <a:endParaRPr lang="en-SG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61950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</a:t>
              </a:r>
              <a:r>
                <a:rPr lang="en-SG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7127065" y="4088906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HelloWorld.c</a:t>
              </a:r>
              <a:endParaRPr lang="en-SG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EEE9BA-D8A5-49AF-B4B2-1977E38C4F10}"/>
              </a:ext>
            </a:extLst>
          </p:cNvPr>
          <p:cNvGrpSpPr/>
          <p:nvPr/>
        </p:nvGrpSpPr>
        <p:grpSpPr>
          <a:xfrm>
            <a:off x="423949" y="5732453"/>
            <a:ext cx="3348392" cy="702768"/>
            <a:chOff x="457200" y="5325130"/>
            <a:chExt cx="3348392" cy="702768"/>
          </a:xfrm>
        </p:grpSpPr>
        <p:sp>
          <p:nvSpPr>
            <p:cNvPr id="11" name="Callout: Bent Line 2">
              <a:extLst>
                <a:ext uri="{FF2B5EF4-FFF2-40B4-BE49-F238E27FC236}">
                  <a16:creationId xmlns:a16="http://schemas.microsoft.com/office/drawing/2014/main" id="{EE04486A-E042-43EE-AA79-6F7295836D4A}"/>
                </a:ext>
              </a:extLst>
            </p:cNvPr>
            <p:cNvSpPr/>
            <p:nvPr/>
          </p:nvSpPr>
          <p:spPr>
            <a:xfrm>
              <a:off x="856649" y="5692294"/>
              <a:ext cx="2948943" cy="335604"/>
            </a:xfrm>
            <a:prstGeom prst="borderCallout2">
              <a:avLst>
                <a:gd name="adj1" fmla="val 369"/>
                <a:gd name="adj2" fmla="val 91695"/>
                <a:gd name="adj3" fmla="val -233644"/>
                <a:gd name="adj4" fmla="val 91410"/>
                <a:gd name="adj5" fmla="val -228846"/>
                <a:gd name="adj6" fmla="val 11563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None/>
                <a:tabLst>
                  <a:tab pos="561975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world"</a:t>
              </a: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DBB3BF-67F5-418E-B1B1-92C3C768FF96}"/>
                </a:ext>
              </a:extLst>
            </p:cNvPr>
            <p:cNvSpPr txBox="1"/>
            <p:nvPr/>
          </p:nvSpPr>
          <p:spPr>
            <a:xfrm>
              <a:off x="457200" y="5325130"/>
              <a:ext cx="170319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HelloWorld.py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5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Programming Language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5D3C8C-F8A4-4A66-BE96-54C9419C903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784935" y="4865742"/>
            <a:ext cx="1" cy="1102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901" y="1622253"/>
            <a:ext cx="40325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Creating a C program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We assume that you are familiar with C Programming.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If not see the “A Quick Introduction to C” document.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DBDC9A-19F1-4CCB-B8CA-FE0C69C5E471}"/>
              </a:ext>
            </a:extLst>
          </p:cNvPr>
          <p:cNvGrpSpPr/>
          <p:nvPr/>
        </p:nvGrpSpPr>
        <p:grpSpPr>
          <a:xfrm>
            <a:off x="4696363" y="2929040"/>
            <a:ext cx="2177144" cy="504612"/>
            <a:chOff x="3069770" y="2284768"/>
            <a:chExt cx="2177144" cy="50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45FBE0-2367-4516-9CBC-8AB93CC320D1}"/>
                </a:ext>
              </a:extLst>
            </p:cNvPr>
            <p:cNvSpPr/>
            <p:nvPr/>
          </p:nvSpPr>
          <p:spPr>
            <a:xfrm>
              <a:off x="3069771" y="228476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4BB28F-C368-42B4-97CE-3BB7EC40C48D}"/>
                </a:ext>
              </a:extLst>
            </p:cNvPr>
            <p:cNvSpPr txBox="1"/>
            <p:nvPr/>
          </p:nvSpPr>
          <p:spPr>
            <a:xfrm>
              <a:off x="3069770" y="2303524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Source 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3CA4CC-E8ED-4A96-9EE7-BB12368AEB97}"/>
              </a:ext>
            </a:extLst>
          </p:cNvPr>
          <p:cNvGrpSpPr/>
          <p:nvPr/>
        </p:nvGrpSpPr>
        <p:grpSpPr>
          <a:xfrm>
            <a:off x="4696363" y="4422434"/>
            <a:ext cx="2177145" cy="504612"/>
            <a:chOff x="3069769" y="3515358"/>
            <a:chExt cx="2177145" cy="50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3C1AAD-8997-47E9-91A7-FD91017EB24A}"/>
                </a:ext>
              </a:extLst>
            </p:cNvPr>
            <p:cNvSpPr/>
            <p:nvPr/>
          </p:nvSpPr>
          <p:spPr>
            <a:xfrm>
              <a:off x="3069771" y="351535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92C44E-4A4F-4B7F-9434-E29976415BFA}"/>
                </a:ext>
              </a:extLst>
            </p:cNvPr>
            <p:cNvSpPr txBox="1"/>
            <p:nvPr/>
          </p:nvSpPr>
          <p:spPr>
            <a:xfrm>
              <a:off x="3069769" y="3558556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Object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B90C7-572C-44CE-AF46-CD545F601931}"/>
              </a:ext>
            </a:extLst>
          </p:cNvPr>
          <p:cNvGrpSpPr/>
          <p:nvPr/>
        </p:nvGrpSpPr>
        <p:grpSpPr>
          <a:xfrm>
            <a:off x="4696364" y="5968604"/>
            <a:ext cx="2177143" cy="504612"/>
            <a:chOff x="3069771" y="4745949"/>
            <a:chExt cx="2177143" cy="5046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F0006-A4BB-4B06-AB64-A7FE2048F864}"/>
                </a:ext>
              </a:extLst>
            </p:cNvPr>
            <p:cNvSpPr/>
            <p:nvPr/>
          </p:nvSpPr>
          <p:spPr>
            <a:xfrm>
              <a:off x="3069771" y="4745949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70382A-BA3C-4FF1-A8D7-C077BE496A38}"/>
                </a:ext>
              </a:extLst>
            </p:cNvPr>
            <p:cNvSpPr txBox="1"/>
            <p:nvPr/>
          </p:nvSpPr>
          <p:spPr>
            <a:xfrm>
              <a:off x="3069771" y="4813589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Executable code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88C8A9-4C9E-4C73-B783-9D3C6073C6B0}"/>
              </a:ext>
            </a:extLst>
          </p:cNvPr>
          <p:cNvGrpSpPr/>
          <p:nvPr/>
        </p:nvGrpSpPr>
        <p:grpSpPr>
          <a:xfrm>
            <a:off x="5088734" y="2221816"/>
            <a:ext cx="1392405" cy="400111"/>
            <a:chOff x="3413511" y="2039208"/>
            <a:chExt cx="1392405" cy="400111"/>
          </a:xfrm>
        </p:grpSpPr>
        <p:sp>
          <p:nvSpPr>
            <p:cNvPr id="16" name="Rectangle: Rounded Corners 16">
              <a:extLst>
                <a:ext uri="{FF2B5EF4-FFF2-40B4-BE49-F238E27FC236}">
                  <a16:creationId xmlns:a16="http://schemas.microsoft.com/office/drawing/2014/main" id="{3E7A3E82-4FC0-489F-9D66-DEBD0DBF75DF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E11139-AC3D-45EB-880E-5D8A74716B86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Editor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6DAC8C-F59A-48BD-94F2-D00BDE7FEE38}"/>
              </a:ext>
            </a:extLst>
          </p:cNvPr>
          <p:cNvGrpSpPr/>
          <p:nvPr/>
        </p:nvGrpSpPr>
        <p:grpSpPr>
          <a:xfrm>
            <a:off x="5088733" y="5254358"/>
            <a:ext cx="1392405" cy="400111"/>
            <a:chOff x="3413511" y="2039208"/>
            <a:chExt cx="1392405" cy="400111"/>
          </a:xfrm>
        </p:grpSpPr>
        <p:sp>
          <p:nvSpPr>
            <p:cNvPr id="19" name="Rectangle: Rounded Corners 25">
              <a:extLst>
                <a:ext uri="{FF2B5EF4-FFF2-40B4-BE49-F238E27FC236}">
                  <a16:creationId xmlns:a16="http://schemas.microsoft.com/office/drawing/2014/main" id="{85007F34-79D6-4B7D-A08F-49A8BC9B6770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DF2356-90B3-40B0-B315-0BD15A12B322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Linker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2EC898-EDE7-4283-BAC2-922C4E979904}"/>
              </a:ext>
            </a:extLst>
          </p:cNvPr>
          <p:cNvCxnSpPr>
            <a:stCxn id="16" idx="2"/>
            <a:endCxn id="8" idx="0"/>
          </p:cNvCxnSpPr>
          <p:nvPr/>
        </p:nvCxnSpPr>
        <p:spPr>
          <a:xfrm flipH="1">
            <a:off x="5784935" y="2621927"/>
            <a:ext cx="2" cy="325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489F4A-4FB5-46CD-8C4A-5986A1D9125E}"/>
              </a:ext>
            </a:extLst>
          </p:cNvPr>
          <p:cNvCxnSpPr>
            <a:cxnSpLocks/>
          </p:cNvCxnSpPr>
          <p:nvPr/>
        </p:nvCxnSpPr>
        <p:spPr>
          <a:xfrm>
            <a:off x="5784935" y="3433652"/>
            <a:ext cx="0" cy="9887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4CE3A-C84B-4E3F-B918-DA76FCE4471A}"/>
              </a:ext>
            </a:extLst>
          </p:cNvPr>
          <p:cNvGrpSpPr/>
          <p:nvPr/>
        </p:nvGrpSpPr>
        <p:grpSpPr>
          <a:xfrm>
            <a:off x="5088733" y="3724263"/>
            <a:ext cx="1392405" cy="400111"/>
            <a:chOff x="3413511" y="2039208"/>
            <a:chExt cx="1392405" cy="400111"/>
          </a:xfrm>
        </p:grpSpPr>
        <p:sp>
          <p:nvSpPr>
            <p:cNvPr id="24" name="Rectangle: Rounded Corners 22">
              <a:extLst>
                <a:ext uri="{FF2B5EF4-FFF2-40B4-BE49-F238E27FC236}">
                  <a16:creationId xmlns:a16="http://schemas.microsoft.com/office/drawing/2014/main" id="{61444365-BE33-4F45-AD42-8CF59A250A84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C2EE52-ACC4-473E-87A1-0D7ED584C45D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21C477-0238-4EEF-BBBA-198D8194794C}"/>
              </a:ext>
            </a:extLst>
          </p:cNvPr>
          <p:cNvGrpSpPr/>
          <p:nvPr/>
        </p:nvGrpSpPr>
        <p:grpSpPr>
          <a:xfrm>
            <a:off x="2877613" y="5131035"/>
            <a:ext cx="1528825" cy="665866"/>
            <a:chOff x="3069770" y="3505802"/>
            <a:chExt cx="1528825" cy="6658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54C940-B4DE-4E42-BDAE-22134497ABE7}"/>
                </a:ext>
              </a:extLst>
            </p:cNvPr>
            <p:cNvSpPr/>
            <p:nvPr/>
          </p:nvSpPr>
          <p:spPr>
            <a:xfrm>
              <a:off x="3069773" y="3515357"/>
              <a:ext cx="1528822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35C1C7-A87D-40BE-A694-5763BD8BE4C1}"/>
                </a:ext>
              </a:extLst>
            </p:cNvPr>
            <p:cNvSpPr txBox="1"/>
            <p:nvPr/>
          </p:nvSpPr>
          <p:spPr>
            <a:xfrm>
              <a:off x="3069770" y="3505802"/>
              <a:ext cx="1528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Other object codes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02CB2F-5964-40B4-98DF-8943215D56CB}"/>
              </a:ext>
            </a:extLst>
          </p:cNvPr>
          <p:cNvGrpSpPr/>
          <p:nvPr/>
        </p:nvGrpSpPr>
        <p:grpSpPr>
          <a:xfrm>
            <a:off x="7112994" y="5111500"/>
            <a:ext cx="1557180" cy="675846"/>
            <a:chOff x="3069773" y="3495822"/>
            <a:chExt cx="1557180" cy="6758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F2C5BA-1184-4E49-9F05-78833C048D4D}"/>
                </a:ext>
              </a:extLst>
            </p:cNvPr>
            <p:cNvSpPr/>
            <p:nvPr/>
          </p:nvSpPr>
          <p:spPr>
            <a:xfrm>
              <a:off x="3069773" y="3515357"/>
              <a:ext cx="1557180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FFCB26-8547-4A57-BAD9-D8CD45CEBAEA}"/>
                </a:ext>
              </a:extLst>
            </p:cNvPr>
            <p:cNvSpPr txBox="1"/>
            <p:nvPr/>
          </p:nvSpPr>
          <p:spPr>
            <a:xfrm>
              <a:off x="3077726" y="3495822"/>
              <a:ext cx="146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Function libraries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3261C2-8F8B-45FB-9DAB-C13FC45F58AB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4406438" y="5454201"/>
            <a:ext cx="682295" cy="2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6964DF-F41C-4295-A331-C794EA184760}"/>
              </a:ext>
            </a:extLst>
          </p:cNvPr>
          <p:cNvCxnSpPr>
            <a:cxnSpLocks/>
            <a:stCxn id="30" idx="1"/>
            <a:endCxn id="19" idx="3"/>
          </p:cNvCxnSpPr>
          <p:nvPr/>
        </p:nvCxnSpPr>
        <p:spPr>
          <a:xfrm flipH="1" flipV="1">
            <a:off x="6481138" y="5454414"/>
            <a:ext cx="631856" cy="4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910</Words>
  <Application>Microsoft Macintosh PowerPoint</Application>
  <PresentationFormat>On-screen Show (4:3)</PresentationFormat>
  <Paragraphs>159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Times</vt:lpstr>
      <vt:lpstr>Times New Roman</vt:lpstr>
      <vt:lpstr>Wingdings</vt:lpstr>
      <vt:lpstr>Blank</vt:lpstr>
      <vt:lpstr>PowerPoint Presentation</vt:lpstr>
      <vt:lpstr>Q &amp; A</vt:lpstr>
      <vt:lpstr>Lecture 1: Introduction</vt:lpstr>
      <vt:lpstr>Programming Languages</vt:lpstr>
      <vt:lpstr>Programming Languages</vt:lpstr>
      <vt:lpstr>Programming Languages</vt:lpstr>
      <vt:lpstr>Programming Languages</vt:lpstr>
      <vt:lpstr>The C Programming Language</vt:lpstr>
      <vt:lpstr>The C Programming Language</vt:lpstr>
      <vt:lpstr>Abstraction</vt:lpstr>
      <vt:lpstr>Abstraction</vt:lpstr>
      <vt:lpstr>Abstraction</vt:lpstr>
      <vt:lpstr>What is a Computer?</vt:lpstr>
      <vt:lpstr>What is a Computer?</vt:lpstr>
      <vt:lpstr>IT5002 : It’s About Computer Organization</vt:lpstr>
      <vt:lpstr>IT5002 : It’s About Computer Organization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128</cp:revision>
  <cp:lastPrinted>2020-08-05T02:34:11Z</cp:lastPrinted>
  <dcterms:created xsi:type="dcterms:W3CDTF">2018-02-10T09:13:59Z</dcterms:created>
  <dcterms:modified xsi:type="dcterms:W3CDTF">2023-08-24T05:46:32Z</dcterms:modified>
</cp:coreProperties>
</file>