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77" r:id="rId2"/>
    <p:sldId id="292" r:id="rId3"/>
    <p:sldId id="294" r:id="rId4"/>
    <p:sldId id="611" r:id="rId5"/>
    <p:sldId id="612" r:id="rId6"/>
    <p:sldId id="613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09" r:id="rId18"/>
    <p:sldId id="610" r:id="rId19"/>
    <p:sldId id="650" r:id="rId20"/>
    <p:sldId id="577" r:id="rId21"/>
    <p:sldId id="624" r:id="rId22"/>
    <p:sldId id="625" r:id="rId23"/>
    <p:sldId id="651" r:id="rId24"/>
    <p:sldId id="631" r:id="rId25"/>
    <p:sldId id="632" r:id="rId26"/>
    <p:sldId id="578" r:id="rId27"/>
    <p:sldId id="559" r:id="rId28"/>
    <p:sldId id="579" r:id="rId29"/>
    <p:sldId id="580" r:id="rId30"/>
    <p:sldId id="633" r:id="rId31"/>
    <p:sldId id="634" r:id="rId32"/>
    <p:sldId id="635" r:id="rId33"/>
    <p:sldId id="636" r:id="rId34"/>
    <p:sldId id="637" r:id="rId35"/>
    <p:sldId id="581" r:id="rId36"/>
    <p:sldId id="638" r:id="rId37"/>
    <p:sldId id="639" r:id="rId38"/>
    <p:sldId id="640" r:id="rId39"/>
    <p:sldId id="641" r:id="rId40"/>
    <p:sldId id="642" r:id="rId41"/>
    <p:sldId id="643" r:id="rId42"/>
    <p:sldId id="644" r:id="rId43"/>
    <p:sldId id="626" r:id="rId44"/>
    <p:sldId id="627" r:id="rId45"/>
    <p:sldId id="628" r:id="rId46"/>
    <p:sldId id="630" r:id="rId47"/>
    <p:sldId id="645" r:id="rId48"/>
    <p:sldId id="646" r:id="rId49"/>
    <p:sldId id="647" r:id="rId50"/>
    <p:sldId id="648" r:id="rId51"/>
    <p:sldId id="649" r:id="rId5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C"/>
    <a:srgbClr val="003298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24/8/23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2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9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18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9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92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7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40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0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96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3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6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04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8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95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5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6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1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80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4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21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16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73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55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73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2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3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3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1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0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4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9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1666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IT5002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Lecture 3 </a:t>
            </a:r>
            <a:r>
              <a:rPr lang="mr-IN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Number Systems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57782980-C6DD-E1FC-DA86-06B5F59071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2076"/>
            <a:ext cx="760173" cy="7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rgbClr val="663300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1597486a7805d9fb1b4acc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>
                <a:solidFill>
                  <a:schemeClr val="bg1"/>
                </a:solidFill>
                <a:latin typeface="Times New Roman" panose="02020603050405020304" pitchFamily="18" charset="0"/>
              </a:rPr>
              <a:t>Number Systems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6284-A146-8E4F-8989-BB97671F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Base-R to Decimal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4FC931-5E5D-394A-AFAD-7A80CC819A2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1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Easy!</a:t>
            </a:r>
          </a:p>
          <a:p>
            <a:pPr marL="630238" lvl="1" indent="-271463" fontAlgn="auto">
              <a:spcBef>
                <a:spcPts val="120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400" dirty="0"/>
              <a:t>1101.101</a:t>
            </a:r>
            <a:r>
              <a:rPr lang="en-GB" sz="2400" baseline="-25000" dirty="0"/>
              <a:t>2 </a:t>
            </a:r>
            <a:r>
              <a:rPr lang="en-GB" sz="2400" dirty="0"/>
              <a:t>=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3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2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0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-1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-3</a:t>
            </a:r>
            <a:r>
              <a:rPr lang="en-GB" sz="2400" baseline="30000" dirty="0"/>
              <a:t> </a:t>
            </a:r>
            <a:r>
              <a:rPr lang="en-GB" sz="2400" dirty="0"/>
              <a:t>		</a:t>
            </a:r>
            <a:endParaRPr lang="en-GB" sz="2400" b="1" baseline="-25000" dirty="0">
              <a:solidFill>
                <a:srgbClr val="0000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A1724-C28F-034D-97A7-FEAFBFEF7BD2}"/>
              </a:ext>
            </a:extLst>
          </p:cNvPr>
          <p:cNvSpPr txBox="1"/>
          <p:nvPr/>
        </p:nvSpPr>
        <p:spPr>
          <a:xfrm>
            <a:off x="2667000" y="220087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 8 + 4 + 1 + 0.5 + 0.125 = </a:t>
            </a:r>
            <a:r>
              <a:rPr lang="en-GB" sz="2400" b="1" dirty="0">
                <a:solidFill>
                  <a:srgbClr val="0000CC"/>
                </a:solidFill>
              </a:rPr>
              <a:t>13.625</a:t>
            </a:r>
            <a:r>
              <a:rPr lang="en-GB" sz="2400" b="1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E9E62F-A9B3-BB49-A29B-D2FEAAE4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5593"/>
            <a:ext cx="25146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572.6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8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B1E1A9-8368-A34C-8DBE-F5E919D4D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1741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2A.8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16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B963A-B6D5-A44B-A9B3-EEE202499BFF}"/>
              </a:ext>
            </a:extLst>
          </p:cNvPr>
          <p:cNvSpPr txBox="1"/>
          <p:nvPr/>
        </p:nvSpPr>
        <p:spPr>
          <a:xfrm>
            <a:off x="2743200" y="277549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5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7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+ 6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	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6EDE5-F092-1D4D-8E3D-F14C62D8E5C9}"/>
              </a:ext>
            </a:extLst>
          </p:cNvPr>
          <p:cNvSpPr txBox="1"/>
          <p:nvPr/>
        </p:nvSpPr>
        <p:spPr>
          <a:xfrm>
            <a:off x="2438400" y="319310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320 + 56 + 2 + 0.75 = </a:t>
            </a:r>
            <a:r>
              <a:rPr lang="en-GB" sz="2400" b="1" kern="0" dirty="0">
                <a:solidFill>
                  <a:srgbClr val="0000CC"/>
                </a:solidFill>
              </a:rPr>
              <a:t>378.75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DD7B3BC-588B-A045-B1B3-D0DBBC5C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74314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341.24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978A6-DA99-7C43-ABFE-FC6241FC628D}"/>
              </a:ext>
            </a:extLst>
          </p:cNvPr>
          <p:cNvSpPr txBox="1"/>
          <p:nvPr/>
        </p:nvSpPr>
        <p:spPr>
          <a:xfrm>
            <a:off x="2743200" y="3731741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+ 10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+ 8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EFBB3-01F7-B94E-A310-D9787E66CCCA}"/>
              </a:ext>
            </a:extLst>
          </p:cNvPr>
          <p:cNvSpPr txBox="1"/>
          <p:nvPr/>
        </p:nvSpPr>
        <p:spPr>
          <a:xfrm>
            <a:off x="2438400" y="409397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 + 10 + 0.5 = </a:t>
            </a:r>
            <a:r>
              <a:rPr lang="en-GB" sz="2400" b="1" kern="0" dirty="0">
                <a:solidFill>
                  <a:srgbClr val="0000CC"/>
                </a:solidFill>
              </a:rPr>
              <a:t>42.5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B217E-9968-314C-ABB1-F78EDB25C81E}"/>
              </a:ext>
            </a:extLst>
          </p:cNvPr>
          <p:cNvSpPr txBox="1"/>
          <p:nvPr/>
        </p:nvSpPr>
        <p:spPr>
          <a:xfrm>
            <a:off x="2743200" y="4674314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3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0</a:t>
            </a:r>
            <a:r>
              <a:rPr lang="en-GB" sz="2400" kern="0" baseline="30000" dirty="0"/>
              <a:t>  </a:t>
            </a:r>
            <a:r>
              <a:rPr lang="en-GB" sz="2400" kern="0" dirty="0"/>
              <a:t>+ 2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</a:t>
            </a:r>
            <a:r>
              <a:rPr lang="en-GB" sz="2400" kern="0" dirty="0"/>
              <a:t>+ 4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-2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92AE1-4348-6F45-8BC3-4938BF52D995}"/>
              </a:ext>
            </a:extLst>
          </p:cNvPr>
          <p:cNvSpPr txBox="1"/>
          <p:nvPr/>
        </p:nvSpPr>
        <p:spPr>
          <a:xfrm>
            <a:off x="2438400" y="50138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75 + 20 + 1 + 0.4 + 0.16 = </a:t>
            </a:r>
            <a:r>
              <a:rPr lang="en-GB" sz="2400" b="1" kern="0" dirty="0">
                <a:solidFill>
                  <a:srgbClr val="0000CC"/>
                </a:solidFill>
              </a:rPr>
              <a:t>96.56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537A2CB9-6B83-3C45-B330-D7A9DBD8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E9C303E-9918-314D-A508-6379B6FA967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2B5A-7FB1-AA45-8129-00CC62F8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Decimal to Binary (Base-2) Conversion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5BC82AF-20EB-4A4B-A12B-3D8C4EA18BA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whole numbers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Division-by-2 Method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fractions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Multiplication-by-2 Method</a:t>
            </a:r>
          </a:p>
        </p:txBody>
      </p:sp>
    </p:spTree>
    <p:extLst>
      <p:ext uri="{BB962C8B-B14F-4D97-AF65-F5344CB8AC3E}">
        <p14:creationId xmlns:p14="http://schemas.microsoft.com/office/powerpoint/2010/main" val="94935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865E-C82C-0E46-AC3B-EC4B01BE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Decimal to Binary (Base-2) Conversion:</a:t>
            </a:r>
            <a:br>
              <a:rPr lang="en-US" dirty="0"/>
            </a:br>
            <a:r>
              <a:rPr lang="en-US" dirty="0"/>
              <a:t>Repeated Divide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C8FC82-94E2-7242-B682-7F4DA561985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093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a </a:t>
            </a:r>
            <a:r>
              <a:rPr lang="en-GB" dirty="0">
                <a:solidFill>
                  <a:srgbClr val="800000"/>
                </a:solidFill>
              </a:rPr>
              <a:t>whole number</a:t>
            </a:r>
            <a:r>
              <a:rPr lang="en-GB" dirty="0"/>
              <a:t> to binary, use </a:t>
            </a:r>
            <a:r>
              <a:rPr lang="en-GB" dirty="0">
                <a:solidFill>
                  <a:srgbClr val="800000"/>
                </a:solidFill>
              </a:rPr>
              <a:t>successive division by 2</a:t>
            </a:r>
            <a:r>
              <a:rPr lang="en-GB" dirty="0"/>
              <a:t> until the quotient is 0.  The remainders form the answer, with the first remainder as the </a:t>
            </a:r>
            <a:r>
              <a:rPr lang="en-GB" i="1" dirty="0"/>
              <a:t>least significant bit (LSB)</a:t>
            </a:r>
            <a:r>
              <a:rPr lang="en-GB" dirty="0"/>
              <a:t> and the last as the </a:t>
            </a:r>
            <a:r>
              <a:rPr lang="en-GB" i="1" dirty="0"/>
              <a:t>most significant bit (MSB)</a:t>
            </a:r>
            <a:r>
              <a:rPr lang="en-GB" dirty="0"/>
              <a:t>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(43)</a:t>
            </a:r>
            <a:r>
              <a:rPr lang="en-GB" baseline="-25000" dirty="0"/>
              <a:t>10 </a:t>
            </a:r>
            <a:r>
              <a:rPr lang="en-GB" dirty="0"/>
              <a:t>= (      </a:t>
            </a:r>
            <a:r>
              <a:rPr lang="en-GB" dirty="0">
                <a:solidFill>
                  <a:srgbClr val="C00000"/>
                </a:solidFill>
              </a:rPr>
              <a:t>?</a:t>
            </a:r>
            <a:r>
              <a:rPr lang="en-GB" dirty="0"/>
              <a:t>  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6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7906-B1B9-854B-9C7B-459646CB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Decimal to Binary (Base-2) Conversion:</a:t>
            </a:r>
            <a:br>
              <a:rPr lang="en-US" dirty="0"/>
            </a:br>
            <a:r>
              <a:rPr lang="en-US" dirty="0"/>
              <a:t>Repeated Divide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C1412FB-69C6-E143-9ECD-D06AF90C8CC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0929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a </a:t>
            </a:r>
            <a:r>
              <a:rPr lang="en-GB" dirty="0">
                <a:solidFill>
                  <a:srgbClr val="800000"/>
                </a:solidFill>
              </a:rPr>
              <a:t>whole number</a:t>
            </a:r>
            <a:r>
              <a:rPr lang="en-GB" dirty="0"/>
              <a:t> to binary, use </a:t>
            </a:r>
            <a:r>
              <a:rPr lang="en-GB" dirty="0">
                <a:solidFill>
                  <a:srgbClr val="800000"/>
                </a:solidFill>
              </a:rPr>
              <a:t>successive division by 2</a:t>
            </a:r>
            <a:r>
              <a:rPr lang="en-GB" dirty="0"/>
              <a:t> until the quotient is 0.  The remainders form the answer, with the first remainder as the </a:t>
            </a:r>
            <a:r>
              <a:rPr lang="en-GB" i="1" dirty="0"/>
              <a:t>least significant bit (LSB)</a:t>
            </a:r>
            <a:r>
              <a:rPr lang="en-GB" dirty="0"/>
              <a:t> and the last as the </a:t>
            </a:r>
            <a:r>
              <a:rPr lang="en-GB" i="1" dirty="0"/>
              <a:t>most significant bit (MSB)</a:t>
            </a:r>
            <a:r>
              <a:rPr lang="en-GB" dirty="0"/>
              <a:t>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(43)</a:t>
            </a:r>
            <a:r>
              <a:rPr lang="en-GB" baseline="-25000" dirty="0"/>
              <a:t>10 </a:t>
            </a:r>
            <a:r>
              <a:rPr lang="en-GB" dirty="0"/>
              <a:t>= (      </a:t>
            </a:r>
            <a:r>
              <a:rPr lang="en-GB" dirty="0">
                <a:solidFill>
                  <a:srgbClr val="C00000"/>
                </a:solidFill>
              </a:rPr>
              <a:t>?</a:t>
            </a:r>
            <a:r>
              <a:rPr lang="en-GB" dirty="0"/>
              <a:t>  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9BEB9EA6-F453-754E-9673-B231B971F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22089"/>
              </p:ext>
            </p:extLst>
          </p:nvPr>
        </p:nvGraphicFramePr>
        <p:xfrm>
          <a:off x="4876800" y="3462129"/>
          <a:ext cx="2784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83880" imgH="2616120" progId="Word.Document.8">
                  <p:embed/>
                </p:oleObj>
              </mc:Choice>
              <mc:Fallback>
                <p:oleObj name="Document" r:id="rId2" imgW="2783880" imgH="2616120" progId="Word.Document.8">
                  <p:embed/>
                  <p:pic>
                    <p:nvPicPr>
                      <p:cNvPr id="4" name="Object 12">
                        <a:extLst>
                          <a:ext uri="{FF2B5EF4-FFF2-40B4-BE49-F238E27FC236}">
                            <a16:creationId xmlns:a16="http://schemas.microsoft.com/office/drawing/2014/main" id="{9BEB9EA6-F453-754E-9673-B231B971F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33"/>
                      <a:stretch>
                        <a:fillRect/>
                      </a:stretch>
                    </p:blipFill>
                    <p:spPr bwMode="auto">
                      <a:xfrm>
                        <a:off x="4876800" y="3462129"/>
                        <a:ext cx="27844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7843D5-FAB2-DC43-9E9A-23B3FE6BFDFF}"/>
              </a:ext>
            </a:extLst>
          </p:cNvPr>
          <p:cNvSpPr txBox="1"/>
          <p:nvPr/>
        </p:nvSpPr>
        <p:spPr>
          <a:xfrm>
            <a:off x="1898374" y="3144077"/>
            <a:ext cx="12192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101011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E22F-6DAB-BE4E-B101-7E7B246F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Decimal to Binary (Base-2) Conversion:</a:t>
            </a:r>
            <a:br>
              <a:rPr lang="en-US" dirty="0"/>
            </a:br>
            <a:r>
              <a:rPr lang="en-US" dirty="0"/>
              <a:t>Repeated Multiply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FAA837D-46DD-2541-8C5B-A8125C5911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0685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</a:t>
            </a:r>
            <a:r>
              <a:rPr lang="en-GB" dirty="0">
                <a:solidFill>
                  <a:srgbClr val="800000"/>
                </a:solidFill>
              </a:rPr>
              <a:t>decimal fractions</a:t>
            </a:r>
            <a:r>
              <a:rPr lang="en-GB" dirty="0"/>
              <a:t> to binary, </a:t>
            </a:r>
            <a:r>
              <a:rPr lang="en-GB" dirty="0">
                <a:solidFill>
                  <a:srgbClr val="800000"/>
                </a:solidFill>
              </a:rPr>
              <a:t>repeated multiplication by 2</a:t>
            </a:r>
            <a:r>
              <a:rPr lang="en-GB" dirty="0"/>
              <a:t> is used, until the fractional product is 0 (or until the desired number of decimal places). The carried digits, or </a:t>
            </a:r>
            <a:r>
              <a:rPr lang="en-GB" i="1" dirty="0"/>
              <a:t>carries</a:t>
            </a:r>
            <a:r>
              <a:rPr lang="en-GB" dirty="0"/>
              <a:t>, produce the answer, with the first carry as the MSB, and the last as the LSB.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</a:t>
            </a:r>
            <a:r>
              <a:rPr lang="en-GB" sz="2600" dirty="0"/>
              <a:t>0.3125</a:t>
            </a:r>
            <a:r>
              <a:rPr lang="en-GB" dirty="0"/>
              <a:t>)</a:t>
            </a:r>
            <a:r>
              <a:rPr lang="en-GB" baseline="-25000" dirty="0"/>
              <a:t>10 </a:t>
            </a:r>
            <a:r>
              <a:rPr lang="en-GB" dirty="0"/>
              <a:t>= (     </a:t>
            </a:r>
            <a:r>
              <a:rPr lang="en-GB" dirty="0">
                <a:solidFill>
                  <a:srgbClr val="C00000"/>
                </a:solidFill>
              </a:rPr>
              <a:t>? </a:t>
            </a:r>
            <a:r>
              <a:rPr lang="en-GB" dirty="0"/>
              <a:t>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8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116C-186C-5A4F-B75B-E5CE8797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Decimal to Binary (Base-2) Conversion:</a:t>
            </a:r>
            <a:br>
              <a:rPr lang="en-US" dirty="0"/>
            </a:br>
            <a:r>
              <a:rPr lang="en-US" dirty="0"/>
              <a:t>Repeated Multiply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259426-5640-A54B-8F33-512534F73D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0685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</a:t>
            </a:r>
            <a:r>
              <a:rPr lang="en-GB" dirty="0">
                <a:solidFill>
                  <a:srgbClr val="800000"/>
                </a:solidFill>
              </a:rPr>
              <a:t>decimal fractions</a:t>
            </a:r>
            <a:r>
              <a:rPr lang="en-GB" dirty="0"/>
              <a:t> to binary, </a:t>
            </a:r>
            <a:r>
              <a:rPr lang="en-GB" dirty="0">
                <a:solidFill>
                  <a:srgbClr val="800000"/>
                </a:solidFill>
              </a:rPr>
              <a:t>repeated multiplication by 2</a:t>
            </a:r>
            <a:r>
              <a:rPr lang="en-GB" dirty="0"/>
              <a:t> is used, until the fractional product is 0 (or until the desired number of decimal places). The carried digits, or </a:t>
            </a:r>
            <a:r>
              <a:rPr lang="en-GB" i="1" dirty="0"/>
              <a:t>carries</a:t>
            </a:r>
            <a:r>
              <a:rPr lang="en-GB" dirty="0"/>
              <a:t>, produce the answer, with the first carry as the MSB, and the last as the LSB.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</a:t>
            </a:r>
            <a:r>
              <a:rPr lang="en-GB" sz="2600" dirty="0"/>
              <a:t>0.3125</a:t>
            </a:r>
            <a:r>
              <a:rPr lang="en-GB" dirty="0"/>
              <a:t>)</a:t>
            </a:r>
            <a:r>
              <a:rPr lang="en-GB" baseline="-25000" dirty="0"/>
              <a:t>10 </a:t>
            </a:r>
            <a:r>
              <a:rPr lang="en-GB" dirty="0"/>
              <a:t>= (     </a:t>
            </a:r>
            <a:r>
              <a:rPr lang="en-GB" dirty="0">
                <a:solidFill>
                  <a:srgbClr val="C00000"/>
                </a:solidFill>
              </a:rPr>
              <a:t>? </a:t>
            </a:r>
            <a:r>
              <a:rPr lang="en-GB" dirty="0"/>
              <a:t>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E7AF949F-4ED8-7546-85DA-FBF3F0AD4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355052"/>
              </p:ext>
            </p:extLst>
          </p:nvPr>
        </p:nvGraphicFramePr>
        <p:xfrm>
          <a:off x="3886200" y="3806685"/>
          <a:ext cx="4495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136400" imgH="1981080" progId="Word.Document.8">
                  <p:embed/>
                </p:oleObj>
              </mc:Choice>
              <mc:Fallback>
                <p:oleObj name="Document" r:id="rId2" imgW="4136400" imgH="1981080" progId="Word.Document.8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E7AF949F-4ED8-7546-85DA-FBF3F0AD4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06685"/>
                        <a:ext cx="44958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D4E664-BD22-0141-9C1D-90A593A29447}"/>
              </a:ext>
            </a:extLst>
          </p:cNvPr>
          <p:cNvSpPr txBox="1"/>
          <p:nvPr/>
        </p:nvSpPr>
        <p:spPr>
          <a:xfrm>
            <a:off x="2504662" y="3527689"/>
            <a:ext cx="990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.0101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049-95D3-344A-BA6F-B43ED5D8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Conversion from Decimal to Other Bases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A7AAA-77BC-554C-990B-5D3BA415A523}"/>
              </a:ext>
            </a:extLst>
          </p:cNvPr>
          <p:cNvSpPr txBox="1"/>
          <p:nvPr/>
        </p:nvSpPr>
        <p:spPr>
          <a:xfrm>
            <a:off x="457198" y="1982660"/>
            <a:ext cx="838200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Base-</a:t>
            </a:r>
            <a:r>
              <a:rPr lang="en-GB" sz="2400" i="1" dirty="0">
                <a:solidFill>
                  <a:srgbClr val="800000"/>
                </a:solidFill>
              </a:rPr>
              <a:t>R</a:t>
            </a:r>
            <a:r>
              <a:rPr lang="en-GB" sz="2400" dirty="0">
                <a:solidFill>
                  <a:srgbClr val="800000"/>
                </a:solidFill>
              </a:rPr>
              <a:t> to decimal:</a:t>
            </a:r>
            <a:r>
              <a:rPr lang="en-GB" sz="2400" dirty="0"/>
              <a:t> multiply digits with their corresponding weights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Decimal to binary (base 2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division-by-2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multiplication-by-2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Decimal to base-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endParaRPr lang="en-US" sz="2400" dirty="0">
              <a:solidFill>
                <a:srgbClr val="800000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</a:t>
            </a:r>
            <a:r>
              <a:rPr lang="en-US" sz="2000" i="1" dirty="0"/>
              <a:t>R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</a:t>
            </a:r>
            <a:r>
              <a:rPr lang="en-US" sz="20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0654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E6110F-BA9C-4F5D-BD70-94BD50ED208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conversion between bases can be done via decimal: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D049B7-1B0D-43C4-8BB5-20AD7254D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Shortcuts for conversion between bases 2, 4, 8, 16 </a:t>
            </a:r>
            <a:r>
              <a:rPr lang="en-US" sz="2800" dirty="0"/>
              <a:t>(see next slide)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C8BFB47-ED2B-4BDE-BFD5-FE8947072E3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514600"/>
            <a:ext cx="4841875" cy="1857375"/>
            <a:chOff x="1584" y="1488"/>
            <a:chExt cx="3050" cy="1170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3B151BBC-A5DE-4553-BBCC-3FAE87D96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488"/>
              <a:ext cx="3050" cy="11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Base-2				</a:t>
              </a:r>
              <a:r>
                <a:rPr lang="en-GB" sz="2000" dirty="0" err="1">
                  <a:latin typeface="Times New Roman" pitchFamily="18" charset="0"/>
                </a:rPr>
                <a:t>Base-2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Base-3				</a:t>
              </a:r>
              <a:r>
                <a:rPr lang="en-GB" sz="2000" dirty="0" err="1">
                  <a:latin typeface="Times New Roman" pitchFamily="18" charset="0"/>
                </a:rPr>
                <a:t>Base-3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Base-4		Decimal		Base-4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    …				    ….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</a:t>
              </a:r>
              <a:r>
                <a:rPr lang="en-GB" sz="2000" i="1" dirty="0">
                  <a:latin typeface="Times New Roman" pitchFamily="18" charset="0"/>
                </a:rPr>
                <a:t>R</a:t>
              </a:r>
              <a:r>
                <a:rPr lang="en-GB" sz="2000" dirty="0">
                  <a:latin typeface="Times New Roman" pitchFamily="18" charset="0"/>
                </a:rPr>
                <a:t>				</a:t>
              </a:r>
              <a:r>
                <a:rPr lang="en-GB" sz="2000" dirty="0" err="1">
                  <a:latin typeface="Times New Roman" pitchFamily="18" charset="0"/>
                </a:rPr>
                <a:t>Base-</a:t>
              </a:r>
              <a:r>
                <a:rPr lang="en-GB" sz="2000" i="1" dirty="0" err="1">
                  <a:latin typeface="Times New Roman" pitchFamily="18" charset="0"/>
                </a:rPr>
                <a:t>R</a:t>
              </a:r>
              <a:endParaRPr lang="en-GB" sz="2000" i="1" dirty="0">
                <a:latin typeface="Times New Roman" pitchFamily="18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5AF9C477-891B-4756-93C7-0213B3718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80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8F082D1-3468-4120-81F2-4F25B2976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FE1A2AC0-66B3-4C7E-885A-43A40177D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97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13EA65F4-2790-44D0-9185-E56A1C55B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160"/>
              <a:ext cx="6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6B8020A-EF52-4EDD-8023-348A7DAFA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72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6C271BA-875F-40E0-980B-EA6237C5D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20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E7777911-9D91-447D-ABF0-5198CE95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A211AC23-4536-4386-8B6E-52EDD4A71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60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A6ABDAE3-7037-1E4A-A810-6ECC5DC2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7. Conversion Between Bases</a:t>
            </a:r>
          </a:p>
        </p:txBody>
      </p:sp>
    </p:spTree>
    <p:extLst>
      <p:ext uri="{BB962C8B-B14F-4D97-AF65-F5344CB8AC3E}">
        <p14:creationId xmlns:p14="http://schemas.microsoft.com/office/powerpoint/2010/main" val="35588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9C41BC4-8792-4D2B-9070-1D7577B514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92876"/>
            <a:ext cx="8229600" cy="399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Octal: </a:t>
            </a:r>
            <a:r>
              <a:rPr lang="en-US" dirty="0">
                <a:sym typeface="Wingdings" pitchFamily="2" charset="2"/>
              </a:rPr>
              <a:t>partition in groups of 3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(10 111 011 001 . 101 110)</a:t>
            </a:r>
            <a:r>
              <a:rPr lang="en-US" baseline="-25000" dirty="0"/>
              <a:t>2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Octal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(2731.56)</a:t>
            </a:r>
            <a:r>
              <a:rPr lang="en-US" baseline="-25000" dirty="0"/>
              <a:t>8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Hexadecimal: </a:t>
            </a:r>
            <a:r>
              <a:rPr lang="en-US" dirty="0">
                <a:sym typeface="Wingdings" pitchFamily="2" charset="2"/>
              </a:rPr>
              <a:t>partition in groups of 4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101 1101 1001 . 1011 1000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Hexadecimal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5D9.B8</a:t>
            </a:r>
            <a:r>
              <a:rPr lang="en-US" dirty="0"/>
              <a:t>)</a:t>
            </a:r>
            <a:r>
              <a:rPr lang="en-US" baseline="-25000" dirty="0"/>
              <a:t>16</a:t>
            </a:r>
            <a:r>
              <a:rPr lang="en-US" dirty="0"/>
              <a:t> =</a:t>
            </a:r>
            <a:endParaRPr lang="en-US" sz="2400" baseline="-25000" dirty="0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A9177F5C-06B6-4215-AC63-2A5DC1FF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E59275-F70C-45F6-9453-C26715FEDDDD}"/>
              </a:ext>
            </a:extLst>
          </p:cNvPr>
          <p:cNvSpPr txBox="1"/>
          <p:nvPr/>
        </p:nvSpPr>
        <p:spPr>
          <a:xfrm>
            <a:off x="4637902" y="2134261"/>
            <a:ext cx="169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(2731.56)</a:t>
            </a:r>
            <a:r>
              <a:rPr lang="en-US" sz="2000" b="1" baseline="-25000" dirty="0">
                <a:solidFill>
                  <a:srgbClr val="0000CC"/>
                </a:solidFill>
              </a:rPr>
              <a:t>8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47D01-1ADD-46E5-AECA-2B5F26048F41}"/>
              </a:ext>
            </a:extLst>
          </p:cNvPr>
          <p:cNvSpPr txBox="1"/>
          <p:nvPr/>
        </p:nvSpPr>
        <p:spPr>
          <a:xfrm>
            <a:off x="2685535" y="3057599"/>
            <a:ext cx="3649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(10 111 011 001 . 101 110)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5AA6EA-F214-4F4A-A9D3-3766761C9979}"/>
              </a:ext>
            </a:extLst>
          </p:cNvPr>
          <p:cNvSpPr txBox="1"/>
          <p:nvPr/>
        </p:nvSpPr>
        <p:spPr>
          <a:xfrm>
            <a:off x="4572000" y="4024762"/>
            <a:ext cx="176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5D9.B8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16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7E69B7-A4BB-46BA-A94F-63FD4902246C}"/>
              </a:ext>
            </a:extLst>
          </p:cNvPr>
          <p:cNvSpPr txBox="1"/>
          <p:nvPr/>
        </p:nvSpPr>
        <p:spPr>
          <a:xfrm>
            <a:off x="2675238" y="4991925"/>
            <a:ext cx="379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101 1101 1001 . 1011 1000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872E47-97B0-C044-A27A-52FDD437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8. Binary to Octal / Hexadecimal Conversion</a:t>
            </a:r>
          </a:p>
        </p:txBody>
      </p:sp>
    </p:spTree>
    <p:extLst>
      <p:ext uri="{BB962C8B-B14F-4D97-AF65-F5344CB8AC3E}">
        <p14:creationId xmlns:p14="http://schemas.microsoft.com/office/powerpoint/2010/main" val="7666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D0D6-D62C-00D3-613B-38793F06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0166-27B2-632D-C7FB-C69C80F4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620-B446-0261-58CA-2773BDA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D398-9E2B-F6FC-AD1E-0D3700FB2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1610031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DO NOT  use the Zoom chat for questions</a:t>
            </a:r>
            <a:r>
              <a:rPr lang="en-US" sz="2000" dirty="0"/>
              <a:t>. It doesn’t appear in the video recordings.</a:t>
            </a:r>
          </a:p>
          <a:p>
            <a:r>
              <a:rPr lang="en-US" sz="2000" dirty="0"/>
              <a:t>Please ask questions at </a:t>
            </a:r>
            <a:r>
              <a:rPr lang="en-US" sz="2000" dirty="0">
                <a:hlinkClick r:id="rId2"/>
              </a:rPr>
              <a:t>https://sets.netlify.app</a:t>
            </a:r>
            <a:r>
              <a:rPr lang="en-US" sz="2000">
                <a:hlinkClick r:id="rId2"/>
              </a:rPr>
              <a:t>/module/61597486a7805d9fb1b4accd</a:t>
            </a:r>
            <a:endParaRPr lang="en-US" sz="200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404A-F0AA-7559-3AC8-BA00D9852424}"/>
              </a:ext>
            </a:extLst>
          </p:cNvPr>
          <p:cNvSpPr txBox="1"/>
          <p:nvPr/>
        </p:nvSpPr>
        <p:spPr>
          <a:xfrm>
            <a:off x="1804416" y="5730240"/>
            <a:ext cx="704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scan this QR code (may be obscured on some slides)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B3F75-F81C-B108-2EC2-C045B94A54F7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41248" y="6145739"/>
            <a:ext cx="963168" cy="112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77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51409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code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Unicode</a:t>
            </a:r>
            <a:r>
              <a:rPr lang="en-US" sz="2800" dirty="0"/>
              <a:t> are used to represent characters (‘a’, ‘C’, ‘?’, ‘\0’, etc.) 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ASCII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American Standard Code for Information Interchange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7 bits, plus 1 parity bit (odd or even parity)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B91282F-D8EF-4E75-B376-D5DB92A78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9937" y="1661160"/>
          <a:ext cx="2989263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989080" imgH="3307320" progId="Word.Document.8">
                  <p:embed/>
                </p:oleObj>
              </mc:Choice>
              <mc:Fallback>
                <p:oleObj name="Document" r:id="rId3" imgW="2989080" imgH="3307320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3B91282F-D8EF-4E75-B376-D5DB92A78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7" y="1661160"/>
                        <a:ext cx="2989263" cy="330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6CDAE22-2606-494E-9319-ADEA54EC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9. ASCII Code</a:t>
            </a:r>
          </a:p>
        </p:txBody>
      </p:sp>
    </p:spTree>
    <p:extLst>
      <p:ext uri="{BB962C8B-B14F-4D97-AF65-F5344CB8AC3E}">
        <p14:creationId xmlns:p14="http://schemas.microsoft.com/office/powerpoint/2010/main" val="12681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260096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table</a:t>
            </a:r>
            <a:endParaRPr lang="en-US" sz="24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347F11A1-9E5B-4C19-AA7E-ADEDDA36290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43525" cy="4457700"/>
            <a:chOff x="1634" y="1344"/>
            <a:chExt cx="3366" cy="2808"/>
          </a:xfrm>
        </p:grpSpPr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88E52E9C-FE76-4065-B342-A8864CE29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4" y="1345"/>
            <a:ext cx="3366" cy="2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43480" imgH="4459680" progId="Word.Document.8">
                    <p:embed/>
                  </p:oleObj>
                </mc:Choice>
                <mc:Fallback>
                  <p:oleObj name="Document" r:id="rId3" imgW="5343480" imgH="4459680" progId="Word.Document.8">
                    <p:embed/>
                    <p:pic>
                      <p:nvPicPr>
                        <p:cNvPr id="9" name="Object 5">
                          <a:extLst>
                            <a:ext uri="{FF2B5EF4-FFF2-40B4-BE49-F238E27FC236}">
                              <a16:creationId xmlns:a16="http://schemas.microsoft.com/office/drawing/2014/main" id="{88E52E9C-FE76-4065-B342-A8864CE296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45"/>
                          <a:ext cx="3366" cy="2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D0740BB0-E256-402E-9154-F17EF6C89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4AFB1F5E-2253-488E-9747-279D9AA73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692019DD-3686-4E99-AFE6-7A75369F4491}"/>
              </a:ext>
            </a:extLst>
          </p:cNvPr>
          <p:cNvGrpSpPr>
            <a:grpSpLocks/>
          </p:cNvGrpSpPr>
          <p:nvPr/>
        </p:nvGrpSpPr>
        <p:grpSpPr bwMode="auto">
          <a:xfrm>
            <a:off x="5338762" y="1258888"/>
            <a:ext cx="1903413" cy="1446213"/>
            <a:chOff x="3360" y="769"/>
            <a:chExt cx="1199" cy="911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A6CA22CF-6FDD-4351-87FE-2AABF24B8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056"/>
              <a:ext cx="384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A42A0C2F-C46A-4B64-ADD4-66D573961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769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‘A’: 1000001 (or 65</a:t>
              </a:r>
              <a:r>
                <a:rPr lang="en-US" baseline="-25000" dirty="0">
                  <a:solidFill>
                    <a:srgbClr val="0000CC"/>
                  </a:solidFill>
                </a:rPr>
                <a:t>10</a:t>
              </a:r>
              <a:r>
                <a:rPr lang="en-US" dirty="0">
                  <a:solidFill>
                    <a:srgbClr val="0000CC"/>
                  </a:solidFill>
                </a:rPr>
                <a:t>)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CDFDAB9-ADC2-8341-8CEF-1CFA769B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9. ASCII Code</a:t>
            </a:r>
          </a:p>
        </p:txBody>
      </p:sp>
    </p:spTree>
    <p:extLst>
      <p:ext uri="{BB962C8B-B14F-4D97-AF65-F5344CB8AC3E}">
        <p14:creationId xmlns:p14="http://schemas.microsoft.com/office/powerpoint/2010/main" val="268825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418955"/>
            <a:ext cx="8382000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Integers (0 to 127) and characters are ‘somewhat’ interchangeable in C</a:t>
            </a:r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3BCEA-E22E-4376-B988-ADEB0CC71CAF}"/>
              </a:ext>
            </a:extLst>
          </p:cNvPr>
          <p:cNvGrpSpPr/>
          <p:nvPr/>
        </p:nvGrpSpPr>
        <p:grpSpPr>
          <a:xfrm>
            <a:off x="610124" y="3305642"/>
            <a:ext cx="6052127" cy="2740462"/>
            <a:chOff x="1616200" y="3253107"/>
            <a:chExt cx="6052127" cy="2740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FFA61E-65E8-44A9-BE07-DECE86FE68F6}"/>
                </a:ext>
              </a:extLst>
            </p:cNvPr>
            <p:cNvSpPr txBox="1"/>
            <p:nvPr/>
          </p:nvSpPr>
          <p:spPr>
            <a:xfrm>
              <a:off x="1616200" y="3408246"/>
              <a:ext cx="5638275" cy="258532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65;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'F';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EBD7C8-693C-4C9B-9888-74D52A384C2B}"/>
                </a:ext>
              </a:extLst>
            </p:cNvPr>
            <p:cNvSpPr txBox="1"/>
            <p:nvPr/>
          </p:nvSpPr>
          <p:spPr>
            <a:xfrm>
              <a:off x="6104793" y="3253107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CharAndInt.c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5778867" y="4228123"/>
            <a:ext cx="29079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65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A</a:t>
            </a:r>
          </a:p>
          <a:p>
            <a:endParaRPr lang="en-SG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F0713-EBCA-4CD1-ADFC-EC1A596AA6EB}"/>
              </a:ext>
            </a:extLst>
          </p:cNvPr>
          <p:cNvSpPr txBox="1"/>
          <p:nvPr/>
        </p:nvSpPr>
        <p:spPr>
          <a:xfrm>
            <a:off x="5778867" y="5243786"/>
            <a:ext cx="29079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F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70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47247" y="1597635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1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62568" y="1343323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6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62568" y="1920232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DE36AE7-B1B3-4F4B-A696-9F13234B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9. ASCII Code</a:t>
            </a:r>
          </a:p>
        </p:txBody>
      </p:sp>
    </p:spTree>
    <p:extLst>
      <p:ext uri="{BB962C8B-B14F-4D97-AF65-F5344CB8AC3E}">
        <p14:creationId xmlns:p14="http://schemas.microsoft.com/office/powerpoint/2010/main" val="40728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1CCC-62AA-805C-B35E-D4FAC92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3630-B7A7-9707-72DF-906C1599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4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42104" y="1696064"/>
            <a:ext cx="467523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4852219" y="1474515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661219" y="3789185"/>
            <a:ext cx="6742471" cy="169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output of the above code when run on </a:t>
            </a:r>
            <a:r>
              <a:rPr lang="en-US" sz="2800" dirty="0" err="1"/>
              <a:t>sunfire</a:t>
            </a:r>
            <a:r>
              <a:rPr lang="en-US" sz="28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Is it 2147483650?</a:t>
            </a:r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44D4C0C-B96C-4E44-9ED7-D634F534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PAST YEAR QUESTION</a:t>
            </a:r>
          </a:p>
        </p:txBody>
      </p:sp>
    </p:spTree>
    <p:extLst>
      <p:ext uri="{BB962C8B-B14F-4D97-AF65-F5344CB8AC3E}">
        <p14:creationId xmlns:p14="http://schemas.microsoft.com/office/powerpoint/2010/main" val="3148528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60752A5-AF70-4BB4-96B2-3B52915D0D4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8529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Unsigned numbers: </a:t>
            </a:r>
            <a:r>
              <a:rPr lang="en-US" sz="2800" dirty="0"/>
              <a:t>only non-negative values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Signed numbers:</a:t>
            </a:r>
            <a:r>
              <a:rPr lang="en-US" sz="2800" dirty="0"/>
              <a:t> include all values (positive and negative)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3 common representations for signed binary numbers: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Sign-and-Magnitude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1s Complement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2s Complement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85DD78-596A-9341-897A-4036636E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 Negative Numbers</a:t>
            </a:r>
          </a:p>
        </p:txBody>
      </p:sp>
    </p:spTree>
    <p:extLst>
      <p:ext uri="{BB962C8B-B14F-4D97-AF65-F5344CB8AC3E}">
        <p14:creationId xmlns:p14="http://schemas.microsoft.com/office/powerpoint/2010/main" val="262274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423147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sign is represented by a ‘</a:t>
            </a:r>
            <a:r>
              <a:rPr lang="en-US" sz="2800" dirty="0">
                <a:solidFill>
                  <a:srgbClr val="C00000"/>
                </a:solidFill>
              </a:rPr>
              <a:t>sign bit</a:t>
            </a:r>
            <a:r>
              <a:rPr lang="en-US" sz="2800" dirty="0"/>
              <a:t>’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0 for +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1 for -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/>
              <a:t>Eg</a:t>
            </a:r>
            <a:r>
              <a:rPr lang="en-US" sz="2800" dirty="0"/>
              <a:t>: a 1-bit sign and 7-bit magnitude format.</a:t>
            </a: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1524000" y="3480547"/>
            <a:ext cx="5334000" cy="1616075"/>
            <a:chOff x="1248" y="1728"/>
            <a:chExt cx="3360" cy="101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248" y="2496"/>
              <a:ext cx="5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225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27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93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3600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2928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3264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259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1584" y="2160"/>
              <a:ext cx="2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H="1" flipV="1">
              <a:off x="3456" y="216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magnitude</a:t>
              </a:r>
            </a:p>
          </p:txBody>
        </p:sp>
      </p:grp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609600" y="5233147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0110100 </a:t>
            </a:r>
            <a:r>
              <a:rPr lang="en-US" sz="2400" dirty="0">
                <a:sym typeface="Wingdings" pitchFamily="2" charset="2"/>
              </a:rPr>
              <a:t> +110100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+52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0010011 </a:t>
            </a:r>
            <a:r>
              <a:rPr lang="en-US" sz="2400" dirty="0">
                <a:sym typeface="Wingdings" pitchFamily="2" charset="2"/>
              </a:rPr>
              <a:t> -10011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-19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5502DD4-7F59-5F4D-A1C6-4B7185EA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10.1 Negative Numbers:</a:t>
            </a:r>
            <a:br>
              <a:rPr lang="en-US" dirty="0"/>
            </a:br>
            <a:r>
              <a:rPr lang="en-US" dirty="0"/>
              <a:t>Sign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286655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538477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11111111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10000000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8-bit):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Question: 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For an </a:t>
            </a:r>
            <a:r>
              <a:rPr lang="en-US" sz="2400" i="1" dirty="0"/>
              <a:t>n</a:t>
            </a:r>
            <a:r>
              <a:rPr lang="en-US" sz="2400" dirty="0"/>
              <a:t>-bit sign-and-magnitude representation, what is the range of values that can be represented?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4B0058-4D4B-BA4B-A1FF-3A7B5494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10.1 Negative Numbers:</a:t>
            </a:r>
            <a:br>
              <a:rPr lang="en-US" dirty="0"/>
            </a:br>
            <a:r>
              <a:rPr lang="en-US" dirty="0"/>
              <a:t>Sign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380308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583846"/>
            <a:ext cx="8229600" cy="327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negate a number, just </a:t>
            </a:r>
            <a:r>
              <a:rPr lang="en-US" sz="2800" u="sng" dirty="0">
                <a:solidFill>
                  <a:srgbClr val="800000"/>
                </a:solidFill>
              </a:rPr>
              <a:t>invert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rgbClr val="800000"/>
                </a:solidFill>
              </a:rPr>
              <a:t>the sign bit</a:t>
            </a:r>
            <a:r>
              <a:rPr lang="en-US" sz="2800" dirty="0">
                <a:solidFill>
                  <a:srgbClr val="800000"/>
                </a:solidFill>
              </a:rPr>
              <a:t>.</a:t>
            </a:r>
            <a:endParaRPr lang="en-US" sz="2800" baseline="-25000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00100001</a:t>
            </a:r>
            <a:r>
              <a:rPr lang="en-US" sz="2400" baseline="-25000" dirty="0"/>
              <a:t>sm</a:t>
            </a:r>
            <a:r>
              <a:rPr lang="en-US" sz="2400" dirty="0"/>
              <a:t> (decimal 33)?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10100001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-33)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10000101</a:t>
            </a:r>
            <a:r>
              <a:rPr lang="en-US" sz="2400" baseline="-25000" dirty="0"/>
              <a:t>sm</a:t>
            </a:r>
            <a:r>
              <a:rPr lang="en-US" sz="2400" dirty="0"/>
              <a:t> (decimal -5)?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00000101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+5)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4C0090-CFD9-3447-9F49-DDF4F091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10.1 Negative Numbers:</a:t>
            </a:r>
            <a:br>
              <a:rPr lang="en-US" dirty="0"/>
            </a:br>
            <a:r>
              <a:rPr lang="en-US" dirty="0"/>
              <a:t>Sign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698227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0923"/>
            <a:ext cx="8023123" cy="4911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1s-complement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– 1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1s-complement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– 1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243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11110011</a:t>
            </a:r>
            <a:r>
              <a:rPr lang="en-US" baseline="-25000" dirty="0">
                <a:solidFill>
                  <a:srgbClr val="0000CC"/>
                </a:solidFill>
              </a:rPr>
              <a:t>1s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11110011 in 1s-complement representation.)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4390BA-D09B-424D-9683-CE01E1F8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10.2 Negative Numbers:</a:t>
            </a:r>
            <a:br>
              <a:rPr lang="en-US" dirty="0"/>
            </a:br>
            <a:r>
              <a:rPr lang="en-US" dirty="0"/>
              <a:t>1’s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87279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6E0C-0B4F-6146-9FA2-F6A6D5E7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3: 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83EA-0608-8F41-94ED-31E80F2A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1800" dirty="0"/>
              <a:t>Data Representation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1800" dirty="0"/>
              <a:t>Decimal (base 10) Number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1800" dirty="0"/>
              <a:t>Other Number Systems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1800" dirty="0"/>
              <a:t>Base-</a:t>
            </a:r>
            <a:r>
              <a:rPr lang="en-GB" sz="1800" i="1" dirty="0"/>
              <a:t>R</a:t>
            </a:r>
            <a:r>
              <a:rPr lang="en-GB" sz="1800" dirty="0"/>
              <a:t> to Decimal Conversion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1800" dirty="0"/>
              <a:t>Decimal to Binary Conversion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sz="1800" dirty="0"/>
              <a:t>5.1	Repeated Division-by-2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sz="1800" dirty="0"/>
              <a:t>5.2	Repeated Multiplication-by-2</a:t>
            </a:r>
            <a:endParaRPr lang="en-GB" sz="28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1800" dirty="0"/>
              <a:t>Conversion Between Decimal and Other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1800" dirty="0"/>
              <a:t>Conversion Between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1800" dirty="0"/>
              <a:t>Binary to Octal/Hexadecimal Conversion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422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474515"/>
            <a:ext cx="8229600" cy="472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11111111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-(2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1)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C2708A-FF4F-4748-A2AD-D7483E5F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10.2 Negative Numbers:</a:t>
            </a:r>
            <a:br>
              <a:rPr lang="en-US" dirty="0"/>
            </a:br>
            <a:r>
              <a:rPr lang="en-US" dirty="0"/>
              <a:t>1’s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1589792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489587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1s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(11110001)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545075-46D7-954F-9051-DDF13AEB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10.2 Negative Numbers:</a:t>
            </a:r>
            <a:br>
              <a:rPr lang="en-US" dirty="0"/>
            </a:br>
            <a:r>
              <a:rPr lang="en-US" dirty="0"/>
              <a:t>1’s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2174948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0923"/>
            <a:ext cx="8023123" cy="4911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endParaRPr lang="en-US" b="1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2s-complement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244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11110100</a:t>
            </a:r>
            <a:r>
              <a:rPr lang="en-US" baseline="-25000" dirty="0">
                <a:solidFill>
                  <a:srgbClr val="0000CC"/>
                </a:solidFill>
              </a:rPr>
              <a:t>2s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11110100 in 2s-complement representation.)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889A5C-4890-FD4B-B798-D8794339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10.3 Negative Numbers:</a:t>
            </a:r>
            <a:br>
              <a:rPr lang="en-US" dirty="0"/>
            </a:br>
            <a:r>
              <a:rPr lang="en-US" dirty="0"/>
              <a:t>2’s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744446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538477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C00000"/>
                </a:solidFill>
              </a:rPr>
              <a:t>add 1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-128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Zero:			00000000 = +0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-128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764F86-A719-754A-B3F8-34AA1C1F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10.3 Negative Numbers:</a:t>
            </a:r>
            <a:br>
              <a:rPr lang="en-US" dirty="0"/>
            </a:br>
            <a:r>
              <a:rPr lang="en-US" dirty="0"/>
              <a:t>2’s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420920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575547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2s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(11110010)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60331" y="441635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rgbClr val="800000"/>
                </a:solidFill>
              </a:rPr>
              <a:t>Compare with slide 29.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41331" y="4873553"/>
            <a:ext cx="6858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 complement: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	-(14)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(11110001)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8EDDE-066F-FE42-9273-4542A15B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10.3 Negative Numbers:</a:t>
            </a:r>
            <a:br>
              <a:rPr lang="en-US" dirty="0"/>
            </a:br>
            <a:r>
              <a:rPr lang="en-US" dirty="0"/>
              <a:t>2’s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154688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ct val="200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4-bit system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tabLst>
                <a:tab pos="4306888" algn="l"/>
              </a:tabLst>
            </a:pPr>
            <a:r>
              <a:rPr lang="en-US" sz="2000" b="1" i="1" dirty="0">
                <a:solidFill>
                  <a:srgbClr val="0000FF"/>
                </a:solidFill>
              </a:rPr>
              <a:t>Positive values</a:t>
            </a:r>
            <a:r>
              <a:rPr lang="en-US" sz="2000" b="1" dirty="0">
                <a:solidFill>
                  <a:srgbClr val="0000FF"/>
                </a:solidFill>
              </a:rPr>
              <a:t>		</a:t>
            </a:r>
            <a:r>
              <a:rPr lang="en-US" sz="2000" b="1" i="1" dirty="0">
                <a:solidFill>
                  <a:srgbClr val="0000FF"/>
                </a:solidFill>
              </a:rPr>
              <a:t>Negative values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572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65889" y="3110845"/>
            <a:ext cx="2808071" cy="301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455446"/>
          <a:ext cx="3844564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842236" y="2446020"/>
          <a:ext cx="3844564" cy="359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6469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B37F5FA7-BB6F-C248-8B3F-EB10CD2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10.4 Negative Numbers:</a:t>
            </a:r>
            <a:br>
              <a:rPr lang="en-US" dirty="0"/>
            </a:br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35715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 </a:t>
            </a:r>
            <a:r>
              <a:rPr lang="en-SG" sz="3600" dirty="0">
                <a:solidFill>
                  <a:srgbClr val="7030A0"/>
                </a:solidFill>
                <a:latin typeface="+mn-lt"/>
              </a:rPr>
              <a:t>(Answer)</a:t>
            </a:r>
            <a:endParaRPr lang="en-US" sz="36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432" y="1548407"/>
            <a:ext cx="395256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3967315" y="1289849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724399" y="1671639"/>
            <a:ext cx="4304071" cy="107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is the output of the above code when run on </a:t>
            </a:r>
            <a:r>
              <a:rPr lang="en-US" sz="2000" dirty="0" err="1"/>
              <a:t>sunfire</a:t>
            </a:r>
            <a:r>
              <a:rPr lang="en-US" sz="20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Is it 2147483650?</a:t>
            </a:r>
            <a:endParaRPr lang="en-US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324465" y="3438181"/>
            <a:ext cx="4331110" cy="2303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err="1">
                <a:solidFill>
                  <a:srgbClr val="0000FF"/>
                </a:solidFill>
              </a:rPr>
              <a:t>int</a:t>
            </a:r>
            <a:r>
              <a:rPr lang="en-SG" dirty="0"/>
              <a:t> type in </a:t>
            </a:r>
            <a:r>
              <a:rPr lang="en-SG" dirty="0" err="1"/>
              <a:t>sunfire</a:t>
            </a:r>
            <a:r>
              <a:rPr lang="en-SG" dirty="0"/>
              <a:t> takes up 4 bytes (32 bits) and uses 2s complement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Largest positive integer = 2</a:t>
            </a:r>
            <a:r>
              <a:rPr lang="en-SG" baseline="30000" dirty="0"/>
              <a:t>31</a:t>
            </a:r>
            <a:r>
              <a:rPr lang="en-SG" dirty="0"/>
              <a:t> – 1 =  </a:t>
            </a:r>
            <a:r>
              <a:rPr lang="en-US" dirty="0"/>
              <a:t>2147483647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6" y="2868020"/>
            <a:ext cx="4198375" cy="104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iteration: n = 2147483641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7</a:t>
            </a:r>
            <a:r>
              <a:rPr lang="en-SG" baseline="30000" dirty="0"/>
              <a:t>th</a:t>
            </a:r>
            <a:r>
              <a:rPr lang="en-SG" dirty="0"/>
              <a:t> iteration: n = 2147483647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3771354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01111 ……. 1111111111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5" y="5338680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8</a:t>
            </a:r>
            <a:r>
              <a:rPr lang="en-SG" baseline="30000" dirty="0"/>
              <a:t>th</a:t>
            </a:r>
            <a:r>
              <a:rPr lang="en-SG" dirty="0"/>
              <a:t> iteration: n = -2147483648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4721857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10000…….0000000000</a:t>
            </a:r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7973960" y="4228466"/>
            <a:ext cx="865240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+ 1</a:t>
            </a:r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4" y="5694629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9</a:t>
            </a:r>
            <a:r>
              <a:rPr lang="en-SG" baseline="30000" dirty="0"/>
              <a:t>th</a:t>
            </a:r>
            <a:r>
              <a:rPr lang="en-SG" dirty="0"/>
              <a:t> iteration: n = -2147483647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655575" y="6109314"/>
            <a:ext cx="4372893" cy="49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</a:t>
            </a:r>
            <a:r>
              <a:rPr lang="en-SG" baseline="30000" dirty="0"/>
              <a:t>th</a:t>
            </a:r>
            <a:r>
              <a:rPr lang="en-SG" dirty="0"/>
              <a:t> iteration: n = </a:t>
            </a:r>
            <a:r>
              <a:rPr lang="en-SG" dirty="0">
                <a:solidFill>
                  <a:srgbClr val="C00000"/>
                </a:solidFill>
              </a:rPr>
              <a:t>-2147483646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5703" y="2260761"/>
            <a:ext cx="51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  <p:bldP spid="16" grpId="0" animBg="1"/>
      <p:bldP spid="17" grpId="0" animBg="1"/>
      <p:bldP spid="18" grpId="0"/>
      <p:bldP spid="19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590368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We can extend the idea of complement on fractions.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811213" lvl="1" indent="-3683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111000.101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000111.010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2s-complement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BFFB17-CEE0-0546-9663-E964FEFC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10.5 Negative Numbers:</a:t>
            </a:r>
            <a:br>
              <a:rPr lang="en-US" dirty="0"/>
            </a:br>
            <a:r>
              <a:rPr lang="en-US" dirty="0"/>
              <a:t>Complements on Fractions</a:t>
            </a:r>
          </a:p>
        </p:txBody>
      </p:sp>
    </p:spTree>
    <p:extLst>
      <p:ext uri="{BB962C8B-B14F-4D97-AF65-F5344CB8AC3E}">
        <p14:creationId xmlns:p14="http://schemas.microsoft.com/office/powerpoint/2010/main" val="725091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Ignore the carry out of the MSB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the ‘carry in’ and ‘carry out’ of the MSB are different, or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251138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2s-complement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2s-complement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6DF672-89EC-D641-A1BA-B3294F5D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10.6 Negative Numbers:</a:t>
            </a:r>
            <a:br>
              <a:rPr lang="en-US" dirty="0"/>
            </a:br>
            <a:r>
              <a:rPr lang="en-US" dirty="0"/>
              <a:t>2’s Complements on Additions and Subtractions</a:t>
            </a:r>
          </a:p>
        </p:txBody>
      </p:sp>
    </p:spTree>
    <p:extLst>
      <p:ext uri="{BB962C8B-B14F-4D97-AF65-F5344CB8AC3E}">
        <p14:creationId xmlns:p14="http://schemas.microsoft.com/office/powerpoint/2010/main" val="165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560923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Signed numbers are of a fixed range.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result of addition/subtraction goes beyond this range, an </a:t>
            </a:r>
            <a:r>
              <a:rPr lang="en-US" b="1" dirty="0">
                <a:solidFill>
                  <a:srgbClr val="800000"/>
                </a:solidFill>
              </a:rPr>
              <a:t>overflow</a:t>
            </a:r>
            <a:r>
              <a:rPr lang="en-US" dirty="0"/>
              <a:t> occurs.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Overflow can be easily detected: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positive </a:t>
            </a:r>
            <a:r>
              <a:rPr lang="en-US" dirty="0"/>
              <a:t>add</a:t>
            </a:r>
            <a:r>
              <a:rPr lang="en-US" i="1" dirty="0"/>
              <a:t> positive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negative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negative </a:t>
            </a:r>
            <a:r>
              <a:rPr lang="en-US" dirty="0"/>
              <a:t>add</a:t>
            </a:r>
            <a:r>
              <a:rPr lang="en-US" i="1" dirty="0"/>
              <a:t> negative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positive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2s-complement system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Range of value: -8</a:t>
            </a:r>
            <a:r>
              <a:rPr lang="en-US" baseline="-25000" dirty="0"/>
              <a:t>10</a:t>
            </a:r>
            <a:r>
              <a:rPr lang="en-US" dirty="0"/>
              <a:t> to 7</a:t>
            </a:r>
            <a:r>
              <a:rPr lang="en-US" baseline="-25000" dirty="0"/>
              <a:t>10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0101</a:t>
            </a:r>
            <a:r>
              <a:rPr lang="en-US" baseline="-25000" dirty="0"/>
              <a:t>2s</a:t>
            </a:r>
            <a:r>
              <a:rPr lang="en-US" dirty="0"/>
              <a:t> + 0110</a:t>
            </a:r>
            <a:r>
              <a:rPr lang="en-US" baseline="-25000" dirty="0"/>
              <a:t>2s</a:t>
            </a:r>
            <a:r>
              <a:rPr lang="en-US" dirty="0"/>
              <a:t> = 1011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5</a:t>
            </a:r>
            <a:r>
              <a:rPr lang="en-US" baseline="-25000" dirty="0"/>
              <a:t>10</a:t>
            </a:r>
            <a:r>
              <a:rPr lang="en-US" dirty="0"/>
              <a:t> + 6</a:t>
            </a:r>
            <a:r>
              <a:rPr lang="en-US" baseline="-25000" dirty="0"/>
              <a:t>10</a:t>
            </a:r>
            <a:r>
              <a:rPr lang="en-US" dirty="0"/>
              <a:t> = -5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1001</a:t>
            </a:r>
            <a:r>
              <a:rPr lang="en-US" baseline="-25000" dirty="0"/>
              <a:t>2s</a:t>
            </a:r>
            <a:r>
              <a:rPr lang="en-US" dirty="0"/>
              <a:t> + 1101</a:t>
            </a:r>
            <a:r>
              <a:rPr lang="en-US" baseline="-25000" dirty="0"/>
              <a:t>2s</a:t>
            </a:r>
            <a:r>
              <a:rPr lang="en-US" dirty="0"/>
              <a:t> = </a:t>
            </a:r>
            <a:r>
              <a:rPr lang="en-US" u="sng" dirty="0"/>
              <a:t>1</a:t>
            </a:r>
            <a:r>
              <a:rPr lang="en-US" dirty="0"/>
              <a:t>0110</a:t>
            </a:r>
            <a:r>
              <a:rPr lang="en-US" baseline="-25000" dirty="0"/>
              <a:t>2s </a:t>
            </a:r>
            <a:r>
              <a:rPr lang="en-US" dirty="0"/>
              <a:t>(discard end-carry) = 0110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-7</a:t>
            </a:r>
            <a:r>
              <a:rPr lang="en-US" baseline="-25000" dirty="0"/>
              <a:t>10</a:t>
            </a:r>
            <a:r>
              <a:rPr lang="en-US" dirty="0"/>
              <a:t> + -3</a:t>
            </a:r>
            <a:r>
              <a:rPr lang="en-US" baseline="-25000" dirty="0"/>
              <a:t>10</a:t>
            </a:r>
            <a:r>
              <a:rPr lang="en-US" dirty="0"/>
              <a:t> = 6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25F457-06FD-9843-904B-2D38635C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10.6 Negative Numbers:</a:t>
            </a:r>
            <a:br>
              <a:rPr lang="en-US" dirty="0"/>
            </a:b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81185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705383"/>
            <a:ext cx="8420559" cy="4733517"/>
          </a:xfrm>
        </p:spPr>
        <p:txBody>
          <a:bodyPr>
            <a:normAutofit/>
          </a:bodyPr>
          <a:lstStyle/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ASCII Code</a:t>
            </a:r>
          </a:p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Negative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10.1	Sign-and-Magnitude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10.2	1s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10.3	2s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10.4	Comparisons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10.5	Complement on Fractions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10.6	2s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10.7	1s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10.8	Excess Representation</a:t>
            </a:r>
          </a:p>
          <a:p>
            <a:pPr marL="714375" indent="-714375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11"/>
            </a:pPr>
            <a:r>
              <a:rPr lang="en-GB" dirty="0"/>
              <a:t>Real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11.1	Fixed-Point Representation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11.2	Floating-Point Representation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C47B9-0E12-584D-8DC5-8E6BB22D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3: Number Systems</a:t>
            </a:r>
          </a:p>
        </p:txBody>
      </p:sp>
    </p:spTree>
    <p:extLst>
      <p:ext uri="{BB962C8B-B14F-4D97-AF65-F5344CB8AC3E}">
        <p14:creationId xmlns:p14="http://schemas.microsoft.com/office/powerpoint/2010/main" val="814378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7368" y="135529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80768" y="6219370"/>
            <a:ext cx="6553200" cy="47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2913" indent="-3540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2168" y="1825364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+7       0111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39883" y="1825125"/>
            <a:ext cx="260721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-2       1110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-8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6760" y="3203846"/>
            <a:ext cx="260604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-3     + 1101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57335" y="3188367"/>
            <a:ext cx="259959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62897" y="2740103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62000" y="4684058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53232" y="4667642"/>
            <a:ext cx="2603695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+6     + 0110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+11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28901" y="4312515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26555" y="578979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647095" y="578979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80604" y="471259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54838" y="468211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62042" y="2675302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28046" y="4247714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EB48409-266D-064C-B282-A67A28F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10.6 Negative Numbers:</a:t>
            </a:r>
            <a:br>
              <a:rPr lang="en-US" dirty="0"/>
            </a:b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58692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47368" y="1470128"/>
            <a:ext cx="4343400" cy="120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4 – 7 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Convert it to 4 + (-7)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409768" y="1621428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23568" y="6058845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47368" y="3100903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6 – 1 </a:t>
            </a:r>
          </a:p>
          <a:p>
            <a:pPr marL="717550" lvl="1" indent="-390525" eaLnBrk="1" hangingPunct="1"/>
            <a:r>
              <a:rPr lang="en-US" sz="2000" kern="0" dirty="0"/>
              <a:t>Convert it to 6 + (-1)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406251" y="3097063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-1     + 1111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47368" y="4671920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-5 – 4 </a:t>
            </a:r>
          </a:p>
          <a:p>
            <a:pPr marL="717550" lvl="1" indent="-390525" eaLnBrk="1" hangingPunct="1"/>
            <a:r>
              <a:rPr lang="en-US" sz="2000" kern="0" dirty="0"/>
              <a:t>Convert it to -5 + (-4)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406250" y="4582430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-5       1011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-4     + 1100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15930" y="4385481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34505" y="2505106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143883" y="4007083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43883" y="5521960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D3458ED-E3E5-7A45-9038-CFB5E3C0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10.6 Negative Numbers:</a:t>
            </a:r>
            <a:br>
              <a:rPr lang="en-US" dirty="0"/>
            </a:b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38110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If there is a carry out of the MSB, add 1 to the result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015164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1s-complement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1s-complement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4ED218-5C17-E74E-A906-EA3304D5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 dirty="0"/>
              <a:t>10.7 Negative Numbers:</a:t>
            </a:r>
            <a:br>
              <a:rPr lang="en-US" dirty="0"/>
            </a:br>
            <a:r>
              <a:rPr lang="en-US" dirty="0"/>
              <a:t>1’s Complement on Additions and Subtractions.</a:t>
            </a:r>
          </a:p>
        </p:txBody>
      </p:sp>
    </p:spTree>
    <p:extLst>
      <p:ext uri="{BB962C8B-B14F-4D97-AF65-F5344CB8AC3E}">
        <p14:creationId xmlns:p14="http://schemas.microsoft.com/office/powerpoint/2010/main" val="985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35631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2000" y="1864880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876800" y="1875431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-0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62000" y="3502196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-7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 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3502195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-10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7367" y="5848532"/>
            <a:ext cx="242365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Any overflow?</a:t>
            </a:r>
            <a:endParaRPr lang="en-SG" sz="24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65989" y="2810656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8374" y="2810656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78738" y="5118877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485039" y="5118877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3052916" y="5900179"/>
            <a:ext cx="5786284" cy="820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006600"/>
                </a:solidFill>
              </a:rPr>
              <a:t>DLD page 42 – 43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2-13 to 2-18.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8DDC834-DD5B-6140-AE02-49AD05DB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2" y="456538"/>
            <a:ext cx="6518763" cy="1143717"/>
          </a:xfrm>
        </p:spPr>
        <p:txBody>
          <a:bodyPr/>
          <a:lstStyle/>
          <a:p>
            <a:r>
              <a:rPr lang="en-US" dirty="0"/>
              <a:t>10.7 Negative Numbers:</a:t>
            </a:r>
            <a:br>
              <a:rPr lang="en-US" dirty="0"/>
            </a:br>
            <a:r>
              <a:rPr lang="en-US" dirty="0"/>
              <a:t>1’s Complement Addition</a:t>
            </a:r>
          </a:p>
        </p:txBody>
      </p:sp>
    </p:spTree>
    <p:extLst>
      <p:ext uri="{BB962C8B-B14F-4D97-AF65-F5344CB8AC3E}">
        <p14:creationId xmlns:p14="http://schemas.microsoft.com/office/powerpoint/2010/main" val="23370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199" y="1565229"/>
            <a:ext cx="4925961" cy="4144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Besides sign-and-magnitude and complement schemes, the </a:t>
            </a:r>
            <a:r>
              <a:rPr lang="en-US" sz="2200" b="1" dirty="0">
                <a:solidFill>
                  <a:srgbClr val="800000"/>
                </a:solidFill>
              </a:rPr>
              <a:t>excess representation</a:t>
            </a:r>
            <a:r>
              <a:rPr lang="en-US" sz="2200" dirty="0"/>
              <a:t> is another scheme.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It allows the range of values to be distributed </a:t>
            </a:r>
            <a:r>
              <a:rPr lang="en-US" sz="2200" u="sng" dirty="0"/>
              <a:t>evenly</a:t>
            </a:r>
            <a:r>
              <a:rPr lang="en-US" sz="2200" dirty="0"/>
              <a:t> between the positive and negative values, by a simple translation (addition/subtraction).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>
                <a:solidFill>
                  <a:srgbClr val="0000CC"/>
                </a:solidFill>
              </a:rPr>
              <a:t>Excess-4 representation on 3-bit numbers. </a:t>
            </a:r>
            <a:r>
              <a:rPr lang="en-US" sz="2200" dirty="0"/>
              <a:t>See table on the right.</a:t>
            </a:r>
          </a:p>
        </p:txBody>
      </p:sp>
      <p:graphicFrame>
        <p:nvGraphicFramePr>
          <p:cNvPr id="18" name="Group 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23026348"/>
              </p:ext>
            </p:extLst>
          </p:nvPr>
        </p:nvGraphicFramePr>
        <p:xfrm>
          <a:off x="5663380" y="1537481"/>
          <a:ext cx="2743200" cy="4171952"/>
        </p:xfrm>
        <a:graphic>
          <a:graphicData uri="http://schemas.openxmlformats.org/drawingml/2006/table">
            <a:tbl>
              <a:tblPr/>
              <a:tblGrid>
                <a:gridCol w="166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604683" y="5845612"/>
            <a:ext cx="69391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Questions: What if we use Excess-2 on 3-bit numbers? Or Excess-7?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7181A4-2DFA-3E4B-B7CE-CB7D7F2C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2" y="456538"/>
            <a:ext cx="6518763" cy="1143717"/>
          </a:xfrm>
        </p:spPr>
        <p:txBody>
          <a:bodyPr/>
          <a:lstStyle/>
          <a:p>
            <a:r>
              <a:rPr lang="en-US" dirty="0"/>
              <a:t>10.8 Negative Numbers:</a:t>
            </a:r>
            <a:br>
              <a:rPr lang="en-US" dirty="0"/>
            </a:br>
            <a:r>
              <a:rPr lang="en-US" dirty="0"/>
              <a:t>Excess Notation</a:t>
            </a:r>
          </a:p>
        </p:txBody>
      </p:sp>
    </p:spTree>
    <p:extLst>
      <p:ext uri="{BB962C8B-B14F-4D97-AF65-F5344CB8AC3E}">
        <p14:creationId xmlns:p14="http://schemas.microsoft.com/office/powerpoint/2010/main" val="11196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2321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4-bit numbers, we may use excess-7 or excess-8. Excess-8 is shown below.</a:t>
            </a:r>
          </a:p>
        </p:txBody>
      </p:sp>
      <p:graphicFrame>
        <p:nvGraphicFramePr>
          <p:cNvPr id="10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96625"/>
              </p:ext>
            </p:extLst>
          </p:nvPr>
        </p:nvGraphicFramePr>
        <p:xfrm>
          <a:off x="1379538" y="2413819"/>
          <a:ext cx="2582862" cy="3558541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40851"/>
              </p:ext>
            </p:extLst>
          </p:nvPr>
        </p:nvGraphicFramePr>
        <p:xfrm>
          <a:off x="4572000" y="2413819"/>
          <a:ext cx="2582863" cy="3603626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C4FF8885-32B2-1F49-981D-E8EEDA33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2" y="456538"/>
            <a:ext cx="6518763" cy="1143717"/>
          </a:xfrm>
        </p:spPr>
        <p:txBody>
          <a:bodyPr/>
          <a:lstStyle/>
          <a:p>
            <a:r>
              <a:rPr lang="en-US" dirty="0"/>
              <a:t>10.8 Negative Numbers:</a:t>
            </a:r>
            <a:br>
              <a:rPr lang="en-US" dirty="0"/>
            </a:br>
            <a:r>
              <a:rPr lang="en-US" dirty="0"/>
              <a:t>Excess Notation</a:t>
            </a:r>
          </a:p>
        </p:txBody>
      </p:sp>
    </p:spTree>
    <p:extLst>
      <p:ext uri="{BB962C8B-B14F-4D97-AF65-F5344CB8AC3E}">
        <p14:creationId xmlns:p14="http://schemas.microsoft.com/office/powerpoint/2010/main" val="18591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74514"/>
            <a:ext cx="8229600" cy="30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Many applications involve computations not only on integers but also on real numbers.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How are real numbers represented in a computer system?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Due to the finite number of bits, real number are often represented in their approximate values. 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123C49-FF8C-9649-ADEB-E6165FB7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2" y="456538"/>
            <a:ext cx="6518763" cy="1143717"/>
          </a:xfrm>
        </p:spPr>
        <p:txBody>
          <a:bodyPr/>
          <a:lstStyle/>
          <a:p>
            <a:r>
              <a:rPr lang="en-US" dirty="0"/>
              <a:t>11 Real Numbers</a:t>
            </a:r>
          </a:p>
        </p:txBody>
      </p:sp>
    </p:spTree>
    <p:extLst>
      <p:ext uri="{BB962C8B-B14F-4D97-AF65-F5344CB8AC3E}">
        <p14:creationId xmlns:p14="http://schemas.microsoft.com/office/powerpoint/2010/main" val="2234356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21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</a:t>
            </a:r>
            <a:r>
              <a:rPr lang="en-SG" dirty="0">
                <a:solidFill>
                  <a:srgbClr val="C00000"/>
                </a:solidFill>
              </a:rPr>
              <a:t>fixed-point representation</a:t>
            </a:r>
            <a:r>
              <a:rPr lang="en-SG" dirty="0"/>
              <a:t>, the number of bits allocated for the whole number part and fractional part are fixed.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For example, given an 8-bit representation, 6 bits are for whole number part and 2 bits for fractional parts.</a:t>
            </a:r>
            <a:endParaRPr lang="en-US"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337620" y="3518718"/>
            <a:ext cx="4953000" cy="1463675"/>
            <a:chOff x="1584" y="1728"/>
            <a:chExt cx="3120" cy="922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736" y="2400"/>
              <a:ext cx="196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assumed binary point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064" y="2208"/>
              <a:ext cx="9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integer part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600" y="2160"/>
              <a:ext cx="9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fraction part</a:t>
              </a:r>
            </a:p>
          </p:txBody>
        </p: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584" y="1728"/>
              <a:ext cx="2693" cy="336"/>
              <a:chOff x="1296" y="1872"/>
              <a:chExt cx="2693" cy="336"/>
            </a:xfrm>
          </p:grpSpPr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3312" y="1872"/>
                <a:ext cx="677" cy="336"/>
                <a:chOff x="3312" y="1872"/>
                <a:chExt cx="677" cy="336"/>
              </a:xfrm>
            </p:grpSpPr>
            <p:sp>
              <p:nvSpPr>
                <p:cNvPr id="29" name="Rectangle 16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0" name="Rectangle 2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9" name="Group 30"/>
              <p:cNvGrpSpPr>
                <a:grpSpLocks/>
              </p:cNvGrpSpPr>
              <p:nvPr/>
            </p:nvGrpSpPr>
            <p:grpSpPr bwMode="auto">
              <a:xfrm>
                <a:off x="2640" y="1872"/>
                <a:ext cx="677" cy="336"/>
                <a:chOff x="3312" y="1872"/>
                <a:chExt cx="677" cy="336"/>
              </a:xfrm>
            </p:grpSpPr>
            <p:sp>
              <p:nvSpPr>
                <p:cNvPr id="27" name="Rectangle 31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8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1968" y="1872"/>
                <a:ext cx="677" cy="336"/>
                <a:chOff x="3312" y="1872"/>
                <a:chExt cx="677" cy="336"/>
              </a:xfrm>
            </p:grpSpPr>
            <p:sp>
              <p:nvSpPr>
                <p:cNvPr id="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2" name="Group 36"/>
              <p:cNvGrpSpPr>
                <a:grpSpLocks/>
              </p:cNvGrpSpPr>
              <p:nvPr/>
            </p:nvGrpSpPr>
            <p:grpSpPr bwMode="auto">
              <a:xfrm>
                <a:off x="1296" y="1872"/>
                <a:ext cx="677" cy="336"/>
                <a:chOff x="3312" y="1872"/>
                <a:chExt cx="677" cy="336"/>
              </a:xfrm>
            </p:grpSpPr>
            <p:sp>
              <p:nvSpPr>
                <p:cNvPr id="23" name="Rectangle 37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4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6" name="AutoShape 40"/>
            <p:cNvSpPr>
              <a:spLocks/>
            </p:cNvSpPr>
            <p:nvPr/>
          </p:nvSpPr>
          <p:spPr bwMode="auto">
            <a:xfrm rot="-5400000">
              <a:off x="3936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AutoShape 41"/>
            <p:cNvSpPr>
              <a:spLocks/>
            </p:cNvSpPr>
            <p:nvPr/>
          </p:nvSpPr>
          <p:spPr bwMode="auto">
            <a:xfrm rot="-5400000">
              <a:off x="2520" y="1176"/>
              <a:ext cx="96" cy="1968"/>
            </a:xfrm>
            <a:prstGeom prst="leftBrace">
              <a:avLst>
                <a:gd name="adj1" fmla="val 1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600" y="5114129"/>
            <a:ext cx="8229600" cy="138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2s complement is used, we can represent values like</a:t>
            </a:r>
            <a:r>
              <a:rPr lang="en-SG" dirty="0"/>
              <a:t>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011010.11</a:t>
            </a:r>
            <a:r>
              <a:rPr lang="en-SG" baseline="-25000" dirty="0"/>
              <a:t>2s</a:t>
            </a:r>
            <a:r>
              <a:rPr lang="en-SG" dirty="0"/>
              <a:t> = 26.75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111110.11</a:t>
            </a:r>
            <a:r>
              <a:rPr lang="en-SG" baseline="-25000" dirty="0"/>
              <a:t>2s</a:t>
            </a:r>
            <a:r>
              <a:rPr lang="en-SG" dirty="0"/>
              <a:t> = -000001.01</a:t>
            </a:r>
            <a:r>
              <a:rPr lang="en-SG" baseline="-25000" dirty="0"/>
              <a:t>2</a:t>
            </a:r>
            <a:r>
              <a:rPr lang="en-SG" dirty="0"/>
              <a:t> = -1.25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5DFFA04-C35A-EE45-8AAD-DB0B9EE1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2" y="456538"/>
            <a:ext cx="6518763" cy="1143717"/>
          </a:xfrm>
        </p:spPr>
        <p:txBody>
          <a:bodyPr/>
          <a:lstStyle/>
          <a:p>
            <a:r>
              <a:rPr lang="en-US" dirty="0"/>
              <a:t>11.1 Real Numbers</a:t>
            </a:r>
            <a:br>
              <a:rPr lang="en-US" dirty="0"/>
            </a:br>
            <a:r>
              <a:rPr lang="en-US" dirty="0"/>
              <a:t>Fixed Point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313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523674"/>
            <a:ext cx="8229600" cy="32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Fixed-point representation has limited range.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</a:t>
            </a:r>
            <a:r>
              <a:rPr lang="en-US" dirty="0">
                <a:solidFill>
                  <a:srgbClr val="800000"/>
                </a:solidFill>
              </a:rPr>
              <a:t> Floating point numbers</a:t>
            </a:r>
            <a:r>
              <a:rPr lang="en-US" dirty="0"/>
              <a:t> allow us to represent very large or very small numbers</a:t>
            </a:r>
            <a:r>
              <a:rPr lang="en-SG" dirty="0"/>
              <a:t>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Examples: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0.23 × 10</a:t>
            </a:r>
            <a:r>
              <a:rPr lang="en-US" baseline="30000" dirty="0">
                <a:solidFill>
                  <a:srgbClr val="800000"/>
                </a:solidFill>
              </a:rPr>
              <a:t>23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large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0.5 × 10</a:t>
            </a:r>
            <a:r>
              <a:rPr lang="en-US" baseline="30000" dirty="0">
                <a:solidFill>
                  <a:srgbClr val="800000"/>
                </a:solidFill>
              </a:rPr>
              <a:t>-37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-0.2397 × 10</a:t>
            </a:r>
            <a:r>
              <a:rPr lang="en-US" baseline="30000" dirty="0">
                <a:solidFill>
                  <a:srgbClr val="800000"/>
                </a:solidFill>
              </a:rPr>
              <a:t>-18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negative number)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37F5AB-3825-144F-A270-BA494BF4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2" y="456538"/>
            <a:ext cx="6518763" cy="1143717"/>
          </a:xfrm>
        </p:spPr>
        <p:txBody>
          <a:bodyPr/>
          <a:lstStyle/>
          <a:p>
            <a:r>
              <a:rPr lang="en-US" dirty="0"/>
              <a:t>11.2 Real Numbers</a:t>
            </a:r>
            <a:br>
              <a:rPr lang="en-US" dirty="0"/>
            </a:br>
            <a:r>
              <a:rPr lang="en-US" dirty="0"/>
              <a:t>Floating Point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259059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79545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938403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616924"/>
            <a:ext cx="8305800" cy="286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The base (radix) is assumed to be 2.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Two formats: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Single-precision (32 bits): </a:t>
            </a:r>
            <a:r>
              <a:rPr lang="en-US" sz="2000" kern="0" dirty="0"/>
              <a:t>1-bit sign, 8-bit exponent with bias 127 (excess-127), 23-bit mantissa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Double-precision (64 bits): </a:t>
            </a:r>
            <a:r>
              <a:rPr lang="en-US" sz="2000" kern="0" dirty="0"/>
              <a:t>1-bit sign, 11-bit exponent with bias 1023 (excess-1023), and 52-bit mantissa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will focus on the single-precision format</a:t>
            </a:r>
          </a:p>
          <a:p>
            <a:pPr lvl="1" eaLnBrk="1" hangingPunct="1"/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856EB28-11F1-3E42-9DFA-75D47575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2" y="456538"/>
            <a:ext cx="6518763" cy="1143717"/>
          </a:xfrm>
        </p:spPr>
        <p:txBody>
          <a:bodyPr/>
          <a:lstStyle/>
          <a:p>
            <a:r>
              <a:rPr lang="en-US" dirty="0"/>
              <a:t>11.2 Real Numbers</a:t>
            </a:r>
            <a:br>
              <a:rPr lang="en-US" dirty="0"/>
            </a:br>
            <a:r>
              <a:rPr lang="en-US" dirty="0"/>
              <a:t>Floating Point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39266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222A-E68C-1D40-9E6B-F86B2B1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Representation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7D25DD65-B0AD-2D44-84DE-98D03EC281DD}"/>
              </a:ext>
            </a:extLst>
          </p:cNvPr>
          <p:cNvSpPr txBox="1">
            <a:spLocks/>
          </p:cNvSpPr>
          <p:nvPr/>
        </p:nvSpPr>
        <p:spPr>
          <a:xfrm>
            <a:off x="7973960" y="18288"/>
            <a:ext cx="865240" cy="32918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F7EC234A-9094-4BB8-9EA4-75ECDA8A365B}" type="slidenum">
              <a:rPr lang="en-SG" smtClean="0"/>
              <a:pPr algn="r">
                <a:defRPr/>
              </a:pPr>
              <a:t>5</a:t>
            </a:fld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C9C30-2C9F-A14E-918C-C26E8EE9C85E}"/>
              </a:ext>
            </a:extLst>
          </p:cNvPr>
          <p:cNvSpPr txBox="1"/>
          <p:nvPr/>
        </p:nvSpPr>
        <p:spPr>
          <a:xfrm>
            <a:off x="638432" y="1325909"/>
            <a:ext cx="393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Basic data types in C: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964F5-C9C5-0E45-87BE-E418D9CF8FAA}"/>
              </a:ext>
            </a:extLst>
          </p:cNvPr>
          <p:cNvSpPr txBox="1"/>
          <p:nvPr/>
        </p:nvSpPr>
        <p:spPr>
          <a:xfrm>
            <a:off x="1336590" y="1985657"/>
            <a:ext cx="119654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/>
              <a:t>int</a:t>
            </a:r>
            <a:endParaRPr lang="en-S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BAAA6-BE8D-5940-9E79-DCD147A8E9B5}"/>
              </a:ext>
            </a:extLst>
          </p:cNvPr>
          <p:cNvSpPr txBox="1"/>
          <p:nvPr/>
        </p:nvSpPr>
        <p:spPr>
          <a:xfrm>
            <a:off x="3120082" y="1982524"/>
            <a:ext cx="1196546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7B751-4721-434E-8DA0-8FA3A726B172}"/>
              </a:ext>
            </a:extLst>
          </p:cNvPr>
          <p:cNvSpPr txBox="1"/>
          <p:nvPr/>
        </p:nvSpPr>
        <p:spPr>
          <a:xfrm>
            <a:off x="4903574" y="1982524"/>
            <a:ext cx="1435442" cy="52322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7EE4B-E7EE-2F4A-8346-F9C47942D0DD}"/>
              </a:ext>
            </a:extLst>
          </p:cNvPr>
          <p:cNvSpPr txBox="1"/>
          <p:nvPr/>
        </p:nvSpPr>
        <p:spPr>
          <a:xfrm>
            <a:off x="7089689" y="1982524"/>
            <a:ext cx="12140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char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7773A-B5D4-0B4A-91A9-CBCE3C2AD9B4}"/>
              </a:ext>
            </a:extLst>
          </p:cNvPr>
          <p:cNvSpPr txBox="1"/>
          <p:nvPr/>
        </p:nvSpPr>
        <p:spPr>
          <a:xfrm>
            <a:off x="253726" y="2513613"/>
            <a:ext cx="2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Variants: short, long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808C7-7EF2-7649-A2C7-367B63B942B1}"/>
              </a:ext>
            </a:extLst>
          </p:cNvPr>
          <p:cNvSpPr txBox="1"/>
          <p:nvPr/>
        </p:nvSpPr>
        <p:spPr>
          <a:xfrm>
            <a:off x="638431" y="3024209"/>
            <a:ext cx="766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data is represented depends on its 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2FDE0-3120-204D-88F9-B576E2280569}"/>
              </a:ext>
            </a:extLst>
          </p:cNvPr>
          <p:cNvSpPr txBox="1"/>
          <p:nvPr/>
        </p:nvSpPr>
        <p:spPr>
          <a:xfrm>
            <a:off x="1602260" y="3848400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13" name="Callout: Line 4">
            <a:extLst>
              <a:ext uri="{FF2B5EF4-FFF2-40B4-BE49-F238E27FC236}">
                <a16:creationId xmlns:a16="http://schemas.microsoft.com/office/drawing/2014/main" id="{013A60A1-C314-E14A-B440-E1C25B7EA603}"/>
              </a:ext>
            </a:extLst>
          </p:cNvPr>
          <p:cNvSpPr/>
          <p:nvPr/>
        </p:nvSpPr>
        <p:spPr>
          <a:xfrm>
            <a:off x="4917581" y="3594088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4" name="Callout: Line 16">
            <a:extLst>
              <a:ext uri="{FF2B5EF4-FFF2-40B4-BE49-F238E27FC236}">
                <a16:creationId xmlns:a16="http://schemas.microsoft.com/office/drawing/2014/main" id="{1D93BBF1-4050-B346-9864-1A67626A54FB}"/>
              </a:ext>
            </a:extLst>
          </p:cNvPr>
          <p:cNvSpPr/>
          <p:nvPr/>
        </p:nvSpPr>
        <p:spPr>
          <a:xfrm>
            <a:off x="4917581" y="4170997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9CA0-8151-7646-8084-F371AE1AFC1B}"/>
              </a:ext>
            </a:extLst>
          </p:cNvPr>
          <p:cNvSpPr txBox="1"/>
          <p:nvPr/>
        </p:nvSpPr>
        <p:spPr>
          <a:xfrm>
            <a:off x="1393431" y="4825498"/>
            <a:ext cx="7130809" cy="52322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11000000110100000000000000000000</a:t>
            </a:r>
          </a:p>
        </p:txBody>
      </p:sp>
      <p:sp>
        <p:nvSpPr>
          <p:cNvPr id="16" name="Callout: Line 23">
            <a:extLst>
              <a:ext uri="{FF2B5EF4-FFF2-40B4-BE49-F238E27FC236}">
                <a16:creationId xmlns:a16="http://schemas.microsoft.com/office/drawing/2014/main" id="{9591ED68-1262-0C45-AE24-210C8C2050C2}"/>
              </a:ext>
            </a:extLst>
          </p:cNvPr>
          <p:cNvSpPr/>
          <p:nvPr/>
        </p:nvSpPr>
        <p:spPr>
          <a:xfrm>
            <a:off x="473996" y="5772578"/>
            <a:ext cx="4353376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6425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-1060110336 </a:t>
            </a:r>
          </a:p>
        </p:txBody>
      </p:sp>
      <p:sp>
        <p:nvSpPr>
          <p:cNvPr id="17" name="Callout: Line 24">
            <a:extLst>
              <a:ext uri="{FF2B5EF4-FFF2-40B4-BE49-F238E27FC236}">
                <a16:creationId xmlns:a16="http://schemas.microsoft.com/office/drawing/2014/main" id="{7991BC8D-8A2E-544A-A4F6-0198548E93F9}"/>
              </a:ext>
            </a:extLst>
          </p:cNvPr>
          <p:cNvSpPr/>
          <p:nvPr/>
        </p:nvSpPr>
        <p:spPr>
          <a:xfrm>
            <a:off x="5271278" y="5775253"/>
            <a:ext cx="3275044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351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‘float’, it is </a:t>
            </a:r>
            <a:r>
              <a:rPr lang="en-SG" sz="2400" dirty="0">
                <a:solidFill>
                  <a:srgbClr val="C00000"/>
                </a:solidFill>
              </a:rPr>
              <a:t>-6.5 </a:t>
            </a:r>
          </a:p>
        </p:txBody>
      </p:sp>
    </p:spTree>
    <p:extLst>
      <p:ext uri="{BB962C8B-B14F-4D97-AF65-F5344CB8AC3E}">
        <p14:creationId xmlns:p14="http://schemas.microsoft.com/office/powerpoint/2010/main" val="13668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527031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2085889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764410"/>
            <a:ext cx="8305800" cy="2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Sign bit: 0 for positive, 1 for negative.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Mantissa is </a:t>
            </a:r>
            <a:r>
              <a:rPr lang="en-US" sz="2400" b="1" dirty="0" err="1">
                <a:solidFill>
                  <a:srgbClr val="800000"/>
                </a:solidFill>
              </a:rPr>
              <a:t>normalised</a:t>
            </a:r>
            <a:r>
              <a:rPr lang="en-US" sz="2400" dirty="0"/>
              <a:t> with an implicit leading bit 1</a:t>
            </a:r>
            <a:endParaRPr lang="en-US" sz="24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110.1</a:t>
            </a:r>
            <a:r>
              <a:rPr lang="en-US" sz="2000" baseline="-25000" dirty="0"/>
              <a:t>2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101</a:t>
            </a:r>
            <a:r>
              <a:rPr lang="en-US" sz="2000" dirty="0">
                <a:sym typeface="Wingdings" panose="05000000000000000000" pitchFamily="2" charset="2"/>
              </a:rPr>
              <a:t> is stored in the mantissa fie</a:t>
            </a:r>
            <a:r>
              <a:rPr lang="en-US" sz="2000" kern="0" dirty="0">
                <a:sym typeface="Wingdings" panose="05000000000000000000" pitchFamily="2" charset="2"/>
              </a:rPr>
              <a:t>ld</a:t>
            </a:r>
            <a:endParaRPr lang="en-US" sz="20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0.00101101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01101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–3</a:t>
            </a:r>
            <a:r>
              <a:rPr lang="en-US" sz="2000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01101</a:t>
            </a:r>
            <a:r>
              <a:rPr lang="en-US" sz="2000" dirty="0">
                <a:sym typeface="Wingdings" panose="05000000000000000000" pitchFamily="2" charset="2"/>
              </a:rPr>
              <a:t> is stored in the mantissa field</a:t>
            </a:r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3B676FD-407B-A84E-885A-3185EA94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2" y="456538"/>
            <a:ext cx="6518763" cy="1143717"/>
          </a:xfrm>
        </p:spPr>
        <p:txBody>
          <a:bodyPr/>
          <a:lstStyle/>
          <a:p>
            <a:r>
              <a:rPr lang="en-US" dirty="0"/>
              <a:t>11.2 Real Numbers</a:t>
            </a:r>
            <a:br>
              <a:rPr lang="en-US" dirty="0"/>
            </a:br>
            <a:r>
              <a:rPr lang="en-US" dirty="0"/>
              <a:t>Floating Point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42722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1238102"/>
            <a:ext cx="8229600" cy="96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Example: How is </a:t>
            </a:r>
            <a:r>
              <a:rPr lang="en-US" sz="2400" kern="0" dirty="0">
                <a:solidFill>
                  <a:srgbClr val="0000CC"/>
                </a:solidFill>
              </a:rPr>
              <a:t>–6.5</a:t>
            </a:r>
            <a:r>
              <a:rPr lang="en-US" sz="2400" kern="0" baseline="-25000" dirty="0">
                <a:solidFill>
                  <a:srgbClr val="0000CC"/>
                </a:solidFill>
              </a:rPr>
              <a:t>10</a:t>
            </a:r>
            <a:r>
              <a:rPr lang="en-US" sz="2400" kern="0" dirty="0">
                <a:solidFill>
                  <a:srgbClr val="0000CC"/>
                </a:solidFill>
              </a:rPr>
              <a:t> </a:t>
            </a:r>
            <a:r>
              <a:rPr lang="en-US" sz="2400" kern="0" dirty="0"/>
              <a:t>represented in IEEE 754 single-precision floating-point format?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0" y="2024446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-6.5</a:t>
            </a:r>
            <a:r>
              <a:rPr lang="en-US" sz="2800" baseline="-25000" dirty="0">
                <a:solidFill>
                  <a:srgbClr val="800000"/>
                </a:solidFill>
              </a:rPr>
              <a:t>10</a:t>
            </a:r>
            <a:r>
              <a:rPr lang="en-US" sz="2800" dirty="0">
                <a:solidFill>
                  <a:srgbClr val="800000"/>
                </a:solidFill>
              </a:rPr>
              <a:t> = -110.1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= -1.101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× 2</a:t>
            </a:r>
            <a:r>
              <a:rPr lang="en-US" sz="2800" baseline="30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61450" y="3173090"/>
            <a:ext cx="6891950" cy="993245"/>
            <a:chOff x="1261450" y="3673257"/>
            <a:chExt cx="6891950" cy="993245"/>
          </a:xfrm>
        </p:grpSpPr>
        <p:grpSp>
          <p:nvGrpSpPr>
            <p:cNvPr id="23" name="Group 22"/>
            <p:cNvGrpSpPr/>
            <p:nvPr/>
          </p:nvGrpSpPr>
          <p:grpSpPr>
            <a:xfrm>
              <a:off x="1295400" y="3673257"/>
              <a:ext cx="6858000" cy="457200"/>
              <a:chOff x="1295400" y="3673257"/>
              <a:chExt cx="68580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5400" y="3673257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52600" y="3673257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05200" y="3673257"/>
                <a:ext cx="464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261450" y="414328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sign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5001" y="4143282"/>
              <a:ext cx="126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exponent</a:t>
              </a:r>
            </a:p>
            <a:p>
              <a:pPr algn="ctr"/>
              <a:r>
                <a:rPr lang="en-SG" sz="1400" dirty="0"/>
                <a:t>(excess-127)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4143282"/>
              <a:ext cx="1176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mantissa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4876800" y="2126540"/>
            <a:ext cx="228600" cy="36922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1600" y="319572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2036080"/>
            <a:ext cx="228600" cy="319060"/>
          </a:xfrm>
          <a:prstGeom prst="ellipse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500" y="2649760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 = 2 + 127 = 129 = </a:t>
            </a:r>
            <a:r>
              <a:rPr lang="en-US" dirty="0">
                <a:solidFill>
                  <a:srgbClr val="006600"/>
                </a:solidFill>
              </a:rPr>
              <a:t>10000001</a:t>
            </a:r>
            <a:r>
              <a:rPr lang="en-US" baseline="-250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2600" y="319497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00"/>
                </a:solidFill>
              </a:rPr>
              <a:t>10000001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34000" y="2036080"/>
            <a:ext cx="609600" cy="5115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08903" y="3201635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</a:rPr>
              <a:t>10100000000000000000000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7200" y="4225769"/>
            <a:ext cx="8229600" cy="5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may write the 32-bit representation in hexadecimal: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7201" y="4694562"/>
            <a:ext cx="692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1 10000001 10100000000000000000000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C0D00000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9635" y="5462892"/>
            <a:ext cx="7456130" cy="1144263"/>
            <a:chOff x="462069" y="5410010"/>
            <a:chExt cx="7456130" cy="1144263"/>
          </a:xfrm>
        </p:grpSpPr>
        <p:sp>
          <p:nvSpPr>
            <p:cNvPr id="39" name="TextBox 38"/>
            <p:cNvSpPr txBox="1"/>
            <p:nvPr/>
          </p:nvSpPr>
          <p:spPr>
            <a:xfrm>
              <a:off x="462069" y="5410010"/>
              <a:ext cx="107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(Slide 4)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CDBB19-BF37-4112-88CD-C1265C6B62C4}"/>
                </a:ext>
              </a:extLst>
            </p:cNvPr>
            <p:cNvSpPr txBox="1"/>
            <p:nvPr/>
          </p:nvSpPr>
          <p:spPr>
            <a:xfrm>
              <a:off x="1532333" y="5421939"/>
              <a:ext cx="6156920" cy="461665"/>
            </a:xfrm>
            <a:prstGeom prst="rect">
              <a:avLst/>
            </a:prstGeom>
            <a:solidFill>
              <a:srgbClr val="0066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11000000110100000000000000000000</a:t>
              </a:r>
            </a:p>
          </p:txBody>
        </p:sp>
        <p:sp>
          <p:nvSpPr>
            <p:cNvPr id="41" name="Callout: Line 23">
              <a:extLst>
                <a:ext uri="{FF2B5EF4-FFF2-40B4-BE49-F238E27FC236}">
                  <a16:creationId xmlns:a16="http://schemas.microsoft.com/office/drawing/2014/main" id="{CF4D8BD4-D37C-412D-819F-FD07AC96981D}"/>
                </a:ext>
              </a:extLst>
            </p:cNvPr>
            <p:cNvSpPr/>
            <p:nvPr/>
          </p:nvSpPr>
          <p:spPr>
            <a:xfrm>
              <a:off x="917718" y="6186989"/>
              <a:ext cx="3553837" cy="367284"/>
            </a:xfrm>
            <a:prstGeom prst="borderCallout1">
              <a:avLst>
                <a:gd name="adj1" fmla="val 2153"/>
                <a:gd name="adj2" fmla="val 35067"/>
                <a:gd name="adj3" fmla="val -74789"/>
                <a:gd name="adj4" fmla="val 67761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</a:t>
              </a:r>
              <a:r>
                <a:rPr lang="en-SG" sz="2000" dirty="0" err="1">
                  <a:solidFill>
                    <a:schemeClr val="tx1"/>
                  </a:solidFill>
                </a:rPr>
                <a:t>int</a:t>
              </a:r>
              <a:r>
                <a:rPr lang="en-SG" sz="2000" dirty="0">
                  <a:solidFill>
                    <a:schemeClr val="tx1"/>
                  </a:solidFill>
                </a:rPr>
                <a:t>’, it is </a:t>
              </a:r>
              <a:r>
                <a:rPr lang="en-SG" sz="2000" dirty="0">
                  <a:solidFill>
                    <a:srgbClr val="C00000"/>
                  </a:solidFill>
                </a:rPr>
                <a:t>-1060110336 </a:t>
              </a:r>
            </a:p>
          </p:txBody>
        </p:sp>
        <p:sp>
          <p:nvSpPr>
            <p:cNvPr id="42" name="Callout: Line 24">
              <a:extLst>
                <a:ext uri="{FF2B5EF4-FFF2-40B4-BE49-F238E27FC236}">
                  <a16:creationId xmlns:a16="http://schemas.microsoft.com/office/drawing/2014/main" id="{F390C419-D78C-41DC-9C79-B6BD38CC7A9E}"/>
                </a:ext>
              </a:extLst>
            </p:cNvPr>
            <p:cNvSpPr/>
            <p:nvPr/>
          </p:nvSpPr>
          <p:spPr>
            <a:xfrm>
              <a:off x="5254663" y="6186989"/>
              <a:ext cx="2663536" cy="367284"/>
            </a:xfrm>
            <a:prstGeom prst="borderCallout1">
              <a:avLst>
                <a:gd name="adj1" fmla="val 2153"/>
                <a:gd name="adj2" fmla="val 35067"/>
                <a:gd name="adj3" fmla="val -71959"/>
                <a:gd name="adj4" fmla="val 273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‘float’, it is </a:t>
              </a:r>
              <a:r>
                <a:rPr lang="en-SG" sz="2000" dirty="0">
                  <a:solidFill>
                    <a:srgbClr val="C00000"/>
                  </a:solidFill>
                </a:rPr>
                <a:t>-6.5 </a:t>
              </a: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11C5382D-27E0-5E43-A8DF-42DA4950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64" y="368504"/>
            <a:ext cx="6518763" cy="1143717"/>
          </a:xfrm>
        </p:spPr>
        <p:txBody>
          <a:bodyPr/>
          <a:lstStyle/>
          <a:p>
            <a:r>
              <a:rPr lang="en-US" dirty="0"/>
              <a:t>11.2 Real Numbers</a:t>
            </a:r>
            <a:br>
              <a:rPr lang="en-US" dirty="0"/>
            </a:br>
            <a:r>
              <a:rPr lang="en-US" dirty="0"/>
              <a:t>Floating Point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39330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A51E7-500A-A643-B6D9-59E2E179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D57B2-5112-D745-8237-904609EC9084}"/>
              </a:ext>
            </a:extLst>
          </p:cNvPr>
          <p:cNvSpPr txBox="1"/>
          <p:nvPr/>
        </p:nvSpPr>
        <p:spPr>
          <a:xfrm>
            <a:off x="447260" y="1612557"/>
            <a:ext cx="8006081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Data are internally represented as sequence of </a:t>
            </a:r>
            <a:r>
              <a:rPr lang="en-SG" sz="2400" dirty="0">
                <a:solidFill>
                  <a:srgbClr val="C00000"/>
                </a:solidFill>
              </a:rPr>
              <a:t>bits</a:t>
            </a:r>
            <a:r>
              <a:rPr lang="en-SG" sz="2400" dirty="0"/>
              <a:t> (</a:t>
            </a:r>
            <a:r>
              <a:rPr lang="en-SG" sz="2400" b="1" i="1" dirty="0">
                <a:solidFill>
                  <a:srgbClr val="C00000"/>
                </a:solidFill>
              </a:rPr>
              <a:t>b</a:t>
            </a:r>
            <a:r>
              <a:rPr lang="en-SG" sz="2400" dirty="0"/>
              <a:t>inary dig</a:t>
            </a:r>
            <a:r>
              <a:rPr lang="en-SG" sz="2400" b="1" i="1" dirty="0">
                <a:solidFill>
                  <a:srgbClr val="C00000"/>
                </a:solidFill>
              </a:rPr>
              <a:t>it</a:t>
            </a:r>
            <a:r>
              <a:rPr lang="en-SG" sz="2400" dirty="0"/>
              <a:t>s). A bit is either 0 or 1.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Other units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Byte</a:t>
            </a:r>
            <a:r>
              <a:rPr lang="en-SG" sz="2000" dirty="0"/>
              <a:t>: 8 bits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Nibble: 4 bits (rarely used now)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Word</a:t>
            </a:r>
            <a:r>
              <a:rPr lang="en-SG" sz="2000" dirty="0"/>
              <a:t>: Multiple of bytes (</a:t>
            </a:r>
            <a:r>
              <a:rPr lang="en-SG" sz="2000" dirty="0" err="1"/>
              <a:t>eg</a:t>
            </a:r>
            <a:r>
              <a:rPr lang="en-SG" sz="2000" dirty="0"/>
              <a:t>: 1 byte, 2 bytes, 4 bytes, etc.) depending on the computer architecture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i="1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bits can represent up to </a:t>
            </a:r>
            <a:r>
              <a:rPr lang="en-SG" sz="2400" dirty="0">
                <a:solidFill>
                  <a:srgbClr val="C00000"/>
                </a:solidFill>
              </a:rPr>
              <a:t>2</a:t>
            </a:r>
            <a:r>
              <a:rPr lang="en-SG" sz="2400" i="1" baseline="30000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values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 err="1"/>
              <a:t>Eg</a:t>
            </a:r>
            <a:r>
              <a:rPr lang="en-SG" sz="2000" dirty="0"/>
              <a:t>: 2 bits represent up to 4 values (00, 01, 10, 11)</a:t>
            </a:r>
            <a:r>
              <a:rPr lang="en-SG" sz="2400" dirty="0"/>
              <a:t>; </a:t>
            </a:r>
            <a:br>
              <a:rPr lang="en-SG" sz="2400" dirty="0"/>
            </a:br>
            <a:r>
              <a:rPr lang="en-SG" sz="2000" dirty="0"/>
              <a:t>4 bits represent up to 16 values </a:t>
            </a:r>
            <a:r>
              <a:rPr lang="en-SG" dirty="0"/>
              <a:t>(0000, 0001, 0010, …., 1111)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To represent M values,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</a:t>
            </a:r>
            <a:r>
              <a:rPr lang="en-US" sz="2400" dirty="0">
                <a:solidFill>
                  <a:srgbClr val="800000"/>
                </a:solidFill>
              </a:rPr>
              <a:t>log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r>
              <a:rPr lang="en-US" sz="2400" i="1" dirty="0">
                <a:solidFill>
                  <a:srgbClr val="800000"/>
                </a:solidFill>
              </a:rPr>
              <a:t>M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</a:t>
            </a:r>
            <a:r>
              <a:rPr lang="en-US" sz="2400" i="1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bits required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32 values require 5 bits; 1000 values require 10 bits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7581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6180-EA81-804F-A3C5-FBCDCAA0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Base 10 Number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9EEE0-EC1C-FE4B-A3B7-4B25BBBF0394}"/>
              </a:ext>
            </a:extLst>
          </p:cNvPr>
          <p:cNvSpPr txBox="1"/>
          <p:nvPr/>
        </p:nvSpPr>
        <p:spPr>
          <a:xfrm>
            <a:off x="457199" y="1483348"/>
            <a:ext cx="80060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 </a:t>
            </a:r>
            <a:r>
              <a:rPr lang="en-SG" sz="2400" dirty="0">
                <a:solidFill>
                  <a:srgbClr val="C00000"/>
                </a:solidFill>
              </a:rPr>
              <a:t>weighted-positional</a:t>
            </a:r>
            <a:r>
              <a:rPr lang="en-SG" sz="2400" dirty="0"/>
              <a:t> number system.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Base</a:t>
            </a:r>
            <a:r>
              <a:rPr lang="en-SG" sz="2400" dirty="0"/>
              <a:t> (also called </a:t>
            </a:r>
            <a:r>
              <a:rPr lang="en-SG" sz="2400" dirty="0">
                <a:solidFill>
                  <a:srgbClr val="C00000"/>
                </a:solidFill>
              </a:rPr>
              <a:t>radix</a:t>
            </a:r>
            <a:r>
              <a:rPr lang="en-SG" sz="2400" dirty="0"/>
              <a:t>) is 10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Symbols/digits = { 0, 1, 2, 3, 4, 5, 6, 7, 8, 9 }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Each position has a weight of power of 10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(7594.36)</a:t>
            </a:r>
            <a:r>
              <a:rPr lang="en-US" sz="2000" baseline="-25000" dirty="0"/>
              <a:t>10</a:t>
            </a:r>
            <a:r>
              <a:rPr lang="en-US" sz="2000" dirty="0"/>
              <a:t> = (7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) + (5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) + (9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) + (4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) + (3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-1</a:t>
            </a:r>
            <a:r>
              <a:rPr lang="en-US" sz="2000" dirty="0"/>
              <a:t>) + (6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-2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747B8D-7F5B-F349-8E09-98FEA962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92" y="4051369"/>
            <a:ext cx="7144815" cy="1223293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(a</a:t>
            </a:r>
            <a:r>
              <a:rPr lang="en-GB" sz="2400" baseline="-25000" dirty="0"/>
              <a:t>n</a:t>
            </a:r>
            <a:r>
              <a:rPr lang="en-GB" sz="2400" dirty="0"/>
              <a:t>a</a:t>
            </a:r>
            <a:r>
              <a:rPr lang="en-GB" sz="2400" baseline="-25000" dirty="0"/>
              <a:t>n-1</a:t>
            </a:r>
            <a:r>
              <a:rPr lang="en-GB" sz="2400" dirty="0"/>
              <a:t>… a</a:t>
            </a:r>
            <a:r>
              <a:rPr lang="en-GB" sz="2400" baseline="-25000" dirty="0"/>
              <a:t>0</a:t>
            </a:r>
            <a:r>
              <a:rPr lang="en-GB" sz="2400" dirty="0"/>
              <a:t> </a:t>
            </a:r>
            <a:r>
              <a:rPr lang="en-GB" sz="2400" b="1" dirty="0"/>
              <a:t>.</a:t>
            </a:r>
            <a:r>
              <a:rPr lang="en-GB" sz="2400" dirty="0"/>
              <a:t> f</a:t>
            </a:r>
            <a:r>
              <a:rPr lang="en-GB" sz="2400" baseline="-25000" dirty="0"/>
              <a:t>1</a:t>
            </a:r>
            <a:r>
              <a:rPr lang="en-GB" sz="2400" dirty="0"/>
              <a:t>f</a:t>
            </a:r>
            <a:r>
              <a:rPr lang="en-GB" sz="2400" baseline="-25000" dirty="0"/>
              <a:t>2</a:t>
            </a:r>
            <a:r>
              <a:rPr lang="en-GB" sz="2400" dirty="0"/>
              <a:t> … 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dirty="0"/>
              <a:t>)</a:t>
            </a:r>
            <a:r>
              <a:rPr lang="en-GB" sz="2400" baseline="-25000" dirty="0"/>
              <a:t>10</a:t>
            </a:r>
            <a:r>
              <a:rPr lang="en-GB" sz="2400" dirty="0"/>
              <a:t> = </a:t>
            </a:r>
            <a:br>
              <a:rPr lang="en-GB" sz="2400" dirty="0"/>
            </a:br>
            <a:r>
              <a:rPr lang="en-GB" sz="2400" dirty="0"/>
              <a:t>          (a</a:t>
            </a:r>
            <a:r>
              <a:rPr lang="en-GB" sz="2400" baseline="-25000" dirty="0"/>
              <a:t>n </a:t>
            </a:r>
            <a:r>
              <a:rPr lang="en-GB" sz="2400" dirty="0"/>
              <a:t>x 10</a:t>
            </a:r>
            <a:r>
              <a:rPr lang="en-GB" sz="2400" baseline="30000" dirty="0"/>
              <a:t>n</a:t>
            </a:r>
            <a:r>
              <a:rPr lang="en-GB" sz="2400" dirty="0"/>
              <a:t>) + (a</a:t>
            </a:r>
            <a:r>
              <a:rPr lang="en-GB" sz="2400" baseline="-25000" dirty="0"/>
              <a:t>n-1</a:t>
            </a:r>
            <a:r>
              <a:rPr lang="en-GB" sz="2400" dirty="0"/>
              <a:t>x10</a:t>
            </a:r>
            <a:r>
              <a:rPr lang="en-GB" sz="2400" baseline="30000" dirty="0"/>
              <a:t>n-1</a:t>
            </a:r>
            <a:r>
              <a:rPr lang="en-GB" sz="2400" dirty="0"/>
              <a:t>) + … + (a</a:t>
            </a:r>
            <a:r>
              <a:rPr lang="en-GB" sz="2400" baseline="-25000" dirty="0"/>
              <a:t>0 </a:t>
            </a:r>
            <a:r>
              <a:rPr lang="en-GB" sz="2400" dirty="0"/>
              <a:t>x 10</a:t>
            </a:r>
            <a:r>
              <a:rPr lang="en-GB" sz="2400" baseline="30000" dirty="0"/>
              <a:t>0</a:t>
            </a:r>
            <a:r>
              <a:rPr lang="en-GB" sz="2400" dirty="0"/>
              <a:t>) + </a:t>
            </a:r>
            <a:br>
              <a:rPr lang="en-GB" sz="2400" dirty="0"/>
            </a:br>
            <a:r>
              <a:rPr lang="en-GB" sz="2400" dirty="0"/>
              <a:t>          (f</a:t>
            </a:r>
            <a:r>
              <a:rPr lang="en-GB" sz="2400" baseline="-25000" dirty="0"/>
              <a:t>1 </a:t>
            </a:r>
            <a:r>
              <a:rPr lang="en-GB" sz="2400" dirty="0"/>
              <a:t>x 10</a:t>
            </a:r>
            <a:r>
              <a:rPr lang="en-GB" sz="2400" baseline="30000" dirty="0"/>
              <a:t>-1</a:t>
            </a:r>
            <a:r>
              <a:rPr lang="en-GB" sz="2400" dirty="0"/>
              <a:t>) + (f</a:t>
            </a:r>
            <a:r>
              <a:rPr lang="en-GB" sz="2400" baseline="-25000" dirty="0"/>
              <a:t>2</a:t>
            </a:r>
            <a:r>
              <a:rPr lang="en-GB" sz="2400" dirty="0"/>
              <a:t> x 10</a:t>
            </a:r>
            <a:r>
              <a:rPr lang="en-GB" sz="2400" baseline="30000" dirty="0"/>
              <a:t>-2</a:t>
            </a:r>
            <a:r>
              <a:rPr lang="en-GB" sz="2400" dirty="0"/>
              <a:t>) + … + (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baseline="-25000" dirty="0"/>
              <a:t> </a:t>
            </a:r>
            <a:r>
              <a:rPr lang="en-GB" sz="2400" dirty="0"/>
              <a:t>x 10</a:t>
            </a:r>
            <a:r>
              <a:rPr lang="en-GB" sz="2400" baseline="30000" dirty="0"/>
              <a:t>-m</a:t>
            </a:r>
            <a:r>
              <a:rPr lang="en-GB" sz="2400" dirty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14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1074-C60E-FD43-9139-2A38A920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Other Number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00CF7-8B44-0C40-A7C2-72BD8FDB8D2E}"/>
              </a:ext>
            </a:extLst>
          </p:cNvPr>
          <p:cNvSpPr txBox="1"/>
          <p:nvPr/>
        </p:nvSpPr>
        <p:spPr>
          <a:xfrm>
            <a:off x="457199" y="1383957"/>
            <a:ext cx="80060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 </a:t>
            </a:r>
            <a:r>
              <a:rPr lang="en-SG" sz="2400" dirty="0">
                <a:solidFill>
                  <a:srgbClr val="C00000"/>
                </a:solidFill>
              </a:rPr>
              <a:t>weighted-positional</a:t>
            </a:r>
            <a:r>
              <a:rPr lang="en-SG" sz="2400" dirty="0"/>
              <a:t> number system.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Base</a:t>
            </a:r>
            <a:r>
              <a:rPr lang="en-SG" sz="2400" dirty="0"/>
              <a:t> (also called </a:t>
            </a:r>
            <a:r>
              <a:rPr lang="en-SG" sz="2400" dirty="0">
                <a:solidFill>
                  <a:srgbClr val="C00000"/>
                </a:solidFill>
              </a:rPr>
              <a:t>radix</a:t>
            </a:r>
            <a:r>
              <a:rPr lang="en-SG" sz="2400" dirty="0"/>
              <a:t>) is 10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Symbols/digits = { 0, 1, 2, 3, 4, 5, 6, 7, 8, 9 }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Each position has a weight of power of 10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(7594.36)</a:t>
            </a:r>
            <a:r>
              <a:rPr lang="en-US" sz="2000" baseline="-25000" dirty="0"/>
              <a:t>10</a:t>
            </a:r>
            <a:r>
              <a:rPr lang="en-US" sz="2000" dirty="0"/>
              <a:t> = (7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) + (5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) + (9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) + (4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) + (3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-1</a:t>
            </a:r>
            <a:r>
              <a:rPr lang="en-US" sz="2000" dirty="0"/>
              <a:t>) + (6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-2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5758C7-432B-B043-A02C-725BDF4EC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92" y="3951978"/>
            <a:ext cx="7144815" cy="1223293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(a</a:t>
            </a:r>
            <a:r>
              <a:rPr lang="en-GB" sz="2400" baseline="-25000" dirty="0"/>
              <a:t>n</a:t>
            </a:r>
            <a:r>
              <a:rPr lang="en-GB" sz="2400" dirty="0"/>
              <a:t>a</a:t>
            </a:r>
            <a:r>
              <a:rPr lang="en-GB" sz="2400" baseline="-25000" dirty="0"/>
              <a:t>n-1</a:t>
            </a:r>
            <a:r>
              <a:rPr lang="en-GB" sz="2400" dirty="0"/>
              <a:t>… a</a:t>
            </a:r>
            <a:r>
              <a:rPr lang="en-GB" sz="2400" baseline="-25000" dirty="0"/>
              <a:t>0</a:t>
            </a:r>
            <a:r>
              <a:rPr lang="en-GB" sz="2400" dirty="0"/>
              <a:t> </a:t>
            </a:r>
            <a:r>
              <a:rPr lang="en-GB" sz="2400" b="1" dirty="0"/>
              <a:t>.</a:t>
            </a:r>
            <a:r>
              <a:rPr lang="en-GB" sz="2400" dirty="0"/>
              <a:t> f</a:t>
            </a:r>
            <a:r>
              <a:rPr lang="en-GB" sz="2400" baseline="-25000" dirty="0"/>
              <a:t>1</a:t>
            </a:r>
            <a:r>
              <a:rPr lang="en-GB" sz="2400" dirty="0"/>
              <a:t>f</a:t>
            </a:r>
            <a:r>
              <a:rPr lang="en-GB" sz="2400" baseline="-25000" dirty="0"/>
              <a:t>2</a:t>
            </a:r>
            <a:r>
              <a:rPr lang="en-GB" sz="2400" dirty="0"/>
              <a:t> … 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dirty="0"/>
              <a:t>)</a:t>
            </a:r>
            <a:r>
              <a:rPr lang="en-GB" sz="2400" baseline="-25000" dirty="0"/>
              <a:t>10</a:t>
            </a:r>
            <a:r>
              <a:rPr lang="en-GB" sz="2400" dirty="0"/>
              <a:t> = </a:t>
            </a:r>
            <a:br>
              <a:rPr lang="en-GB" sz="2400" dirty="0"/>
            </a:br>
            <a:r>
              <a:rPr lang="en-GB" sz="2400" dirty="0"/>
              <a:t>          (a</a:t>
            </a:r>
            <a:r>
              <a:rPr lang="en-GB" sz="2400" baseline="-25000" dirty="0"/>
              <a:t>n </a:t>
            </a:r>
            <a:r>
              <a:rPr lang="en-GB" sz="2400" dirty="0"/>
              <a:t>x 10</a:t>
            </a:r>
            <a:r>
              <a:rPr lang="en-GB" sz="2400" baseline="30000" dirty="0"/>
              <a:t>n</a:t>
            </a:r>
            <a:r>
              <a:rPr lang="en-GB" sz="2400" dirty="0"/>
              <a:t>) + (a</a:t>
            </a:r>
            <a:r>
              <a:rPr lang="en-GB" sz="2400" baseline="-25000" dirty="0"/>
              <a:t>n-1</a:t>
            </a:r>
            <a:r>
              <a:rPr lang="en-GB" sz="2400" dirty="0"/>
              <a:t>x10</a:t>
            </a:r>
            <a:r>
              <a:rPr lang="en-GB" sz="2400" baseline="30000" dirty="0"/>
              <a:t>n-1</a:t>
            </a:r>
            <a:r>
              <a:rPr lang="en-GB" sz="2400" dirty="0"/>
              <a:t>) + … + (a</a:t>
            </a:r>
            <a:r>
              <a:rPr lang="en-GB" sz="2400" baseline="-25000" dirty="0"/>
              <a:t>0 </a:t>
            </a:r>
            <a:r>
              <a:rPr lang="en-GB" sz="2400" dirty="0"/>
              <a:t>x 10</a:t>
            </a:r>
            <a:r>
              <a:rPr lang="en-GB" sz="2400" baseline="30000" dirty="0"/>
              <a:t>0</a:t>
            </a:r>
            <a:r>
              <a:rPr lang="en-GB" sz="2400" dirty="0"/>
              <a:t>) + </a:t>
            </a:r>
            <a:br>
              <a:rPr lang="en-GB" sz="2400" dirty="0"/>
            </a:br>
            <a:r>
              <a:rPr lang="en-GB" sz="2400" dirty="0"/>
              <a:t>          (f</a:t>
            </a:r>
            <a:r>
              <a:rPr lang="en-GB" sz="2400" baseline="-25000" dirty="0"/>
              <a:t>1 </a:t>
            </a:r>
            <a:r>
              <a:rPr lang="en-GB" sz="2400" dirty="0"/>
              <a:t>x 10</a:t>
            </a:r>
            <a:r>
              <a:rPr lang="en-GB" sz="2400" baseline="30000" dirty="0"/>
              <a:t>-1</a:t>
            </a:r>
            <a:r>
              <a:rPr lang="en-GB" sz="2400" dirty="0"/>
              <a:t>) + (f</a:t>
            </a:r>
            <a:r>
              <a:rPr lang="en-GB" sz="2400" baseline="-25000" dirty="0"/>
              <a:t>2</a:t>
            </a:r>
            <a:r>
              <a:rPr lang="en-GB" sz="2400" dirty="0"/>
              <a:t> x 10</a:t>
            </a:r>
            <a:r>
              <a:rPr lang="en-GB" sz="2400" baseline="30000" dirty="0"/>
              <a:t>-2</a:t>
            </a:r>
            <a:r>
              <a:rPr lang="en-GB" sz="2400" dirty="0"/>
              <a:t>) + … + (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baseline="-25000" dirty="0"/>
              <a:t> </a:t>
            </a:r>
            <a:r>
              <a:rPr lang="en-GB" sz="2400" dirty="0"/>
              <a:t>x 10</a:t>
            </a:r>
            <a:r>
              <a:rPr lang="en-GB" sz="2400" baseline="30000" dirty="0"/>
              <a:t>-m</a:t>
            </a:r>
            <a:r>
              <a:rPr lang="en-GB" sz="2400" dirty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0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D150-7E27-9546-8DEB-CDE057F0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Other Number Systems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D4A17A-3C43-074C-9C0C-91C96C2974A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93185"/>
            <a:ext cx="8229600" cy="489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some programming languages/software, special notations are used to represent numbers in certain bases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programming language </a:t>
            </a:r>
            <a:r>
              <a:rPr lang="en-US" dirty="0">
                <a:solidFill>
                  <a:srgbClr val="800000"/>
                </a:solidFill>
              </a:rPr>
              <a:t>C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</a:t>
            </a:r>
            <a:r>
              <a:rPr lang="en-US" dirty="0"/>
              <a:t> for octal. </a:t>
            </a:r>
            <a:r>
              <a:rPr lang="en-US" dirty="0" err="1"/>
              <a:t>Eg</a:t>
            </a:r>
            <a:r>
              <a:rPr lang="en-US" dirty="0"/>
              <a:t>: 032 represents the octal number (32)</a:t>
            </a:r>
            <a:r>
              <a:rPr lang="en-US" baseline="-25000" dirty="0"/>
              <a:t>8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0x32 represents the hexadecimal number (32)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 err="1">
                <a:solidFill>
                  <a:srgbClr val="800000"/>
                </a:solidFill>
              </a:rPr>
              <a:t>QTSpim</a:t>
            </a:r>
            <a:r>
              <a:rPr lang="en-US" dirty="0"/>
              <a:t> (a MIPS simulator you will use)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0x100 represents the hexadecimal number (100)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>
                <a:solidFill>
                  <a:srgbClr val="800000"/>
                </a:solidFill>
              </a:rPr>
              <a:t>Verilog</a:t>
            </a:r>
            <a:r>
              <a:rPr lang="en-US" dirty="0"/>
              <a:t>, the following values are the same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8’b</a:t>
            </a:r>
            <a:r>
              <a:rPr lang="en-US" dirty="0"/>
              <a:t>11110000: an 8-bit binary value 11110000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8’h</a:t>
            </a:r>
            <a:r>
              <a:rPr lang="en-US" dirty="0"/>
              <a:t>F0: an 8-bit binary value represented in hexadecimal F0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8’d</a:t>
            </a:r>
            <a:r>
              <a:rPr lang="en-US" dirty="0"/>
              <a:t>240: an 8-bit binary value represented in decimal 240</a:t>
            </a:r>
          </a:p>
        </p:txBody>
      </p:sp>
    </p:spTree>
    <p:extLst>
      <p:ext uri="{BB962C8B-B14F-4D97-AF65-F5344CB8AC3E}">
        <p14:creationId xmlns:p14="http://schemas.microsoft.com/office/powerpoint/2010/main" val="15031218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4290</Words>
  <Application>Microsoft Macintosh PowerPoint</Application>
  <PresentationFormat>On-screen Show (4:3)</PresentationFormat>
  <Paragraphs>710</Paragraphs>
  <Slides>51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Courier New</vt:lpstr>
      <vt:lpstr>Times</vt:lpstr>
      <vt:lpstr>Times New Roman</vt:lpstr>
      <vt:lpstr>Wingdings</vt:lpstr>
      <vt:lpstr>Blank</vt:lpstr>
      <vt:lpstr>Document</vt:lpstr>
      <vt:lpstr>PowerPoint Presentation</vt:lpstr>
      <vt:lpstr>Q &amp; A</vt:lpstr>
      <vt:lpstr>Lecture 3: Number Systems</vt:lpstr>
      <vt:lpstr>Lecture 3: Number Systems</vt:lpstr>
      <vt:lpstr>1. Data Representation</vt:lpstr>
      <vt:lpstr>1. Data Representation</vt:lpstr>
      <vt:lpstr>2. Base 10 Number System</vt:lpstr>
      <vt:lpstr>3. Other Number Systems</vt:lpstr>
      <vt:lpstr>3. Other Number Systems</vt:lpstr>
      <vt:lpstr>4. Base-R to Decimal Conversion</vt:lpstr>
      <vt:lpstr>5. Decimal to Binary (Base-2) Conversion</vt:lpstr>
      <vt:lpstr>5.1 Decimal to Binary (Base-2) Conversion: Repeated Divide</vt:lpstr>
      <vt:lpstr>5.1 Decimal to Binary (Base-2) Conversion: Repeated Divide</vt:lpstr>
      <vt:lpstr>5.2 Decimal to Binary (Base-2) Conversion: Repeated Multiply</vt:lpstr>
      <vt:lpstr>5.2 Decimal to Binary (Base-2) Conversion: Repeated Multiply</vt:lpstr>
      <vt:lpstr>6. Conversion from Decimal to Other Bases</vt:lpstr>
      <vt:lpstr>7. Conversion Between Bases</vt:lpstr>
      <vt:lpstr>8. Binary to Octal / Hexadecimal Conversion</vt:lpstr>
      <vt:lpstr>PowerPoint Presentation</vt:lpstr>
      <vt:lpstr>9. ASCII Code</vt:lpstr>
      <vt:lpstr>9. ASCII Code</vt:lpstr>
      <vt:lpstr>9. ASCII Code</vt:lpstr>
      <vt:lpstr>PowerPoint Presentation</vt:lpstr>
      <vt:lpstr>PAST YEAR QUESTION</vt:lpstr>
      <vt:lpstr>10. Negative Numbers</vt:lpstr>
      <vt:lpstr>10.1 Negative Numbers: Sign and Magnitude</vt:lpstr>
      <vt:lpstr>10.1 Negative Numbers: Sign and Magnitude</vt:lpstr>
      <vt:lpstr>10.1 Negative Numbers: Sign and Magnitude</vt:lpstr>
      <vt:lpstr>10.2 Negative Numbers: 1’s Complement</vt:lpstr>
      <vt:lpstr>10.2 Negative Numbers: 1’s Complement</vt:lpstr>
      <vt:lpstr>10.2 Negative Numbers: 1’s Complement</vt:lpstr>
      <vt:lpstr>10.3 Negative Numbers: 2’s Complement</vt:lpstr>
      <vt:lpstr>10.3 Negative Numbers: 2’s Complement</vt:lpstr>
      <vt:lpstr>10.3 Negative Numbers: 2’s Complement</vt:lpstr>
      <vt:lpstr>10.4 Negative Numbers: Comparison</vt:lpstr>
      <vt:lpstr>PowerPoint Presentation</vt:lpstr>
      <vt:lpstr>10.5 Negative Numbers: Complements on Fractions</vt:lpstr>
      <vt:lpstr>10.6 Negative Numbers: 2’s Complements on Additions and Subtractions</vt:lpstr>
      <vt:lpstr>10.6 Negative Numbers: Overflow</vt:lpstr>
      <vt:lpstr>10.6 Negative Numbers: Overflow</vt:lpstr>
      <vt:lpstr>10.6 Negative Numbers: Overflow</vt:lpstr>
      <vt:lpstr>10.7 Negative Numbers: 1’s Complement on Additions and Subtractions.</vt:lpstr>
      <vt:lpstr>10.7 Negative Numbers: 1’s Complement Addition</vt:lpstr>
      <vt:lpstr>10.8 Negative Numbers: Excess Notation</vt:lpstr>
      <vt:lpstr>10.8 Negative Numbers: Excess Notation</vt:lpstr>
      <vt:lpstr>11 Real Numbers</vt:lpstr>
      <vt:lpstr>11.1 Real Numbers Fixed Point Representation</vt:lpstr>
      <vt:lpstr>11.2 Real Numbers Floating Point Representation </vt:lpstr>
      <vt:lpstr>11.2 Real Numbers Floating Point Representation </vt:lpstr>
      <vt:lpstr>11.2 Real Numbers Floating Point Representation </vt:lpstr>
      <vt:lpstr>11.2 Real Numbers Floating Point Representation 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154</cp:revision>
  <cp:lastPrinted>2020-08-05T02:32:21Z</cp:lastPrinted>
  <dcterms:created xsi:type="dcterms:W3CDTF">2018-02-10T09:13:59Z</dcterms:created>
  <dcterms:modified xsi:type="dcterms:W3CDTF">2023-08-24T05:46:23Z</dcterms:modified>
</cp:coreProperties>
</file>