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77" r:id="rId2"/>
    <p:sldId id="292" r:id="rId3"/>
    <p:sldId id="674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683" r:id="rId13"/>
    <p:sldId id="684" r:id="rId14"/>
    <p:sldId id="685" r:id="rId15"/>
    <p:sldId id="686" r:id="rId16"/>
    <p:sldId id="687" r:id="rId17"/>
    <p:sldId id="688" r:id="rId18"/>
    <p:sldId id="689" r:id="rId19"/>
    <p:sldId id="690" r:id="rId20"/>
    <p:sldId id="691" r:id="rId21"/>
    <p:sldId id="692" r:id="rId22"/>
    <p:sldId id="693" r:id="rId23"/>
    <p:sldId id="694" r:id="rId24"/>
    <p:sldId id="695" r:id="rId25"/>
    <p:sldId id="696" r:id="rId26"/>
    <p:sldId id="697" r:id="rId27"/>
    <p:sldId id="698" r:id="rId28"/>
    <p:sldId id="699" r:id="rId29"/>
    <p:sldId id="700" r:id="rId30"/>
    <p:sldId id="701" r:id="rId31"/>
    <p:sldId id="702" r:id="rId32"/>
    <p:sldId id="703" r:id="rId33"/>
    <p:sldId id="704" r:id="rId34"/>
    <p:sldId id="705" r:id="rId35"/>
    <p:sldId id="706" r:id="rId36"/>
    <p:sldId id="707" r:id="rId37"/>
    <p:sldId id="708" r:id="rId38"/>
    <p:sldId id="709" r:id="rId39"/>
    <p:sldId id="710" r:id="rId40"/>
    <p:sldId id="711" r:id="rId41"/>
    <p:sldId id="712" r:id="rId42"/>
    <p:sldId id="713" r:id="rId43"/>
    <p:sldId id="714" r:id="rId44"/>
    <p:sldId id="715" r:id="rId45"/>
    <p:sldId id="716" r:id="rId46"/>
    <p:sldId id="717" r:id="rId47"/>
    <p:sldId id="718" r:id="rId4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C"/>
    <a:srgbClr val="003298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24/8/23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3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42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79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9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2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29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37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26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12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4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29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57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35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78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67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22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05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04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7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91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1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88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13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86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06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86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80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55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91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0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8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72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17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283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878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68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8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5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9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1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2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1666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IT5002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Lecture 5 </a:t>
            </a:r>
            <a:r>
              <a:rPr lang="mr-IN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015" baseline="0">
                <a:solidFill>
                  <a:srgbClr val="003399"/>
                </a:solidFill>
                <a:latin typeface="Times New Roman" panose="02020603050405020304" pitchFamily="18" charset="0"/>
              </a:rPr>
              <a:t>MIPS Assembly I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52FC8311-C34E-FC2D-370F-56D5DA014ED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1787"/>
            <a:ext cx="825935" cy="8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rgbClr val="663300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1597486a7805d9fb1b4acc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55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MIPS Assembly I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 Walkthrough: An Example Code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(1/15)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67C82B2-B1D2-4DCD-8D07-D6CAE8CA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4"/>
            <a:ext cx="8229600" cy="2146668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us take a journey with the execution of a simple code: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Discover the components in a typical computer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Learn the type of instructions required to control the processor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to highlight the important concepts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0B1C59-98E4-4959-970F-1351AA683501}"/>
              </a:ext>
            </a:extLst>
          </p:cNvPr>
          <p:cNvSpPr/>
          <p:nvPr/>
        </p:nvSpPr>
        <p:spPr>
          <a:xfrm>
            <a:off x="533400" y="3429000"/>
            <a:ext cx="3733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assume res is 0 initially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res =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F4ED98-6163-4569-B709-D8E7AE6BF998}"/>
              </a:ext>
            </a:extLst>
          </p:cNvPr>
          <p:cNvSpPr/>
          <p:nvPr/>
        </p:nvSpPr>
        <p:spPr>
          <a:xfrm>
            <a:off x="14122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C-like code fragment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6A67DB-B41D-4DCD-B049-52F7197E6CAE}"/>
              </a:ext>
            </a:extLst>
          </p:cNvPr>
          <p:cNvSpPr/>
          <p:nvPr/>
        </p:nvSpPr>
        <p:spPr>
          <a:xfrm>
            <a:off x="5715000" y="3429000"/>
            <a:ext cx="2971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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+ 1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&lt; 10, repeat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38ED22-B470-4A14-9D2C-D7B0628410D8}"/>
              </a:ext>
            </a:extLst>
          </p:cNvPr>
          <p:cNvSpPr/>
          <p:nvPr/>
        </p:nvSpPr>
        <p:spPr>
          <a:xfrm>
            <a:off x="62890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“Assembly” Code</a:t>
            </a:r>
          </a:p>
        </p:txBody>
      </p:sp>
      <p:sp>
        <p:nvSpPr>
          <p:cNvPr id="52" name="Notched Right Arrow 15">
            <a:extLst>
              <a:ext uri="{FF2B5EF4-FFF2-40B4-BE49-F238E27FC236}">
                <a16:creationId xmlns:a16="http://schemas.microsoft.com/office/drawing/2014/main" id="{FFA4D76A-C8AD-4B5D-A879-97644FBFA367}"/>
              </a:ext>
            </a:extLst>
          </p:cNvPr>
          <p:cNvSpPr/>
          <p:nvPr/>
        </p:nvSpPr>
        <p:spPr>
          <a:xfrm>
            <a:off x="4343400" y="3886200"/>
            <a:ext cx="1219200" cy="1066800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093FC1-B89E-40A2-B0EA-FD026CE37D79}"/>
              </a:ext>
            </a:extLst>
          </p:cNvPr>
          <p:cNvSpPr/>
          <p:nvPr/>
        </p:nvSpPr>
        <p:spPr>
          <a:xfrm>
            <a:off x="4419600" y="4114800"/>
            <a:ext cx="114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compile to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C5EB809-DC3D-4670-8E04-1718D6CCECB4}"/>
              </a:ext>
            </a:extLst>
          </p:cNvPr>
          <p:cNvSpPr/>
          <p:nvPr/>
        </p:nvSpPr>
        <p:spPr>
          <a:xfrm>
            <a:off x="8032376" y="4061012"/>
            <a:ext cx="342376" cy="537882"/>
          </a:xfrm>
          <a:custGeom>
            <a:avLst/>
            <a:gdLst>
              <a:gd name="connsiteX0" fmla="*/ 107577 w 342376"/>
              <a:gd name="connsiteY0" fmla="*/ 537882 h 537882"/>
              <a:gd name="connsiteX1" fmla="*/ 340659 w 342376"/>
              <a:gd name="connsiteY1" fmla="*/ 215153 h 537882"/>
              <a:gd name="connsiteX2" fmla="*/ 0 w 342376"/>
              <a:gd name="connsiteY2" fmla="*/ 0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6" h="537882">
                <a:moveTo>
                  <a:pt x="107577" y="537882"/>
                </a:moveTo>
                <a:cubicBezTo>
                  <a:pt x="233083" y="421341"/>
                  <a:pt x="358589" y="304800"/>
                  <a:pt x="340659" y="215153"/>
                </a:cubicBezTo>
                <a:cubicBezTo>
                  <a:pt x="322729" y="125506"/>
                  <a:pt x="161364" y="62753"/>
                  <a:pt x="0" y="0"/>
                </a:cubicBezTo>
              </a:path>
            </a:pathLst>
          </a:custGeom>
          <a:ln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610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Components </a:t>
            </a:r>
            <a:r>
              <a:rPr lang="en-SG" sz="2800" dirty="0">
                <a:solidFill>
                  <a:srgbClr val="0000FF"/>
                </a:solidFill>
              </a:rPr>
              <a:t>(2/15)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347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two major components in a computer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CC"/>
                </a:solidFill>
              </a:rPr>
              <a:t>Processor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00CC"/>
                </a:solidFill>
              </a:rPr>
              <a:t>Memory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Input/Output</a:t>
            </a:r>
            <a:r>
              <a:rPr lang="en-US" sz="2400" dirty="0"/>
              <a:t> devices omitted in this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D0EDAB-6D56-44BE-8B12-1D0D89255FFA}"/>
              </a:ext>
            </a:extLst>
          </p:cNvPr>
          <p:cNvGrpSpPr/>
          <p:nvPr/>
        </p:nvGrpSpPr>
        <p:grpSpPr>
          <a:xfrm>
            <a:off x="316890" y="2810494"/>
            <a:ext cx="2697892" cy="2556753"/>
            <a:chOff x="316890" y="2810494"/>
            <a:chExt cx="2697892" cy="2556753"/>
          </a:xfrm>
        </p:grpSpPr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582FCDBC-05EC-4BEC-8548-400276BF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90" y="2928847"/>
              <a:ext cx="2697892" cy="2438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23094F75-5C73-4CC3-9729-713565F9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183" y="2810494"/>
              <a:ext cx="1569307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Processor</a:t>
              </a:r>
            </a:p>
          </p:txBody>
        </p:sp>
        <p:sp>
          <p:nvSpPr>
            <p:cNvPr id="62" name="Rounded Rectangle 13">
              <a:extLst>
                <a:ext uri="{FF2B5EF4-FFF2-40B4-BE49-F238E27FC236}">
                  <a16:creationId xmlns:a16="http://schemas.microsoft.com/office/drawing/2014/main" id="{B6861CE5-AB4A-49A0-8B23-197159213050}"/>
                </a:ext>
              </a:extLst>
            </p:cNvPr>
            <p:cNvSpPr/>
            <p:nvPr/>
          </p:nvSpPr>
          <p:spPr>
            <a:xfrm>
              <a:off x="757118" y="3554189"/>
              <a:ext cx="1874108" cy="106680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Perform computations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4535C9-B44F-4E7D-8611-93E1D2EDB175}"/>
              </a:ext>
            </a:extLst>
          </p:cNvPr>
          <p:cNvGrpSpPr/>
          <p:nvPr/>
        </p:nvGrpSpPr>
        <p:grpSpPr>
          <a:xfrm>
            <a:off x="5597877" y="2700248"/>
            <a:ext cx="3048000" cy="3873547"/>
            <a:chOff x="5597877" y="2700248"/>
            <a:chExt cx="3048000" cy="387354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3AE0FDF-05FF-4EF5-9D1F-1D0B5AC5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877" y="2852647"/>
              <a:ext cx="3048000" cy="3721148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C24604BF-961C-4643-8006-1F77E220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791" y="2700248"/>
              <a:ext cx="1322173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63" name="Rounded Rectangle 14">
              <a:extLst>
                <a:ext uri="{FF2B5EF4-FFF2-40B4-BE49-F238E27FC236}">
                  <a16:creationId xmlns:a16="http://schemas.microsoft.com/office/drawing/2014/main" id="{ABED1292-81FE-47FC-895C-C83CFC92964E}"/>
                </a:ext>
              </a:extLst>
            </p:cNvPr>
            <p:cNvSpPr/>
            <p:nvPr/>
          </p:nvSpPr>
          <p:spPr>
            <a:xfrm>
              <a:off x="6016977" y="3462248"/>
              <a:ext cx="2209800" cy="1369244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Storage of code and data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14A63-E563-492B-B8AB-C50FFF799622}"/>
              </a:ext>
            </a:extLst>
          </p:cNvPr>
          <p:cNvGrpSpPr/>
          <p:nvPr/>
        </p:nvGrpSpPr>
        <p:grpSpPr>
          <a:xfrm>
            <a:off x="3026677" y="3413784"/>
            <a:ext cx="2552699" cy="1189206"/>
            <a:chOff x="3086100" y="3442666"/>
            <a:chExt cx="2552699" cy="118920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0686ED3-6774-48C5-B2F4-086D93EDEDEA}"/>
                </a:ext>
              </a:extLst>
            </p:cNvPr>
            <p:cNvSpPr/>
            <p:nvPr/>
          </p:nvSpPr>
          <p:spPr>
            <a:xfrm>
              <a:off x="3086100" y="3679372"/>
              <a:ext cx="2552699" cy="9525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933C9FFB-6457-4932-A742-FAF261911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635" y="3442666"/>
              <a:ext cx="801130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Bus</a:t>
              </a:r>
            </a:p>
          </p:txBody>
        </p:sp>
        <p:sp>
          <p:nvSpPr>
            <p:cNvPr id="64" name="Rounded Rectangle 15">
              <a:extLst>
                <a:ext uri="{FF2B5EF4-FFF2-40B4-BE49-F238E27FC236}">
                  <a16:creationId xmlns:a16="http://schemas.microsoft.com/office/drawing/2014/main" id="{EB1D2840-7570-4E97-BB09-09C6DD150869}"/>
                </a:ext>
              </a:extLst>
            </p:cNvPr>
            <p:cNvSpPr/>
            <p:nvPr/>
          </p:nvSpPr>
          <p:spPr>
            <a:xfrm>
              <a:off x="3163330" y="3831772"/>
              <a:ext cx="2327704" cy="60149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Bridge between the two 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55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Code in Action </a:t>
            </a:r>
            <a:r>
              <a:rPr lang="en-SG" sz="2800" dirty="0">
                <a:solidFill>
                  <a:srgbClr val="0000FF"/>
                </a:solidFill>
              </a:rPr>
              <a:t>(3/15)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code and data reside in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Transferred into the processor during execution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39D6A2-215F-489A-9BFE-977F5C6B71AF}"/>
              </a:ext>
            </a:extLst>
          </p:cNvPr>
          <p:cNvSpPr/>
          <p:nvPr/>
        </p:nvSpPr>
        <p:spPr>
          <a:xfrm>
            <a:off x="5628769" y="50398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AB3138-5B76-4A31-93B9-A416B6A9FD5E}"/>
              </a:ext>
            </a:extLst>
          </p:cNvPr>
          <p:cNvSpPr/>
          <p:nvPr/>
        </p:nvSpPr>
        <p:spPr>
          <a:xfrm>
            <a:off x="5628769" y="53446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5B426DC-99F0-4F1E-9D63-18EF2C2F8786}"/>
              </a:ext>
            </a:extLst>
          </p:cNvPr>
          <p:cNvSpPr/>
          <p:nvPr/>
        </p:nvSpPr>
        <p:spPr>
          <a:xfrm>
            <a:off x="447169" y="336347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46E6F9-AE44-4154-84D0-4809539D9A6E}"/>
              </a:ext>
            </a:extLst>
          </p:cNvPr>
          <p:cNvSpPr/>
          <p:nvPr/>
        </p:nvSpPr>
        <p:spPr>
          <a:xfrm>
            <a:off x="1209169" y="3363475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07F77-EC32-4DFE-8514-4BD34973F469}"/>
              </a:ext>
            </a:extLst>
          </p:cNvPr>
          <p:cNvCxnSpPr>
            <a:endCxn id="52" idx="3"/>
          </p:cNvCxnSpPr>
          <p:nvPr/>
        </p:nvCxnSpPr>
        <p:spPr>
          <a:xfrm flipH="1" flipV="1">
            <a:off x="2809369" y="3515875"/>
            <a:ext cx="53340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6F6E61-D4F8-4779-987C-DEC9E5B78D68}"/>
              </a:ext>
            </a:extLst>
          </p:cNvPr>
          <p:cNvCxnSpPr/>
          <p:nvPr/>
        </p:nvCxnSpPr>
        <p:spPr>
          <a:xfrm>
            <a:off x="3342769" y="3973075"/>
            <a:ext cx="2438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BA56C8-F0D5-49BE-828D-C9E65C437E5F}"/>
              </a:ext>
            </a:extLst>
          </p:cNvPr>
          <p:cNvCxnSpPr/>
          <p:nvPr/>
        </p:nvCxnSpPr>
        <p:spPr>
          <a:xfrm flipH="1">
            <a:off x="5781169" y="3668275"/>
            <a:ext cx="381000" cy="304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62FE42C-E988-4000-A203-AF2E477737AD}"/>
              </a:ext>
            </a:extLst>
          </p:cNvPr>
          <p:cNvSpPr/>
          <p:nvPr/>
        </p:nvSpPr>
        <p:spPr>
          <a:xfrm rot="16200000">
            <a:off x="1323470" y="42397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7629CA-039F-4C01-95C5-288C810E9CAF}"/>
              </a:ext>
            </a:extLst>
          </p:cNvPr>
          <p:cNvCxnSpPr>
            <a:stCxn id="48" idx="3"/>
          </p:cNvCxnSpPr>
          <p:nvPr/>
        </p:nvCxnSpPr>
        <p:spPr>
          <a:xfrm flipH="1" flipV="1">
            <a:off x="5781169" y="4125475"/>
            <a:ext cx="381000" cy="1066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616873-3FA4-4EA4-8564-BBA556D23795}"/>
              </a:ext>
            </a:extLst>
          </p:cNvPr>
          <p:cNvCxnSpPr/>
          <p:nvPr/>
        </p:nvCxnSpPr>
        <p:spPr>
          <a:xfrm>
            <a:off x="2885569" y="4125475"/>
            <a:ext cx="2895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6">
            <a:extLst>
              <a:ext uri="{FF2B5EF4-FFF2-40B4-BE49-F238E27FC236}">
                <a16:creationId xmlns:a16="http://schemas.microsoft.com/office/drawing/2014/main" id="{D328BAEF-7C01-4CAD-B517-75B5F072F83D}"/>
              </a:ext>
            </a:extLst>
          </p:cNvPr>
          <p:cNvCxnSpPr/>
          <p:nvPr/>
        </p:nvCxnSpPr>
        <p:spPr>
          <a:xfrm rot="10800000" flipV="1">
            <a:off x="1513969" y="3896875"/>
            <a:ext cx="533400" cy="381000"/>
          </a:xfrm>
          <a:prstGeom prst="curvedConnector3">
            <a:avLst>
              <a:gd name="adj1" fmla="val 1502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287D62-B8D6-4085-BB9E-FBD19D9D55A1}"/>
              </a:ext>
            </a:extLst>
          </p:cNvPr>
          <p:cNvCxnSpPr/>
          <p:nvPr/>
        </p:nvCxnSpPr>
        <p:spPr>
          <a:xfrm flipH="1" flipV="1">
            <a:off x="2047369" y="3896875"/>
            <a:ext cx="838200" cy="228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9743A1-0FE4-44D7-B037-623E4F866C18}"/>
              </a:ext>
            </a:extLst>
          </p:cNvPr>
          <p:cNvCxnSpPr>
            <a:endCxn id="72" idx="2"/>
          </p:cNvCxnSpPr>
          <p:nvPr/>
        </p:nvCxnSpPr>
        <p:spPr>
          <a:xfrm>
            <a:off x="2047369" y="4506475"/>
            <a:ext cx="4191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CDA0B1C-5E1C-458B-9AEC-61002EEC4A91}"/>
              </a:ext>
            </a:extLst>
          </p:cNvPr>
          <p:cNvSpPr/>
          <p:nvPr/>
        </p:nvSpPr>
        <p:spPr>
          <a:xfrm>
            <a:off x="2047369" y="4201675"/>
            <a:ext cx="838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res+i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166A77-6D78-4F45-A3D5-FC0E895E834D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5628769" y="4354075"/>
            <a:ext cx="266700" cy="990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30A1B4-2A70-45B3-9886-70A77E643E33}"/>
              </a:ext>
            </a:extLst>
          </p:cNvPr>
          <p:cNvCxnSpPr/>
          <p:nvPr/>
        </p:nvCxnSpPr>
        <p:spPr>
          <a:xfrm>
            <a:off x="2885569" y="4354075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9079D4-1DDF-496B-898F-BFA72AF2D297}"/>
              </a:ext>
            </a:extLst>
          </p:cNvPr>
          <p:cNvCxnSpPr>
            <a:stCxn id="49" idx="0"/>
            <a:endCxn id="49" idx="3"/>
          </p:cNvCxnSpPr>
          <p:nvPr/>
        </p:nvCxnSpPr>
        <p:spPr>
          <a:xfrm>
            <a:off x="5895469" y="5344675"/>
            <a:ext cx="266700" cy="152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8263FB7-7811-4C3B-9ACC-C7519FB89D75}"/>
              </a:ext>
            </a:extLst>
          </p:cNvPr>
          <p:cNvCxnSpPr/>
          <p:nvPr/>
        </p:nvCxnSpPr>
        <p:spPr>
          <a:xfrm flipH="1">
            <a:off x="2504569" y="4354075"/>
            <a:ext cx="381000" cy="609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69">
            <a:extLst>
              <a:ext uri="{FF2B5EF4-FFF2-40B4-BE49-F238E27FC236}">
                <a16:creationId xmlns:a16="http://schemas.microsoft.com/office/drawing/2014/main" id="{7A410277-0CC9-4204-A93E-DFD8FBFA1460}"/>
              </a:ext>
            </a:extLst>
          </p:cNvPr>
          <p:cNvCxnSpPr/>
          <p:nvPr/>
        </p:nvCxnSpPr>
        <p:spPr>
          <a:xfrm rot="10800000">
            <a:off x="1513969" y="4735075"/>
            <a:ext cx="457200" cy="304800"/>
          </a:xfrm>
          <a:prstGeom prst="curvedConnector3">
            <a:avLst>
              <a:gd name="adj1" fmla="val 15188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D7A269-A750-44E5-9111-CC9D605FD0D8}"/>
              </a:ext>
            </a:extLst>
          </p:cNvPr>
          <p:cNvCxnSpPr/>
          <p:nvPr/>
        </p:nvCxnSpPr>
        <p:spPr>
          <a:xfrm flipH="1">
            <a:off x="1971169" y="4963675"/>
            <a:ext cx="533400" cy="7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05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56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Access is Slow! </a:t>
            </a:r>
            <a:r>
              <a:rPr lang="en-SG" sz="2800" dirty="0">
                <a:solidFill>
                  <a:srgbClr val="0000FF"/>
                </a:solidFill>
              </a:rPr>
              <a:t>(4/15)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avoid frequent access of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Provide temporary storage for values in the processor (known as </a:t>
            </a:r>
            <a:r>
              <a:rPr lang="en-US" sz="2400" b="1" dirty="0">
                <a:solidFill>
                  <a:srgbClr val="0000CC"/>
                </a:solidFill>
              </a:rPr>
              <a:t>registers</a:t>
            </a:r>
            <a:r>
              <a:rPr lang="en-US" sz="2400" dirty="0"/>
              <a:t>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416926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864B9A-20C1-4768-87DA-3C32A64462BF}"/>
              </a:ext>
            </a:extLst>
          </p:cNvPr>
          <p:cNvSpPr/>
          <p:nvPr/>
        </p:nvSpPr>
        <p:spPr>
          <a:xfrm>
            <a:off x="329266" y="3597623"/>
            <a:ext cx="1353084" cy="15304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3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83185"/>
            <a:ext cx="1469054" cy="314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20AD7F-C509-48EC-9B6E-27A5E0266CD6}"/>
              </a:ext>
            </a:extLst>
          </p:cNvPr>
          <p:cNvGrpSpPr/>
          <p:nvPr/>
        </p:nvGrpSpPr>
        <p:grpSpPr>
          <a:xfrm>
            <a:off x="1484965" y="3805110"/>
            <a:ext cx="4661757" cy="1295400"/>
            <a:chOff x="1676400" y="3657600"/>
            <a:chExt cx="4724400" cy="12954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657255-FDE7-4E8F-902A-6F53CC7012D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5E91ED-9255-4810-96EB-0C9657540F6F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45">
              <a:extLst>
                <a:ext uri="{FF2B5EF4-FFF2-40B4-BE49-F238E27FC236}">
                  <a16:creationId xmlns:a16="http://schemas.microsoft.com/office/drawing/2014/main" id="{B60598D1-4FB4-42C7-A0ED-BA632B425CEC}"/>
                </a:ext>
              </a:extLst>
            </p:cNvPr>
            <p:cNvCxnSpPr/>
            <p:nvPr/>
          </p:nvCxnSpPr>
          <p:spPr>
            <a:xfrm rot="10800000" flipV="1">
              <a:off x="1676400" y="3657600"/>
              <a:ext cx="609600" cy="2286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BEEED6-969E-4320-997C-F8BF7BDA8401}"/>
                </a:ext>
              </a:extLst>
            </p:cNvPr>
            <p:cNvCxnSpPr/>
            <p:nvPr/>
          </p:nvCxnSpPr>
          <p:spPr>
            <a:xfrm flipH="1" flipV="1">
              <a:off x="2286000" y="3657600"/>
              <a:ext cx="838200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B7F6EB-B15E-4742-BF08-BD4AE60F6921}"/>
              </a:ext>
            </a:extLst>
          </p:cNvPr>
          <p:cNvSpPr/>
          <p:nvPr/>
        </p:nvSpPr>
        <p:spPr>
          <a:xfrm>
            <a:off x="1250016" y="3287275"/>
            <a:ext cx="1447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2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4" grpId="0" animBg="1"/>
      <p:bldP spid="75" grpId="0" animBg="1"/>
      <p:bldP spid="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(6/15)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20A2CC3-5D6D-40E3-BCC2-418027496894}"/>
              </a:ext>
            </a:extLst>
          </p:cNvPr>
          <p:cNvGrpSpPr/>
          <p:nvPr/>
        </p:nvGrpSpPr>
        <p:grpSpPr>
          <a:xfrm>
            <a:off x="1495455" y="3919411"/>
            <a:ext cx="4593259" cy="1527001"/>
            <a:chOff x="1745818" y="3425999"/>
            <a:chExt cx="4654982" cy="152700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0DA4A9-CE37-492D-8902-9F847D6ED0E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6CA139-6B8D-4BD3-906E-A42FF591EF1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641" y="3866211"/>
              <a:ext cx="2440159" cy="199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45">
              <a:extLst>
                <a:ext uri="{FF2B5EF4-FFF2-40B4-BE49-F238E27FC236}">
                  <a16:creationId xmlns:a16="http://schemas.microsoft.com/office/drawing/2014/main" id="{49994F56-05CB-4F19-8D43-EAA89CF0C8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45818" y="3445601"/>
              <a:ext cx="570795" cy="3388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858613-AE9D-4CB0-B341-ED5C94F1EB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3609" y="3425999"/>
              <a:ext cx="1207889" cy="4502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E223E-9C59-4C22-A0DE-750D7FDA17AA}"/>
              </a:ext>
            </a:extLst>
          </p:cNvPr>
          <p:cNvSpPr/>
          <p:nvPr/>
        </p:nvSpPr>
        <p:spPr>
          <a:xfrm>
            <a:off x="1250017" y="3275799"/>
            <a:ext cx="1564304" cy="316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r1 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(7/15)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Arithmetic operations can now work directly on registers only (much faster!)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50016" y="3295667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ABCDF8-BEC3-4EAA-87DE-5FCBAB16E49B}"/>
              </a:ext>
            </a:extLst>
          </p:cNvPr>
          <p:cNvSpPr/>
          <p:nvPr/>
        </p:nvSpPr>
        <p:spPr>
          <a:xfrm>
            <a:off x="862759" y="421289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B4AC76-F1AD-4B65-9022-3501F18FA0CE}"/>
              </a:ext>
            </a:extLst>
          </p:cNvPr>
          <p:cNvCxnSpPr/>
          <p:nvPr/>
        </p:nvCxnSpPr>
        <p:spPr>
          <a:xfrm>
            <a:off x="1500145" y="437564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7F087-E6E3-4F76-A29B-421BE1EBA57D}"/>
              </a:ext>
            </a:extLst>
          </p:cNvPr>
          <p:cNvGrpSpPr/>
          <p:nvPr/>
        </p:nvGrpSpPr>
        <p:grpSpPr>
          <a:xfrm>
            <a:off x="1185849" y="4206098"/>
            <a:ext cx="1752599" cy="533400"/>
            <a:chOff x="2953532" y="5136910"/>
            <a:chExt cx="1752599" cy="533400"/>
          </a:xfrm>
        </p:grpSpPr>
        <p:cxnSp>
          <p:nvCxnSpPr>
            <p:cNvPr id="91" name="Curved Connector 53">
              <a:extLst>
                <a:ext uri="{FF2B5EF4-FFF2-40B4-BE49-F238E27FC236}">
                  <a16:creationId xmlns:a16="http://schemas.microsoft.com/office/drawing/2014/main" id="{5DF83D86-8582-4D2E-B6BA-7A429F540D3E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 rot="10800000">
              <a:off x="2953532" y="5441710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DACE8637-CB4D-4482-A991-1B2A7543D96A}"/>
                </a:ext>
              </a:extLst>
            </p:cNvPr>
            <p:cNvSpPr/>
            <p:nvPr/>
          </p:nvSpPr>
          <p:spPr>
            <a:xfrm>
              <a:off x="3944131" y="513691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29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(8/15)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Sometimes, arithmetic operation uses a </a:t>
            </a:r>
            <a:r>
              <a:rPr lang="en-US" sz="2800" dirty="0">
                <a:solidFill>
                  <a:srgbClr val="0000CC"/>
                </a:solidFill>
              </a:rPr>
              <a:t>constant </a:t>
            </a:r>
            <a:r>
              <a:rPr lang="en-US" sz="2800" dirty="0"/>
              <a:t>value instead of register value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29231" y="3295596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926A4-DD0A-47CF-AD09-F91D251DD5BF}"/>
              </a:ext>
            </a:extLst>
          </p:cNvPr>
          <p:cNvGrpSpPr/>
          <p:nvPr/>
        </p:nvGrpSpPr>
        <p:grpSpPr>
          <a:xfrm>
            <a:off x="1585023" y="4348528"/>
            <a:ext cx="457200" cy="304800"/>
            <a:chOff x="1585023" y="434852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13EF7BE-F7D2-47A4-94CD-82A80BAE7FDB}"/>
                </a:ext>
              </a:extLst>
            </p:cNvPr>
            <p:cNvCxnSpPr/>
            <p:nvPr/>
          </p:nvCxnSpPr>
          <p:spPr>
            <a:xfrm>
              <a:off x="1813623" y="450092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2FEC9A-AA70-4A75-9C74-144689699642}"/>
                </a:ext>
              </a:extLst>
            </p:cNvPr>
            <p:cNvSpPr/>
            <p:nvPr/>
          </p:nvSpPr>
          <p:spPr>
            <a:xfrm>
              <a:off x="1585023" y="434852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8DE3AA-FB6B-437A-A11F-44F058BC5492}"/>
              </a:ext>
            </a:extLst>
          </p:cNvPr>
          <p:cNvGrpSpPr/>
          <p:nvPr/>
        </p:nvGrpSpPr>
        <p:grpSpPr>
          <a:xfrm>
            <a:off x="1373163" y="3668275"/>
            <a:ext cx="1562101" cy="533400"/>
            <a:chOff x="1371600" y="3505200"/>
            <a:chExt cx="1752600" cy="533400"/>
          </a:xfrm>
        </p:grpSpPr>
        <p:cxnSp>
          <p:nvCxnSpPr>
            <p:cNvPr id="53" name="Curved Connector 53">
              <a:extLst>
                <a:ext uri="{FF2B5EF4-FFF2-40B4-BE49-F238E27FC236}">
                  <a16:creationId xmlns:a16="http://schemas.microsoft.com/office/drawing/2014/main" id="{1CB233A6-0D44-459D-B1C7-AF4652513E46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E39AC50D-3386-4258-BB1E-5986B4E654F4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56FE59B-5087-4394-BFB4-AF807A59B877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50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Execution Sequence </a:t>
            </a:r>
            <a:r>
              <a:rPr lang="en-SG" sz="2800" dirty="0">
                <a:solidFill>
                  <a:srgbClr val="0000FF"/>
                </a:solidFill>
              </a:rPr>
              <a:t>(9/15)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is executed sequentially by default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“repeat” or “make a choice”?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46">
            <a:extLst>
              <a:ext uri="{FF2B5EF4-FFF2-40B4-BE49-F238E27FC236}">
                <a16:creationId xmlns:a16="http://schemas.microsoft.com/office/drawing/2014/main" id="{F795DFF4-C0B3-430B-8530-FA9DDE8DF9B5}"/>
              </a:ext>
            </a:extLst>
          </p:cNvPr>
          <p:cNvSpPr/>
          <p:nvPr/>
        </p:nvSpPr>
        <p:spPr>
          <a:xfrm>
            <a:off x="5785383" y="2779593"/>
            <a:ext cx="304800" cy="1447800"/>
          </a:xfrm>
          <a:prstGeom prst="downArrow">
            <a:avLst>
              <a:gd name="adj1" fmla="val 50000"/>
              <a:gd name="adj2" fmla="val 7830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4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Control Flow </a:t>
            </a:r>
            <a:r>
              <a:rPr lang="en-SG" sz="2800" dirty="0">
                <a:solidFill>
                  <a:srgbClr val="0000FF"/>
                </a:solidFill>
              </a:rPr>
              <a:t>(10/15)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6599"/>
            <a:ext cx="8585200" cy="133008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need instructions to </a:t>
            </a:r>
            <a:r>
              <a:rPr lang="en-US" b="1" dirty="0"/>
              <a:t>change </a:t>
            </a:r>
            <a:r>
              <a:rPr lang="en-US" dirty="0"/>
              <a:t>the control flow based on </a:t>
            </a:r>
            <a:r>
              <a:rPr lang="en-US" b="1" dirty="0"/>
              <a:t>condition</a:t>
            </a:r>
            <a:r>
              <a:rPr lang="en-US" dirty="0"/>
              <a:t>: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Repetition (loop) and Selection (if-else) can both be supported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A5A7E6-99D4-43F9-8062-BA1BE45B3679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</p:spTree>
    <p:extLst>
      <p:ext uri="{BB962C8B-B14F-4D97-AF65-F5344CB8AC3E}">
        <p14:creationId xmlns:p14="http://schemas.microsoft.com/office/powerpoint/2010/main" val="41409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620-B446-0261-58CA-2773BDA0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D398-9E2B-F6FC-AD1E-0D3700FB2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0" y="1818969"/>
            <a:ext cx="7771328" cy="1610031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DO NOT  use the Zoom chat for questions</a:t>
            </a:r>
            <a:r>
              <a:rPr lang="en-US" sz="2000" dirty="0"/>
              <a:t>. It doesn’t appear in the video recordings.</a:t>
            </a:r>
          </a:p>
          <a:p>
            <a:r>
              <a:rPr lang="en-US" sz="2000" dirty="0"/>
              <a:t>Please ask questions at </a:t>
            </a:r>
            <a:r>
              <a:rPr lang="en-US" sz="2000" dirty="0">
                <a:hlinkClick r:id="rId2"/>
              </a:rPr>
              <a:t>https://sets.netlify.app/module/61597486a7805d9fb1b4accd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404A-F0AA-7559-3AC8-BA00D9852424}"/>
              </a:ext>
            </a:extLst>
          </p:cNvPr>
          <p:cNvSpPr txBox="1"/>
          <p:nvPr/>
        </p:nvSpPr>
        <p:spPr>
          <a:xfrm>
            <a:off x="1804416" y="5730240"/>
            <a:ext cx="704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scan this QR code (may be obscured on some slides)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B3F75-F81C-B108-2EC2-C045B94A54F7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841248" y="6145739"/>
            <a:ext cx="963168" cy="112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77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(11/15)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Since the condition succeeded, execution will repeat from the indicated position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74087" y="420925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7A5461-0123-4084-A8BF-8E227F78972A}"/>
              </a:ext>
            </a:extLst>
          </p:cNvPr>
          <p:cNvCxnSpPr/>
          <p:nvPr/>
        </p:nvCxnSpPr>
        <p:spPr>
          <a:xfrm>
            <a:off x="1465402" y="4428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7410BC-0F66-41BD-A661-3F45291660AC}"/>
              </a:ext>
            </a:extLst>
          </p:cNvPr>
          <p:cNvGrpSpPr/>
          <p:nvPr/>
        </p:nvGrpSpPr>
        <p:grpSpPr>
          <a:xfrm>
            <a:off x="1160603" y="4199615"/>
            <a:ext cx="1752599" cy="533400"/>
            <a:chOff x="1160603" y="4199615"/>
            <a:chExt cx="1752599" cy="533400"/>
          </a:xfrm>
        </p:grpSpPr>
        <p:cxnSp>
          <p:nvCxnSpPr>
            <p:cNvPr id="65" name="Curved Connector 53">
              <a:extLst>
                <a:ext uri="{FF2B5EF4-FFF2-40B4-BE49-F238E27FC236}">
                  <a16:creationId xmlns:a16="http://schemas.microsoft.com/office/drawing/2014/main" id="{0A0B06C4-EC09-456A-AE72-87B6F227300D}"/>
                </a:ext>
              </a:extLst>
            </p:cNvPr>
            <p:cNvCxnSpPr>
              <a:stCxn id="66" idx="2"/>
            </p:cNvCxnSpPr>
            <p:nvPr/>
          </p:nvCxnSpPr>
          <p:spPr>
            <a:xfrm rot="10800000">
              <a:off x="1160603" y="4504415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CF7604C-72E0-4C80-B6BA-98D5C4C00E4D}"/>
                </a:ext>
              </a:extLst>
            </p:cNvPr>
            <p:cNvSpPr/>
            <p:nvPr/>
          </p:nvSpPr>
          <p:spPr>
            <a:xfrm>
              <a:off x="2151202" y="4199615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7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Execution will continue sequentially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Until we see another control flow instruction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65467" y="390242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9290DE-AC69-4EBC-836E-68472A4A0696}"/>
              </a:ext>
            </a:extLst>
          </p:cNvPr>
          <p:cNvGrpSpPr/>
          <p:nvPr/>
        </p:nvGrpSpPr>
        <p:grpSpPr>
          <a:xfrm>
            <a:off x="1558974" y="4278768"/>
            <a:ext cx="457200" cy="304800"/>
            <a:chOff x="1558974" y="427876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91D5491-B4F7-49B7-9FCC-6BD87025CB62}"/>
                </a:ext>
              </a:extLst>
            </p:cNvPr>
            <p:cNvCxnSpPr/>
            <p:nvPr/>
          </p:nvCxnSpPr>
          <p:spPr>
            <a:xfrm>
              <a:off x="1787574" y="443116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22FE4B-E207-4441-8639-E0615D1FB34E}"/>
                </a:ext>
              </a:extLst>
            </p:cNvPr>
            <p:cNvSpPr/>
            <p:nvPr/>
          </p:nvSpPr>
          <p:spPr>
            <a:xfrm>
              <a:off x="1558974" y="427876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B57C7D-C297-446F-8FE9-38B99DFAF4F9}"/>
              </a:ext>
            </a:extLst>
          </p:cNvPr>
          <p:cNvGrpSpPr/>
          <p:nvPr/>
        </p:nvGrpSpPr>
        <p:grpSpPr>
          <a:xfrm>
            <a:off x="1356916" y="3647199"/>
            <a:ext cx="1585289" cy="533400"/>
            <a:chOff x="1371600" y="3505200"/>
            <a:chExt cx="1752600" cy="533400"/>
          </a:xfrm>
        </p:grpSpPr>
        <p:cxnSp>
          <p:nvCxnSpPr>
            <p:cNvPr id="59" name="Curved Connector 53">
              <a:extLst>
                <a:ext uri="{FF2B5EF4-FFF2-40B4-BE49-F238E27FC236}">
                  <a16:creationId xmlns:a16="http://schemas.microsoft.com/office/drawing/2014/main" id="{283E543F-E734-47C9-B4A7-209169CB7C8D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99AC52F-EC17-4E8B-AB20-4B678C0FB21C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0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three instructions will be repeated until the condition fails</a:t>
            </a:r>
            <a:endParaRPr lang="en-US" sz="2400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779373" y="4393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779373" y="4012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6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(14/15)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5"/>
            <a:ext cx="8585200" cy="1302999"/>
          </a:xfrm>
        </p:spPr>
        <p:txBody>
          <a:bodyPr>
            <a:normAutofit lnSpcReduction="100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now move back the values from register to their “home” in memory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Similarly for “r1” to “res”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569307" cy="320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804086" y="4393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804086" y="4012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64D43FC-EF21-40FC-B627-DE38393E3419}"/>
              </a:ext>
            </a:extLst>
          </p:cNvPr>
          <p:cNvSpPr/>
          <p:nvPr/>
        </p:nvSpPr>
        <p:spPr>
          <a:xfrm>
            <a:off x="6168519" y="4438217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1A190-6F52-419A-BC45-5EABF977F20E}"/>
              </a:ext>
            </a:extLst>
          </p:cNvPr>
          <p:cNvGrpSpPr/>
          <p:nvPr/>
        </p:nvGrpSpPr>
        <p:grpSpPr>
          <a:xfrm>
            <a:off x="1431419" y="3753978"/>
            <a:ext cx="4724400" cy="1371600"/>
            <a:chOff x="1676400" y="3581400"/>
            <a:chExt cx="4724400" cy="13716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257449-DDB0-4820-A782-11F2860E5C4C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DFA464-2DEE-40F4-A2C6-9B3A88B4C809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4">
              <a:extLst>
                <a:ext uri="{FF2B5EF4-FFF2-40B4-BE49-F238E27FC236}">
                  <a16:creationId xmlns:a16="http://schemas.microsoft.com/office/drawing/2014/main" id="{9CBF158A-2548-4B3B-B91A-7873ADA132E5}"/>
                </a:ext>
              </a:extLst>
            </p:cNvPr>
            <p:cNvCxnSpPr/>
            <p:nvPr/>
          </p:nvCxnSpPr>
          <p:spPr>
            <a:xfrm rot="10800000" flipV="1">
              <a:off x="1676400" y="3581400"/>
              <a:ext cx="609600" cy="3048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365BCF-87DE-41F4-927C-938A9043132A}"/>
                </a:ext>
              </a:extLst>
            </p:cNvPr>
            <p:cNvCxnSpPr/>
            <p:nvPr/>
          </p:nvCxnSpPr>
          <p:spPr>
            <a:xfrm flipH="1" flipV="1">
              <a:off x="2286000" y="3581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998996B-7390-4E64-BEC6-9928B62D4E14}"/>
              </a:ext>
            </a:extLst>
          </p:cNvPr>
          <p:cNvSpPr/>
          <p:nvPr/>
        </p:nvSpPr>
        <p:spPr>
          <a:xfrm>
            <a:off x="6155819" y="5047817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883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Summary </a:t>
            </a:r>
            <a:r>
              <a:rPr lang="en-SG" sz="2800" dirty="0">
                <a:solidFill>
                  <a:srgbClr val="0000FF"/>
                </a:solidFill>
              </a:rPr>
              <a:t>(15/15)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58DB54D-15B2-4AAC-B083-10B7E17A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3"/>
            <a:ext cx="8382000" cy="4958322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stored-memory concept: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Both </a:t>
            </a:r>
            <a:r>
              <a:rPr lang="en-US" sz="2400" b="1" dirty="0"/>
              <a:t>instruction</a:t>
            </a:r>
            <a:r>
              <a:rPr lang="en-US" sz="2400" dirty="0"/>
              <a:t> and </a:t>
            </a:r>
            <a:r>
              <a:rPr lang="en-US" sz="2400" b="1" dirty="0"/>
              <a:t>data</a:t>
            </a:r>
            <a:r>
              <a:rPr lang="en-US" sz="2400" dirty="0"/>
              <a:t> are stored in memory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load-store model: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Limit memory operations and relies on registers for storage during execution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major types of assembly instruction: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Memory: </a:t>
            </a:r>
            <a:r>
              <a:rPr lang="en-US" sz="2400" dirty="0"/>
              <a:t>Move values between memory and registers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Calculation:</a:t>
            </a:r>
            <a:r>
              <a:rPr lang="en-US" sz="2400" dirty="0"/>
              <a:t> Arithmetic and other operations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Control flow: </a:t>
            </a:r>
            <a:r>
              <a:rPr lang="en-US" sz="2400" dirty="0"/>
              <a:t>Change the sequential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5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54EFEBCB-D21B-4B3A-9056-8AE339DFB16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Fast memories in the processor: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are transferred from memory to registers for faster processing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Limited in number: 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typical architecture has 16 to 32 registers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Compiler associates variables in program with registers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Registers have </a:t>
            </a:r>
            <a:r>
              <a:rPr lang="en-US" b="1" dirty="0"/>
              <a:t>no data type</a:t>
            </a:r>
            <a:endParaRPr lang="en-US" dirty="0"/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Unlike program variables!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Machine/Assembly instruction assumes the data stored in the register is of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2260850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86DD8E0F-8642-404A-860B-E5477913EF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There are </a:t>
            </a:r>
            <a:r>
              <a:rPr lang="en-US" b="1" dirty="0"/>
              <a:t>32 registers</a:t>
            </a:r>
            <a:r>
              <a:rPr lang="en-US" dirty="0"/>
              <a:t> in </a:t>
            </a:r>
            <a:r>
              <a:rPr lang="en-US" b="1" dirty="0"/>
              <a:t>MIPS</a:t>
            </a:r>
            <a:r>
              <a:rPr lang="en-US" dirty="0"/>
              <a:t> assembly language: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Can be referred by a number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OR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Referred by a name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$a0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dirty="0"/>
              <a:t>)</a:t>
            </a:r>
          </a:p>
        </p:txBody>
      </p: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36BE3F96-3908-4ED8-9EDF-122CA3BAE37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38400"/>
          <a:ext cx="4071937" cy="2744471"/>
        </p:xfrm>
        <a:graphic>
          <a:graphicData uri="http://schemas.openxmlformats.org/drawingml/2006/table">
            <a:tbl>
              <a:tblPr/>
              <a:tblGrid>
                <a:gridCol w="11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$v0-$v1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$a0-$a3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$t0-$t7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$s0-$s7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Group 34">
            <a:extLst>
              <a:ext uri="{FF2B5EF4-FFF2-40B4-BE49-F238E27FC236}">
                <a16:creationId xmlns:a16="http://schemas.microsoft.com/office/drawing/2014/main" id="{261E09F3-9DC6-4409-BDFB-D433181611C3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2438400"/>
          <a:ext cx="3809999" cy="2504441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$t8-$t9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Text Box 64">
            <a:extLst>
              <a:ext uri="{FF2B5EF4-FFF2-40B4-BE49-F238E27FC236}">
                <a16:creationId xmlns:a16="http://schemas.microsoft.com/office/drawing/2014/main" id="{7A0A8297-2A59-4905-8886-1CF344F2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14975"/>
            <a:ext cx="708342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$at (register 1) is reserved for the assembler.</a:t>
            </a:r>
          </a:p>
          <a:p>
            <a:r>
              <a:rPr lang="en-US" dirty="0"/>
              <a:t>$k0-$k1 (registers 26-27) are reserved for the operation system.</a:t>
            </a:r>
          </a:p>
        </p:txBody>
      </p:sp>
    </p:spTree>
    <p:extLst>
      <p:ext uri="{BB962C8B-B14F-4D97-AF65-F5344CB8AC3E}">
        <p14:creationId xmlns:p14="http://schemas.microsoft.com/office/powerpoint/2010/main" val="7696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MIPS Assembly Language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87D48F0-1C84-496B-B591-71881C107ED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instruction executes a simple command 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Usually has a counterpart in high level programming languages like C/C++, Java </a:t>
            </a:r>
            <a:r>
              <a:rPr lang="en-US" sz="2200" dirty="0" err="1"/>
              <a:t>etc</a:t>
            </a:r>
            <a:endParaRPr lang="en-US" sz="2200" dirty="0"/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line of assembly code contains at most 1 instruction</a:t>
            </a:r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>
                <a:cs typeface="Courier New" pitchFamily="49" charset="0"/>
              </a:rPr>
              <a:t>(hex-sign) </a:t>
            </a:r>
            <a:r>
              <a:rPr lang="en-US" sz="2800" dirty="0"/>
              <a:t>is used for comments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Anything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dirty="0"/>
              <a:t> to end of line is a comment and will be ignored by the assembler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6EF07E94-8924-4BB4-BD52-C7137D31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20359"/>
            <a:ext cx="6248400" cy="70788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$s1 + $s2</a:t>
            </a:r>
          </a:p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$s0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 $t0 - $s3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General Instruction Syntax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3DA11F0-DAA0-4A9E-8584-A47BDB184DC1}"/>
              </a:ext>
            </a:extLst>
          </p:cNvPr>
          <p:cNvSpPr txBox="1">
            <a:spLocks noChangeArrowheads="1"/>
          </p:cNvSpPr>
          <p:nvPr/>
        </p:nvSpPr>
        <p:spPr>
          <a:xfrm>
            <a:off x="1583724" y="1460642"/>
            <a:ext cx="6248400" cy="685800"/>
          </a:xfrm>
          <a:prstGeom prst="rect">
            <a:avLst/>
          </a:prstGeom>
          <a:solidFill>
            <a:srgbClr val="FFFFCC"/>
          </a:solidFill>
          <a:ln>
            <a:solidFill>
              <a:schemeClr val="accent5"/>
            </a:solidFill>
          </a:ln>
        </p:spPr>
        <p:txBody>
          <a:bodyPr vert="horz" wrap="none" lIns="91440" tIns="91440" rIns="91440" bIns="9144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600" dirty="0"/>
              <a:t> </a:t>
            </a:r>
            <a:r>
              <a:rPr lang="en-US" sz="3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  </a:t>
            </a:r>
            <a:r>
              <a:rPr lang="en-US" sz="3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159D5CD1-FEED-4990-A593-55706B76A21D}"/>
              </a:ext>
            </a:extLst>
          </p:cNvPr>
          <p:cNvGrpSpPr>
            <a:grpSpLocks/>
          </p:cNvGrpSpPr>
          <p:nvPr/>
        </p:nvGrpSpPr>
        <p:grpSpPr bwMode="auto">
          <a:xfrm>
            <a:off x="220063" y="2070242"/>
            <a:ext cx="2765423" cy="1402427"/>
            <a:chOff x="53" y="1152"/>
            <a:chExt cx="1742" cy="1140"/>
          </a:xfrm>
        </p:grpSpPr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EE2B7DCB-70EC-4BF8-B689-32DB08A29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152"/>
              <a:ext cx="528" cy="7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FE46B010-D91C-46F4-BEDC-E86BD8CD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1917"/>
              <a:ext cx="1742" cy="37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Operation (op)</a:t>
              </a:r>
            </a:p>
          </p:txBody>
        </p:sp>
      </p:grpSp>
      <p:grpSp>
        <p:nvGrpSpPr>
          <p:cNvPr id="17" name="Group 20">
            <a:extLst>
              <a:ext uri="{FF2B5EF4-FFF2-40B4-BE49-F238E27FC236}">
                <a16:creationId xmlns:a16="http://schemas.microsoft.com/office/drawing/2014/main" id="{6FD9425C-BFA4-46D4-AC44-B5F5EC4E3720}"/>
              </a:ext>
            </a:extLst>
          </p:cNvPr>
          <p:cNvGrpSpPr>
            <a:grpSpLocks/>
          </p:cNvGrpSpPr>
          <p:nvPr/>
        </p:nvGrpSpPr>
        <p:grpSpPr bwMode="auto">
          <a:xfrm>
            <a:off x="2650524" y="2070243"/>
            <a:ext cx="3013075" cy="1981199"/>
            <a:chOff x="1584" y="1152"/>
            <a:chExt cx="1898" cy="1670"/>
          </a:xfrm>
        </p:grpSpPr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F1042A56-EE0C-4106-A42D-EE5D8C09E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0" cy="1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3AE9E8F8-C135-4F07-B4E5-B4BD386D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1898" cy="5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Destination</a:t>
              </a:r>
            </a:p>
            <a:p>
              <a:pPr algn="ctr"/>
              <a:r>
                <a:rPr lang="en-US" sz="2400" b="1" dirty="0">
                  <a:latin typeface="Verdana" pitchFamily="34" charset="0"/>
                </a:rPr>
                <a:t>(gets the result)</a:t>
              </a:r>
            </a:p>
          </p:txBody>
        </p: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id="{563486AC-A685-48C5-BEA1-43D6A9D63CED}"/>
              </a:ext>
            </a:extLst>
          </p:cNvPr>
          <p:cNvGrpSpPr>
            <a:grpSpLocks/>
          </p:cNvGrpSpPr>
          <p:nvPr/>
        </p:nvGrpSpPr>
        <p:grpSpPr bwMode="auto">
          <a:xfrm>
            <a:off x="5165124" y="2070242"/>
            <a:ext cx="1682750" cy="1371600"/>
            <a:chOff x="3168" y="1152"/>
            <a:chExt cx="1060" cy="1076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240425E3-C808-448D-ACE4-02CC90D12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52"/>
              <a:ext cx="48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5AEC4399-0D2C-42AF-ABB3-B3474934E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4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1</a:t>
              </a: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7E6C020F-52A0-469E-8234-A275E9EAB753}"/>
              </a:ext>
            </a:extLst>
          </p:cNvPr>
          <p:cNvGrpSpPr>
            <a:grpSpLocks/>
          </p:cNvGrpSpPr>
          <p:nvPr/>
        </p:nvGrpSpPr>
        <p:grpSpPr bwMode="auto">
          <a:xfrm>
            <a:off x="6736749" y="2070242"/>
            <a:ext cx="1682750" cy="1041400"/>
            <a:chOff x="4158" y="1152"/>
            <a:chExt cx="1060" cy="656"/>
          </a:xfrm>
        </p:grpSpPr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65DB1615-645F-4AAD-8525-6C5AD92A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152"/>
              <a:ext cx="576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3893A5F2-5853-42E9-99D8-D91B42592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152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2</a:t>
              </a:r>
            </a:p>
          </p:txBody>
        </p:sp>
      </p:grpSp>
      <p:sp>
        <p:nvSpPr>
          <p:cNvPr id="33" name="Text Box 15">
            <a:extLst>
              <a:ext uri="{FF2B5EF4-FFF2-40B4-BE49-F238E27FC236}">
                <a16:creationId xmlns:a16="http://schemas.microsoft.com/office/drawing/2014/main" id="{A0EA5A35-A401-47E2-86AC-EF59E094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508" y="4280042"/>
            <a:ext cx="4710241" cy="641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Courier New" pitchFamily="49" charset="0"/>
              </a:rPr>
              <a:t>$s0 </a:t>
            </a:r>
            <a:r>
              <a:rPr lang="en-US" sz="3600" b="1" dirty="0">
                <a:latin typeface="Courier New" pitchFamily="49" charset="0"/>
              </a:rPr>
              <a:t>=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$s1 </a:t>
            </a:r>
            <a:r>
              <a:rPr lang="en-US" sz="3600" b="1" dirty="0">
                <a:latin typeface="Courier New" pitchFamily="49" charset="0"/>
              </a:rPr>
              <a:t>+</a:t>
            </a:r>
            <a:r>
              <a:rPr lang="en-US" sz="3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sp>
        <p:nvSpPr>
          <p:cNvPr id="34" name="Rounded Rectangle 21">
            <a:extLst>
              <a:ext uri="{FF2B5EF4-FFF2-40B4-BE49-F238E27FC236}">
                <a16:creationId xmlns:a16="http://schemas.microsoft.com/office/drawing/2014/main" id="{F1A1ED85-8DFD-4414-A27E-C320D9C050F3}"/>
              </a:ext>
            </a:extLst>
          </p:cNvPr>
          <p:cNvSpPr/>
          <p:nvPr/>
        </p:nvSpPr>
        <p:spPr>
          <a:xfrm>
            <a:off x="457200" y="5181600"/>
            <a:ext cx="82296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Naturally, most of the MIPS arithmetic/logic operations have three operands: </a:t>
            </a:r>
            <a:r>
              <a:rPr lang="en-US" sz="2400" b="1" dirty="0">
                <a:solidFill>
                  <a:srgbClr val="006600"/>
                </a:solidFill>
              </a:rPr>
              <a:t>2 sources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1 destination</a:t>
            </a:r>
          </a:p>
        </p:txBody>
      </p:sp>
    </p:spTree>
    <p:extLst>
      <p:ext uri="{BB962C8B-B14F-4D97-AF65-F5344CB8AC3E}">
        <p14:creationId xmlns:p14="http://schemas.microsoft.com/office/powerpoint/2010/main" val="41969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Arithmetic Operation: </a:t>
            </a:r>
            <a:r>
              <a:rPr lang="en-SG" sz="3600" b="1" dirty="0">
                <a:solidFill>
                  <a:srgbClr val="0000FF"/>
                </a:solidFill>
              </a:rPr>
              <a:t>Addition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C9767D-3E17-418D-8126-66B6C2D2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19632"/>
            <a:ext cx="8229600" cy="3511293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assume the values of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" are loaded into registers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$s2</a:t>
            </a:r>
            <a:r>
              <a:rPr lang="en-US" dirty="0"/>
              <a:t>"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/>
              <a:t>variable mapping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Actual code to perform the loading will be shown later in </a:t>
            </a:r>
            <a:r>
              <a:rPr lang="en-US" b="1" i="1" dirty="0"/>
              <a:t>memory instruction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Important concept: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MIPS arithmetic operations are mainly </a:t>
            </a:r>
            <a:r>
              <a:rPr lang="en-US" dirty="0">
                <a:solidFill>
                  <a:srgbClr val="C00000"/>
                </a:solidFill>
              </a:rPr>
              <a:t>register-to-register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9B84C6-ECCC-461D-9312-1E737E4C7EA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74515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61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Welcome </a:t>
            </a:r>
            <a:r>
              <a:rPr lang="mr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–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This Lecture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BCCCC"/>
                </a:solidFill>
              </a:rPr>
              <a:t>Introduction </a:t>
            </a:r>
            <a:r>
              <a:rPr lang="mr-IN" dirty="0">
                <a:solidFill>
                  <a:srgbClr val="CBCCCC"/>
                </a:solidFill>
              </a:rPr>
              <a:t>–</a:t>
            </a:r>
            <a:r>
              <a:rPr lang="en-US" dirty="0">
                <a:solidFill>
                  <a:srgbClr val="CBCCCC"/>
                </a:solidFill>
              </a:rPr>
              <a:t> Basic Ideas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BCCCC"/>
                </a:solidFill>
              </a:rPr>
              <a:t>Number Systems </a:t>
            </a:r>
            <a:r>
              <a:rPr lang="mr-IN" dirty="0">
                <a:solidFill>
                  <a:srgbClr val="CBCCCC"/>
                </a:solidFill>
              </a:rPr>
              <a:t>–</a:t>
            </a:r>
            <a:r>
              <a:rPr lang="en-US" dirty="0">
                <a:solidFill>
                  <a:srgbClr val="CBCCCC"/>
                </a:solidFill>
              </a:rPr>
              <a:t> Everything is numbers!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BCCCC"/>
                </a:solidFill>
              </a:rPr>
              <a:t>C and Hardware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3298"/>
                </a:solidFill>
              </a:rPr>
              <a:t>MIPS Assembly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Instruction Set Architecture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Datapath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Processor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Boolean Algebra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Simplification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Combinational Circuit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MSI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Sequential Circuit Design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60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Arithmetic Operation: </a:t>
            </a:r>
            <a:r>
              <a:rPr lang="en-SG" sz="3600" b="1" dirty="0">
                <a:solidFill>
                  <a:srgbClr val="0000FF"/>
                </a:solidFill>
              </a:rPr>
              <a:t>Subtraction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7669112-628F-4D89-BB3D-CB996A9798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59664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Positions of</a:t>
            </a:r>
            <a:r>
              <a:rPr lang="en-US" sz="2800" b="1" dirty="0">
                <a:solidFill>
                  <a:srgbClr val="3333FF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$s1 </a:t>
            </a:r>
            <a:r>
              <a:rPr lang="en-US" sz="2800" dirty="0">
                <a:sym typeface="Wingdings" pitchFamily="2" charset="2"/>
              </a:rPr>
              <a:t>and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 $s2 </a:t>
            </a:r>
            <a:r>
              <a:rPr lang="en-US" sz="2800" dirty="0">
                <a:sym typeface="Wingdings" pitchFamily="2" charset="2"/>
              </a:rPr>
              <a:t>(i.e., source1 and source2) are important for subtraction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3339F1E-36A8-4194-9C06-860FFB0D92B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386840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-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sub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  <a:endParaRPr lang="en-US" sz="2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85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67504BE-EDD2-4926-88FE-E44E84F07F9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291559"/>
            <a:ext cx="8229600" cy="285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MIPS instruction can handle at most two source operands</a:t>
            </a:r>
          </a:p>
          <a:p>
            <a:pPr marL="630238" indent="-444500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b="1" dirty="0">
                <a:sym typeface="Wingdings" pitchFamily="2" charset="2"/>
              </a:rPr>
              <a:t>Need to b</a:t>
            </a:r>
            <a:r>
              <a:rPr lang="en-US" b="1" dirty="0"/>
              <a:t>reak a complex statement into multiple MIPS instructions</a:t>
            </a:r>
            <a:endParaRPr lang="en-US" b="1" dirty="0">
              <a:latin typeface="Courier New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54784C-A30E-4EA5-A6B4-0357E06E6896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34159"/>
          <a:ext cx="8077200" cy="1685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 -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 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E6B0C4-9D28-42D8-AD81-0E0462A4CB87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972404"/>
          <a:ext cx="533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add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$s2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= b + c</a:t>
                      </a:r>
                    </a:p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sub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$t0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$s3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a =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- 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C43A2C65-77D1-4CB2-BE12-943E41CDD33D}"/>
              </a:ext>
            </a:extLst>
          </p:cNvPr>
          <p:cNvSpPr/>
          <p:nvPr/>
        </p:nvSpPr>
        <p:spPr>
          <a:xfrm>
            <a:off x="6248400" y="5002884"/>
            <a:ext cx="2590800" cy="1143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temporary registers </a:t>
            </a:r>
            <a:r>
              <a:rPr lang="en-US" b="1" dirty="0">
                <a:solidFill>
                  <a:schemeClr val="tx1"/>
                </a:solidFill>
              </a:rPr>
              <a:t>$t0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$t7 </a:t>
            </a:r>
            <a:r>
              <a:rPr lang="en-US" dirty="0">
                <a:solidFill>
                  <a:schemeClr val="tx1"/>
                </a:solidFill>
              </a:rPr>
              <a:t>for intermediate results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Example </a:t>
            </a:r>
            <a:r>
              <a:rPr lang="en-SG" sz="3200" dirty="0">
                <a:solidFill>
                  <a:srgbClr val="0000FF"/>
                </a:solidFill>
              </a:rPr>
              <a:t>(2/3)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704F98-4419-4378-B1A5-FD818CBC13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20762"/>
            <a:ext cx="8229600" cy="300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Break it up into multiple instructions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two temporary registers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7ED22B-CC54-4D93-B055-2781045905F1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363362"/>
          <a:ext cx="80772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f = (g + h) – (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j);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j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C94D60B-F7CB-4D92-87A2-434F6737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87562"/>
            <a:ext cx="69342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tmp0 = g + h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$s4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tmp1 =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+ j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f = tmp0 – tmp1</a:t>
            </a:r>
          </a:p>
        </p:txBody>
      </p:sp>
    </p:spTree>
    <p:extLst>
      <p:ext uri="{BB962C8B-B14F-4D97-AF65-F5344CB8AC3E}">
        <p14:creationId xmlns:p14="http://schemas.microsoft.com/office/powerpoint/2010/main" val="26519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Exercise </a:t>
            </a:r>
            <a:r>
              <a:rPr lang="en-SG" sz="3200" dirty="0">
                <a:solidFill>
                  <a:srgbClr val="0000FF"/>
                </a:solidFill>
              </a:rPr>
              <a:t>(3/3)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74DB9B0-D2C6-456E-9C1C-5814422D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5043D9C-5D1A-4304-B652-08901B63369F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474515"/>
          <a:ext cx="8001000" cy="194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21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a + b + c + d;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762D95-8D85-4523-A361-C3E5614AE44C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4068123"/>
          <a:ext cx="8001000" cy="17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00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(a – b) + c;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EA91D9-AC69-4AAC-A805-3CB21519E9C3}"/>
              </a:ext>
            </a:extLst>
          </p:cNvPr>
          <p:cNvCxnSpPr/>
          <p:nvPr/>
        </p:nvCxnSpPr>
        <p:spPr>
          <a:xfrm>
            <a:off x="342900" y="3726769"/>
            <a:ext cx="8534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118F06-E9B3-49AC-8A8C-9B3B9BB04BB9}"/>
              </a:ext>
            </a:extLst>
          </p:cNvPr>
          <p:cNvSpPr txBox="1"/>
          <p:nvPr/>
        </p:nvSpPr>
        <p:spPr>
          <a:xfrm>
            <a:off x="1257300" y="2632763"/>
            <a:ext cx="3048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endParaRPr lang="en-SG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8583A-032F-4E23-B7BB-7E7180E40469}"/>
              </a:ext>
            </a:extLst>
          </p:cNvPr>
          <p:cNvSpPr txBox="1"/>
          <p:nvPr/>
        </p:nvSpPr>
        <p:spPr>
          <a:xfrm>
            <a:off x="1257300" y="5293175"/>
            <a:ext cx="3048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FA60DA00-BA02-4873-80E3-C8E5ECB8A6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9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5.5 Constant/Immediate Operands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FD0B83-3116-43B4-BBCC-8296811D25D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533134"/>
            <a:ext cx="8229600" cy="363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Immediate</a:t>
            </a:r>
            <a:r>
              <a:rPr lang="en-US" dirty="0"/>
              <a:t> values are numerical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Frequently used in operations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MIPS supplies a set of operations specially for them</a:t>
            </a:r>
            <a:endParaRPr lang="en-US" dirty="0"/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“Add immediate”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 is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instruction;</a:t>
            </a:r>
            <a:br>
              <a:rPr lang="en-US" dirty="0"/>
            </a:br>
            <a:r>
              <a:rPr lang="en-US" dirty="0"/>
              <a:t>but source2 is a constant instead of register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The constant ranges from </a:t>
            </a:r>
            <a:r>
              <a:rPr lang="en-US" b="1" dirty="0">
                <a:solidFill>
                  <a:srgbClr val="C00000"/>
                </a:solidFill>
              </a:rPr>
              <a:t>[-2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 to 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-1]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3989B-EA47-45C4-9223-D462F542D31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95400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a + 4;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</a:t>
                      </a:r>
                      <a:r>
                        <a:rPr 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4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457201" y="5505220"/>
            <a:ext cx="5424617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Can you guess what number system is used?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5E1D5923-6163-405E-ABF2-9DE71C17A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457200" y="6012737"/>
            <a:ext cx="5424617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16-bit 2s complement number system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3789C6B-83BD-426C-A86A-7C5EBA81F9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5958016" y="5505220"/>
            <a:ext cx="2940909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There’s no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subi</a:t>
            </a:r>
            <a:r>
              <a:rPr lang="en-SG" sz="2000" dirty="0"/>
              <a:t>. Why?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5958016" y="6012737"/>
            <a:ext cx="2940908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Use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solidFill>
                  <a:srgbClr val="660066"/>
                </a:solidFill>
                <a:latin typeface="+mj-lt"/>
                <a:cs typeface="Courier New" pitchFamily="49" charset="0"/>
              </a:rPr>
              <a:t> </a:t>
            </a:r>
            <a:r>
              <a:rPr lang="en-SG" sz="2000" dirty="0"/>
              <a:t>with negative constant</a:t>
            </a:r>
          </a:p>
        </p:txBody>
      </p:sp>
    </p:spTree>
    <p:extLst>
      <p:ext uri="{BB962C8B-B14F-4D97-AF65-F5344CB8AC3E}">
        <p14:creationId xmlns:p14="http://schemas.microsoft.com/office/powerpoint/2010/main" val="18892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5.6 Register Zero ($0 or $zero)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0DD98D4-A0C2-4EBC-B11C-75432555A36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458200" cy="111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zero (0), appears very often in code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register zero (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$0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$zero</a:t>
            </a:r>
            <a:r>
              <a:rPr lang="en-US" dirty="0"/>
              <a:t>) which always have the </a:t>
            </a:r>
            <a:r>
              <a:rPr lang="en-US" b="1" dirty="0"/>
              <a:t>value 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396ED3-0F44-41B5-8A85-19A52A01433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124329"/>
          <a:ext cx="8001000" cy="173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7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f = g;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add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$zero</a:t>
                      </a: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  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 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40CD8AD9-A3FC-47FD-9471-894484AA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63914"/>
            <a:ext cx="8229600" cy="96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above assignment is so common that MIPS has an equivalent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 instruction 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CD0C3E-BEE3-4D8D-88F7-C670E77DEEB7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5033318"/>
          <a:ext cx="3276600" cy="9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move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endParaRPr lang="en-US" sz="2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0ABD8567-BE4C-4BD5-A0B0-5A35AC281B03}"/>
              </a:ext>
            </a:extLst>
          </p:cNvPr>
          <p:cNvSpPr/>
          <p:nvPr/>
        </p:nvSpPr>
        <p:spPr>
          <a:xfrm>
            <a:off x="4267200" y="4957118"/>
            <a:ext cx="4572000" cy="1295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Pseudo-Instruction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"Fake" instruction that gets translated to corresponding MIPS instruction(s). Provided for convenience in coding only.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2C079A7-5484-4A27-BB6F-3CB7962FCA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2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229600" cy="227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Arithmetic instructions view the content of a register as a single quantity (signed or unsigned integer)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New perspective: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View register as 32 raw bits rather than as a single 32-bit number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Possible to operate on individual bits or bytes within a word</a:t>
            </a:r>
          </a:p>
        </p:txBody>
      </p:sp>
      <p:graphicFrame>
        <p:nvGraphicFramePr>
          <p:cNvPr id="28" name="Group 80">
            <a:extLst>
              <a:ext uri="{FF2B5EF4-FFF2-40B4-BE49-F238E27FC236}">
                <a16:creationId xmlns:a16="http://schemas.microsoft.com/office/drawing/2014/main" id="{C621DD25-AFAA-4BCF-9C7F-4B24BF3243CC}"/>
              </a:ext>
            </a:extLst>
          </p:cNvPr>
          <p:cNvGraphicFramePr>
            <a:graphicFrameLocks/>
          </p:cNvGraphicFramePr>
          <p:nvPr/>
        </p:nvGraphicFramePr>
        <p:xfrm>
          <a:off x="457200" y="3267694"/>
          <a:ext cx="8382000" cy="3078480"/>
        </p:xfrm>
        <a:graphic>
          <a:graphicData uri="http://schemas.openxmlformats.org/drawingml/2006/table">
            <a:tbl>
              <a:tblPr/>
              <a:tblGrid>
                <a:gridCol w="197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Logical 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Java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MIPS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&gt;&gt;,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srl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NOT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  <a:endParaRPr kumimoji="0" 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XOR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00335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7EF85A-F134-465C-BEA1-E41E0BA058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346174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>
                <a:solidFill>
                  <a:srgbClr val="C00000"/>
                </a:solidFill>
                <a:latin typeface="Verdana" pitchFamily="34" charset="0"/>
              </a:rPr>
              <a:t>*</a:t>
            </a:r>
            <a:r>
              <a:rPr lang="en-US" sz="1600" dirty="0"/>
              <a:t>with some tricks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99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tables of logical operations</a:t>
            </a:r>
          </a:p>
          <a:p>
            <a:pPr marL="633095" lvl="1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0 represents false; 1 represents true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97251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AND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27803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OR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9522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NOR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62780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XOR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6554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AND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554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NOR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XOR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2F1120B-6B59-4E9E-915C-2D7BC1DA42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07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57C537CE-2B47-4A36-BD23-DF0F9A56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03315"/>
            <a:ext cx="8229600" cy="685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 Shift bits in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 to the left by 4 positions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961447-4945-4DEA-9601-231576AFDC3B}"/>
              </a:ext>
            </a:extLst>
          </p:cNvPr>
          <p:cNvGrpSpPr/>
          <p:nvPr/>
        </p:nvGrpSpPr>
        <p:grpSpPr>
          <a:xfrm>
            <a:off x="609600" y="1474515"/>
            <a:ext cx="7924800" cy="1524000"/>
            <a:chOff x="304800" y="3886200"/>
            <a:chExt cx="8077200" cy="15240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087E194E-2059-4B2C-9C35-142045C21C2D}"/>
                </a:ext>
              </a:extLst>
            </p:cNvPr>
            <p:cNvSpPr/>
            <p:nvPr/>
          </p:nvSpPr>
          <p:spPr>
            <a:xfrm>
              <a:off x="304800" y="3886200"/>
              <a:ext cx="8077200" cy="152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4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Move all the bits in a word to the left by a number of positions; fill the emptied positions with zeroes.</a:t>
              </a:r>
            </a:p>
          </p:txBody>
        </p:sp>
        <p:sp>
          <p:nvSpPr>
            <p:cNvPr id="12" name="Round Same Side Corner Rectangle 12">
              <a:extLst>
                <a:ext uri="{FF2B5EF4-FFF2-40B4-BE49-F238E27FC236}">
                  <a16:creationId xmlns:a16="http://schemas.microsoft.com/office/drawing/2014/main" id="{92619A3D-789E-4C6F-B955-F3AE6521243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C00000"/>
                  </a:solidFill>
                  <a:latin typeface="Courier New" pitchFamily="49" charset="0"/>
                </a:rPr>
                <a:t>sll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C00000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eft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31A35D-8361-47BF-9473-9AC94BC8B094}"/>
              </a:ext>
            </a:extLst>
          </p:cNvPr>
          <p:cNvGrpSpPr/>
          <p:nvPr/>
        </p:nvGrpSpPr>
        <p:grpSpPr>
          <a:xfrm>
            <a:off x="533400" y="4065315"/>
            <a:ext cx="8077200" cy="381000"/>
            <a:chOff x="533400" y="3505200"/>
            <a:chExt cx="8077200" cy="381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5CBE18-3417-45E3-A3D4-AF6263C81438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1011 1000 0000 0000 0000 0000 0000 1001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3E9642-9099-493F-BDA4-4FA12C404E24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$s0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6D804-3A38-4602-9F96-AEFD75BB6EAA}"/>
              </a:ext>
            </a:extLst>
          </p:cNvPr>
          <p:cNvSpPr/>
          <p:nvPr/>
        </p:nvSpPr>
        <p:spPr>
          <a:xfrm>
            <a:off x="1295400" y="5513115"/>
            <a:ext cx="7315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1000 0000 0000 0000 0000 0000 1001 0000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A9779-05EB-47A7-85EA-792070339110}"/>
              </a:ext>
            </a:extLst>
          </p:cNvPr>
          <p:cNvSpPr/>
          <p:nvPr/>
        </p:nvSpPr>
        <p:spPr>
          <a:xfrm>
            <a:off x="533400" y="5513115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8" name="Group 46">
            <a:extLst>
              <a:ext uri="{FF2B5EF4-FFF2-40B4-BE49-F238E27FC236}">
                <a16:creationId xmlns:a16="http://schemas.microsoft.com/office/drawing/2014/main" id="{0E8799EE-D8B1-4277-BD51-B8D6CB86E95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46315"/>
            <a:ext cx="6096000" cy="1066800"/>
            <a:chOff x="864" y="2256"/>
            <a:chExt cx="3840" cy="624"/>
          </a:xfrm>
        </p:grpSpPr>
        <p:sp>
          <p:nvSpPr>
            <p:cNvPr id="19" name="Line 42">
              <a:extLst>
                <a:ext uri="{FF2B5EF4-FFF2-40B4-BE49-F238E27FC236}">
                  <a16:creationId xmlns:a16="http://schemas.microsoft.com/office/drawing/2014/main" id="{F1688828-C007-45D9-9640-94ACC0AFC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" name="Line 43">
              <a:extLst>
                <a:ext uri="{FF2B5EF4-FFF2-40B4-BE49-F238E27FC236}">
                  <a16:creationId xmlns:a16="http://schemas.microsoft.com/office/drawing/2014/main" id="{ADCF91FA-756C-471D-9F81-0D535BD18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Snip Single Corner Rectangle 26">
            <a:extLst>
              <a:ext uri="{FF2B5EF4-FFF2-40B4-BE49-F238E27FC236}">
                <a16:creationId xmlns:a16="http://schemas.microsoft.com/office/drawing/2014/main" id="{6BC0C119-416E-421A-B736-CC462DAC6040}"/>
              </a:ext>
            </a:extLst>
          </p:cNvPr>
          <p:cNvSpPr/>
          <p:nvPr/>
        </p:nvSpPr>
        <p:spPr>
          <a:xfrm>
            <a:off x="1981200" y="4674915"/>
            <a:ext cx="5943600" cy="457200"/>
          </a:xfrm>
          <a:prstGeom prst="snip1Rect">
            <a:avLst/>
          </a:prstGeom>
          <a:solidFill>
            <a:schemeClr val="bg1">
              <a:alpha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</a:rPr>
              <a:t>4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$t2 = $s0&lt;&lt;4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270BB26-378F-49EB-B88A-9EF3ED2E86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2C465-89F1-4FF0-B72A-A2FCEA198239}"/>
              </a:ext>
            </a:extLst>
          </p:cNvPr>
          <p:cNvGrpSpPr/>
          <p:nvPr/>
        </p:nvGrpSpPr>
        <p:grpSpPr>
          <a:xfrm>
            <a:off x="603155" y="1443565"/>
            <a:ext cx="7924800" cy="1219200"/>
            <a:chOff x="304800" y="3886200"/>
            <a:chExt cx="8077200" cy="1219200"/>
          </a:xfrm>
        </p:grpSpPr>
        <p:sp>
          <p:nvSpPr>
            <p:cNvPr id="24" name="Rounded Rectangle 9">
              <a:extLst>
                <a:ext uri="{FF2B5EF4-FFF2-40B4-BE49-F238E27FC236}">
                  <a16:creationId xmlns:a16="http://schemas.microsoft.com/office/drawing/2014/main" id="{49F46FAF-113E-4D16-BE6A-5201DC4AC878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Shifts right and fills emptied positions with zeroes.</a:t>
              </a:r>
            </a:p>
          </p:txBody>
        </p:sp>
        <p:sp>
          <p:nvSpPr>
            <p:cNvPr id="25" name="Round Same Side Corner Rectangle 10">
              <a:extLst>
                <a:ext uri="{FF2B5EF4-FFF2-40B4-BE49-F238E27FC236}">
                  <a16:creationId xmlns:a16="http://schemas.microsoft.com/office/drawing/2014/main" id="{188EBD98-B8F1-42B8-9651-E1245CD1070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660066"/>
                  </a:solidFill>
                  <a:latin typeface="Courier New" pitchFamily="49" charset="0"/>
                </a:rPr>
                <a:t>srl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660066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660066"/>
                  </a:solidFill>
                </a:rPr>
                <a:t>r</a:t>
              </a:r>
              <a:r>
                <a:rPr lang="en-US" sz="2800" kern="0" dirty="0">
                  <a:solidFill>
                    <a:prstClr val="black"/>
                  </a:solidFill>
                </a:rPr>
                <a:t>ight </a:t>
              </a:r>
              <a:r>
                <a:rPr lang="en-US" sz="2800" kern="0" dirty="0">
                  <a:solidFill>
                    <a:srgbClr val="660066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sp>
        <p:nvSpPr>
          <p:cNvPr id="26" name="Rectangle 3">
            <a:extLst>
              <a:ext uri="{FF2B5EF4-FFF2-40B4-BE49-F238E27FC236}">
                <a16:creationId xmlns:a16="http://schemas.microsoft.com/office/drawing/2014/main" id="{96DCCDEF-5A35-43CD-85AE-169009B918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872171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equivalent math operations for shifting </a:t>
            </a:r>
            <a:r>
              <a:rPr lang="en-US" sz="2800" dirty="0">
                <a:solidFill>
                  <a:srgbClr val="006600"/>
                </a:solidFill>
              </a:rPr>
              <a:t>left</a:t>
            </a:r>
            <a:r>
              <a:rPr lang="en-US" sz="2800" dirty="0"/>
              <a:t>/</a:t>
            </a:r>
            <a:r>
              <a:rPr lang="en-US" sz="2800" dirty="0">
                <a:solidFill>
                  <a:srgbClr val="0000FF"/>
                </a:solidFill>
              </a:rPr>
              <a:t>right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dirty="0"/>
              <a:t> bits? </a:t>
            </a:r>
            <a:r>
              <a:rPr lang="en-US" dirty="0"/>
              <a:t>Answer: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Shifting is faster than multiplication/division</a:t>
            </a:r>
          </a:p>
          <a:p>
            <a:pPr marL="630238" lvl="1" indent="-355600" fontAlgn="auto">
              <a:spcBef>
                <a:spcPts val="600"/>
              </a:spcBef>
              <a:spcAft>
                <a:spcPts val="0"/>
              </a:spcAft>
              <a:buFont typeface="Wingdings"/>
              <a:buChar char="è"/>
            </a:pPr>
            <a:r>
              <a:rPr lang="en-US" sz="2400" dirty="0"/>
              <a:t>Good compiler translates such multiplication/division into shift instructions</a:t>
            </a:r>
          </a:p>
          <a:p>
            <a:pPr fontAlgn="auto">
              <a:spcAft>
                <a:spcPts val="0"/>
              </a:spcAft>
              <a:buFont typeface="Wingdings"/>
              <a:buChar char="è"/>
            </a:pP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1CD9FA-1B53-4C2F-A4B7-B1BD44FB6F4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310571"/>
          <a:ext cx="7467600" cy="94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46">
                <a:tc>
                  <a:txBody>
                    <a:bodyPr/>
                    <a:lstStyle/>
                    <a:p>
                      <a:pPr marL="0" marR="0" lvl="0" indent="0" algn="ctr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 = a * 8;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sll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baseline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AFBE34D-A206-4B03-BA62-192E5D3CFD88}"/>
              </a:ext>
            </a:extLst>
          </p:cNvPr>
          <p:cNvSpPr txBox="1"/>
          <p:nvPr/>
        </p:nvSpPr>
        <p:spPr>
          <a:xfrm>
            <a:off x="5715000" y="3306541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Multiply</a:t>
            </a:r>
            <a:r>
              <a:rPr lang="en-SG" sz="2800" dirty="0">
                <a:solidFill>
                  <a:srgbClr val="C00000"/>
                </a:solidFill>
              </a:rPr>
              <a:t>/</a:t>
            </a:r>
            <a:r>
              <a:rPr lang="en-SG" sz="2800" dirty="0">
                <a:solidFill>
                  <a:srgbClr val="0000FF"/>
                </a:solidFill>
              </a:rPr>
              <a:t>divide</a:t>
            </a:r>
            <a:r>
              <a:rPr lang="en-SG" sz="2800" dirty="0">
                <a:solidFill>
                  <a:srgbClr val="C00000"/>
                </a:solidFill>
              </a:rPr>
              <a:t> by 2</a:t>
            </a:r>
            <a:r>
              <a:rPr lang="en-SG" sz="2800" i="1" baseline="300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D80466-E87B-40B8-8421-0460C6D3DB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6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dirty="0"/>
              <a:t>Instruction Set Architecture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Machine Code vs Assembly Language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Walkthrough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General Purpose Registers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	General Instruction Syntax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5.2	Arithmetic Operation: Addition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5.3 	Arithmetic Operation: Subtraction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5.4	Complex Expression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5.5	Constant/Immediate Operands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5.6	Register Zero ($0 or $zero)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1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D520A2-271F-4051-986A-D0483574E719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887363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E.g.: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br>
              <a:rPr lang="en-US" b="1" dirty="0">
                <a:solidFill>
                  <a:srgbClr val="660066"/>
                </a:solidFill>
                <a:latin typeface="Courier New" pitchFamily="49" charset="0"/>
              </a:rPr>
            </a:br>
            <a:endParaRPr 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F22C19A-8BFA-4A8D-9F6A-D3B0317D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68563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/>
              <a:t> can be used for </a:t>
            </a:r>
            <a:r>
              <a:rPr lang="en-US" sz="2400" dirty="0">
                <a:solidFill>
                  <a:srgbClr val="0000CC"/>
                </a:solidFill>
              </a:rPr>
              <a:t>masking </a:t>
            </a:r>
            <a:r>
              <a:rPr lang="en-US" sz="2400" dirty="0"/>
              <a:t>operation: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0s</a:t>
            </a:r>
            <a:r>
              <a:rPr lang="en-US" sz="2000" dirty="0"/>
              <a:t> into the positions to be ignored </a:t>
            </a:r>
            <a:r>
              <a:rPr lang="en-US" sz="2000" dirty="0">
                <a:sym typeface="Wingdings" pitchFamily="2" charset="2"/>
              </a:rPr>
              <a:t> bits will turn into 0s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1s</a:t>
            </a:r>
            <a:r>
              <a:rPr lang="en-US" sz="2000" dirty="0"/>
              <a:t> for interested positions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bits will remain the same as the original.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F32B7-1F2F-42C7-BFD9-EF2725F84A30}"/>
              </a:ext>
            </a:extLst>
          </p:cNvPr>
          <p:cNvGrpSpPr/>
          <p:nvPr/>
        </p:nvGrpSpPr>
        <p:grpSpPr>
          <a:xfrm>
            <a:off x="685800" y="1363363"/>
            <a:ext cx="7924800" cy="1371600"/>
            <a:chOff x="304800" y="3886200"/>
            <a:chExt cx="8077200" cy="1371600"/>
          </a:xfrm>
        </p:grpSpPr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3117E672-492F-451A-9C3C-3DA582204CFE}"/>
                </a:ext>
              </a:extLst>
            </p:cNvPr>
            <p:cNvSpPr/>
            <p:nvPr/>
          </p:nvSpPr>
          <p:spPr>
            <a:xfrm>
              <a:off x="304800" y="3886200"/>
              <a:ext cx="8077200" cy="1371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leaves a 1 only if both the bits of the operands are 1</a:t>
              </a:r>
            </a:p>
          </p:txBody>
        </p:sp>
        <p:sp>
          <p:nvSpPr>
            <p:cNvPr id="17" name="Round Same Side Corner Rectangle 10">
              <a:extLst>
                <a:ext uri="{FF2B5EF4-FFF2-40B4-BE49-F238E27FC236}">
                  <a16:creationId xmlns:a16="http://schemas.microsoft.com/office/drawing/2014/main" id="{7CC07BAA-A089-4916-B10B-708A5BF53CEF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</a:rPr>
                <a:t> 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36FE7-C48C-45A0-B352-B8AE69E84802}"/>
              </a:ext>
            </a:extLst>
          </p:cNvPr>
          <p:cNvGrpSpPr/>
          <p:nvPr/>
        </p:nvGrpSpPr>
        <p:grpSpPr>
          <a:xfrm>
            <a:off x="1066800" y="3420763"/>
            <a:ext cx="6934200" cy="381000"/>
            <a:chOff x="533400" y="3505200"/>
            <a:chExt cx="8077200" cy="381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41A63E-34BA-4E84-864A-06B171D91D76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0110 0011 0010 1111 00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0101 1001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C0A120-E67C-4DD1-92CE-A8AC6323019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10E5D5-D10A-4133-9533-0B13F4B49C81}"/>
              </a:ext>
            </a:extLst>
          </p:cNvPr>
          <p:cNvGrpSpPr/>
          <p:nvPr/>
        </p:nvGrpSpPr>
        <p:grpSpPr>
          <a:xfrm>
            <a:off x="1066800" y="3801763"/>
            <a:ext cx="6934200" cy="381000"/>
            <a:chOff x="533400" y="3505200"/>
            <a:chExt cx="8077200" cy="381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6D40F2-8CA7-48D7-8422-58D65222FDBD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00 0000 0000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BF2542-D813-4315-A8F1-B4E2BD87F7F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FE01D2-97FC-4055-9675-DBBD9770B2E5}"/>
              </a:ext>
            </a:extLst>
          </p:cNvPr>
          <p:cNvGrpSpPr/>
          <p:nvPr/>
        </p:nvGrpSpPr>
        <p:grpSpPr>
          <a:xfrm>
            <a:off x="1066800" y="4258963"/>
            <a:ext cx="6934200" cy="381000"/>
            <a:chOff x="533400" y="3505200"/>
            <a:chExt cx="8077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7092D5-12BF-4F4E-AFF1-BF866EAC27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9C8477-0F90-4DE3-878D-359FA22BD38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Rounded Rectangle 20">
            <a:extLst>
              <a:ext uri="{FF2B5EF4-FFF2-40B4-BE49-F238E27FC236}">
                <a16:creationId xmlns:a16="http://schemas.microsoft.com/office/drawing/2014/main" id="{D10518FB-7C32-45B6-AF1A-014170E4AAD6}"/>
              </a:ext>
            </a:extLst>
          </p:cNvPr>
          <p:cNvSpPr/>
          <p:nvPr/>
        </p:nvSpPr>
        <p:spPr>
          <a:xfrm>
            <a:off x="5245892" y="3344563"/>
            <a:ext cx="787138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25F5A-A926-4B60-9157-B04DFC35050D}"/>
              </a:ext>
            </a:extLst>
          </p:cNvPr>
          <p:cNvSpPr txBox="1"/>
          <p:nvPr/>
        </p:nvSpPr>
        <p:spPr>
          <a:xfrm>
            <a:off x="333632" y="3801763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mask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5A1054F-EA70-407F-B7F0-9601820E26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37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Exercise: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F0F448DD-45DC-4A8C-9C09-7881DF48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30532A49-F0F6-4697-8AD6-349020037B0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0518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are interested in the last 12 bits of the word in register </a:t>
            </a:r>
            <a:r>
              <a:rPr lang="en-US" sz="2800" b="1" dirty="0">
                <a:latin typeface="Courier New" pitchFamily="49" charset="0"/>
              </a:rPr>
              <a:t>$t1</a:t>
            </a:r>
            <a:r>
              <a:rPr lang="en-US" sz="2800" dirty="0"/>
              <a:t>. Result to be stored in </a:t>
            </a:r>
            <a:r>
              <a:rPr lang="en-US" sz="2800" b="1" dirty="0">
                <a:latin typeface="Courier New" pitchFamily="49" charset="0"/>
              </a:rPr>
              <a:t>$t0</a:t>
            </a:r>
            <a:r>
              <a:rPr lang="en-US" sz="2800" dirty="0"/>
              <a:t>.</a:t>
            </a:r>
            <a:endParaRPr lang="en-US" sz="2800" b="1" dirty="0">
              <a:latin typeface="Courier New" pitchFamily="49" charset="0"/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Q: </a:t>
            </a:r>
            <a:r>
              <a:rPr lang="en-US" sz="2400" dirty="0"/>
              <a:t>What’s the mask to use?</a:t>
            </a:r>
            <a:endParaRPr lang="en-US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</a:pPr>
            <a:endParaRPr lang="en-US" sz="20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0E4677-8521-403D-A86B-E0E84C76EE47}"/>
              </a:ext>
            </a:extLst>
          </p:cNvPr>
          <p:cNvGrpSpPr/>
          <p:nvPr/>
        </p:nvGrpSpPr>
        <p:grpSpPr>
          <a:xfrm>
            <a:off x="381000" y="2895600"/>
            <a:ext cx="8229600" cy="381000"/>
            <a:chOff x="365125" y="3505200"/>
            <a:chExt cx="9086851" cy="381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A60EDF-B484-42A0-974D-97F2C7286990}"/>
                </a:ext>
              </a:extLst>
            </p:cNvPr>
            <p:cNvSpPr/>
            <p:nvPr/>
          </p:nvSpPr>
          <p:spPr>
            <a:xfrm>
              <a:off x="1295400" y="3505200"/>
              <a:ext cx="8156576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9B47DA-34E6-4064-84A4-7A148FBCA3ED}"/>
                </a:ext>
              </a:extLst>
            </p:cNvPr>
            <p:cNvSpPr/>
            <p:nvPr/>
          </p:nvSpPr>
          <p:spPr>
            <a:xfrm>
              <a:off x="365125" y="3505200"/>
              <a:ext cx="930275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44B8F-FD0A-4FAD-BDDA-94C78661D2E7}"/>
              </a:ext>
            </a:extLst>
          </p:cNvPr>
          <p:cNvGrpSpPr/>
          <p:nvPr/>
        </p:nvGrpSpPr>
        <p:grpSpPr>
          <a:xfrm>
            <a:off x="228600" y="3352800"/>
            <a:ext cx="8382000" cy="381000"/>
            <a:chOff x="178358" y="3505200"/>
            <a:chExt cx="9763648" cy="381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188410D-627F-4398-9D20-F0E318AF5C98}"/>
                </a:ext>
              </a:extLst>
            </p:cNvPr>
            <p:cNvSpPr/>
            <p:nvPr/>
          </p:nvSpPr>
          <p:spPr>
            <a:xfrm>
              <a:off x="1332244" y="3505200"/>
              <a:ext cx="8609762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C9075E-A343-431D-B534-15C4D8DD8365}"/>
                </a:ext>
              </a:extLst>
            </p:cNvPr>
            <p:cNvSpPr/>
            <p:nvPr/>
          </p:nvSpPr>
          <p:spPr>
            <a:xfrm>
              <a:off x="178358" y="3505200"/>
              <a:ext cx="111704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mask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5A5C5C-D440-4743-BC17-3B0B41829DA3}"/>
              </a:ext>
            </a:extLst>
          </p:cNvPr>
          <p:cNvGrpSpPr/>
          <p:nvPr/>
        </p:nvGrpSpPr>
        <p:grpSpPr>
          <a:xfrm>
            <a:off x="152400" y="4038600"/>
            <a:ext cx="8458200" cy="381000"/>
            <a:chOff x="89598" y="3505200"/>
            <a:chExt cx="9852409" cy="381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65105-D816-4890-8E51-1AA7A4600E8D}"/>
                </a:ext>
              </a:extLst>
            </p:cNvPr>
            <p:cNvSpPr/>
            <p:nvPr/>
          </p:nvSpPr>
          <p:spPr>
            <a:xfrm>
              <a:off x="1332244" y="3505200"/>
              <a:ext cx="8609763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08F7B9-7A3A-4C9C-8003-EFFB7F46932F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2DCC20E3-A8B0-4C31-B610-F43169520E8B}"/>
              </a:ext>
            </a:extLst>
          </p:cNvPr>
          <p:cNvSpPr/>
          <p:nvPr/>
        </p:nvSpPr>
        <p:spPr>
          <a:xfrm>
            <a:off x="679621" y="5181600"/>
            <a:ext cx="8007177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Notes: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instruction has an immediate version,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andi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822E2-E0FB-4566-9B5D-3DE7184529CC}"/>
              </a:ext>
            </a:extLst>
          </p:cNvPr>
          <p:cNvSpPr txBox="1"/>
          <p:nvPr/>
        </p:nvSpPr>
        <p:spPr>
          <a:xfrm>
            <a:off x="1241612" y="3357066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1111 1111 1111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3F9909-7F20-4B0B-BAC6-4D587BF9D703}"/>
              </a:ext>
            </a:extLst>
          </p:cNvPr>
          <p:cNvSpPr txBox="1"/>
          <p:nvPr/>
        </p:nvSpPr>
        <p:spPr>
          <a:xfrm>
            <a:off x="1219200" y="401596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1101 1001 1100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0F3E200-D52C-4126-95FC-EB2024B561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68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5.10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6CAA685-4579-46F9-8653-160C8AD80F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32089"/>
            <a:ext cx="8153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800" dirty="0"/>
              <a:t> instruction has an immediate version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Can be used to force certain bits to 1s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E.g.: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0xFFF</a:t>
            </a:r>
            <a:endParaRPr lang="en-US" sz="26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BD6050-A687-4958-91F5-DE05F6904989}"/>
              </a:ext>
            </a:extLst>
          </p:cNvPr>
          <p:cNvGrpSpPr/>
          <p:nvPr/>
        </p:nvGrpSpPr>
        <p:grpSpPr>
          <a:xfrm>
            <a:off x="638432" y="1295400"/>
            <a:ext cx="7924800" cy="1905000"/>
            <a:chOff x="304800" y="3886200"/>
            <a:chExt cx="8077200" cy="1905000"/>
          </a:xfrm>
        </p:grpSpPr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BCCD3D11-C258-4AA9-8EE4-E8A5FC9ECF9B}"/>
                </a:ext>
              </a:extLst>
            </p:cNvPr>
            <p:cNvSpPr/>
            <p:nvPr/>
          </p:nvSpPr>
          <p:spPr>
            <a:xfrm>
              <a:off x="304800" y="3886200"/>
              <a:ext cx="8077200" cy="1905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that places a 1 in the result if either operand bit is 1</a:t>
              </a:r>
            </a:p>
            <a:p>
              <a:pPr marL="342900" lvl="1" indent="-342900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  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27" name="Round Same Side Corner Rectangle 10">
              <a:extLst>
                <a:ext uri="{FF2B5EF4-FFF2-40B4-BE49-F238E27FC236}">
                  <a16:creationId xmlns:a16="http://schemas.microsoft.com/office/drawing/2014/main" id="{47403697-0DB0-4E80-B3A5-25F39D74B91C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CF9694-A84A-4465-960E-3D1980C57DC0}"/>
              </a:ext>
            </a:extLst>
          </p:cNvPr>
          <p:cNvGrpSpPr/>
          <p:nvPr/>
        </p:nvGrpSpPr>
        <p:grpSpPr>
          <a:xfrm>
            <a:off x="914400" y="4714102"/>
            <a:ext cx="6934200" cy="381000"/>
            <a:chOff x="533400" y="3505200"/>
            <a:chExt cx="8077200" cy="381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A7B30D-476A-445F-BE5D-C0FEA908211C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62B3CE-2F85-4D48-8EEA-1EEC0C2D3AD0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81E9A4-AB04-4B3B-82C1-D34217F9540D}"/>
              </a:ext>
            </a:extLst>
          </p:cNvPr>
          <p:cNvGrpSpPr/>
          <p:nvPr/>
        </p:nvGrpSpPr>
        <p:grpSpPr>
          <a:xfrm>
            <a:off x="533400" y="5095102"/>
            <a:ext cx="7315200" cy="381000"/>
            <a:chOff x="89598" y="3505200"/>
            <a:chExt cx="8521002" cy="381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055E0A-D20C-49D8-86E6-7D735F5500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0000 0000 0000 0000 0000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1111 1111 1111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169280-D7E1-4034-8EA3-5F576C26D18A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2060"/>
                  </a:solidFill>
                  <a:latin typeface="Courier New" pitchFamily="49" charset="0"/>
                </a:rPr>
                <a:t>0xFFF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6C0C3E-A9E6-48FC-90D3-994A4DC41942}"/>
              </a:ext>
            </a:extLst>
          </p:cNvPr>
          <p:cNvGrpSpPr/>
          <p:nvPr/>
        </p:nvGrpSpPr>
        <p:grpSpPr>
          <a:xfrm>
            <a:off x="914400" y="5552302"/>
            <a:ext cx="6934200" cy="381000"/>
            <a:chOff x="533400" y="3505200"/>
            <a:chExt cx="8077200" cy="381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93DF97-387E-4BF1-A49F-2F6A44B11763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</a:t>
              </a:r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</a:rPr>
                <a:t>1111 1111 1111</a:t>
              </a:r>
              <a:endParaRPr lang="en-US" sz="20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16EC9C-D7A2-4F44-BA6F-9427D599D3CC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Rounded Rectangle 21">
            <a:extLst>
              <a:ext uri="{FF2B5EF4-FFF2-40B4-BE49-F238E27FC236}">
                <a16:creationId xmlns:a16="http://schemas.microsoft.com/office/drawing/2014/main" id="{1724E220-231E-45D1-B49B-697B380E2F1D}"/>
              </a:ext>
            </a:extLst>
          </p:cNvPr>
          <p:cNvSpPr/>
          <p:nvPr/>
        </p:nvSpPr>
        <p:spPr>
          <a:xfrm>
            <a:off x="5486400" y="4599802"/>
            <a:ext cx="22860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EEC29D81-9206-44C5-BB1C-5090C70487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6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5.11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NOR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AABD839-981C-40BB-8A40-89428F4AAB3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34158"/>
            <a:ext cx="8615363" cy="1652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Strange fact 1: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instruction in MIPS to toggle the bits</a:t>
            </a:r>
            <a:br>
              <a:rPr lang="en-US" sz="2400" dirty="0"/>
            </a:br>
            <a:r>
              <a:rPr lang="en-US" sz="2400" dirty="0"/>
              <a:t>(1 </a:t>
            </a:r>
            <a:r>
              <a:rPr lang="en-US" sz="2400" dirty="0">
                <a:sym typeface="Wingdings" pitchFamily="2" charset="2"/>
              </a:rPr>
              <a:t> 0, 0  1)</a:t>
            </a:r>
            <a:endParaRPr lang="en-US" sz="2400" dirty="0"/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 </a:t>
            </a:r>
            <a:r>
              <a:rPr lang="en-US" sz="2400" b="1" dirty="0">
                <a:solidFill>
                  <a:srgbClr val="660066"/>
                </a:solidFill>
              </a:rPr>
              <a:t>NOR</a:t>
            </a:r>
            <a:r>
              <a:rPr lang="en-US" sz="2400" dirty="0"/>
              <a:t> instruction is provided: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9695FA-98B4-4524-A328-86B71223888C}"/>
              </a:ext>
            </a:extLst>
          </p:cNvPr>
          <p:cNvGrpSpPr/>
          <p:nvPr/>
        </p:nvGrpSpPr>
        <p:grpSpPr>
          <a:xfrm>
            <a:off x="1066800" y="2886746"/>
            <a:ext cx="6553200" cy="1075654"/>
            <a:chOff x="304800" y="3886200"/>
            <a:chExt cx="8077200" cy="1075654"/>
          </a:xfrm>
        </p:grpSpPr>
        <p:sp>
          <p:nvSpPr>
            <p:cNvPr id="31" name="Rounded Rectangle 9">
              <a:extLst>
                <a:ext uri="{FF2B5EF4-FFF2-40B4-BE49-F238E27FC236}">
                  <a16:creationId xmlns:a16="http://schemas.microsoft.com/office/drawing/2014/main" id="{DFFF0071-ACE2-454A-A615-2132DCE39FDD}"/>
                </a:ext>
              </a:extLst>
            </p:cNvPr>
            <p:cNvSpPr/>
            <p:nvPr/>
          </p:nvSpPr>
          <p:spPr>
            <a:xfrm>
              <a:off x="304800" y="3886200"/>
              <a:ext cx="8077200" cy="10756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nor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32" name="Round Same Side Corner Rectangle 10">
              <a:extLst>
                <a:ext uri="{FF2B5EF4-FFF2-40B4-BE49-F238E27FC236}">
                  <a16:creationId xmlns:a16="http://schemas.microsoft.com/office/drawing/2014/main" id="{252203FA-318E-4605-A680-6729FED760C3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nor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NOR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96A4FC9B-1C68-4800-B62A-AF64415B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733" y="4029747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How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we get a NOT operation?</a:t>
            </a:r>
            <a:endParaRPr lang="en-US" sz="24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Question: </a:t>
            </a:r>
            <a:r>
              <a:rPr lang="en-US" sz="2400" kern="0" dirty="0">
                <a:latin typeface="+mn-lt"/>
                <a:cs typeface="+mn-cs"/>
              </a:rPr>
              <a:t>Why do you think is the reason for not providing a NOT instruction? 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5E4F2-3812-4934-8E07-CAD379439F5B}"/>
              </a:ext>
            </a:extLst>
          </p:cNvPr>
          <p:cNvSpPr txBox="1"/>
          <p:nvPr/>
        </p:nvSpPr>
        <p:spPr>
          <a:xfrm>
            <a:off x="4873067" y="4507980"/>
            <a:ext cx="3886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nor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endParaRPr lang="en-SG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0A9F2-633B-460E-8516-08A028E603E6}"/>
              </a:ext>
            </a:extLst>
          </p:cNvPr>
          <p:cNvSpPr txBox="1"/>
          <p:nvPr/>
        </p:nvSpPr>
        <p:spPr>
          <a:xfrm>
            <a:off x="845062" y="5777882"/>
            <a:ext cx="78417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CC"/>
                </a:solidFill>
              </a:rPr>
              <a:t>One of design principles: </a:t>
            </a:r>
            <a:r>
              <a:rPr lang="en-SG" sz="2400" dirty="0">
                <a:solidFill>
                  <a:srgbClr val="C00000"/>
                </a:solidFill>
              </a:rPr>
              <a:t>Keep the instruction set small</a:t>
            </a:r>
            <a:r>
              <a:rPr lang="en-SG" sz="2400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F3FC59D-4627-4F4F-B58F-67F1EBA6FC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6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5.12 Logical Operations: </a:t>
            </a:r>
            <a:r>
              <a:rPr lang="en-SG" sz="3600" b="1" dirty="0">
                <a:solidFill>
                  <a:srgbClr val="0000FF"/>
                </a:solidFill>
              </a:rPr>
              <a:t>Bitwise XOR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83B1B7-548A-4DD9-A446-D096BC2B2362}"/>
              </a:ext>
            </a:extLst>
          </p:cNvPr>
          <p:cNvGrpSpPr/>
          <p:nvPr/>
        </p:nvGrpSpPr>
        <p:grpSpPr>
          <a:xfrm>
            <a:off x="990600" y="1371600"/>
            <a:ext cx="6553200" cy="1219200"/>
            <a:chOff x="304800" y="3886200"/>
            <a:chExt cx="8077200" cy="12192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236D86-4B8F-4C1B-91E1-7936F6EDD4F1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 </a:t>
              </a:r>
              <a:r>
                <a:rPr lang="en-US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xor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12" name="Round Same Side Corner Rectangle 10">
              <a:extLst>
                <a:ext uri="{FF2B5EF4-FFF2-40B4-BE49-F238E27FC236}">
                  <a16:creationId xmlns:a16="http://schemas.microsoft.com/office/drawing/2014/main" id="{B561EB19-41EC-4FE2-BFFF-41848D3D5986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xor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XOR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798DBA62-EC2B-42FF-A2DF-668F122E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28240"/>
            <a:ext cx="8615363" cy="344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Can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also get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operation from 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XOR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sz="28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Strange Fact 2: 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There is no </a:t>
            </a:r>
            <a:r>
              <a:rPr lang="en-US" sz="2800" b="1" kern="0" dirty="0">
                <a:solidFill>
                  <a:srgbClr val="C00000"/>
                </a:solidFill>
                <a:latin typeface="+mn-lt"/>
                <a:cs typeface="+mn-cs"/>
              </a:rPr>
              <a:t>NORI</a:t>
            </a:r>
            <a:r>
              <a:rPr lang="en-US" sz="2800" kern="0" dirty="0">
                <a:latin typeface="+mn-lt"/>
                <a:cs typeface="+mn-cs"/>
              </a:rPr>
              <a:t>, but there is </a:t>
            </a:r>
            <a:r>
              <a:rPr lang="en-US" sz="2800" b="1" kern="0" dirty="0">
                <a:solidFill>
                  <a:srgbClr val="660066"/>
                </a:solidFill>
                <a:latin typeface="+mn-lt"/>
                <a:cs typeface="+mn-cs"/>
              </a:rPr>
              <a:t>XORI</a:t>
            </a:r>
            <a:r>
              <a:rPr lang="en-US" sz="2800" kern="0" dirty="0">
                <a:latin typeface="+mn-lt"/>
                <a:cs typeface="+mn-cs"/>
              </a:rPr>
              <a:t> in MIPS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EF70C-08C1-4D3A-A091-AB54CFB6CBF0}"/>
              </a:ext>
            </a:extLst>
          </p:cNvPr>
          <p:cNvSpPr txBox="1"/>
          <p:nvPr/>
        </p:nvSpPr>
        <p:spPr>
          <a:xfrm>
            <a:off x="3646024" y="3253884"/>
            <a:ext cx="401207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Yes, let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SG" sz="2400" dirty="0"/>
              <a:t> contain all 1s.</a:t>
            </a:r>
          </a:p>
          <a:p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xor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endParaRPr lang="en-SG" sz="24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72B1D8A-66BA-4B15-849A-4DC46A87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9A63037-AABE-4562-A94A-91409C6D94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5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Large Constant: Case Study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Question: How to load a 32-bit constant into a register? </a:t>
            </a:r>
            <a:r>
              <a:rPr lang="en-GB" sz="2600" dirty="0" err="1"/>
              <a:t>e.g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10101010 10101010 11110000 11110000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F12D7F1-4013-4940-A79E-8703E6B86031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2442519"/>
            <a:ext cx="8458200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 eaLnBrk="1" hangingPunct="1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GB" sz="2400" kern="0" dirty="0"/>
              <a:t>Use “</a:t>
            </a:r>
            <a:r>
              <a:rPr lang="en-GB" sz="2400" kern="0" dirty="0">
                <a:solidFill>
                  <a:srgbClr val="660066"/>
                </a:solidFill>
              </a:rPr>
              <a:t>load upper immediate</a:t>
            </a:r>
            <a:r>
              <a:rPr lang="en-GB" sz="2400" kern="0" dirty="0"/>
              <a:t>” (</a:t>
            </a:r>
            <a:r>
              <a:rPr lang="en-GB" sz="2400" b="1" kern="1200" dirty="0" err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lui</a:t>
            </a:r>
            <a:r>
              <a:rPr lang="en-GB" sz="2400" kern="0" dirty="0"/>
              <a:t>) to set the upper 16-bit:</a:t>
            </a:r>
          </a:p>
          <a:p>
            <a:pPr lvl="1" eaLnBrk="1" hangingPunct="1"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GB" sz="2400" kern="0" dirty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660066"/>
                </a:solidFill>
                <a:latin typeface="Courier New" pitchFamily="49" charset="0"/>
              </a:rPr>
              <a:t>lui</a:t>
            </a:r>
            <a:r>
              <a:rPr lang="en-GB" sz="2400" kern="0" dirty="0">
                <a:latin typeface="Courier New" pitchFamily="49" charset="0"/>
              </a:rPr>
              <a:t>	</a:t>
            </a:r>
            <a:r>
              <a:rPr lang="en-GB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kern="0" dirty="0">
                <a:latin typeface="Courier New" pitchFamily="49" charset="0"/>
              </a:rPr>
              <a:t>, </a:t>
            </a:r>
            <a:r>
              <a:rPr lang="en-GB" sz="2400" b="1" kern="0" dirty="0">
                <a:solidFill>
                  <a:srgbClr val="002060"/>
                </a:solidFill>
                <a:latin typeface="Courier New" pitchFamily="49" charset="0"/>
              </a:rPr>
              <a:t>0xAAAA </a:t>
            </a:r>
            <a:r>
              <a:rPr lang="en-GB" sz="2400" b="1" kern="0" dirty="0">
                <a:latin typeface="Courier New" pitchFamily="49" charset="0"/>
              </a:rPr>
              <a:t>    </a:t>
            </a:r>
            <a:r>
              <a:rPr lang="en-GB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#1010101010101010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D29BFF37-87A9-4531-9A7E-1EB6FFDD4B2D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3379144"/>
            <a:ext cx="7034213" cy="587375"/>
            <a:chOff x="1109" y="2005"/>
            <a:chExt cx="4431" cy="37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5F522BFE-2BC4-4AD4-A9D0-E3A51255B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2099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1010101010101010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7A37E353-C9D2-4127-A0C4-2347C93D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2099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0000000000000000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FE28F799-9422-4EF9-910F-32E8D2659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2005"/>
              <a:ext cx="1196" cy="37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</a:rPr>
                <a:t>Lower-order bits filled with zeros.</a:t>
              </a: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EF71E94C-BF3C-4256-B249-931949E7E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2" y="2192"/>
              <a:ext cx="301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4">
            <a:extLst>
              <a:ext uri="{FF2B5EF4-FFF2-40B4-BE49-F238E27FC236}">
                <a16:creationId xmlns:a16="http://schemas.microsoft.com/office/drawing/2014/main" id="{DD4D55B4-CE85-4F0A-A750-5C0519D7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0100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 startAt="2"/>
            </a:pPr>
            <a:r>
              <a:rPr lang="en-GB" sz="2400" dirty="0"/>
              <a:t>Use “</a:t>
            </a:r>
            <a:r>
              <a:rPr lang="en-GB" sz="2400" dirty="0">
                <a:solidFill>
                  <a:srgbClr val="660066"/>
                </a:solidFill>
              </a:rPr>
              <a:t>or immediate</a:t>
            </a:r>
            <a:r>
              <a:rPr lang="en-GB" sz="2400" dirty="0"/>
              <a:t>”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/>
              <a:t>) to set the lower-order bits: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2060"/>
                </a:solidFill>
                <a:latin typeface="Courier New" pitchFamily="49" charset="0"/>
              </a:rPr>
              <a:t>0xF0F0</a:t>
            </a:r>
            <a:r>
              <a:rPr lang="en-GB" sz="2400" b="1" dirty="0">
                <a:latin typeface="Courier New" pitchFamily="49" charset="0"/>
              </a:rPr>
              <a:t>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#1111000011110000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366D3CF-96C3-433E-9784-EC02AE67C426}"/>
              </a:ext>
            </a:extLst>
          </p:cNvPr>
          <p:cNvGrpSpPr>
            <a:grpSpLocks/>
          </p:cNvGrpSpPr>
          <p:nvPr/>
        </p:nvGrpSpPr>
        <p:grpSpPr bwMode="auto">
          <a:xfrm>
            <a:off x="2103437" y="6079481"/>
            <a:ext cx="4889500" cy="325438"/>
            <a:chOff x="1109" y="3045"/>
            <a:chExt cx="3080" cy="20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1EAEF33E-7AE0-49CD-A3ED-D026E8AE6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1010101010101010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055EC0FC-7598-4F7B-9940-7A1FB40BC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1111000011110000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DB025941-2B8A-43E9-BE71-C739A91695D3}"/>
              </a:ext>
            </a:extLst>
          </p:cNvPr>
          <p:cNvGrpSpPr>
            <a:grpSpLocks/>
          </p:cNvGrpSpPr>
          <p:nvPr/>
        </p:nvGrpSpPr>
        <p:grpSpPr bwMode="auto">
          <a:xfrm>
            <a:off x="1535112" y="5203181"/>
            <a:ext cx="6122988" cy="788988"/>
            <a:chOff x="751" y="3045"/>
            <a:chExt cx="3857" cy="497"/>
          </a:xfrm>
        </p:grpSpPr>
        <p:grpSp>
          <p:nvGrpSpPr>
            <p:cNvPr id="29" name="Group 29">
              <a:extLst>
                <a:ext uri="{FF2B5EF4-FFF2-40B4-BE49-F238E27FC236}">
                  <a16:creationId xmlns:a16="http://schemas.microsoft.com/office/drawing/2014/main" id="{C3AE9071-0B53-4C5A-AB23-9DD11FD52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045"/>
              <a:ext cx="3080" cy="205"/>
              <a:chOff x="1109" y="3045"/>
              <a:chExt cx="3080" cy="205"/>
            </a:xfrm>
          </p:grpSpPr>
          <p:sp>
            <p:nvSpPr>
              <p:cNvPr id="35" name="Text Box 30">
                <a:extLst>
                  <a:ext uri="{FF2B5EF4-FFF2-40B4-BE49-F238E27FC236}">
                    <a16:creationId xmlns:a16="http://schemas.microsoft.com/office/drawing/2014/main" id="{A12067A6-05B7-4FAB-89C8-BD01DC69B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1010101010101010</a:t>
                </a:r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D4CE787A-75E0-4792-9BB1-FEFAB47157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</p:grp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A823A68F-4F16-4390-AC8C-07C0E2BFD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303"/>
              <a:ext cx="311" cy="1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ori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1" name="Group 33">
              <a:extLst>
                <a:ext uri="{FF2B5EF4-FFF2-40B4-BE49-F238E27FC236}">
                  <a16:creationId xmlns:a16="http://schemas.microsoft.com/office/drawing/2014/main" id="{DAF5D9F6-C53E-4525-836D-5C2014881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278"/>
              <a:ext cx="3080" cy="205"/>
              <a:chOff x="1109" y="3045"/>
              <a:chExt cx="3080" cy="205"/>
            </a:xfrm>
          </p:grpSpPr>
          <p:sp>
            <p:nvSpPr>
              <p:cNvPr id="33" name="Text Box 34">
                <a:extLst>
                  <a:ext uri="{FF2B5EF4-FFF2-40B4-BE49-F238E27FC236}">
                    <a16:creationId xmlns:a16="http://schemas.microsoft.com/office/drawing/2014/main" id="{3C84B468-66FD-4DE5-A397-313D44E64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  <p:sp>
            <p:nvSpPr>
              <p:cNvPr id="34" name="Text Box 35">
                <a:extLst>
                  <a:ext uri="{FF2B5EF4-FFF2-40B4-BE49-F238E27FC236}">
                    <a16:creationId xmlns:a16="http://schemas.microsoft.com/office/drawing/2014/main" id="{DAF1799F-A864-4539-94A9-43F48AA97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1111000011110000</a:t>
                </a:r>
              </a:p>
            </p:txBody>
          </p:sp>
        </p:grp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009FACEC-380C-4A48-9541-806AFA64F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3542"/>
              <a:ext cx="3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ounded Rectangle 40">
            <a:extLst>
              <a:ext uri="{FF2B5EF4-FFF2-40B4-BE49-F238E27FC236}">
                <a16:creationId xmlns:a16="http://schemas.microsoft.com/office/drawing/2014/main" id="{4CB4CE07-84D4-4D4A-8685-850D00D99853}"/>
              </a:ext>
            </a:extLst>
          </p:cNvPr>
          <p:cNvSpPr/>
          <p:nvPr/>
        </p:nvSpPr>
        <p:spPr>
          <a:xfrm>
            <a:off x="4735512" y="5109519"/>
            <a:ext cx="21336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C8018A-0220-4636-A941-D8E722925066}"/>
              </a:ext>
            </a:extLst>
          </p:cNvPr>
          <p:cNvCxnSpPr/>
          <p:nvPr/>
        </p:nvCxnSpPr>
        <p:spPr>
          <a:xfrm>
            <a:off x="266700" y="2366319"/>
            <a:ext cx="853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76C0C4ED-1D1A-4132-A04D-5FF2F66D77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4" grpId="0" build="p"/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MIPS Basic Instructions Checklist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3828D8F1-235C-4B6A-9124-404BA27C30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200" y="1354794"/>
              <a:ext cx="8305800" cy="49146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71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68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97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11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Operation</a:t>
                          </a:r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Opcode</a:t>
                          </a:r>
                          <a:r>
                            <a:rPr lang="en-US" dirty="0"/>
                            <a:t> in MIPS</a:t>
                          </a:r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Meaning</a:t>
                          </a:r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0260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Addition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add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+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3209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addi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r>
                            <a:rPr lang="en-US" sz="1800" b="1" baseline="-25000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+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r>
                            <a:rPr lang="en-US" sz="1800" b="1" baseline="-25000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307661"/>
                      </a:ext>
                    </a:extLst>
                  </a:tr>
                  <a:tr h="249382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Subtraction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sub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</a:t>
                          </a:r>
                          <a:r>
                            <a:rPr lang="en-US" b="1" baseline="0" dirty="0"/>
                            <a:t> left logical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sll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&lt;&lt;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  <a:endParaRPr lang="en-US" sz="1800" b="1" dirty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16858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</a:t>
                          </a:r>
                          <a:r>
                            <a:rPr lang="en-US" b="1" baseline="0" dirty="0"/>
                            <a:t> right logical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srl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kern="1200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C5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  <a:endParaRPr lang="en-US" sz="1800" b="1" dirty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AND</a:t>
                          </a:r>
                          <a:r>
                            <a:rPr lang="en-US" b="1" baseline="0" dirty="0"/>
                            <a:t> bitwise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and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&amp;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1613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andi</a:t>
                          </a:r>
                          <a:r>
                            <a:rPr lang="en-US" sz="1800" b="1" kern="1200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&amp;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endParaRPr lang="en-US" sz="1800" b="1" dirty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041812"/>
                      </a:ext>
                    </a:extLst>
                  </a:tr>
                  <a:tr h="218985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OR bitwise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or 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|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18985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ori</a:t>
                          </a:r>
                          <a:r>
                            <a:rPr lang="en-US" sz="1800" b="1" kern="1200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|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endParaRPr lang="en-US" sz="1800" b="1" dirty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35735"/>
                      </a:ext>
                    </a:extLst>
                  </a:tr>
                  <a:tr h="245111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NOR bitwise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nor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itchFamily="49" charset="0"/>
                                </a:rPr>
                                <m:t>↓</m:t>
                              </m:r>
                            </m:oMath>
                          </a14:m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8241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XOR bitwise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xor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08241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xori</a:t>
                          </a:r>
                          <a:r>
                            <a:rPr lang="en-US" sz="1800" b="1" kern="1200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endParaRPr lang="en-US" sz="1800" b="1" dirty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873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3828D8F1-235C-4B6A-9124-404BA27C30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063367"/>
                  </p:ext>
                </p:extLst>
              </p:nvPr>
            </p:nvGraphicFramePr>
            <p:xfrm>
              <a:off x="457200" y="1354794"/>
              <a:ext cx="8305800" cy="4907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71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68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97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11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Operation</a:t>
                          </a:r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Opcode</a:t>
                          </a:r>
                          <a:r>
                            <a:rPr lang="en-US" dirty="0"/>
                            <a:t> in MIPS</a:t>
                          </a:r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Meaning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6666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Addition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add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+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328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addi</a:t>
                          </a:r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r>
                            <a:rPr lang="en-US" sz="1800" b="1" baseline="-25000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+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r>
                            <a:rPr lang="en-US" sz="1800" b="1" baseline="-25000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2s</a:t>
                          </a:r>
                          <a:endParaRPr lang="en-US" sz="1800" b="1" baseline="-25000" dirty="0" smtClean="0">
                            <a:solidFill>
                              <a:srgbClr val="00206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30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Subtraction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sub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</a:t>
                          </a:r>
                          <a:r>
                            <a:rPr lang="en-US" b="1" baseline="0" dirty="0"/>
                            <a:t> left logical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sll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  <a:endParaRPr lang="en-US" sz="1800" b="1" dirty="0">
                            <a:solidFill>
                              <a:srgbClr val="00206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&lt;&lt;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</a:t>
                          </a:r>
                          <a:r>
                            <a:rPr lang="en-US" b="1" baseline="0" dirty="0"/>
                            <a:t> right logical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srl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kern="1200" dirty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C5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C5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AND</a:t>
                          </a:r>
                          <a:r>
                            <a:rPr lang="en-US" b="1" baseline="0" dirty="0"/>
                            <a:t> bitwise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and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&amp;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andi</a:t>
                          </a:r>
                          <a:r>
                            <a:rPr lang="en-US" sz="1800" b="1" kern="1200" dirty="0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&amp;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041812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OR bitwise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or 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|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ori</a:t>
                          </a:r>
                          <a:r>
                            <a:rPr lang="en-US" sz="1800" b="1" kern="1200" dirty="0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=</a:t>
                          </a:r>
                          <a:r>
                            <a:rPr lang="en-US" sz="1800" b="1" baseline="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 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|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  <a:endParaRPr lang="en-US" sz="1800" b="1" dirty="0" smtClean="0">
                            <a:solidFill>
                              <a:srgbClr val="0066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35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NOR bitwise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nor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025" t="-1028333" r="-826" b="-2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8241">
                    <a:tc rowSpan="2">
                      <a:txBody>
                        <a:bodyPr/>
                        <a:lstStyle/>
                        <a:p>
                          <a:r>
                            <a:rPr lang="en-US" b="1" dirty="0"/>
                            <a:t>XOR bitwise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eaLnBrk="1" hangingPunct="1">
                            <a:lnSpc>
                              <a:spcPct val="90000"/>
                            </a:lnSpc>
                            <a:buFont typeface="Wingdings" pitchFamily="2" charset="2"/>
                            <a:buNone/>
                          </a:pPr>
                          <a:r>
                            <a:rPr lang="en-US" sz="1800" b="1" dirty="0" err="1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xor</a:t>
                          </a:r>
                          <a:r>
                            <a:rPr lang="en-US" sz="1800" b="1" dirty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$s2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025" t="-1010448" r="-826" b="-1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08241"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xori</a:t>
                          </a:r>
                          <a:r>
                            <a:rPr lang="en-US" sz="1800" b="1" kern="1200" dirty="0" smtClean="0">
                              <a:solidFill>
                                <a:srgbClr val="660066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$s0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66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$s1</a:t>
                          </a: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, </a:t>
                          </a:r>
                          <a:r>
                            <a:rPr lang="en-US" sz="1800" b="1" dirty="0" smtClean="0">
                              <a:solidFill>
                                <a:srgbClr val="00206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C16</a:t>
                          </a:r>
                        </a:p>
                      </a:txBody>
                      <a:tcPr anchor="ctr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025" t="-1110448" r="-826" b="-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8732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-224444" y="626257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C5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[0 to 2</a:t>
            </a:r>
            <a:r>
              <a:rPr lang="en-US" baseline="30000" dirty="0">
                <a:cs typeface="Courier New" pitchFamily="49" charset="0"/>
              </a:rPr>
              <a:t>5</a:t>
            </a:r>
            <a:r>
              <a:rPr lang="en-US" dirty="0">
                <a:cs typeface="Courier New" pitchFamily="49" charset="0"/>
              </a:rPr>
              <a:t>-1]</a:t>
            </a:r>
            <a:r>
              <a:rPr lang="en-US" dirty="0"/>
              <a:t>         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2s</a:t>
            </a:r>
            <a:r>
              <a:rPr lang="en-US" baseline="-25000" dirty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[-2</a:t>
            </a:r>
            <a:r>
              <a:rPr lang="en-US" baseline="30000" dirty="0">
                <a:solidFill>
                  <a:schemeClr val="dk1"/>
                </a:solidFill>
              </a:rPr>
              <a:t>15</a:t>
            </a:r>
            <a:r>
              <a:rPr lang="en-US" dirty="0">
                <a:solidFill>
                  <a:schemeClr val="dk1"/>
                </a:solidFill>
              </a:rPr>
              <a:t> to 2</a:t>
            </a:r>
            <a:r>
              <a:rPr lang="en-US" baseline="30000" dirty="0">
                <a:solidFill>
                  <a:schemeClr val="dk1"/>
                </a:solidFill>
              </a:rPr>
              <a:t>15</a:t>
            </a:r>
            <a:r>
              <a:rPr lang="en-US" dirty="0">
                <a:solidFill>
                  <a:schemeClr val="dk1"/>
                </a:solidFill>
              </a:rPr>
              <a:t>-1]         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aseline="-25000" dirty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a 16-bit pattern</a:t>
            </a:r>
          </a:p>
        </p:txBody>
      </p:sp>
    </p:spTree>
    <p:extLst>
      <p:ext uri="{BB962C8B-B14F-4D97-AF65-F5344CB8AC3E}">
        <p14:creationId xmlns:p14="http://schemas.microsoft.com/office/powerpoint/2010/main" val="1563670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Welcome </a:t>
            </a:r>
            <a:r>
              <a:rPr lang="mr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–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This Lecture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BCCCC"/>
                </a:solidFill>
              </a:rPr>
              <a:t>Introduction </a:t>
            </a:r>
            <a:r>
              <a:rPr lang="mr-IN" dirty="0">
                <a:solidFill>
                  <a:srgbClr val="CBCCCC"/>
                </a:solidFill>
              </a:rPr>
              <a:t>–</a:t>
            </a:r>
            <a:r>
              <a:rPr lang="en-US" dirty="0">
                <a:solidFill>
                  <a:srgbClr val="CBCCCC"/>
                </a:solidFill>
              </a:rPr>
              <a:t> Basic Ideas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BCCCC"/>
                </a:solidFill>
              </a:rPr>
              <a:t>Number Systems </a:t>
            </a:r>
            <a:r>
              <a:rPr lang="mr-IN" dirty="0">
                <a:solidFill>
                  <a:srgbClr val="CBCCCC"/>
                </a:solidFill>
              </a:rPr>
              <a:t>–</a:t>
            </a:r>
            <a:r>
              <a:rPr lang="en-US" dirty="0">
                <a:solidFill>
                  <a:srgbClr val="CBCCCC"/>
                </a:solidFill>
              </a:rPr>
              <a:t> Everything is numbers!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BCCCC"/>
                </a:solidFill>
              </a:rPr>
              <a:t>C and Hardware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3298"/>
                </a:solidFill>
              </a:rPr>
              <a:t>MIPS Assembly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Instruction Set Architecture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Datapath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Processor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Boolean Algebra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Simplification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Combinational Circuit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MSI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Sequential Circuit Design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5.7	Logical Operations: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5.8	Logical Operations: Shifting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5.9 	Logical Operations: Bitwise AND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5.10	Logical Operations: Bitwise 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5.11	Logical Operations: Bitwise NOR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5.12	Logical Operations: Bitwise XOR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Large Constant: Case Study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Basic Instructions Checklist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0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Recap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114800" y="1066800"/>
            <a:ext cx="457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write programs in high level programming languages, e.g., C/C++, Java: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Compiler </a:t>
            </a:r>
            <a:r>
              <a:rPr lang="en-US" sz="2000" dirty="0"/>
              <a:t>translates this into </a:t>
            </a:r>
            <a:r>
              <a:rPr lang="en-US" sz="2000" dirty="0">
                <a:solidFill>
                  <a:srgbClr val="660066"/>
                </a:solidFill>
              </a:rPr>
              <a:t>assembly language</a:t>
            </a:r>
            <a:r>
              <a:rPr lang="en-US" sz="2000" dirty="0"/>
              <a:t> statement: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6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Assembler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translates this statement into </a:t>
            </a:r>
            <a:r>
              <a:rPr lang="en-US" sz="2000" dirty="0">
                <a:solidFill>
                  <a:srgbClr val="0000CC"/>
                </a:solidFill>
              </a:rPr>
              <a:t>machine language instructions</a:t>
            </a:r>
            <a:r>
              <a:rPr lang="en-US" sz="2000" dirty="0"/>
              <a:t> that the processor can execute: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sz="1800" dirty="0"/>
          </a:p>
        </p:txBody>
      </p:sp>
      <p:pic>
        <p:nvPicPr>
          <p:cNvPr id="8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457200" y="1219200"/>
            <a:ext cx="3657600" cy="50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38800" y="2057400"/>
            <a:ext cx="1447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+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56380-4690-435A-956D-D3986623312D}"/>
              </a:ext>
            </a:extLst>
          </p:cNvPr>
          <p:cNvSpPr/>
          <p:nvPr/>
        </p:nvSpPr>
        <p:spPr>
          <a:xfrm>
            <a:off x="5486400" y="3581400"/>
            <a:ext cx="1828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51F97-DF6E-44EC-B3F5-C092EC82F6F8}"/>
              </a:ext>
            </a:extLst>
          </p:cNvPr>
          <p:cNvSpPr/>
          <p:nvPr/>
        </p:nvSpPr>
        <p:spPr>
          <a:xfrm>
            <a:off x="4572000" y="5410200"/>
            <a:ext cx="3886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1000 1100 1010 0000</a:t>
            </a:r>
          </a:p>
        </p:txBody>
      </p:sp>
    </p:spTree>
    <p:extLst>
      <p:ext uri="{BB962C8B-B14F-4D97-AF65-F5344CB8AC3E}">
        <p14:creationId xmlns:p14="http://schemas.microsoft.com/office/powerpoint/2010/main" val="26900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Instruction Set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8FA389F-0DDB-4325-B996-E1CA648414D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800" b="1" dirty="0">
                <a:solidFill>
                  <a:srgbClr val="660066"/>
                </a:solidFill>
              </a:rPr>
              <a:t>I</a:t>
            </a:r>
            <a:r>
              <a:rPr lang="en-GB" sz="2800" dirty="0">
                <a:solidFill>
                  <a:srgbClr val="660066"/>
                </a:solidFill>
              </a:rPr>
              <a:t>nstruction </a:t>
            </a:r>
            <a:r>
              <a:rPr lang="en-GB" sz="2800" b="1" dirty="0">
                <a:solidFill>
                  <a:srgbClr val="660066"/>
                </a:solidFill>
              </a:rPr>
              <a:t>S</a:t>
            </a:r>
            <a:r>
              <a:rPr lang="en-GB" sz="2800" dirty="0">
                <a:solidFill>
                  <a:srgbClr val="660066"/>
                </a:solidFill>
              </a:rPr>
              <a:t>et </a:t>
            </a:r>
            <a:r>
              <a:rPr lang="en-GB" sz="2800" b="1" dirty="0">
                <a:solidFill>
                  <a:srgbClr val="660066"/>
                </a:solidFill>
              </a:rPr>
              <a:t>A</a:t>
            </a:r>
            <a:r>
              <a:rPr lang="en-GB" sz="2800" dirty="0">
                <a:solidFill>
                  <a:srgbClr val="660066"/>
                </a:solidFill>
              </a:rPr>
              <a:t>rchitecture (</a:t>
            </a:r>
            <a:r>
              <a:rPr lang="en-GB" sz="2800" b="1" dirty="0">
                <a:solidFill>
                  <a:srgbClr val="660066"/>
                </a:solidFill>
              </a:rPr>
              <a:t>ISA):</a:t>
            </a:r>
            <a:r>
              <a:rPr lang="en-GB" sz="2800" dirty="0">
                <a:solidFill>
                  <a:srgbClr val="0000FF"/>
                </a:solidFill>
              </a:rPr>
              <a:t> </a:t>
            </a:r>
          </a:p>
          <a:p>
            <a:pPr marL="715963" lvl="1" indent="-35718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An abstraction on the </a:t>
            </a:r>
            <a:r>
              <a:rPr lang="en-GB" sz="2400" dirty="0">
                <a:solidFill>
                  <a:srgbClr val="C00000"/>
                </a:solidFill>
              </a:rPr>
              <a:t>interface</a:t>
            </a:r>
            <a:r>
              <a:rPr lang="en-GB" sz="2400" dirty="0"/>
              <a:t> between the hardware and the low-level software.</a:t>
            </a:r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188618CF-462F-4993-8A04-1079E30C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05958"/>
            <a:ext cx="5473700" cy="4445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b="1" dirty="0"/>
              <a:t>nstruction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/>
              <a:t>rchitecture</a:t>
            </a:r>
            <a:endParaRPr lang="en-US" sz="2400" dirty="0"/>
          </a:p>
        </p:txBody>
      </p:sp>
      <p:grpSp>
        <p:nvGrpSpPr>
          <p:cNvPr id="62" name="Group 60">
            <a:extLst>
              <a:ext uri="{FF2B5EF4-FFF2-40B4-BE49-F238E27FC236}">
                <a16:creationId xmlns:a16="http://schemas.microsoft.com/office/drawing/2014/main" id="{5E2CB9FA-B1D4-4E98-A36D-3794022C46B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758158"/>
            <a:ext cx="5105400" cy="1373188"/>
            <a:chOff x="816" y="1632"/>
            <a:chExt cx="3216" cy="865"/>
          </a:xfrm>
        </p:grpSpPr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id="{07861ABA-5F24-40B4-9D4D-02468F6D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7"/>
              <a:ext cx="1554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Software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(to be translated to the instruction set)</a:t>
              </a:r>
            </a:p>
          </p:txBody>
        </p:sp>
        <p:pic>
          <p:nvPicPr>
            <p:cNvPr id="64" name="Picture 55" descr="11407_young_businessman_working_on_a_laptop_computer">
              <a:extLst>
                <a:ext uri="{FF2B5EF4-FFF2-40B4-BE49-F238E27FC236}">
                  <a16:creationId xmlns:a16="http://schemas.microsoft.com/office/drawing/2014/main" id="{3AEFD84A-1880-4557-A563-091B3AB45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0" y="1632"/>
              <a:ext cx="912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61">
            <a:extLst>
              <a:ext uri="{FF2B5EF4-FFF2-40B4-BE49-F238E27FC236}">
                <a16:creationId xmlns:a16="http://schemas.microsoft.com/office/drawing/2014/main" id="{945E2E1D-090C-4050-84E1-DDCC6516C5F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739358"/>
            <a:ext cx="6096000" cy="973138"/>
            <a:chOff x="816" y="2880"/>
            <a:chExt cx="3840" cy="613"/>
          </a:xfrm>
        </p:grpSpPr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FF1C6D5D-1CE7-4323-A674-42D94D94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7"/>
              <a:ext cx="1652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Hardware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(implementing the instruction set)</a:t>
              </a:r>
            </a:p>
          </p:txBody>
        </p:sp>
        <p:pic>
          <p:nvPicPr>
            <p:cNvPr id="67" name="Picture 56" descr="11705_internet_web_banner_of_a_green_and_yellow_circuit_board">
              <a:extLst>
                <a:ext uri="{FF2B5EF4-FFF2-40B4-BE49-F238E27FC236}">
                  <a16:creationId xmlns:a16="http://schemas.microsoft.com/office/drawing/2014/main" id="{F9C0479C-FC32-4BC4-B80E-4112279B1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88" y="2880"/>
              <a:ext cx="1968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122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Instruction Set Architecture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47ED18A-3217-4BEA-91DA-9A3520C4938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6292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Instruction Set Architecture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Includes everything programmers need to know to make the machine code work correctly</a:t>
            </a:r>
          </a:p>
          <a:p>
            <a:pPr marL="630238" lvl="1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Allows computer designers to talk about functions independently from the hardware that performs them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This abstraction allows many implementations of varying cost and performance to run identical software.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Intel x86/IA-32 ISA has been implemented by a range of processors starting from 80386 (1985) to Pentium 4 (2005)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 companies such as AMD and </a:t>
            </a:r>
            <a:r>
              <a:rPr lang="en-US" dirty="0" err="1"/>
              <a:t>Transmeta</a:t>
            </a:r>
            <a:r>
              <a:rPr lang="en-US" dirty="0"/>
              <a:t> have implemented IA-32 ISA as well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program compiled for IA-32 ISA can execute on any of these 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17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. Machine Code vs Assembly Language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6A2749A-9143-466F-9EFF-448DCD0CA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382000" cy="4938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Machine code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are represented in binary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Courier New" pitchFamily="49" charset="0"/>
              </a:rPr>
              <a:t>1000110010100000</a:t>
            </a:r>
            <a:r>
              <a:rPr lang="en-US" dirty="0"/>
              <a:t> is an instruction that tells one computer to add two numbers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Hard and tedious for programmer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Assembly language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Symbolic version of machine code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Human readable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add A, 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equivalent to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1000110010100000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Assembler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translates from assembly language to machine code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Assembly can provide ‘</a:t>
            </a:r>
            <a:r>
              <a:rPr lang="en-US" b="1" dirty="0">
                <a:solidFill>
                  <a:srgbClr val="660066"/>
                </a:solidFill>
              </a:rPr>
              <a:t>pseudo-instructions</a:t>
            </a:r>
            <a:r>
              <a:rPr lang="en-US" dirty="0"/>
              <a:t>’ as syntactic sugar 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considering performance, only real instructions are counted.</a:t>
            </a:r>
          </a:p>
        </p:txBody>
      </p:sp>
    </p:spTree>
    <p:extLst>
      <p:ext uri="{BB962C8B-B14F-4D97-AF65-F5344CB8AC3E}">
        <p14:creationId xmlns:p14="http://schemas.microsoft.com/office/powerpoint/2010/main" val="20907921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7606</TotalTime>
  <Words>4407</Words>
  <Application>Microsoft Macintosh PowerPoint</Application>
  <PresentationFormat>On-screen Show (4:3)</PresentationFormat>
  <Paragraphs>1013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Consolas</vt:lpstr>
      <vt:lpstr>Courier New</vt:lpstr>
      <vt:lpstr>Helvetica</vt:lpstr>
      <vt:lpstr>Times</vt:lpstr>
      <vt:lpstr>Times New Roman</vt:lpstr>
      <vt:lpstr>Verdana</vt:lpstr>
      <vt:lpstr>Wingdings</vt:lpstr>
      <vt:lpstr>Blank</vt:lpstr>
      <vt:lpstr>PowerPoint Presentation</vt:lpstr>
      <vt:lpstr>Q &amp; A</vt:lpstr>
      <vt:lpstr>Lesson Plan</vt:lpstr>
      <vt:lpstr>Lecture #7: MIPS Part 1: Introduction (1/2)</vt:lpstr>
      <vt:lpstr>Lecture #7: MIPS Part 1: Introduction (1/2)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Plan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152</cp:revision>
  <cp:lastPrinted>2018-02-28T02:01:21Z</cp:lastPrinted>
  <dcterms:created xsi:type="dcterms:W3CDTF">2018-02-10T09:13:59Z</dcterms:created>
  <dcterms:modified xsi:type="dcterms:W3CDTF">2023-08-24T05:47:29Z</dcterms:modified>
</cp:coreProperties>
</file>