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8"/>
  </p:notesMasterIdLst>
  <p:sldIdLst>
    <p:sldId id="256" r:id="rId2"/>
    <p:sldId id="623" r:id="rId3"/>
    <p:sldId id="633" r:id="rId4"/>
    <p:sldId id="634" r:id="rId5"/>
    <p:sldId id="301" r:id="rId6"/>
    <p:sldId id="624" r:id="rId7"/>
    <p:sldId id="625" r:id="rId8"/>
    <p:sldId id="619" r:id="rId9"/>
    <p:sldId id="626" r:id="rId10"/>
    <p:sldId id="627" r:id="rId11"/>
    <p:sldId id="628" r:id="rId12"/>
    <p:sldId id="620" r:id="rId13"/>
    <p:sldId id="629" r:id="rId14"/>
    <p:sldId id="630" r:id="rId15"/>
    <p:sldId id="631" r:id="rId16"/>
    <p:sldId id="269" r:id="rId1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F5F9"/>
    <a:srgbClr val="0000FF"/>
    <a:srgbClr val="006600"/>
    <a:srgbClr val="660066"/>
    <a:srgbClr val="0033CC"/>
    <a:srgbClr val="66FF99"/>
    <a:srgbClr val="E2F0D9"/>
    <a:srgbClr val="FBE5D6"/>
    <a:srgbClr val="5B9BD5"/>
    <a:srgbClr val="C56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0" autoAdjust="0"/>
    <p:restoredTop sz="94098" autoAdjust="0"/>
  </p:normalViewPr>
  <p:slideViewPr>
    <p:cSldViewPr snapToGrid="0">
      <p:cViewPr varScale="1">
        <p:scale>
          <a:sx n="94" d="100"/>
          <a:sy n="94" d="100"/>
        </p:scale>
        <p:origin x="104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31/8/23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923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31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008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9246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2835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318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19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663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13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495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55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656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842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01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31/8/23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31/8/23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31/8/23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31/8/23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31/8/23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31/8/23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31/8/23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31/8/23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31/8/23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31/8/23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31/8/23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31/8/23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>
            <a:normAutofit/>
          </a:bodyPr>
          <a:lstStyle/>
          <a:p>
            <a:r>
              <a:rPr lang="en-SG" dirty="0"/>
              <a:t>IT5002 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542032"/>
            <a:ext cx="9144000" cy="1803680"/>
          </a:xfrm>
        </p:spPr>
        <p:txBody>
          <a:bodyPr>
            <a:normAutofit lnSpcReduction="10000"/>
          </a:bodyPr>
          <a:lstStyle/>
          <a:p>
            <a:r>
              <a:rPr lang="en-SG" sz="3200" dirty="0"/>
              <a:t>Tutorial #2</a:t>
            </a:r>
          </a:p>
          <a:p>
            <a:r>
              <a:rPr lang="en-SG" sz="4400" dirty="0"/>
              <a:t>MIPS </a:t>
            </a:r>
            <a:r>
              <a:rPr lang="en-SG" sz="4400" dirty="0" err="1"/>
              <a:t>ProgrammIng</a:t>
            </a:r>
            <a:endParaRPr lang="en-SG" sz="4400" dirty="0"/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10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(c)	c = 2b + (a – 2)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46764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11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(d)	d = 6a + 3(b – 2c)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94796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Q4.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$s0 is a 31-bit binary sequence with MSB=0.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315DF-DCF3-474C-B40E-42C8E861F10D}"/>
              </a:ext>
            </a:extLst>
          </p:cNvPr>
          <p:cNvSpPr txBox="1"/>
          <p:nvPr/>
        </p:nvSpPr>
        <p:spPr>
          <a:xfrm>
            <a:off x="5499509" y="1218448"/>
            <a:ext cx="399949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Need to trace the MIPS code with an example to find out what it does.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7202" y="915233"/>
            <a:ext cx="3815099" cy="3334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 $t0, $s0, $zero</a:t>
            </a:r>
            <a:r>
              <a:rPr lang="en-US" sz="1600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$t1, 0x8000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$t2,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$t2,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$s0, $s0, $t1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s:</a:t>
            </a: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   </a:t>
            </a: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e: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8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Q4.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$s0 is a 31-bit binary sequence with MSB=0.</a:t>
            </a:r>
            <a:endParaRPr lang="en-SG" sz="2400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7203" y="915233"/>
            <a:ext cx="3664492" cy="32802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 $t0, $s0, $zero</a:t>
            </a:r>
            <a:r>
              <a:rPr lang="en-US" sz="1600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$t1, 0x8000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$t2,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$t2,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$s0, $s0, $t1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s:</a:t>
            </a: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   </a:t>
            </a: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e: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3138" y="1204856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$s0 = </a:t>
            </a:r>
            <a:endParaRPr lang="en-S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113748" y="1204856"/>
            <a:ext cx="3775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0 … 0 0 0 1 1 1 1 1</a:t>
            </a:r>
            <a:endParaRPr lang="en-S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941626" y="915233"/>
            <a:ext cx="65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MSB</a:t>
            </a:r>
            <a:endParaRPr lang="en-SG" sz="2000" dirty="0">
              <a:solidFill>
                <a:srgbClr val="C00000"/>
              </a:solidFill>
            </a:endParaRPr>
          </a:p>
        </p:txBody>
      </p:sp>
      <p:sp>
        <p:nvSpPr>
          <p:cNvPr id="10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51293" y="986131"/>
            <a:ext cx="344244" cy="218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4233138" y="2158488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$t0 = </a:t>
            </a:r>
            <a:endParaRPr lang="en-SG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13747" y="2158488"/>
            <a:ext cx="3775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0 … 0 0 0 1 1 1 1 1</a:t>
            </a:r>
            <a:endParaRPr lang="en-SG" sz="2800" dirty="0"/>
          </a:p>
        </p:txBody>
      </p:sp>
      <p:sp>
        <p:nvSpPr>
          <p:cNvPr id="14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51293" y="1337308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4233138" y="3306603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$t1 = </a:t>
            </a:r>
            <a:endParaRPr lang="en-SG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63671" y="3313085"/>
            <a:ext cx="669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1000 0000 0000 0000 0000 0000 0000 0000</a:t>
            </a:r>
            <a:endParaRPr lang="en-SG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06532" y="1595623"/>
            <a:ext cx="7853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05189" y="3792077"/>
            <a:ext cx="30889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51293" y="1678153"/>
            <a:ext cx="344244" cy="218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51293" y="2029330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4233138" y="4117964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$t2 = </a:t>
            </a:r>
            <a:endParaRPr lang="en-SG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113748" y="4107840"/>
            <a:ext cx="357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0 … 0 0 0 0 0 0 0 1</a:t>
            </a:r>
            <a:endParaRPr lang="en-SG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8487639" y="4049840"/>
            <a:ext cx="3507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does </a:t>
            </a:r>
            <a:r>
              <a:rPr lang="en-US" sz="2000" b="1" dirty="0" err="1"/>
              <a:t>andi</a:t>
            </a:r>
            <a:r>
              <a:rPr lang="en-US" sz="2000" dirty="0"/>
              <a:t> do?</a:t>
            </a:r>
          </a:p>
          <a:p>
            <a:r>
              <a:rPr lang="en-US" sz="2000" dirty="0"/>
              <a:t>Extracts the LSB of $t0 into $t2</a:t>
            </a:r>
            <a:endParaRPr lang="en-SG" sz="2000" dirty="0"/>
          </a:p>
        </p:txBody>
      </p:sp>
      <p:sp>
        <p:nvSpPr>
          <p:cNvPr id="26" name="Oval 25"/>
          <p:cNvSpPr/>
          <p:nvPr/>
        </p:nvSpPr>
        <p:spPr>
          <a:xfrm>
            <a:off x="8100508" y="2158488"/>
            <a:ext cx="290457" cy="529702"/>
          </a:xfrm>
          <a:prstGeom prst="ellipse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51293" y="2352906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51293" y="2717750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/>
          <p:cNvSpPr txBox="1"/>
          <p:nvPr/>
        </p:nvSpPr>
        <p:spPr>
          <a:xfrm>
            <a:off x="6010528" y="5051516"/>
            <a:ext cx="4408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does </a:t>
            </a:r>
            <a:r>
              <a:rPr lang="en-US" sz="2400" b="1" dirty="0" err="1"/>
              <a:t>xor</a:t>
            </a:r>
            <a:r>
              <a:rPr lang="en-US" sz="2400" dirty="0"/>
              <a:t> do?</a:t>
            </a:r>
          </a:p>
          <a:p>
            <a:r>
              <a:rPr lang="en-US" sz="2400" dirty="0"/>
              <a:t>It toggles the MSB of $s0 (why?)</a:t>
            </a:r>
            <a:endParaRPr lang="en-SG" sz="2400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113746" y="1315343"/>
            <a:ext cx="404927" cy="2802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85184" y="1505897"/>
            <a:ext cx="50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en-SG" sz="2800" dirty="0"/>
          </a:p>
        </p:txBody>
      </p:sp>
      <p:sp>
        <p:nvSpPr>
          <p:cNvPr id="34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13638" y="3077211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Connector 34"/>
          <p:cNvCxnSpPr/>
          <p:nvPr/>
        </p:nvCxnSpPr>
        <p:spPr>
          <a:xfrm>
            <a:off x="5113746" y="2420098"/>
            <a:ext cx="366449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06541" y="2640969"/>
            <a:ext cx="3775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0 … 0 0 0 0 1 1 1 1</a:t>
            </a:r>
            <a:endParaRPr lang="en-SG" sz="28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458125" y="2581901"/>
            <a:ext cx="2662750" cy="157356"/>
            <a:chOff x="5486167" y="2555357"/>
            <a:chExt cx="2662750" cy="157356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8052098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761640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511045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228119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982600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729402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487028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195605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5833090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486167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778240" y="195947"/>
            <a:ext cx="30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Example: $s0 = 31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8243455" y="2618509"/>
            <a:ext cx="239432" cy="1496291"/>
          </a:xfrm>
          <a:custGeom>
            <a:avLst/>
            <a:gdLst>
              <a:gd name="connsiteX0" fmla="*/ 124690 w 239432"/>
              <a:gd name="connsiteY0" fmla="*/ 0 h 1496291"/>
              <a:gd name="connsiteX1" fmla="*/ 235527 w 239432"/>
              <a:gd name="connsiteY1" fmla="*/ 914400 h 1496291"/>
              <a:gd name="connsiteX2" fmla="*/ 0 w 239432"/>
              <a:gd name="connsiteY2" fmla="*/ 1496291 h 1496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32" h="1496291">
                <a:moveTo>
                  <a:pt x="124690" y="0"/>
                </a:moveTo>
                <a:cubicBezTo>
                  <a:pt x="190499" y="332509"/>
                  <a:pt x="256309" y="665018"/>
                  <a:pt x="235527" y="914400"/>
                </a:cubicBezTo>
                <a:cubicBezTo>
                  <a:pt x="214745" y="1163782"/>
                  <a:pt x="107372" y="1330036"/>
                  <a:pt x="0" y="1496291"/>
                </a:cubicBezTo>
              </a:path>
            </a:pathLst>
          </a:custGeom>
          <a:noFill/>
          <a:ln w="28575">
            <a:solidFill>
              <a:srgbClr val="00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TextBox 58"/>
          <p:cNvSpPr txBox="1"/>
          <p:nvPr/>
        </p:nvSpPr>
        <p:spPr>
          <a:xfrm>
            <a:off x="251431" y="4808156"/>
            <a:ext cx="442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Q: At most how many iterations?</a:t>
            </a:r>
            <a:endParaRPr lang="en-SG" sz="2400" dirty="0">
              <a:solidFill>
                <a:srgbClr val="660066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15456" y="4798373"/>
            <a:ext cx="69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31</a:t>
            </a:r>
            <a:endParaRPr lang="en-SG" sz="2400" dirty="0">
              <a:solidFill>
                <a:srgbClr val="00206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1431" y="5187999"/>
            <a:ext cx="460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tabLst>
                <a:tab pos="360363" algn="l"/>
              </a:tabLst>
            </a:pPr>
            <a:r>
              <a:rPr lang="en-US" sz="2400" dirty="0">
                <a:solidFill>
                  <a:srgbClr val="660066"/>
                </a:solidFill>
              </a:rPr>
              <a:t>Q: What happens in each iteration?</a:t>
            </a:r>
            <a:endParaRPr lang="en-SG" sz="2400" dirty="0">
              <a:solidFill>
                <a:srgbClr val="660066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7882" y="5568767"/>
            <a:ext cx="429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Toggle the MSB of $s0 if $t2 = 1.</a:t>
            </a:r>
            <a:endParaRPr lang="en-SG" sz="2400" dirty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820583" y="818030"/>
            <a:ext cx="3196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Q: What is the final value of $s0 (in hexadecimal)?</a:t>
            </a:r>
            <a:endParaRPr lang="en-SG" sz="2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/>
      <p:bldP spid="10" grpId="0" animBg="1"/>
      <p:bldP spid="11" grpId="0"/>
      <p:bldP spid="13" grpId="0"/>
      <p:bldP spid="14" grpId="0" animBg="1"/>
      <p:bldP spid="15" grpId="0"/>
      <p:bldP spid="17" grpId="0"/>
      <p:bldP spid="22" grpId="0" animBg="1"/>
      <p:bldP spid="23" grpId="0" animBg="1"/>
      <p:bldP spid="24" grpId="0"/>
      <p:bldP spid="25" grpId="0"/>
      <p:bldP spid="20" grpId="0" build="p"/>
      <p:bldP spid="26" grpId="0" animBg="1"/>
      <p:bldP spid="28" grpId="0" animBg="1"/>
      <p:bldP spid="29" grpId="0" animBg="1"/>
      <p:bldP spid="30" grpId="0" build="p"/>
      <p:bldP spid="33" grpId="0"/>
      <p:bldP spid="34" grpId="0" animBg="1"/>
      <p:bldP spid="38" grpId="0"/>
      <p:bldP spid="57" grpId="0" animBg="1"/>
      <p:bldP spid="59" grpId="0"/>
      <p:bldP spid="62" grpId="0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Q4.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7784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$s0 is a 31-bit binary sequence with MSB=0.</a:t>
            </a:r>
            <a:endParaRPr lang="en-SG" sz="2400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7203" y="915233"/>
            <a:ext cx="3664492" cy="32802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 $t0, $s0, $zero</a:t>
            </a:r>
            <a:r>
              <a:rPr lang="en-US" sz="1600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$t1, 0x8000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$t2,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$t2,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$s0, $s0, $t1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s:</a:t>
            </a: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   </a:t>
            </a: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e: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3138" y="1204856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$s0 = </a:t>
            </a:r>
            <a:endParaRPr lang="en-S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113748" y="1204856"/>
            <a:ext cx="625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0 0001010101010101010101010101010</a:t>
            </a:r>
            <a:endParaRPr lang="en-S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941626" y="915233"/>
            <a:ext cx="65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MSB</a:t>
            </a:r>
            <a:endParaRPr lang="en-SG" sz="20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3138" y="2158488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$t0 = </a:t>
            </a:r>
            <a:endParaRPr lang="en-SG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233138" y="3306603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$t1 = </a:t>
            </a:r>
            <a:endParaRPr lang="en-SG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63671" y="3313085"/>
            <a:ext cx="669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1000 0000 0000 0000 0000 0000 0000 0000</a:t>
            </a:r>
            <a:endParaRPr lang="en-SG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8778240" y="195947"/>
            <a:ext cx="307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Example: </a:t>
            </a:r>
          </a:p>
          <a:p>
            <a:r>
              <a:rPr lang="en-US" sz="2800" dirty="0">
                <a:solidFill>
                  <a:srgbClr val="0033CC"/>
                </a:solidFill>
              </a:rPr>
              <a:t>$s0 = 0x0AAAAAAA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13747" y="2168408"/>
            <a:ext cx="625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0 0001010101010101010101010101010</a:t>
            </a:r>
            <a:endParaRPr lang="en-SG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2605905" y="4485105"/>
            <a:ext cx="668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Q: What is the final value of $s0 (in hexadecimal)?</a:t>
            </a:r>
            <a:endParaRPr lang="en-SG" sz="2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42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>
                <a:solidFill>
                  <a:srgbClr val="C00000"/>
                </a:solidFill>
              </a:rPr>
              <a:t>Q4.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7784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$s0 is a 31-bit binary sequence with MSB=0.</a:t>
            </a:r>
            <a:endParaRPr lang="en-SG" sz="2400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7203" y="915233"/>
            <a:ext cx="3664492" cy="32802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 $t0, $s0, $zero</a:t>
            </a:r>
            <a:r>
              <a:rPr lang="en-US" sz="1600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$t1, 0x8000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$t2,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$t2,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$s0, $s0, $t1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s:</a:t>
            </a: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   </a:t>
            </a: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e: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4536" y="3635166"/>
            <a:ext cx="7480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55554" y="938622"/>
            <a:ext cx="173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$s0 = 31</a:t>
            </a:r>
            <a:endParaRPr lang="en-SG" sz="2800" dirty="0">
              <a:solidFill>
                <a:srgbClr val="0033CC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46178" y="1408354"/>
            <a:ext cx="7188389" cy="2226812"/>
            <a:chOff x="4546178" y="1408354"/>
            <a:chExt cx="7188389" cy="2226812"/>
          </a:xfrm>
        </p:grpSpPr>
        <p:grpSp>
          <p:nvGrpSpPr>
            <p:cNvPr id="20" name="Group 19"/>
            <p:cNvGrpSpPr/>
            <p:nvPr/>
          </p:nvGrpSpPr>
          <p:grpSpPr>
            <a:xfrm>
              <a:off x="4555554" y="1902092"/>
              <a:ext cx="7179013" cy="812843"/>
              <a:chOff x="4396902" y="3308238"/>
              <a:chExt cx="7179013" cy="81284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396902" y="3597861"/>
                <a:ext cx="71790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$s0 = </a:t>
                </a:r>
                <a:r>
                  <a:rPr lang="en-US" sz="2800" dirty="0">
                    <a:solidFill>
                      <a:srgbClr val="006600"/>
                    </a:solidFill>
                  </a:rPr>
                  <a:t>0</a:t>
                </a:r>
                <a:r>
                  <a:rPr lang="en-US" sz="2800" dirty="0"/>
                  <a:t> 0000000000000000000000000011111</a:t>
                </a:r>
                <a:endParaRPr lang="en-SG" sz="2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97269" y="3308238"/>
                <a:ext cx="656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MSB</a:t>
                </a:r>
                <a:endParaRPr lang="en-SG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546178" y="2691442"/>
              <a:ext cx="1330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After:</a:t>
              </a:r>
              <a:endParaRPr lang="en-SG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55553" y="3111946"/>
              <a:ext cx="7179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$s0 = </a:t>
              </a:r>
              <a:r>
                <a:rPr lang="en-US" sz="2800" dirty="0">
                  <a:solidFill>
                    <a:srgbClr val="C00000"/>
                  </a:solidFill>
                </a:rPr>
                <a:t>1</a:t>
              </a:r>
              <a:r>
                <a:rPr lang="en-US" sz="2800" dirty="0"/>
                <a:t> 0000000000000000000000000011111</a:t>
              </a:r>
              <a:endParaRPr lang="en-SG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46178" y="1408354"/>
              <a:ext cx="1330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Before:</a:t>
              </a:r>
              <a:endParaRPr lang="en-SG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90627" y="3855767"/>
            <a:ext cx="30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$s0 = 0x0AAAAAAA</a:t>
            </a:r>
            <a:endParaRPr lang="en-SG" sz="2800" dirty="0">
              <a:solidFill>
                <a:srgbClr val="0033CC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546178" y="4371354"/>
            <a:ext cx="7188389" cy="1718928"/>
            <a:chOff x="4546178" y="4371354"/>
            <a:chExt cx="7188389" cy="1718928"/>
          </a:xfrm>
        </p:grpSpPr>
        <p:sp>
          <p:nvSpPr>
            <p:cNvPr id="9" name="TextBox 8"/>
            <p:cNvSpPr txBox="1"/>
            <p:nvPr/>
          </p:nvSpPr>
          <p:spPr>
            <a:xfrm>
              <a:off x="4555554" y="4747092"/>
              <a:ext cx="7179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$s0 = </a:t>
              </a:r>
              <a:r>
                <a:rPr lang="en-US" sz="2800" dirty="0">
                  <a:solidFill>
                    <a:srgbClr val="006600"/>
                  </a:solidFill>
                </a:rPr>
                <a:t>0</a:t>
              </a:r>
              <a:r>
                <a:rPr lang="en-US" sz="2800" dirty="0"/>
                <a:t> 0001010101010101010101010101010</a:t>
              </a:r>
              <a:endParaRPr lang="en-SG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46178" y="4371354"/>
              <a:ext cx="1330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Before:</a:t>
              </a:r>
              <a:endParaRPr lang="en-SG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46178" y="5175414"/>
              <a:ext cx="1330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After:</a:t>
              </a:r>
              <a:endParaRPr lang="en-SG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55554" y="5567062"/>
              <a:ext cx="7179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$s0 =</a:t>
              </a:r>
              <a:r>
                <a:rPr lang="en-US" sz="2800" dirty="0">
                  <a:solidFill>
                    <a:srgbClr val="C00000"/>
                  </a:solidFill>
                </a:rPr>
                <a:t> 0 </a:t>
              </a:r>
              <a:r>
                <a:rPr lang="en-US" sz="2800" dirty="0"/>
                <a:t>0001010101010101010101010101010</a:t>
              </a:r>
              <a:endParaRPr lang="en-SG" sz="28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882476" y="312894"/>
            <a:ext cx="254752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Summary</a:t>
            </a:r>
            <a:endParaRPr lang="en-SG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6233573" y="1555455"/>
            <a:ext cx="5099149" cy="461665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Odd number of 1’s in $s0: MSB </a:t>
            </a:r>
            <a:r>
              <a:rPr lang="en-US" sz="2400" dirty="0">
                <a:sym typeface="Wingdings" panose="05000000000000000000" pitchFamily="2" charset="2"/>
              </a:rPr>
              <a:t> 1</a:t>
            </a:r>
            <a:endParaRPr lang="en-SG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325698" y="4328391"/>
            <a:ext cx="5104302" cy="461665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Even number of 1’s in $s0: MSB </a:t>
            </a:r>
            <a:r>
              <a:rPr lang="en-US" sz="2400" dirty="0">
                <a:sym typeface="Wingdings" panose="05000000000000000000" pitchFamily="2" charset="2"/>
              </a:rPr>
              <a:t> 0</a:t>
            </a:r>
            <a:r>
              <a:rPr lang="en-US" sz="2400" dirty="0"/>
              <a:t>.</a:t>
            </a:r>
            <a:endParaRPr lang="en-SG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1769" y="4371354"/>
            <a:ext cx="3136250" cy="1569660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known as </a:t>
            </a:r>
            <a:r>
              <a:rPr lang="en-US" sz="2400" dirty="0">
                <a:solidFill>
                  <a:srgbClr val="C00000"/>
                </a:solidFill>
              </a:rPr>
              <a:t>odd parity bit</a:t>
            </a:r>
            <a:r>
              <a:rPr lang="en-US" sz="2400" dirty="0"/>
              <a:t> scheme.</a:t>
            </a:r>
          </a:p>
          <a:p>
            <a:pPr algn="ctr"/>
            <a:r>
              <a:rPr lang="en-US" sz="2400" dirty="0"/>
              <a:t>(Even parity bit scheme defined similarly.)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99178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310204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EFA00-5C3D-4E3A-B803-BC717167B191}"/>
              </a:ext>
            </a:extLst>
          </p:cNvPr>
          <p:cNvSpPr txBox="1"/>
          <p:nvPr/>
        </p:nvSpPr>
        <p:spPr>
          <a:xfrm>
            <a:off x="1122575" y="310204"/>
            <a:ext cx="246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Palindrome</a:t>
            </a:r>
            <a:endParaRPr lang="en-SG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3223202" y="310204"/>
            <a:ext cx="7477223" cy="564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char</a:t>
            </a:r>
            <a:r>
              <a:rPr lang="en-SG" sz="2000" dirty="0">
                <a:latin typeface="Lucida Console" panose="020B0609040504020204" pitchFamily="49" charset="0"/>
              </a:rPr>
              <a:t> </a:t>
            </a:r>
            <a:r>
              <a:rPr lang="en-SG" sz="2000" dirty="0" err="1">
                <a:latin typeface="Lucida Console" panose="020B0609040504020204" pitchFamily="49" charset="0"/>
              </a:rPr>
              <a:t>str</a:t>
            </a:r>
            <a:r>
              <a:rPr lang="en-SG" sz="2000" dirty="0">
                <a:latin typeface="Lucida Console" panose="020B0609040504020204" pitchFamily="49" charset="0"/>
              </a:rPr>
              <a:t>[size] = { ... }; </a:t>
            </a:r>
            <a:r>
              <a:rPr lang="en-SG" sz="2000" dirty="0">
                <a:solidFill>
                  <a:srgbClr val="006600"/>
                </a:solidFill>
                <a:latin typeface="Lucida Console" panose="020B0609040504020204" pitchFamily="49" charset="0"/>
              </a:rPr>
              <a:t>// some string</a:t>
            </a:r>
            <a:endParaRPr lang="en-US" sz="20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SG" sz="20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int</a:t>
            </a: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SG" sz="2000" dirty="0">
                <a:latin typeface="Lucida Console" panose="020B0609040504020204" pitchFamily="49" charset="0"/>
              </a:rPr>
              <a:t>lo, hi, matched; </a:t>
            </a:r>
            <a:r>
              <a:rPr lang="en-SG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// matched = 1 (palindrome);</a:t>
            </a:r>
          </a:p>
          <a:p>
            <a:pPr>
              <a:spcAft>
                <a:spcPts val="600"/>
              </a:spcAft>
            </a:pPr>
            <a:r>
              <a:rPr lang="en-SG" dirty="0">
                <a:solidFill>
                  <a:srgbClr val="006600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SG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// matched = 0 (not palindrome)</a:t>
            </a:r>
            <a:endParaRPr lang="en-US" sz="16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solidFill>
                  <a:srgbClr val="006600"/>
                </a:solidFill>
                <a:latin typeface="Lucida Console" panose="020B0609040504020204" pitchFamily="49" charset="0"/>
              </a:rPr>
              <a:t>// Translate to MIPS from this point onwards</a:t>
            </a:r>
            <a:endParaRPr lang="en-US" sz="20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lo = 0;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hi = size-1;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matched = 1; </a:t>
            </a:r>
            <a:r>
              <a:rPr lang="en-SG" sz="2000" dirty="0">
                <a:solidFill>
                  <a:srgbClr val="006600"/>
                </a:solidFill>
                <a:latin typeface="Lucida Console" panose="020B0609040504020204" pitchFamily="49" charset="0"/>
              </a:rPr>
              <a:t>// assume this is a palindrome</a:t>
            </a:r>
            <a:endParaRPr lang="en-US" sz="20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while </a:t>
            </a:r>
            <a:r>
              <a:rPr lang="en-SG" sz="2000" dirty="0">
                <a:latin typeface="Lucida Console" panose="020B0609040504020204" pitchFamily="49" charset="0"/>
              </a:rPr>
              <a:t>((lo &lt; hi) &amp;&amp; matched) {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</a:t>
            </a: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if </a:t>
            </a:r>
            <a:r>
              <a:rPr lang="en-SG" sz="2000" dirty="0">
                <a:latin typeface="Lucida Console" panose="020B0609040504020204" pitchFamily="49" charset="0"/>
              </a:rPr>
              <a:t>(</a:t>
            </a:r>
            <a:r>
              <a:rPr lang="en-SG" sz="2000" dirty="0" err="1">
                <a:latin typeface="Lucida Console" panose="020B0609040504020204" pitchFamily="49" charset="0"/>
              </a:rPr>
              <a:t>str</a:t>
            </a:r>
            <a:r>
              <a:rPr lang="en-SG" sz="2000" dirty="0">
                <a:latin typeface="Lucida Console" panose="020B0609040504020204" pitchFamily="49" charset="0"/>
              </a:rPr>
              <a:t>[lo] != </a:t>
            </a:r>
            <a:r>
              <a:rPr lang="en-SG" sz="2000" dirty="0" err="1">
                <a:latin typeface="Lucida Console" panose="020B0609040504020204" pitchFamily="49" charset="0"/>
              </a:rPr>
              <a:t>str</a:t>
            </a:r>
            <a:r>
              <a:rPr lang="en-SG" sz="2000" dirty="0">
                <a:latin typeface="Lucida Console" panose="020B0609040504020204" pitchFamily="49" charset="0"/>
              </a:rPr>
              <a:t>[hi])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	matched = 0; </a:t>
            </a:r>
            <a:r>
              <a:rPr lang="en-SG" sz="2000" dirty="0">
                <a:solidFill>
                  <a:srgbClr val="006600"/>
                </a:solidFill>
                <a:latin typeface="Lucida Console" panose="020B0609040504020204" pitchFamily="49" charset="0"/>
              </a:rPr>
              <a:t>// found a mismatch</a:t>
            </a:r>
            <a:endParaRPr lang="en-US" sz="20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</a:t>
            </a: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else</a:t>
            </a:r>
            <a:r>
              <a:rPr lang="en-SG" sz="2000" dirty="0">
                <a:latin typeface="Lucida Console" panose="020B0609040504020204" pitchFamily="49" charset="0"/>
              </a:rPr>
              <a:t> {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	lo++;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	hi--;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}         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3220" y="4034649"/>
            <a:ext cx="341304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Variable mappings:</a:t>
            </a:r>
          </a:p>
          <a:p>
            <a:pPr marL="109538"/>
            <a:r>
              <a:rPr lang="en-US" sz="2000" dirty="0"/>
              <a:t>lo </a:t>
            </a:r>
            <a:r>
              <a:rPr lang="en-US" sz="2000" dirty="0">
                <a:sym typeface="Wingdings" panose="05000000000000000000" pitchFamily="2" charset="2"/>
              </a:rPr>
              <a:t> $</a:t>
            </a:r>
            <a:r>
              <a:rPr lang="en-US" sz="2000" dirty="0" err="1">
                <a:sym typeface="Wingdings" panose="05000000000000000000" pitchFamily="2" charset="2"/>
              </a:rPr>
              <a:t>s0</a:t>
            </a:r>
            <a:r>
              <a:rPr lang="en-US" sz="20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2000" dirty="0">
                <a:sym typeface="Wingdings" panose="05000000000000000000" pitchFamily="2" charset="2"/>
              </a:rPr>
              <a:t>hi  $</a:t>
            </a:r>
            <a:r>
              <a:rPr lang="en-US" sz="2000" dirty="0" err="1">
                <a:sym typeface="Wingdings" panose="05000000000000000000" pitchFamily="2" charset="2"/>
              </a:rPr>
              <a:t>s1</a:t>
            </a:r>
            <a:r>
              <a:rPr lang="en-US" sz="20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2000" dirty="0">
                <a:sym typeface="Wingdings" panose="05000000000000000000" pitchFamily="2" charset="2"/>
              </a:rPr>
              <a:t>matched  $</a:t>
            </a:r>
            <a:r>
              <a:rPr lang="en-US" sz="2000" dirty="0" err="1">
                <a:sym typeface="Wingdings" panose="05000000000000000000" pitchFamily="2" charset="2"/>
              </a:rPr>
              <a:t>s3</a:t>
            </a:r>
            <a:r>
              <a:rPr lang="en-US" sz="20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2000" dirty="0">
                <a:sym typeface="Wingdings" panose="05000000000000000000" pitchFamily="2" charset="2"/>
              </a:rPr>
              <a:t>Base address of </a:t>
            </a:r>
            <a:r>
              <a:rPr lang="en-US" sz="2000" dirty="0" err="1">
                <a:sym typeface="Wingdings" panose="05000000000000000000" pitchFamily="2" charset="2"/>
              </a:rPr>
              <a:t>str</a:t>
            </a:r>
            <a:r>
              <a:rPr lang="en-US" sz="2000" dirty="0">
                <a:sym typeface="Wingdings" panose="05000000000000000000" pitchFamily="2" charset="2"/>
              </a:rPr>
              <a:t>[]  $</a:t>
            </a:r>
            <a:r>
              <a:rPr lang="en-US" sz="2000" dirty="0" err="1">
                <a:sym typeface="Wingdings" panose="05000000000000000000" pitchFamily="2" charset="2"/>
              </a:rPr>
              <a:t>s4</a:t>
            </a:r>
            <a:r>
              <a:rPr lang="en-US" sz="20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2000" dirty="0">
                <a:sym typeface="Wingdings" panose="05000000000000000000" pitchFamily="2" charset="2"/>
              </a:rPr>
              <a:t>size  $</a:t>
            </a:r>
            <a:r>
              <a:rPr lang="en-US" sz="2000" dirty="0" err="1">
                <a:sym typeface="Wingdings" panose="05000000000000000000" pitchFamily="2" charset="2"/>
              </a:rPr>
              <a:t>s5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624" y="1344058"/>
            <a:ext cx="2533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</a:t>
            </a:r>
          </a:p>
          <a:p>
            <a:r>
              <a:rPr lang="en-US" sz="2000" dirty="0"/>
              <a:t>I’ve shortened the variable names “string”, “low”, “high” to “</a:t>
            </a:r>
            <a:r>
              <a:rPr lang="en-US" sz="2000" dirty="0" err="1"/>
              <a:t>str</a:t>
            </a:r>
            <a:r>
              <a:rPr lang="en-US" sz="2000" dirty="0"/>
              <a:t>”, “lo”, “hi” for brevity.</a:t>
            </a:r>
          </a:p>
        </p:txBody>
      </p:sp>
    </p:spTree>
    <p:extLst>
      <p:ext uri="{BB962C8B-B14F-4D97-AF65-F5344CB8AC3E}">
        <p14:creationId xmlns:p14="http://schemas.microsoft.com/office/powerpoint/2010/main" val="5056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8072238" y="103682"/>
            <a:ext cx="403517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char</a:t>
            </a:r>
            <a:r>
              <a:rPr lang="en-SG" sz="1200" dirty="0">
                <a:latin typeface="Lucida Console" panose="020B0609040504020204" pitchFamily="49" charset="0"/>
              </a:rPr>
              <a:t> </a:t>
            </a:r>
            <a:r>
              <a:rPr lang="en-SG" sz="1200" dirty="0" err="1">
                <a:latin typeface="Lucida Console" panose="020B0609040504020204" pitchFamily="49" charset="0"/>
              </a:rPr>
              <a:t>str</a:t>
            </a:r>
            <a:r>
              <a:rPr lang="en-SG" sz="1200" dirty="0">
                <a:latin typeface="Lucida Console" panose="020B0609040504020204" pitchFamily="49" charset="0"/>
              </a:rPr>
              <a:t>[size] = { ... }; </a:t>
            </a:r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SG" sz="12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int</a:t>
            </a:r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lo, hi, matched; </a:t>
            </a:r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lo = 0;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hi = size-1;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while</a:t>
            </a:r>
            <a:r>
              <a:rPr lang="en-SG" sz="1200" dirty="0">
                <a:latin typeface="Lucida Console" panose="020B0609040504020204" pitchFamily="49" charset="0"/>
              </a:rPr>
              <a:t> ((lo &lt; hi) &amp;&amp; matched)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	</a:t>
            </a:r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if </a:t>
            </a:r>
            <a:r>
              <a:rPr lang="en-SG" sz="1200" dirty="0">
                <a:latin typeface="Lucida Console" panose="020B0609040504020204" pitchFamily="49" charset="0"/>
              </a:rPr>
              <a:t>(</a:t>
            </a:r>
            <a:r>
              <a:rPr lang="en-SG" sz="1200" dirty="0" err="1">
                <a:latin typeface="Lucida Console" panose="020B0609040504020204" pitchFamily="49" charset="0"/>
              </a:rPr>
              <a:t>str</a:t>
            </a:r>
            <a:r>
              <a:rPr lang="en-SG" sz="1200" dirty="0">
                <a:latin typeface="Lucida Console" panose="020B0609040504020204" pitchFamily="49" charset="0"/>
              </a:rPr>
              <a:t>[lo] != </a:t>
            </a:r>
            <a:r>
              <a:rPr lang="en-SG" sz="1200" dirty="0" err="1">
                <a:latin typeface="Lucida Console" panose="020B0609040504020204" pitchFamily="49" charset="0"/>
              </a:rPr>
              <a:t>str</a:t>
            </a:r>
            <a:r>
              <a:rPr lang="en-SG" sz="1200" dirty="0">
                <a:latin typeface="Lucida Console" panose="020B0609040504020204" pitchFamily="49" charset="0"/>
              </a:rPr>
              <a:t>[hi])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	</a:t>
            </a:r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else</a:t>
            </a:r>
            <a:r>
              <a:rPr lang="en-SG" sz="1200" dirty="0">
                <a:latin typeface="Lucida Console" panose="020B0609040504020204" pitchFamily="49" charset="0"/>
              </a:rPr>
              <a:t> 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lo++;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hi--;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	}         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9938" y="1720362"/>
            <a:ext cx="334912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Variable mappings:</a:t>
            </a:r>
          </a:p>
          <a:p>
            <a:pPr marL="109538"/>
            <a:r>
              <a:rPr lang="en-US" sz="1400" dirty="0"/>
              <a:t>lo </a:t>
            </a:r>
            <a:r>
              <a:rPr lang="en-US" sz="1400" dirty="0">
                <a:sym typeface="Wingdings" panose="05000000000000000000" pitchFamily="2" charset="2"/>
              </a:rPr>
              <a:t> $</a:t>
            </a:r>
            <a:r>
              <a:rPr lang="en-US" sz="1400" dirty="0" err="1">
                <a:sym typeface="Wingdings" panose="05000000000000000000" pitchFamily="2" charset="2"/>
              </a:rPr>
              <a:t>s0</a:t>
            </a:r>
            <a:r>
              <a:rPr lang="en-US" sz="1400" dirty="0">
                <a:sym typeface="Wingdings" panose="05000000000000000000" pitchFamily="2" charset="2"/>
              </a:rPr>
              <a:t>; hi  $</a:t>
            </a:r>
            <a:r>
              <a:rPr lang="en-US" sz="1400" dirty="0" err="1">
                <a:sym typeface="Wingdings" panose="05000000000000000000" pitchFamily="2" charset="2"/>
              </a:rPr>
              <a:t>s1</a:t>
            </a:r>
            <a:r>
              <a:rPr lang="en-US" sz="1400" dirty="0">
                <a:sym typeface="Wingdings" panose="05000000000000000000" pitchFamily="2" charset="2"/>
              </a:rPr>
              <a:t>; matched  $</a:t>
            </a:r>
            <a:r>
              <a:rPr lang="en-US" sz="1400" dirty="0" err="1">
                <a:sym typeface="Wingdings" panose="05000000000000000000" pitchFamily="2" charset="2"/>
              </a:rPr>
              <a:t>s3</a:t>
            </a:r>
            <a:r>
              <a:rPr lang="en-US" sz="14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1400" dirty="0">
                <a:sym typeface="Wingdings" panose="05000000000000000000" pitchFamily="2" charset="2"/>
              </a:rPr>
              <a:t>Base address of </a:t>
            </a:r>
            <a:r>
              <a:rPr lang="en-US" sz="1400" dirty="0" err="1">
                <a:sym typeface="Wingdings" panose="05000000000000000000" pitchFamily="2" charset="2"/>
              </a:rPr>
              <a:t>str</a:t>
            </a:r>
            <a:r>
              <a:rPr lang="en-US" sz="1400" dirty="0">
                <a:sym typeface="Wingdings" panose="05000000000000000000" pitchFamily="2" charset="2"/>
              </a:rPr>
              <a:t>[]  $</a:t>
            </a:r>
            <a:r>
              <a:rPr lang="en-US" sz="1400" dirty="0" err="1">
                <a:sym typeface="Wingdings" panose="05000000000000000000" pitchFamily="2" charset="2"/>
              </a:rPr>
              <a:t>s4</a:t>
            </a:r>
            <a:r>
              <a:rPr lang="en-US" sz="14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1400" dirty="0">
                <a:sym typeface="Wingdings" panose="05000000000000000000" pitchFamily="2" charset="2"/>
              </a:rPr>
              <a:t>size  $</a:t>
            </a:r>
            <a:r>
              <a:rPr lang="en-US" sz="1400" dirty="0" err="1">
                <a:sym typeface="Wingdings" panose="05000000000000000000" pitchFamily="2" charset="2"/>
              </a:rPr>
              <a:t>s5</a:t>
            </a:r>
            <a:endParaRPr lang="en-US" sz="1400" dirty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289" y="625843"/>
            <a:ext cx="7504324" cy="5709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                      # lo = 0</a:t>
            </a:r>
          </a:p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                      # hi = size-1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                      # matched = 1</a:t>
            </a:r>
          </a:p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loop: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(lo &lt; hi)?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8412" y="625843"/>
            <a:ext cx="33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$zero,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8412" y="884544"/>
            <a:ext cx="33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s5</a:t>
            </a:r>
            <a:r>
              <a:rPr lang="en-US" dirty="0">
                <a:latin typeface="Lucida Console" panose="020B0609040504020204" pitchFamily="49" charset="0"/>
              </a:rPr>
              <a:t>, 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8412" y="1143245"/>
            <a:ext cx="33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8413" y="1512577"/>
            <a:ext cx="6226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slt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t0</a:t>
            </a:r>
            <a:r>
              <a:rPr lang="en-US" dirty="0">
                <a:latin typeface="Lucida Console" panose="020B0609040504020204" pitchFamily="49" charset="0"/>
              </a:rPr>
              <a:t>, $zero,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(lo &gt;= hi)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6288" y="6016642"/>
            <a:ext cx="93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8412" y="2111745"/>
            <a:ext cx="664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(match == 0)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8412" y="2559017"/>
            <a:ext cx="622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add  $</a:t>
            </a:r>
            <a:r>
              <a:rPr lang="en-US" dirty="0" err="1">
                <a:latin typeface="Lucida Console" panose="020B0609040504020204" pitchFamily="49" charset="0"/>
              </a:rPr>
              <a:t>t1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s4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of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[lo]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8411" y="2895579"/>
            <a:ext cx="622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lb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t2</a:t>
            </a:r>
            <a:r>
              <a:rPr lang="en-US" dirty="0">
                <a:latin typeface="Lucida Console" panose="020B0609040504020204" pitchFamily="49" charset="0"/>
              </a:rPr>
              <a:t>, 0($</a:t>
            </a:r>
            <a:r>
              <a:rPr lang="en-US" dirty="0" err="1">
                <a:latin typeface="Lucida Console" panose="020B0609040504020204" pitchFamily="49" charset="0"/>
              </a:rPr>
              <a:t>t1</a:t>
            </a:r>
            <a:r>
              <a:rPr lang="en-US" dirty="0">
                <a:latin typeface="Lucida Console" panose="020B0609040504020204" pitchFamily="49" charset="0"/>
              </a:rPr>
              <a:t>) 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$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t2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=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[lo]</a:t>
            </a:r>
          </a:p>
        </p:txBody>
      </p:sp>
      <p:sp>
        <p:nvSpPr>
          <p:cNvPr id="18" name="Line Callout 2 (No Border) 17"/>
          <p:cNvSpPr/>
          <p:nvPr/>
        </p:nvSpPr>
        <p:spPr>
          <a:xfrm>
            <a:off x="9661792" y="3952665"/>
            <a:ext cx="1784733" cy="763437"/>
          </a:xfrm>
          <a:prstGeom prst="callout2">
            <a:avLst>
              <a:gd name="adj1" fmla="val 50921"/>
              <a:gd name="adj2" fmla="val -617"/>
              <a:gd name="adj3" fmla="val 49478"/>
              <a:gd name="adj4" fmla="val -12442"/>
              <a:gd name="adj5" fmla="val -113817"/>
              <a:gd name="adj6" fmla="val -44977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do we use </a:t>
            </a:r>
            <a:r>
              <a:rPr lang="en-US" dirty="0" err="1"/>
              <a:t>lb</a:t>
            </a:r>
            <a:r>
              <a:rPr lang="en-US" dirty="0"/>
              <a:t> instead of </a:t>
            </a:r>
            <a:r>
              <a:rPr lang="en-US" dirty="0" err="1"/>
              <a:t>lw</a:t>
            </a:r>
            <a:r>
              <a:rPr lang="en-US" dirty="0"/>
              <a:t>?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240811" y="1566513"/>
            <a:ext cx="10621734" cy="2273133"/>
            <a:chOff x="1240811" y="1566513"/>
            <a:chExt cx="10621734" cy="2273133"/>
          </a:xfrm>
        </p:grpSpPr>
        <p:sp>
          <p:nvSpPr>
            <p:cNvPr id="9" name="Line Callout 2 (No Border) 8"/>
            <p:cNvSpPr/>
            <p:nvPr/>
          </p:nvSpPr>
          <p:spPr>
            <a:xfrm>
              <a:off x="8028673" y="2758593"/>
              <a:ext cx="3833872" cy="1081053"/>
            </a:xfrm>
            <a:prstGeom prst="callout2">
              <a:avLst>
                <a:gd name="adj1" fmla="val 17731"/>
                <a:gd name="adj2" fmla="val 0"/>
                <a:gd name="adj3" fmla="val 17731"/>
                <a:gd name="adj4" fmla="val -11207"/>
                <a:gd name="adj5" fmla="val -85202"/>
                <a:gd name="adj6" fmla="val -9725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</a:t>
              </a:r>
              <a:r>
                <a:rPr lang="en-US" dirty="0" err="1"/>
                <a:t>slt</a:t>
              </a:r>
              <a:r>
                <a:rPr lang="en-US" dirty="0"/>
                <a:t>, </a:t>
              </a:r>
              <a:r>
                <a:rPr lang="en-US" dirty="0" err="1"/>
                <a:t>beq</a:t>
              </a:r>
              <a:r>
                <a:rPr lang="en-US" dirty="0"/>
                <a:t> to implement </a:t>
              </a:r>
              <a:r>
                <a:rPr lang="en-US" dirty="0" err="1"/>
                <a:t>blt</a:t>
              </a:r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blt</a:t>
              </a:r>
              <a:r>
                <a:rPr lang="en-US" dirty="0"/>
                <a:t> is a pseudo-instruction; do </a:t>
              </a:r>
              <a:r>
                <a:rPr lang="en-US" u="sng" dirty="0"/>
                <a:t>not</a:t>
              </a:r>
              <a:r>
                <a:rPr lang="en-US" dirty="0"/>
                <a:t> use pseudo-instructions)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240811" y="1566513"/>
              <a:ext cx="3075180" cy="574097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205543" y="4095283"/>
            <a:ext cx="68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t2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t4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</a:t>
            </a: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compare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[lo],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[hi]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32962" y="2612534"/>
            <a:ext cx="10852960" cy="3003656"/>
            <a:chOff x="1032962" y="2612534"/>
            <a:chExt cx="10852960" cy="3003656"/>
          </a:xfrm>
        </p:grpSpPr>
        <p:grpSp>
          <p:nvGrpSpPr>
            <p:cNvPr id="43" name="Group 42"/>
            <p:cNvGrpSpPr/>
            <p:nvPr/>
          </p:nvGrpSpPr>
          <p:grpSpPr>
            <a:xfrm>
              <a:off x="1032964" y="2612534"/>
              <a:ext cx="10852958" cy="3003656"/>
              <a:chOff x="1032964" y="2612534"/>
              <a:chExt cx="10852958" cy="300365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218411" y="3383620"/>
                <a:ext cx="63806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ucida Console" panose="020B0609040504020204" pitchFamily="49" charset="0"/>
                  </a:rPr>
                  <a:t>add  $</a:t>
                </a:r>
                <a:r>
                  <a:rPr lang="en-US" dirty="0" err="1">
                    <a:latin typeface="Lucida Console" panose="020B0609040504020204" pitchFamily="49" charset="0"/>
                  </a:rPr>
                  <a:t>t3</a:t>
                </a:r>
                <a:r>
                  <a:rPr lang="en-US" dirty="0">
                    <a:latin typeface="Lucida Console" panose="020B0609040504020204" pitchFamily="49" charset="0"/>
                  </a:rPr>
                  <a:t>, $</a:t>
                </a:r>
                <a:r>
                  <a:rPr lang="en-US" dirty="0" err="1">
                    <a:latin typeface="Lucida Console" panose="020B0609040504020204" pitchFamily="49" charset="0"/>
                  </a:rPr>
                  <a:t>s4</a:t>
                </a:r>
                <a:r>
                  <a:rPr lang="en-US" dirty="0">
                    <a:latin typeface="Lucida Console" panose="020B0609040504020204" pitchFamily="49" charset="0"/>
                  </a:rPr>
                  <a:t>, $</a:t>
                </a:r>
                <a:r>
                  <a:rPr lang="en-US" dirty="0" err="1">
                    <a:latin typeface="Lucida Console" panose="020B0609040504020204" pitchFamily="49" charset="0"/>
                  </a:rPr>
                  <a:t>s1</a:t>
                </a:r>
                <a:r>
                  <a:rPr lang="en-US" dirty="0">
                    <a:latin typeface="Lucida Console" panose="020B0609040504020204" pitchFamily="49" charset="0"/>
                  </a:rPr>
                  <a:t>    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# </a:t>
                </a:r>
                <a:r>
                  <a:rPr lang="en-US" dirty="0" err="1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addr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 of </a:t>
                </a:r>
                <a:r>
                  <a:rPr lang="en-US" dirty="0" err="1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str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[hi]</a:t>
                </a:r>
              </a:p>
              <a:p>
                <a:r>
                  <a:rPr lang="en-US" dirty="0" err="1">
                    <a:latin typeface="Lucida Console" panose="020B0609040504020204" pitchFamily="49" charset="0"/>
                  </a:rPr>
                  <a:t>lb</a:t>
                </a:r>
                <a:r>
                  <a:rPr lang="en-US" dirty="0">
                    <a:latin typeface="Lucida Console" panose="020B0609040504020204" pitchFamily="49" charset="0"/>
                  </a:rPr>
                  <a:t>   $</a:t>
                </a:r>
                <a:r>
                  <a:rPr lang="en-US" dirty="0" err="1">
                    <a:latin typeface="Lucida Console" panose="020B0609040504020204" pitchFamily="49" charset="0"/>
                  </a:rPr>
                  <a:t>t4</a:t>
                </a:r>
                <a:r>
                  <a:rPr lang="en-US" dirty="0">
                    <a:latin typeface="Lucida Console" panose="020B0609040504020204" pitchFamily="49" charset="0"/>
                  </a:rPr>
                  <a:t>, 0($</a:t>
                </a:r>
                <a:r>
                  <a:rPr lang="en-US" dirty="0" err="1">
                    <a:latin typeface="Lucida Console" panose="020B0609040504020204" pitchFamily="49" charset="0"/>
                  </a:rPr>
                  <a:t>t3</a:t>
                </a:r>
                <a:r>
                  <a:rPr lang="en-US" dirty="0">
                    <a:latin typeface="Lucida Console" panose="020B0609040504020204" pitchFamily="49" charset="0"/>
                  </a:rPr>
                  <a:t>)      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# $</a:t>
                </a:r>
                <a:r>
                  <a:rPr lang="en-US" dirty="0" err="1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t4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 = </a:t>
                </a:r>
                <a:r>
                  <a:rPr lang="en-US" dirty="0" err="1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str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[hi]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032964" y="2612534"/>
                <a:ext cx="6566053" cy="652378"/>
              </a:xfrm>
              <a:prstGeom prst="roundRect">
                <a:avLst/>
              </a:prstGeom>
              <a:noFill/>
              <a:ln w="19050"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7363674" y="3273637"/>
                <a:ext cx="4522248" cy="2342553"/>
                <a:chOff x="7363674" y="3273637"/>
                <a:chExt cx="4522248" cy="234255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7611216" y="3273637"/>
                  <a:ext cx="1081091" cy="1511556"/>
                </a:xfrm>
                <a:prstGeom prst="straightConnector1">
                  <a:avLst/>
                </a:prstGeom>
                <a:ln>
                  <a:solidFill>
                    <a:srgbClr val="0033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 flipV="1">
                  <a:off x="7363674" y="4090364"/>
                  <a:ext cx="1246191" cy="694830"/>
                </a:xfrm>
                <a:prstGeom prst="straightConnector1">
                  <a:avLst/>
                </a:prstGeom>
                <a:ln>
                  <a:solidFill>
                    <a:srgbClr val="0033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8067105" y="4785193"/>
                  <a:ext cx="3818817" cy="830997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Study how we load data from memory: (1) prepare address in a register, (2) load using that address (with offset if necessary.)</a:t>
                  </a:r>
                </a:p>
              </p:txBody>
            </p:sp>
          </p:grpSp>
        </p:grpSp>
        <p:sp>
          <p:nvSpPr>
            <p:cNvPr id="33" name="Rounded Rectangle 32"/>
            <p:cNvSpPr/>
            <p:nvPr/>
          </p:nvSpPr>
          <p:spPr>
            <a:xfrm>
              <a:off x="1032962" y="3383411"/>
              <a:ext cx="6566053" cy="646540"/>
            </a:xfrm>
            <a:prstGeom prst="roundRect">
              <a:avLst/>
            </a:prstGeom>
            <a:noFill/>
            <a:ln w="1905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05542" y="4411194"/>
            <a:ext cx="537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0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matched = 0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17743" y="4727105"/>
            <a:ext cx="669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J    </a:t>
            </a:r>
            <a:r>
              <a:rPr lang="en-US" dirty="0" err="1">
                <a:solidFill>
                  <a:srgbClr val="660066"/>
                </a:solidFill>
                <a:latin typeface="Lucida Console" panose="020B0609040504020204" pitchFamily="49" charset="0"/>
              </a:rPr>
              <a:t>endW</a:t>
            </a:r>
            <a:r>
              <a:rPr lang="en-US" dirty="0">
                <a:latin typeface="Lucida Console" panose="020B0609040504020204" pitchFamily="49" charset="0"/>
              </a:rPr>
              <a:t>        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can also be “j loop”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0330" y="5700731"/>
            <a:ext cx="34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0066"/>
                </a:solidFill>
                <a:latin typeface="Lucida Console" panose="020B0609040504020204" pitchFamily="49" charset="0"/>
              </a:rPr>
              <a:t>endW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latin typeface="Lucida Console" panose="020B0609040504020204" pitchFamily="49" charset="0"/>
              </a:rPr>
              <a:t>j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loop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6288" y="5053979"/>
            <a:ext cx="615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else: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1 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lo++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0261" y="5373119"/>
            <a:ext cx="615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-1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hi--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977" y="5052920"/>
            <a:ext cx="615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else:</a:t>
            </a:r>
            <a:endParaRPr lang="en-US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 animBg="1"/>
      <p:bldP spid="32" grpId="0"/>
      <p:bldP spid="37" grpId="0"/>
      <p:bldP spid="38" grpId="0"/>
      <p:bldP spid="39" grpId="0"/>
      <p:bldP spid="40" grpId="0"/>
      <p:bldP spid="41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275" y="592928"/>
            <a:ext cx="6884421" cy="5801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$zero, 0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lo = 0</a:t>
            </a:r>
          </a:p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s5</a:t>
            </a:r>
            <a:r>
              <a:rPr lang="en-US" dirty="0">
                <a:latin typeface="Lucida Console" panose="020B0609040504020204" pitchFamily="49" charset="0"/>
              </a:rPr>
              <a:t>, -1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hi = size-1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1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matched = 1</a:t>
            </a:r>
            <a:endParaRPr lang="en-US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loop: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slt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(lo &lt; hi)?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t0</a:t>
            </a:r>
            <a:r>
              <a:rPr lang="en-US" dirty="0">
                <a:latin typeface="Lucida Console" panose="020B0609040504020204" pitchFamily="49" charset="0"/>
              </a:rPr>
              <a:t>, $zero,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(lo &gt;= hi)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(match == 0)</a:t>
            </a:r>
          </a:p>
          <a:p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add  $</a:t>
            </a:r>
            <a:r>
              <a:rPr lang="en-US" dirty="0" err="1">
                <a:latin typeface="Lucida Console" panose="020B0609040504020204" pitchFamily="49" charset="0"/>
              </a:rPr>
              <a:t>t1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s4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of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[lo]</a:t>
            </a:r>
            <a:endParaRPr lang="en-US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lb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t2</a:t>
            </a:r>
            <a:r>
              <a:rPr lang="en-US" dirty="0">
                <a:latin typeface="Lucida Console" panose="020B0609040504020204" pitchFamily="49" charset="0"/>
              </a:rPr>
              <a:t>, 0($</a:t>
            </a:r>
            <a:r>
              <a:rPr lang="en-US" dirty="0" err="1">
                <a:latin typeface="Lucida Console" panose="020B0609040504020204" pitchFamily="49" charset="0"/>
              </a:rPr>
              <a:t>t1</a:t>
            </a:r>
            <a:r>
              <a:rPr lang="en-US" dirty="0">
                <a:latin typeface="Lucida Console" panose="020B0609040504020204" pitchFamily="49" charset="0"/>
              </a:rPr>
              <a:t>) 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$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t2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[lo]</a:t>
            </a:r>
          </a:p>
          <a:p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add  $</a:t>
            </a:r>
            <a:r>
              <a:rPr lang="en-US" dirty="0" err="1">
                <a:latin typeface="Lucida Console" panose="020B0609040504020204" pitchFamily="49" charset="0"/>
              </a:rPr>
              <a:t>t3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s4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of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[hi]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lb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t4</a:t>
            </a:r>
            <a:r>
              <a:rPr lang="en-US" dirty="0">
                <a:latin typeface="Lucida Console" panose="020B0609040504020204" pitchFamily="49" charset="0"/>
              </a:rPr>
              <a:t>, 0($</a:t>
            </a:r>
            <a:r>
              <a:rPr lang="en-US" dirty="0" err="1">
                <a:latin typeface="Lucida Console" panose="020B0609040504020204" pitchFamily="49" charset="0"/>
              </a:rPr>
              <a:t>t3</a:t>
            </a:r>
            <a:r>
              <a:rPr lang="en-US" dirty="0">
                <a:latin typeface="Lucida Console" panose="020B0609040504020204" pitchFamily="49" charset="0"/>
              </a:rPr>
              <a:t>) 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$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t4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[hi]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t2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t4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</a:t>
            </a: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compare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[lo],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[hi]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0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matched = 0 </a:t>
            </a:r>
          </a:p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>
                <a:latin typeface="Lucida Console" panose="020B0609040504020204" pitchFamily="49" charset="0"/>
              </a:rPr>
              <a:t>J    </a:t>
            </a:r>
            <a:r>
              <a:rPr lang="en-US" dirty="0" err="1">
                <a:solidFill>
                  <a:srgbClr val="660066"/>
                </a:solidFill>
                <a:latin typeface="Lucida Console" panose="020B0609040504020204" pitchFamily="49" charset="0"/>
              </a:rPr>
              <a:t>endW</a:t>
            </a:r>
            <a:r>
              <a:rPr lang="en-US" dirty="0">
                <a:latin typeface="Lucida Console" panose="020B0609040504020204" pitchFamily="49" charset="0"/>
              </a:rPr>
              <a:t>        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can also be “j loop”</a:t>
            </a:r>
          </a:p>
          <a:p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else: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1 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lo++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-1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hi--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660066"/>
                </a:solidFill>
                <a:latin typeface="Lucida Console" panose="020B0609040504020204" pitchFamily="49" charset="0"/>
              </a:rPr>
              <a:t>endW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latin typeface="Lucida Console" panose="020B0609040504020204" pitchFamily="49" charset="0"/>
              </a:rPr>
              <a:t>j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loop</a:t>
            </a:r>
          </a:p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exit: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950228" y="811408"/>
            <a:ext cx="6079868" cy="646331"/>
            <a:chOff x="5950228" y="811408"/>
            <a:chExt cx="6079868" cy="646331"/>
          </a:xfrm>
        </p:grpSpPr>
        <p:cxnSp>
          <p:nvCxnSpPr>
            <p:cNvPr id="4" name="Straight Arrow Connector 3"/>
            <p:cNvCxnSpPr>
              <a:stCxn id="23" idx="1"/>
            </p:cNvCxnSpPr>
            <p:nvPr/>
          </p:nvCxnSpPr>
          <p:spPr>
            <a:xfrm flipH="1">
              <a:off x="5950228" y="1171478"/>
              <a:ext cx="1101368" cy="28626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eft Brace 22"/>
            <p:cNvSpPr/>
            <p:nvPr/>
          </p:nvSpPr>
          <p:spPr>
            <a:xfrm>
              <a:off x="7051596" y="885216"/>
              <a:ext cx="251792" cy="572523"/>
            </a:xfrm>
            <a:prstGeom prst="leftBrace">
              <a:avLst>
                <a:gd name="adj1" fmla="val 46568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88696" y="811408"/>
              <a:ext cx="4741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ucida Console" panose="020B0609040504020204" pitchFamily="49" charset="0"/>
                </a:rPr>
                <a:t>add  $</a:t>
              </a:r>
              <a:r>
                <a:rPr lang="en-US" dirty="0" err="1">
                  <a:latin typeface="Lucida Console" panose="020B0609040504020204" pitchFamily="49" charset="0"/>
                </a:rPr>
                <a:t>t1</a:t>
              </a:r>
              <a:r>
                <a:rPr lang="en-US" dirty="0">
                  <a:latin typeface="Lucida Console" panose="020B0609040504020204" pitchFamily="49" charset="0"/>
                </a:rPr>
                <a:t>, $</a:t>
              </a:r>
              <a:r>
                <a:rPr lang="en-US" dirty="0" err="1">
                  <a:latin typeface="Lucida Console" panose="020B0609040504020204" pitchFamily="49" charset="0"/>
                </a:rPr>
                <a:t>s4</a:t>
              </a:r>
              <a:r>
                <a:rPr lang="en-US" dirty="0">
                  <a:latin typeface="Lucida Console" panose="020B0609040504020204" pitchFamily="49" charset="0"/>
                </a:rPr>
                <a:t>, $</a:t>
              </a:r>
              <a:r>
                <a:rPr lang="en-US" dirty="0" err="1">
                  <a:latin typeface="Lucida Console" panose="020B0609040504020204" pitchFamily="49" charset="0"/>
                </a:rPr>
                <a:t>s0</a:t>
              </a:r>
              <a:r>
                <a:rPr lang="en-US" dirty="0">
                  <a:latin typeface="Lucida Console" panose="020B0609040504020204" pitchFamily="49" charset="0"/>
                </a:rPr>
                <a:t> 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# </a:t>
              </a:r>
              <a:r>
                <a:rPr lang="en-US" sz="1400" dirty="0" err="1">
                  <a:solidFill>
                    <a:srgbClr val="006600"/>
                  </a:solidFill>
                  <a:latin typeface="Lucida Console" panose="020B0609040504020204" pitchFamily="49" charset="0"/>
                </a:rPr>
                <a:t>addr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. Of </a:t>
              </a:r>
              <a:r>
                <a:rPr lang="en-US" sz="1400" dirty="0" err="1">
                  <a:solidFill>
                    <a:srgbClr val="006600"/>
                  </a:solidFill>
                  <a:latin typeface="Lucida Console" panose="020B0609040504020204" pitchFamily="49" charset="0"/>
                </a:rPr>
                <a:t>str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[lo]</a:t>
              </a:r>
              <a:endParaRPr lang="en-US" sz="1600" dirty="0">
                <a:solidFill>
                  <a:srgbClr val="006600"/>
                </a:solidFill>
                <a:latin typeface="Lucida Console" panose="020B0609040504020204" pitchFamily="49" charset="0"/>
              </a:endParaRPr>
            </a:p>
            <a:p>
              <a:r>
                <a:rPr lang="en-US" dirty="0">
                  <a:latin typeface="Lucida Console" panose="020B0609040504020204" pitchFamily="49" charset="0"/>
                </a:rPr>
                <a:t>add  $</a:t>
              </a:r>
              <a:r>
                <a:rPr lang="en-US" dirty="0" err="1">
                  <a:latin typeface="Lucida Console" panose="020B0609040504020204" pitchFamily="49" charset="0"/>
                </a:rPr>
                <a:t>t3</a:t>
              </a:r>
              <a:r>
                <a:rPr lang="en-US" dirty="0">
                  <a:latin typeface="Lucida Console" panose="020B0609040504020204" pitchFamily="49" charset="0"/>
                </a:rPr>
                <a:t>, $</a:t>
              </a:r>
              <a:r>
                <a:rPr lang="en-US" dirty="0" err="1">
                  <a:latin typeface="Lucida Console" panose="020B0609040504020204" pitchFamily="49" charset="0"/>
                </a:rPr>
                <a:t>s4</a:t>
              </a:r>
              <a:r>
                <a:rPr lang="en-US" dirty="0">
                  <a:latin typeface="Lucida Console" panose="020B0609040504020204" pitchFamily="49" charset="0"/>
                </a:rPr>
                <a:t>, $</a:t>
              </a:r>
              <a:r>
                <a:rPr lang="en-US" dirty="0" err="1">
                  <a:latin typeface="Lucida Console" panose="020B0609040504020204" pitchFamily="49" charset="0"/>
                </a:rPr>
                <a:t>s1</a:t>
              </a:r>
              <a:r>
                <a:rPr lang="en-US" dirty="0">
                  <a:latin typeface="Lucida Console" panose="020B0609040504020204" pitchFamily="49" charset="0"/>
                </a:rPr>
                <a:t> 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# </a:t>
              </a:r>
              <a:r>
                <a:rPr lang="en-US" sz="1400" dirty="0" err="1">
                  <a:solidFill>
                    <a:srgbClr val="006600"/>
                  </a:solidFill>
                  <a:latin typeface="Lucida Console" panose="020B0609040504020204" pitchFamily="49" charset="0"/>
                </a:rPr>
                <a:t>addr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. Of </a:t>
              </a:r>
              <a:r>
                <a:rPr lang="en-US" sz="1400" dirty="0" err="1">
                  <a:solidFill>
                    <a:srgbClr val="006600"/>
                  </a:solidFill>
                  <a:latin typeface="Lucida Console" panose="020B0609040504020204" pitchFamily="49" charset="0"/>
                </a:rPr>
                <a:t>str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[hi]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303387" y="1570450"/>
            <a:ext cx="474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slt</a:t>
            </a:r>
            <a:r>
              <a:rPr lang="en-US" dirty="0">
                <a:latin typeface="Lucida Console" panose="020B0609040504020204" pitchFamily="49" charset="0"/>
              </a:rPr>
              <a:t>  $t0, $t1, $t3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compare lo and hi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endParaRPr lang="en-US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325217" y="1654597"/>
            <a:ext cx="44394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325215" y="2681641"/>
            <a:ext cx="48502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325215" y="3390633"/>
            <a:ext cx="48502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88696" y="4916624"/>
            <a:ext cx="474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$t1, $t1, 1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lo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increment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$t3, $t3, -1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hi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decrement</a:t>
            </a:r>
            <a:endParaRPr lang="en-US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25214" y="5146545"/>
            <a:ext cx="3776873" cy="271670"/>
            <a:chOff x="1325214" y="5146545"/>
            <a:chExt cx="3776873" cy="27167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325214" y="5146545"/>
              <a:ext cx="377687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325214" y="5418215"/>
              <a:ext cx="377687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325214" y="103682"/>
            <a:ext cx="5459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“array pointer”.</a:t>
            </a:r>
          </a:p>
        </p:txBody>
      </p:sp>
    </p:spTree>
    <p:extLst>
      <p:ext uri="{BB962C8B-B14F-4D97-AF65-F5344CB8AC3E}">
        <p14:creationId xmlns:p14="http://schemas.microsoft.com/office/powerpoint/2010/main" val="33460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98286" y="260234"/>
            <a:ext cx="8262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indent="-720725"/>
            <a:r>
              <a:rPr lang="en-SG" sz="3200" dirty="0"/>
              <a:t>(a) 	Set bits 2, 8, 9, 14 and 16 of </a:t>
            </a:r>
            <a:r>
              <a:rPr lang="en-SG" sz="3200" i="1" dirty="0"/>
              <a:t>b</a:t>
            </a:r>
            <a:r>
              <a:rPr lang="en-SG" sz="3200" dirty="0"/>
              <a:t> to 1. Leave the other bits unchanged.</a:t>
            </a:r>
            <a:endParaRPr lang="en-S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1098286" y="1551980"/>
            <a:ext cx="8660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/>
              <a:t>Example: Before</a:t>
            </a:r>
          </a:p>
          <a:p>
            <a:pPr>
              <a:tabLst>
                <a:tab pos="620713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001100000111000</a:t>
            </a:r>
            <a:r>
              <a:rPr lang="en-US" sz="3200" u="sng" dirty="0"/>
              <a:t>0</a:t>
            </a:r>
            <a:r>
              <a:rPr lang="en-US" sz="3200" dirty="0"/>
              <a:t>0</a:t>
            </a:r>
            <a:r>
              <a:rPr lang="en-US" sz="3200" u="sng" dirty="0"/>
              <a:t>1</a:t>
            </a:r>
            <a:r>
              <a:rPr lang="en-US" sz="3200" dirty="0"/>
              <a:t>1011</a:t>
            </a:r>
            <a:r>
              <a:rPr lang="en-US" sz="3200" u="sng" dirty="0"/>
              <a:t>01</a:t>
            </a:r>
            <a:r>
              <a:rPr lang="en-US" sz="3200" dirty="0"/>
              <a:t>00100</a:t>
            </a:r>
            <a:r>
              <a:rPr lang="en-US" sz="3200" u="sng" dirty="0"/>
              <a:t>0</a:t>
            </a:r>
            <a:r>
              <a:rPr lang="en-US" sz="3200" dirty="0"/>
              <a:t>01.</a:t>
            </a:r>
            <a:endParaRPr lang="en-SG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2855286" y="2506827"/>
            <a:ext cx="690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US" sz="2800" dirty="0"/>
              <a:t>(Bits 2, 8, 9, 14 and 16 are underlined.)</a:t>
            </a:r>
            <a:endParaRPr lang="en-S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1175382" y="3430897"/>
            <a:ext cx="8660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/>
              <a:t>After</a:t>
            </a:r>
          </a:p>
          <a:p>
            <a:pPr>
              <a:tabLst>
                <a:tab pos="620713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001100000111000</a:t>
            </a:r>
            <a:r>
              <a:rPr lang="en-US" sz="3200" u="sng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0</a:t>
            </a:r>
            <a:r>
              <a:rPr lang="en-US" sz="3200" u="sng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1011</a:t>
            </a:r>
            <a:r>
              <a:rPr lang="en-US" sz="3200" u="sng" dirty="0">
                <a:solidFill>
                  <a:srgbClr val="C00000"/>
                </a:solidFill>
              </a:rPr>
              <a:t>11</a:t>
            </a:r>
            <a:r>
              <a:rPr lang="en-US" sz="3200" dirty="0"/>
              <a:t>00100</a:t>
            </a:r>
            <a:r>
              <a:rPr lang="en-US" sz="3200" u="sng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01.</a:t>
            </a:r>
            <a:endParaRPr lang="en-SG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948118" y="4707994"/>
            <a:ext cx="699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516438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lui</a:t>
            </a:r>
            <a:r>
              <a:rPr lang="en-US" sz="2400" dirty="0">
                <a:solidFill>
                  <a:srgbClr val="0000FF"/>
                </a:solidFill>
              </a:rPr>
              <a:t>  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1	# set bit 16</a:t>
            </a:r>
          </a:p>
          <a:p>
            <a:pPr>
              <a:tabLst>
                <a:tab pos="2286000" algn="l"/>
                <a:tab pos="4462463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ori</a:t>
            </a:r>
            <a:r>
              <a:rPr lang="en-US" sz="2400" dirty="0">
                <a:solidFill>
                  <a:srgbClr val="0000FF"/>
                </a:solidFill>
              </a:rPr>
              <a:t> 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err="1">
                <a:solidFill>
                  <a:srgbClr val="0000FF"/>
                </a:solidFill>
              </a:rPr>
              <a:t>0b0100001100000100</a:t>
            </a:r>
            <a:r>
              <a:rPr lang="en-US" sz="2400" dirty="0">
                <a:solidFill>
                  <a:srgbClr val="0000FF"/>
                </a:solidFill>
              </a:rPr>
              <a:t>	# set bits 14,9,8,2.</a:t>
            </a: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/>
              <a:t>or  $</a:t>
            </a:r>
            <a:r>
              <a:rPr lang="en-US" sz="2400" dirty="0" err="1"/>
              <a:t>s1</a:t>
            </a:r>
            <a:r>
              <a:rPr lang="en-US" sz="2400" dirty="0"/>
              <a:t>, $</a:t>
            </a:r>
            <a:r>
              <a:rPr lang="en-US" sz="2400" dirty="0" err="1"/>
              <a:t>s1</a:t>
            </a:r>
            <a:r>
              <a:rPr lang="en-US" sz="2400" dirty="0"/>
              <a:t>, $</a:t>
            </a:r>
            <a:r>
              <a:rPr lang="en-US" sz="2400" dirty="0" err="1"/>
              <a:t>t0</a:t>
            </a:r>
            <a:r>
              <a:rPr lang="en-US" sz="24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2967" y="451493"/>
            <a:ext cx="1755593" cy="1200329"/>
          </a:xfrm>
          <a:prstGeom prst="rect">
            <a:avLst/>
          </a:prstGeom>
          <a:solidFill>
            <a:srgbClr val="CCECFF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Recall: </a:t>
            </a:r>
          </a:p>
          <a:p>
            <a:pPr marL="0" lvl="1">
              <a:tabLst>
                <a:tab pos="173038" algn="l"/>
              </a:tabLst>
            </a:pPr>
            <a:r>
              <a:rPr lang="en-US" sz="2400" dirty="0"/>
              <a:t>	</a:t>
            </a:r>
            <a:r>
              <a:rPr lang="en-US" sz="2400" i="1" dirty="0"/>
              <a:t>x</a:t>
            </a:r>
            <a:r>
              <a:rPr lang="en-US" sz="2400" dirty="0"/>
              <a:t> OR 0 = </a:t>
            </a:r>
            <a:r>
              <a:rPr lang="en-US" sz="2400" i="1" dirty="0"/>
              <a:t>x</a:t>
            </a:r>
          </a:p>
          <a:p>
            <a:pPr marL="0" lvl="1">
              <a:tabLst>
                <a:tab pos="173038" algn="l"/>
              </a:tabLst>
            </a:pPr>
            <a:r>
              <a:rPr lang="en-US" sz="2400" dirty="0"/>
              <a:t>	</a:t>
            </a:r>
            <a:r>
              <a:rPr lang="en-US" sz="2400" i="1" dirty="0"/>
              <a:t>x</a:t>
            </a:r>
            <a:r>
              <a:rPr lang="en-US" sz="2400" dirty="0"/>
              <a:t> OR 1 = 1</a:t>
            </a:r>
          </a:p>
        </p:txBody>
      </p:sp>
    </p:spTree>
    <p:extLst>
      <p:ext uri="{BB962C8B-B14F-4D97-AF65-F5344CB8AC3E}">
        <p14:creationId xmlns:p14="http://schemas.microsoft.com/office/powerpoint/2010/main" val="383849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98286" y="260234"/>
            <a:ext cx="8013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indent="-720725"/>
            <a:r>
              <a:rPr lang="en-SG" sz="3200" dirty="0"/>
              <a:t>(b) 	Copy over bits 1, 3 and 7 of </a:t>
            </a:r>
            <a:r>
              <a:rPr lang="en-SG" sz="3200" i="1" dirty="0"/>
              <a:t>b </a:t>
            </a:r>
            <a:r>
              <a:rPr lang="en-SG" sz="3200" dirty="0"/>
              <a:t>into </a:t>
            </a:r>
            <a:r>
              <a:rPr lang="en-SG" sz="3200" i="1" dirty="0"/>
              <a:t>a</a:t>
            </a:r>
            <a:r>
              <a:rPr lang="en-SG" sz="3200" dirty="0"/>
              <a:t>, without changing any other bits of </a:t>
            </a:r>
            <a:r>
              <a:rPr lang="en-SG" sz="3200" i="1" dirty="0"/>
              <a:t>a</a:t>
            </a:r>
            <a:r>
              <a:rPr lang="en-SG" sz="3200" dirty="0"/>
              <a:t>.</a:t>
            </a:r>
            <a:endParaRPr lang="en-S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1098286" y="1551980"/>
            <a:ext cx="9820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/>
              <a:t>Example: Before </a:t>
            </a:r>
            <a:r>
              <a:rPr lang="en-SG" sz="2400" dirty="0"/>
              <a:t>(assume that the most significant 24 bits are all zeroes)</a:t>
            </a:r>
          </a:p>
          <a:p>
            <a:pPr>
              <a:tabLst>
                <a:tab pos="620713" algn="l"/>
              </a:tabLst>
            </a:pPr>
            <a:r>
              <a:rPr lang="en-US" sz="3200" i="1" dirty="0"/>
              <a:t>a</a:t>
            </a:r>
            <a:r>
              <a:rPr lang="en-US" sz="3200" dirty="0"/>
              <a:t> = 0 0 … 0 0 0 0 1 0 1 0 1 0.</a:t>
            </a:r>
            <a:endParaRPr lang="en-SG" sz="3200" dirty="0"/>
          </a:p>
          <a:p>
            <a:pPr>
              <a:tabLst>
                <a:tab pos="620713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 0 … 0 0 </a:t>
            </a:r>
            <a:r>
              <a:rPr lang="en-US" sz="3200" u="sng" dirty="0"/>
              <a:t>1</a:t>
            </a:r>
            <a:r>
              <a:rPr lang="en-US" sz="3200" dirty="0"/>
              <a:t> 1 0 1 </a:t>
            </a:r>
            <a:r>
              <a:rPr lang="en-US" sz="3200" u="sng" dirty="0"/>
              <a:t>1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0.</a:t>
            </a:r>
            <a:endParaRPr lang="en-SG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1175383" y="3430897"/>
            <a:ext cx="5107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/>
              <a:t>After</a:t>
            </a:r>
          </a:p>
          <a:p>
            <a:pPr>
              <a:tabLst>
                <a:tab pos="620713" algn="l"/>
              </a:tabLst>
            </a:pPr>
            <a:r>
              <a:rPr lang="en-US" sz="3200" i="1" dirty="0"/>
              <a:t>a</a:t>
            </a:r>
            <a:r>
              <a:rPr lang="en-US" sz="3200" dirty="0"/>
              <a:t> = 0 0 … 0 0 </a:t>
            </a:r>
            <a:r>
              <a:rPr lang="en-US" sz="3200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 0 1 0 </a:t>
            </a:r>
            <a:r>
              <a:rPr lang="en-US" sz="3200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 0 </a:t>
            </a:r>
            <a:r>
              <a:rPr lang="en-US" sz="3200" dirty="0">
                <a:solidFill>
                  <a:srgbClr val="C00000"/>
                </a:solidFill>
              </a:rPr>
              <a:t>0</a:t>
            </a:r>
            <a:r>
              <a:rPr lang="en-US" sz="3200" dirty="0"/>
              <a:t> 0.</a:t>
            </a:r>
            <a:endParaRPr lang="en-SG" sz="3200" dirty="0"/>
          </a:p>
          <a:p>
            <a:pPr>
              <a:tabLst>
                <a:tab pos="620713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 0 … 0 0 </a:t>
            </a:r>
            <a:r>
              <a:rPr lang="en-US" sz="3200" u="sng" dirty="0"/>
              <a:t>1</a:t>
            </a:r>
            <a:r>
              <a:rPr lang="en-US" sz="3200" dirty="0"/>
              <a:t> 1 0 1 </a:t>
            </a:r>
            <a:r>
              <a:rPr lang="en-US" sz="3200" u="sng" dirty="0"/>
              <a:t>1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0.</a:t>
            </a:r>
            <a:endParaRPr lang="en-S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656833" y="2819098"/>
            <a:ext cx="49651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 err="1">
                <a:solidFill>
                  <a:srgbClr val="006600"/>
                </a:solidFill>
              </a:rPr>
              <a:t>andi</a:t>
            </a:r>
            <a:r>
              <a:rPr lang="en-US" sz="2400" dirty="0">
                <a:solidFill>
                  <a:srgbClr val="006600"/>
                </a:solidFill>
              </a:rPr>
              <a:t> 	$</a:t>
            </a:r>
            <a:r>
              <a:rPr lang="en-US" sz="2400" dirty="0" err="1">
                <a:solidFill>
                  <a:srgbClr val="006600"/>
                </a:solidFill>
              </a:rPr>
              <a:t>t0</a:t>
            </a:r>
            <a:r>
              <a:rPr lang="en-US" sz="2400" dirty="0">
                <a:solidFill>
                  <a:srgbClr val="006600"/>
                </a:solidFill>
              </a:rPr>
              <a:t>, $</a:t>
            </a:r>
            <a:r>
              <a:rPr lang="en-US" sz="2400" dirty="0" err="1">
                <a:solidFill>
                  <a:srgbClr val="006600"/>
                </a:solidFill>
              </a:rPr>
              <a:t>s1</a:t>
            </a:r>
            <a:r>
              <a:rPr lang="en-US" sz="2400" dirty="0">
                <a:solidFill>
                  <a:srgbClr val="006600"/>
                </a:solidFill>
              </a:rPr>
              <a:t>, </a:t>
            </a:r>
            <a:r>
              <a:rPr lang="en-US" sz="2400" dirty="0" err="1">
                <a:solidFill>
                  <a:srgbClr val="006600"/>
                </a:solidFill>
              </a:rPr>
              <a:t>0b0000000010001010</a:t>
            </a:r>
            <a:endParaRPr lang="en-US" sz="2400" dirty="0">
              <a:solidFill>
                <a:srgbClr val="006600"/>
              </a:solidFill>
            </a:endParaRPr>
          </a:p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lui</a:t>
            </a:r>
            <a:r>
              <a:rPr lang="en-US" sz="2400" dirty="0">
                <a:solidFill>
                  <a:srgbClr val="0000FF"/>
                </a:solidFill>
              </a:rPr>
              <a:t> 	$</a:t>
            </a:r>
            <a:r>
              <a:rPr lang="en-US" sz="2400" dirty="0" err="1">
                <a:solidFill>
                  <a:srgbClr val="0000FF"/>
                </a:solidFill>
              </a:rPr>
              <a:t>t1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err="1">
                <a:solidFill>
                  <a:srgbClr val="0000FF"/>
                </a:solidFill>
              </a:rPr>
              <a:t>0b1111111111111111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ori</a:t>
            </a:r>
            <a:r>
              <a:rPr lang="en-US" sz="2400" dirty="0">
                <a:solidFill>
                  <a:srgbClr val="0000FF"/>
                </a:solidFill>
              </a:rPr>
              <a:t> 	$</a:t>
            </a:r>
            <a:r>
              <a:rPr lang="en-US" sz="2400" dirty="0" err="1">
                <a:solidFill>
                  <a:srgbClr val="0000FF"/>
                </a:solidFill>
              </a:rPr>
              <a:t>t1</a:t>
            </a:r>
            <a:r>
              <a:rPr lang="en-US" sz="2400" dirty="0">
                <a:solidFill>
                  <a:srgbClr val="0000FF"/>
                </a:solidFill>
              </a:rPr>
              <a:t>, $</a:t>
            </a:r>
            <a:r>
              <a:rPr lang="en-US" sz="2400" dirty="0" err="1">
                <a:solidFill>
                  <a:srgbClr val="0000FF"/>
                </a:solidFill>
              </a:rPr>
              <a:t>t1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err="1">
                <a:solidFill>
                  <a:srgbClr val="0000FF"/>
                </a:solidFill>
              </a:rPr>
              <a:t>0b1111111101110101</a:t>
            </a:r>
            <a:r>
              <a:rPr lang="en-US" sz="2400" dirty="0">
                <a:solidFill>
                  <a:srgbClr val="0000FF"/>
                </a:solidFill>
              </a:rPr>
              <a:t>	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>
                <a:solidFill>
                  <a:srgbClr val="7030A0"/>
                </a:solidFill>
              </a:rPr>
              <a:t>and   $</a:t>
            </a:r>
            <a:r>
              <a:rPr lang="en-US" sz="2400" dirty="0" err="1">
                <a:solidFill>
                  <a:srgbClr val="7030A0"/>
                </a:solidFill>
              </a:rPr>
              <a:t>s0</a:t>
            </a:r>
            <a:r>
              <a:rPr lang="en-US" sz="2400" dirty="0">
                <a:solidFill>
                  <a:srgbClr val="7030A0"/>
                </a:solidFill>
              </a:rPr>
              <a:t>, $</a:t>
            </a:r>
            <a:r>
              <a:rPr lang="en-US" sz="2400" dirty="0" err="1">
                <a:solidFill>
                  <a:srgbClr val="7030A0"/>
                </a:solidFill>
              </a:rPr>
              <a:t>s0</a:t>
            </a:r>
            <a:r>
              <a:rPr lang="en-US" sz="2400" dirty="0">
                <a:solidFill>
                  <a:srgbClr val="7030A0"/>
                </a:solidFill>
              </a:rPr>
              <a:t>, $</a:t>
            </a:r>
            <a:r>
              <a:rPr lang="en-US" sz="2400" dirty="0" err="1">
                <a:solidFill>
                  <a:srgbClr val="7030A0"/>
                </a:solidFill>
              </a:rPr>
              <a:t>t1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/>
              <a:t>or      $</a:t>
            </a:r>
            <a:r>
              <a:rPr lang="en-US" sz="2400" dirty="0" err="1"/>
              <a:t>s0</a:t>
            </a:r>
            <a:r>
              <a:rPr lang="en-US" sz="2400" dirty="0"/>
              <a:t>, $</a:t>
            </a:r>
            <a:r>
              <a:rPr lang="en-US" sz="2400" dirty="0" err="1"/>
              <a:t>s0</a:t>
            </a:r>
            <a:r>
              <a:rPr lang="en-US" sz="2400" dirty="0"/>
              <a:t>, $</a:t>
            </a:r>
            <a:r>
              <a:rPr lang="en-US" sz="2400" dirty="0" err="1"/>
              <a:t>t0</a:t>
            </a:r>
            <a:r>
              <a:rPr lang="en-US" sz="24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83059" y="244387"/>
            <a:ext cx="1676510" cy="1015663"/>
          </a:xfrm>
          <a:prstGeom prst="rect">
            <a:avLst/>
          </a:prstGeom>
          <a:solidFill>
            <a:srgbClr val="CCECFF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Recall: </a:t>
            </a:r>
          </a:p>
          <a:p>
            <a:pPr marL="0" lvl="1">
              <a:tabLst>
                <a:tab pos="173038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AND 0 = 0</a:t>
            </a:r>
          </a:p>
          <a:p>
            <a:pPr marL="0" lvl="1">
              <a:tabLst>
                <a:tab pos="173038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AND 1 = </a:t>
            </a:r>
            <a:r>
              <a:rPr lang="en-US" sz="2000" i="1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1919" y="244387"/>
            <a:ext cx="1481273" cy="1015663"/>
          </a:xfrm>
          <a:prstGeom prst="rect">
            <a:avLst/>
          </a:prstGeom>
          <a:solidFill>
            <a:srgbClr val="CCECFF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Recall: </a:t>
            </a:r>
          </a:p>
          <a:p>
            <a:pPr marL="0" lvl="1">
              <a:tabLst>
                <a:tab pos="173038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OR 0 = </a:t>
            </a:r>
            <a:r>
              <a:rPr lang="en-US" sz="2000" i="1" dirty="0"/>
              <a:t>x</a:t>
            </a:r>
          </a:p>
          <a:p>
            <a:pPr marL="0" lvl="1">
              <a:tabLst>
                <a:tab pos="173038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OR 1 = 1</a:t>
            </a:r>
          </a:p>
        </p:txBody>
      </p:sp>
    </p:spTree>
    <p:extLst>
      <p:ext uri="{BB962C8B-B14F-4D97-AF65-F5344CB8AC3E}">
        <p14:creationId xmlns:p14="http://schemas.microsoft.com/office/powerpoint/2010/main" val="336341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98286" y="260234"/>
            <a:ext cx="8013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indent="-720725"/>
            <a:r>
              <a:rPr lang="en-SG" sz="3200" dirty="0"/>
              <a:t>(c) 	Make bits 2, 4 and 8 of </a:t>
            </a:r>
            <a:r>
              <a:rPr lang="en-SG" sz="3200" i="1" dirty="0"/>
              <a:t>c</a:t>
            </a:r>
            <a:r>
              <a:rPr lang="en-SG" sz="3200" dirty="0"/>
              <a:t> the inverse of bits 1, 3 and 7 of </a:t>
            </a:r>
            <a:r>
              <a:rPr lang="en-SG" sz="3200" i="1" dirty="0"/>
              <a:t>b</a:t>
            </a:r>
            <a:r>
              <a:rPr lang="en-SG" sz="3200" dirty="0"/>
              <a:t>.</a:t>
            </a:r>
            <a:endParaRPr lang="en-S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1098286" y="1551980"/>
            <a:ext cx="8497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/>
              <a:t>Example: Before </a:t>
            </a:r>
            <a:r>
              <a:rPr lang="en-SG" sz="2400" dirty="0"/>
              <a:t>(assume that the … part are all zeroes)</a:t>
            </a:r>
          </a:p>
          <a:p>
            <a:pPr>
              <a:tabLst>
                <a:tab pos="620713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 0 … 0 0 </a:t>
            </a:r>
            <a:r>
              <a:rPr lang="en-US" sz="3200" u="sng" dirty="0"/>
              <a:t>1</a:t>
            </a:r>
            <a:r>
              <a:rPr lang="en-US" sz="3200" dirty="0"/>
              <a:t> 1 0 1 </a:t>
            </a:r>
            <a:r>
              <a:rPr lang="en-US" sz="3200" u="sng" dirty="0"/>
              <a:t>1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0.</a:t>
            </a:r>
          </a:p>
          <a:p>
            <a:pPr>
              <a:tabLst>
                <a:tab pos="620713" algn="l"/>
              </a:tabLst>
            </a:pPr>
            <a:r>
              <a:rPr lang="en-US" sz="3200" i="1" dirty="0"/>
              <a:t>c</a:t>
            </a:r>
            <a:r>
              <a:rPr lang="en-US" sz="3200" dirty="0"/>
              <a:t> = 0 0 … 0 </a:t>
            </a:r>
            <a:r>
              <a:rPr lang="en-US" sz="3200" u="sng" dirty="0"/>
              <a:t>1</a:t>
            </a:r>
            <a:r>
              <a:rPr lang="en-US" sz="3200" dirty="0"/>
              <a:t> 0 0 1 </a:t>
            </a:r>
            <a:r>
              <a:rPr lang="en-US" sz="3200" u="sng" dirty="0"/>
              <a:t>0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1 0.</a:t>
            </a:r>
            <a:endParaRPr lang="en-SG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1175383" y="3430897"/>
            <a:ext cx="5107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/>
              <a:t>After</a:t>
            </a:r>
          </a:p>
          <a:p>
            <a:pPr>
              <a:tabLst>
                <a:tab pos="620713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 0 … 0 0 </a:t>
            </a:r>
            <a:r>
              <a:rPr lang="en-US" sz="3200" u="sng" dirty="0"/>
              <a:t>1</a:t>
            </a:r>
            <a:r>
              <a:rPr lang="en-US" sz="3200" dirty="0"/>
              <a:t> 1 0 1 </a:t>
            </a:r>
            <a:r>
              <a:rPr lang="en-US" sz="3200" u="sng" dirty="0"/>
              <a:t>1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0.</a:t>
            </a:r>
          </a:p>
          <a:p>
            <a:pPr>
              <a:tabLst>
                <a:tab pos="620713" algn="l"/>
              </a:tabLst>
            </a:pPr>
            <a:r>
              <a:rPr lang="en-US" sz="3200" i="1" dirty="0"/>
              <a:t>c</a:t>
            </a:r>
            <a:r>
              <a:rPr lang="en-US" sz="3200" dirty="0"/>
              <a:t> = 0 0 … 0 </a:t>
            </a:r>
            <a:r>
              <a:rPr lang="en-US" sz="3200" u="sng" dirty="0">
                <a:solidFill>
                  <a:srgbClr val="C00000"/>
                </a:solidFill>
              </a:rPr>
              <a:t>0</a:t>
            </a:r>
            <a:r>
              <a:rPr lang="en-US" sz="3200" dirty="0"/>
              <a:t> 0 0 1 </a:t>
            </a:r>
            <a:r>
              <a:rPr lang="en-US" sz="3200" u="sng" dirty="0">
                <a:solidFill>
                  <a:srgbClr val="C00000"/>
                </a:solidFill>
              </a:rPr>
              <a:t>0</a:t>
            </a:r>
            <a:r>
              <a:rPr lang="en-US" sz="3200" dirty="0"/>
              <a:t> 1 </a:t>
            </a:r>
            <a:r>
              <a:rPr lang="en-US" sz="3200" u="sng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 1 0.</a:t>
            </a:r>
            <a:endParaRPr lang="en-S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2595" y="240406"/>
            <a:ext cx="1676510" cy="1015663"/>
          </a:xfrm>
          <a:prstGeom prst="rect">
            <a:avLst/>
          </a:prstGeom>
          <a:solidFill>
            <a:srgbClr val="CCECFF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Recall: </a:t>
            </a:r>
          </a:p>
          <a:p>
            <a:pPr marL="0" lvl="1">
              <a:tabLst>
                <a:tab pos="173038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 err="1"/>
              <a:t>XOR</a:t>
            </a:r>
            <a:r>
              <a:rPr lang="en-US" sz="2000" dirty="0"/>
              <a:t> 0 = </a:t>
            </a:r>
            <a:r>
              <a:rPr lang="en-US" sz="2000" i="1" dirty="0"/>
              <a:t>x</a:t>
            </a:r>
          </a:p>
          <a:p>
            <a:pPr marL="0" lvl="1">
              <a:tabLst>
                <a:tab pos="173038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 err="1"/>
              <a:t>XOR</a:t>
            </a:r>
            <a:r>
              <a:rPr lang="en-US" sz="2000" dirty="0"/>
              <a:t> 1 = </a:t>
            </a:r>
            <a:r>
              <a:rPr lang="en-US" sz="2000" i="1" dirty="0"/>
              <a:t>x'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6833" y="2819098"/>
            <a:ext cx="496519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886200" algn="l"/>
              </a:tabLst>
            </a:pPr>
            <a:r>
              <a:rPr lang="en-US" sz="2400" dirty="0" err="1">
                <a:solidFill>
                  <a:srgbClr val="006600"/>
                </a:solidFill>
              </a:rPr>
              <a:t>xori</a:t>
            </a:r>
            <a:r>
              <a:rPr lang="en-US" sz="2400" dirty="0">
                <a:solidFill>
                  <a:srgbClr val="006600"/>
                </a:solidFill>
              </a:rPr>
              <a:t>  $</a:t>
            </a:r>
            <a:r>
              <a:rPr lang="en-US" sz="2400" dirty="0" err="1">
                <a:solidFill>
                  <a:srgbClr val="006600"/>
                </a:solidFill>
              </a:rPr>
              <a:t>t0</a:t>
            </a:r>
            <a:r>
              <a:rPr lang="en-US" sz="2400" dirty="0">
                <a:solidFill>
                  <a:srgbClr val="006600"/>
                </a:solidFill>
              </a:rPr>
              <a:t>, $</a:t>
            </a:r>
            <a:r>
              <a:rPr lang="en-US" sz="2400" dirty="0" err="1">
                <a:solidFill>
                  <a:srgbClr val="006600"/>
                </a:solidFill>
              </a:rPr>
              <a:t>s1</a:t>
            </a:r>
            <a:r>
              <a:rPr lang="en-US" sz="2400" dirty="0">
                <a:solidFill>
                  <a:srgbClr val="006600"/>
                </a:solidFill>
              </a:rPr>
              <a:t>, </a:t>
            </a:r>
            <a:r>
              <a:rPr lang="en-US" sz="2400" dirty="0" err="1">
                <a:solidFill>
                  <a:srgbClr val="006600"/>
                </a:solidFill>
              </a:rPr>
              <a:t>0b10001010</a:t>
            </a:r>
            <a:endParaRPr lang="en-US" sz="2400" dirty="0">
              <a:solidFill>
                <a:srgbClr val="006600"/>
              </a:solidFill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 err="1">
                <a:solidFill>
                  <a:srgbClr val="7030A0"/>
                </a:solidFill>
              </a:rPr>
              <a:t>andi</a:t>
            </a:r>
            <a:r>
              <a:rPr lang="en-US" sz="2400" dirty="0">
                <a:solidFill>
                  <a:srgbClr val="7030A0"/>
                </a:solidFill>
              </a:rPr>
              <a:t> $</a:t>
            </a:r>
            <a:r>
              <a:rPr lang="en-US" sz="2400" dirty="0" err="1">
                <a:solidFill>
                  <a:srgbClr val="7030A0"/>
                </a:solidFill>
              </a:rPr>
              <a:t>t0</a:t>
            </a:r>
            <a:r>
              <a:rPr lang="en-US" sz="2400" dirty="0">
                <a:solidFill>
                  <a:srgbClr val="7030A0"/>
                </a:solidFill>
              </a:rPr>
              <a:t>, $</a:t>
            </a:r>
            <a:r>
              <a:rPr lang="en-US" sz="2400" dirty="0" err="1">
                <a:solidFill>
                  <a:srgbClr val="7030A0"/>
                </a:solidFill>
              </a:rPr>
              <a:t>t0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0b10001010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sll</a:t>
            </a:r>
            <a:r>
              <a:rPr lang="en-US" sz="2400" dirty="0">
                <a:solidFill>
                  <a:srgbClr val="0000FF"/>
                </a:solidFill>
              </a:rPr>
              <a:t>     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1</a:t>
            </a: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lui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 $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t1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$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t1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0b1111111111111111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ori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 $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t1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$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t1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0b1111111011101011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>
                <a:solidFill>
                  <a:srgbClr val="C00000"/>
                </a:solidFill>
              </a:rPr>
              <a:t>and   $</a:t>
            </a:r>
            <a:r>
              <a:rPr lang="en-US" sz="2400" dirty="0" err="1">
                <a:solidFill>
                  <a:srgbClr val="C00000"/>
                </a:solidFill>
              </a:rPr>
              <a:t>s2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s2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t1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/>
              <a:t>or      $</a:t>
            </a:r>
            <a:r>
              <a:rPr lang="en-US" sz="2400" dirty="0" err="1"/>
              <a:t>s2</a:t>
            </a:r>
            <a:r>
              <a:rPr lang="en-US" sz="2400" dirty="0"/>
              <a:t>, $</a:t>
            </a:r>
            <a:r>
              <a:rPr lang="en-US" sz="2400" dirty="0" err="1"/>
              <a:t>s2</a:t>
            </a:r>
            <a:r>
              <a:rPr lang="en-US" sz="2400" dirty="0"/>
              <a:t>, $</a:t>
            </a:r>
            <a:r>
              <a:rPr lang="en-US" sz="2400" dirty="0" err="1"/>
              <a:t>t0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817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	c = a + b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94386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(b)	d = a + b - c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9953792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3717</TotalTime>
  <Words>2044</Words>
  <Application>Microsoft Macintosh PowerPoint</Application>
  <PresentationFormat>Widescreen</PresentationFormat>
  <Paragraphs>291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Lucida Console</vt:lpstr>
      <vt:lpstr>Retrospect</vt:lpstr>
      <vt:lpstr>IT5002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Keng Yan, Colin</cp:lastModifiedBy>
  <cp:revision>328</cp:revision>
  <cp:lastPrinted>2021-02-04T02:51:21Z</cp:lastPrinted>
  <dcterms:created xsi:type="dcterms:W3CDTF">2015-03-28T05:22:46Z</dcterms:created>
  <dcterms:modified xsi:type="dcterms:W3CDTF">2023-08-31T00:04:21Z</dcterms:modified>
</cp:coreProperties>
</file>