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59" r:id="rId4"/>
    <p:sldId id="260" r:id="rId5"/>
    <p:sldId id="333" r:id="rId6"/>
    <p:sldId id="261" r:id="rId7"/>
    <p:sldId id="262" r:id="rId8"/>
    <p:sldId id="263" r:id="rId9"/>
    <p:sldId id="264" r:id="rId10"/>
    <p:sldId id="265" r:id="rId11"/>
    <p:sldId id="266" r:id="rId12"/>
    <p:sldId id="334" r:id="rId13"/>
    <p:sldId id="267" r:id="rId14"/>
    <p:sldId id="268" r:id="rId15"/>
    <p:sldId id="269" r:id="rId16"/>
    <p:sldId id="345" r:id="rId17"/>
    <p:sldId id="270" r:id="rId18"/>
    <p:sldId id="271" r:id="rId19"/>
    <p:sldId id="276" r:id="rId20"/>
    <p:sldId id="277" r:id="rId21"/>
    <p:sldId id="278" r:id="rId22"/>
    <p:sldId id="279" r:id="rId23"/>
    <p:sldId id="280" r:id="rId24"/>
    <p:sldId id="335" r:id="rId25"/>
    <p:sldId id="281" r:id="rId26"/>
    <p:sldId id="282" r:id="rId27"/>
    <p:sldId id="283" r:id="rId28"/>
    <p:sldId id="336" r:id="rId29"/>
    <p:sldId id="284" r:id="rId30"/>
    <p:sldId id="285" r:id="rId31"/>
    <p:sldId id="286" r:id="rId32"/>
    <p:sldId id="287" r:id="rId33"/>
    <p:sldId id="288" r:id="rId34"/>
    <p:sldId id="346" r:id="rId35"/>
    <p:sldId id="347" r:id="rId36"/>
    <p:sldId id="383" r:id="rId37"/>
    <p:sldId id="289" r:id="rId38"/>
    <p:sldId id="290" r:id="rId39"/>
    <p:sldId id="361" r:id="rId40"/>
    <p:sldId id="362" r:id="rId41"/>
    <p:sldId id="363" r:id="rId42"/>
    <p:sldId id="380" r:id="rId43"/>
    <p:sldId id="381" r:id="rId44"/>
    <p:sldId id="291" r:id="rId45"/>
    <p:sldId id="337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38" r:id="rId55"/>
    <p:sldId id="300" r:id="rId56"/>
    <p:sldId id="301" r:id="rId57"/>
    <p:sldId id="302" r:id="rId58"/>
  </p:sldIdLst>
  <p:sldSz cx="10152063" cy="7596188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3399"/>
    <a:srgbClr val="00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7" autoAdjust="0"/>
    <p:restoredTop sz="94754" autoAdjust="0"/>
  </p:normalViewPr>
  <p:slideViewPr>
    <p:cSldViewPr>
      <p:cViewPr varScale="1">
        <p:scale>
          <a:sx n="89" d="100"/>
          <a:sy n="89" d="100"/>
        </p:scale>
        <p:origin x="656" y="184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1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>
              <a:defRPr sz="1100"/>
            </a:lvl1pPr>
          </a:lstStyle>
          <a:p>
            <a:pPr>
              <a:defRPr/>
            </a:pPr>
            <a:fld id="{B79FDF3B-AB08-41BB-8186-0CEEB3EE4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768350"/>
            <a:ext cx="51292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8036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>
              <a:defRPr sz="1100"/>
            </a:lvl1pPr>
          </a:lstStyle>
          <a:p>
            <a:pPr>
              <a:defRPr/>
            </a:pPr>
            <a:fld id="{15699CD2-5174-493D-BBDA-C71B4E0A6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33D4750-6226-4EDA-AEE2-16B1E14FFDA7}" type="slidenum">
              <a:rPr lang="en-US" sz="1100" smtClean="0"/>
              <a:pPr/>
              <a:t>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708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D0565B9-56FC-4015-A7A5-0BE53DF9615E}" type="slidenum">
              <a:rPr lang="en-US" sz="1100" smtClean="0">
                <a:cs typeface="Arial" charset="0"/>
              </a:rPr>
              <a:pPr/>
              <a:t>10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E9FC09B-9C6F-41F8-BBA1-2E7A23EFC02F}" type="slidenum">
              <a:rPr lang="en-US" sz="1100" smtClean="0">
                <a:cs typeface="Arial" charset="0"/>
              </a:rPr>
              <a:pPr/>
              <a:t>11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9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13C8D9C-A37B-4363-9665-C06021B18CF0}" type="slidenum">
              <a:rPr lang="en-US" sz="1100" smtClean="0"/>
              <a:pPr/>
              <a:t>12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82826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BF0C11F-7D0A-4D81-8F6D-0ECFAB76093C}" type="slidenum">
              <a:rPr lang="en-US" sz="1100" smtClean="0">
                <a:cs typeface="Arial" charset="0"/>
              </a:rPr>
              <a:pPr/>
              <a:t>13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26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213FAAC-2111-436D-AE8E-BBAC3A30D80C}" type="slidenum">
              <a:rPr lang="en-US" sz="1100" smtClean="0">
                <a:cs typeface="Arial" charset="0"/>
              </a:rPr>
              <a:pPr/>
              <a:t>14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9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6578010-56A4-4EA5-BB20-A90A5F0FBA8D}" type="slidenum">
              <a:rPr lang="en-US" sz="1100" smtClean="0">
                <a:cs typeface="Arial" charset="0"/>
              </a:rPr>
              <a:pPr/>
              <a:t>15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79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FCCFD86-B97D-4A14-87C3-4F4D0C7D77C6}" type="slidenum">
              <a:rPr lang="en-US" sz="1100" smtClean="0">
                <a:cs typeface="Arial" charset="0"/>
              </a:rPr>
              <a:pPr/>
              <a:t>17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99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2F15F3E-991F-4039-BE40-5A899A24C907}" type="slidenum">
              <a:rPr lang="en-US" sz="1100" smtClean="0">
                <a:cs typeface="Arial" charset="0"/>
              </a:rPr>
              <a:pPr/>
              <a:t>18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69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E8A520C-1ED8-4E38-A171-34394B704DBD}" type="slidenum">
              <a:rPr lang="en-US" sz="1100" smtClean="0">
                <a:cs typeface="Arial" charset="0"/>
              </a:rPr>
              <a:pPr/>
              <a:t>19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7EE4957-8C38-4B46-B0CD-4AF90FC239D1}" type="slidenum">
              <a:rPr lang="en-US" sz="1100" smtClean="0">
                <a:cs typeface="Arial" charset="0"/>
              </a:rPr>
              <a:pPr/>
              <a:t>20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8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965955B-4C18-4EE6-B5D9-67F7910226B6}" type="slidenum">
              <a:rPr lang="en-US" sz="1100" smtClean="0"/>
              <a:pPr/>
              <a:t>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66694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5D7C294-46A3-4AE7-B22E-9B4F0794D822}" type="slidenum">
              <a:rPr lang="en-US" sz="1100" smtClean="0">
                <a:cs typeface="Arial" charset="0"/>
              </a:rPr>
              <a:pPr/>
              <a:t>21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81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BAFD8C9-6F19-4712-804E-24D4BD7AA28D}" type="slidenum">
              <a:rPr lang="en-US" sz="1100" smtClean="0">
                <a:cs typeface="Arial" charset="0"/>
              </a:rPr>
              <a:pPr/>
              <a:t>22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5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CC826A3-E998-467E-9B50-A0BB169C6BAF}" type="slidenum">
              <a:rPr lang="en-US" sz="1100" smtClean="0">
                <a:cs typeface="Arial" charset="0"/>
              </a:rPr>
              <a:pPr/>
              <a:t>23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929E9C2-E43C-40F6-8CF7-92E41F1E87B8}" type="slidenum">
              <a:rPr lang="en-US" sz="1100" smtClean="0"/>
              <a:pPr/>
              <a:t>24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53107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422CD36-E3F1-4A71-B6ED-282C39984835}" type="slidenum">
              <a:rPr lang="en-US" sz="1100" smtClean="0">
                <a:cs typeface="Arial" charset="0"/>
              </a:rPr>
              <a:pPr/>
              <a:t>25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20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D22767A-E4EA-4757-AF1E-8953B7F253B1}" type="slidenum">
              <a:rPr lang="en-US" sz="1100" smtClean="0">
                <a:cs typeface="Arial" charset="0"/>
              </a:rPr>
              <a:pPr/>
              <a:t>26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57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4EB5ACB-376F-46E5-9DDA-BE5E491764D7}" type="slidenum">
              <a:rPr lang="en-US" sz="1100" smtClean="0">
                <a:cs typeface="Arial" charset="0"/>
              </a:rPr>
              <a:pPr/>
              <a:t>27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64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3FA867F-43B2-4A21-9597-696347D87BDD}" type="slidenum">
              <a:rPr lang="en-US" sz="1100" smtClean="0"/>
              <a:pPr/>
              <a:t>28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53151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06B81FD-6CF5-4AED-B599-A5D9902EFB6F}" type="slidenum">
              <a:rPr lang="en-US" sz="1100" smtClean="0">
                <a:cs typeface="Arial" charset="0"/>
              </a:rPr>
              <a:pPr/>
              <a:t>29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2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B263824-56F0-4B15-911B-D4EBA029EBC8}" type="slidenum">
              <a:rPr lang="en-US" sz="1100" smtClean="0">
                <a:cs typeface="Arial" charset="0"/>
              </a:rPr>
              <a:pPr/>
              <a:t>30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1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6EB6DF3-47E2-42C3-A042-7BB87BB2E0FA}" type="slidenum">
              <a:rPr lang="en-US" sz="1100" smtClean="0"/>
              <a:pPr/>
              <a:t>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107638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327C807-4123-426F-B118-C8BACEEB567F}" type="slidenum">
              <a:rPr lang="en-US" sz="1100" smtClean="0">
                <a:cs typeface="Arial" charset="0"/>
              </a:rPr>
              <a:pPr/>
              <a:t>31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47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B507124-1F5C-42F2-A09D-30CAE0EA9001}" type="slidenum">
              <a:rPr lang="en-US" sz="1100" smtClean="0">
                <a:cs typeface="Arial" charset="0"/>
              </a:rPr>
              <a:pPr/>
              <a:t>32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B861B9E-821A-403B-BF3F-FC958E8A38A0}" type="slidenum">
              <a:rPr lang="en-US" sz="1100" smtClean="0">
                <a:cs typeface="Arial" charset="0"/>
              </a:rPr>
              <a:pPr/>
              <a:t>33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C2D1652-93C9-4D11-897D-FA3F09672C8C}" type="slidenum">
              <a:rPr lang="en-US" sz="1100" smtClean="0"/>
              <a:pPr/>
              <a:t>36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807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9D2FDED-30B4-4922-B423-CD6D418EF974}" type="slidenum">
              <a:rPr lang="en-US" sz="1100" smtClean="0">
                <a:cs typeface="Arial" charset="0"/>
              </a:rPr>
              <a:pPr/>
              <a:t>37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06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081138E-5207-4CE0-B2BD-03FBC8971250}" type="slidenum">
              <a:rPr lang="en-US" sz="1100" smtClean="0">
                <a:cs typeface="Arial" charset="0"/>
              </a:rPr>
              <a:pPr/>
              <a:t>38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781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9B2849B-3ACB-4BB1-8F73-110723677D37}" type="slidenum">
              <a:rPr lang="en-US" sz="1100" smtClean="0">
                <a:cs typeface="Arial" charset="0"/>
              </a:rPr>
              <a:pPr/>
              <a:t>44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32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C2D1652-93C9-4D11-897D-FA3F09672C8C}" type="slidenum">
              <a:rPr lang="en-US" sz="1100" smtClean="0"/>
              <a:pPr/>
              <a:t>45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430336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9255B78-AE42-4863-86A0-A799BD0986A2}" type="slidenum">
              <a:rPr lang="en-US" sz="1100" smtClean="0">
                <a:cs typeface="Arial" charset="0"/>
              </a:rPr>
              <a:pPr/>
              <a:t>46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60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7AB9FA7-7E60-4446-A2F6-E7B933D345D0}" type="slidenum">
              <a:rPr lang="en-US" sz="1100" smtClean="0">
                <a:cs typeface="Arial" charset="0"/>
              </a:rPr>
              <a:pPr/>
              <a:t>47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4A7F3F0-2E13-4C6E-A171-5BB2B8275CC0}" type="slidenum">
              <a:rPr lang="en-US" sz="1100" smtClean="0"/>
              <a:pPr/>
              <a:t>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4503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B13EDC2-897D-4F2C-9B97-5A9D7076233A}" type="slidenum">
              <a:rPr lang="en-US" sz="1100" smtClean="0">
                <a:cs typeface="Arial" charset="0"/>
              </a:rPr>
              <a:pPr/>
              <a:t>48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08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A5D5F57-F722-4F68-83F2-68466C9D216D}" type="slidenum">
              <a:rPr lang="en-US" sz="1100" smtClean="0">
                <a:cs typeface="Arial" charset="0"/>
              </a:rPr>
              <a:pPr/>
              <a:t>49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54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E6CC128-3B1A-424A-B32D-2016CAE95A8D}" type="slidenum">
              <a:rPr lang="en-US" sz="1100" smtClean="0">
                <a:cs typeface="Arial" charset="0"/>
              </a:rPr>
              <a:pPr/>
              <a:t>50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205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A16206-3D99-4382-A6ED-54E40D89FAF9}" type="slidenum">
              <a:rPr lang="en-US" sz="1100" smtClean="0">
                <a:cs typeface="Arial" charset="0"/>
              </a:rPr>
              <a:pPr/>
              <a:t>51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29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D125300-5603-41A6-9A70-EB91DA8F17DB}" type="slidenum">
              <a:rPr lang="en-US" sz="1100" smtClean="0">
                <a:cs typeface="Arial" charset="0"/>
              </a:rPr>
              <a:pPr/>
              <a:t>52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25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5CCB404-C8A4-446B-8955-849EC0CFE068}" type="slidenum">
              <a:rPr lang="en-US" sz="1100" smtClean="0">
                <a:cs typeface="Arial" charset="0"/>
              </a:rPr>
              <a:pPr/>
              <a:t>53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129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87E0A4D-43BB-466C-B69D-BFCEF55FFF0C}" type="slidenum">
              <a:rPr lang="en-US" sz="1100" smtClean="0"/>
              <a:pPr/>
              <a:t>54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458811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80EA06B-E46A-4864-BE2D-47E4195F4AA4}" type="slidenum">
              <a:rPr lang="en-US" sz="1100" smtClean="0">
                <a:cs typeface="Arial" charset="0"/>
              </a:rPr>
              <a:pPr/>
              <a:t>55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611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7C9BA72-DABF-4A17-B0C0-442C67BB799A}" type="slidenum">
              <a:rPr lang="en-US" sz="1100" smtClean="0">
                <a:cs typeface="Arial" charset="0"/>
              </a:rPr>
              <a:pPr/>
              <a:t>56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220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DD7B86E-0A20-44C4-9259-6A208257D808}" type="slidenum">
              <a:rPr lang="en-US" sz="1100" smtClean="0">
                <a:cs typeface="Arial" charset="0"/>
              </a:rPr>
              <a:pPr/>
              <a:t>57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4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1D866EE-AE51-4FDE-B1D8-EE25D1704044}" type="slidenum">
              <a:rPr lang="en-US" sz="1100" smtClean="0"/>
              <a:pPr/>
              <a:t>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40359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80CB178-BC51-40C5-9076-BF3797FFFD2E}" type="slidenum">
              <a:rPr lang="en-US" sz="1100" smtClean="0">
                <a:cs typeface="Arial" charset="0"/>
              </a:rPr>
              <a:pPr/>
              <a:t>6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4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A485E46-AF98-4F4E-B265-A956F5873EB6}" type="slidenum">
              <a:rPr lang="en-US" sz="1100" smtClean="0">
                <a:cs typeface="Arial" charset="0"/>
              </a:rPr>
              <a:pPr/>
              <a:t>7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9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D97EAB7-C252-4831-BCCC-A41125EA3A88}" type="slidenum">
              <a:rPr lang="en-US" sz="1100" smtClean="0">
                <a:cs typeface="Arial" charset="0"/>
              </a:rPr>
              <a:pPr/>
              <a:t>8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2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DE4B531-A5F5-4D7C-8405-FBE032B13A11}" type="slidenum">
              <a:rPr lang="en-US" sz="1100" smtClean="0">
                <a:cs typeface="Arial" charset="0"/>
              </a:rPr>
              <a:pPr/>
              <a:t>9</a:t>
            </a:fld>
            <a:endParaRPr lang="en-US" sz="1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9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60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DD1D4-34C1-4403-8A4A-CFF24930C9D0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2E94-FB39-4DB6-8A6F-598CBDE14CA1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BF37-B3DF-4997-9D8B-ECF200EBF81F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5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89786-701C-4658-8773-7704D145ECB6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6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7F263-5213-489A-A15A-9AE9C230DF1D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D77D8-3277-4F29-88B3-47213371898A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883C5-2311-485D-B60C-EFF575662F0C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3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901CE-A60B-469E-816E-3E893103C751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6AD5E-3442-4F62-863F-F76FA9B92BB2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DF623-CAD0-4BBA-A017-9AB7F7FC08D6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8EC0A60B-C7C9-4409-9D82-9DD10EFAA7CB}" type="slidenum">
              <a:rPr lang="en-GB"/>
              <a:pPr>
                <a:defRPr/>
              </a:pPr>
              <a:t>‹#›</a:t>
            </a:fld>
            <a:endParaRPr lang="en-GB" sz="160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611188" y="358775"/>
            <a:ext cx="7239000" cy="323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500" dirty="0">
                <a:solidFill>
                  <a:srgbClr val="003399"/>
                </a:solidFill>
                <a:latin typeface="Times New Roman" pitchFamily="18" charset="0"/>
              </a:rPr>
              <a:t>Lecture 14: Inter-Process Communication			Page: </a:t>
            </a:r>
            <a:fld id="{3EC3A8E0-5A2A-40B6-847F-F5167E40D841}" type="slidenum">
              <a:rPr lang="en-US" sz="1500" smtClean="0">
                <a:solidFill>
                  <a:srgbClr val="003399"/>
                </a:solidFill>
                <a:latin typeface="Times New Roman" pitchFamily="18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GB" sz="15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600">
          <a:solidFill>
            <a:srgbClr val="003399"/>
          </a:solidFill>
          <a:latin typeface="+mn-lt"/>
        </a:defRPr>
      </a:lvl2pPr>
      <a:lvl3pPr marL="755650" indent="158750" algn="l" defTabSz="1014413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200" b="1">
          <a:solidFill>
            <a:srgbClr val="FF6600"/>
          </a:solidFill>
          <a:latin typeface="+mn-lt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200" i="1">
          <a:solidFill>
            <a:srgbClr val="003399"/>
          </a:solidFill>
          <a:latin typeface="+mn-lt"/>
        </a:defRPr>
      </a:lvl4pPr>
      <a:lvl5pPr marL="1524000" indent="3048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bucket.org/ctank/ardos-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92163" y="269875"/>
            <a:ext cx="8580437" cy="617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</a:rPr>
              <a:t>Lecture 14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</a:rPr>
              <a:t>Inter-Process Communication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hlinkClick r:id="rId3"/>
              </a:rPr>
              <a:t>colintan@nus.edu.sg</a:t>
            </a:r>
            <a:endParaRPr lang="en-US" sz="4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70550"/>
            <a:ext cx="23764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</a:t>
            </a:r>
            <a:endParaRPr lang="en-SG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prevent race conditions, 4 rules must be followed:</a:t>
            </a:r>
          </a:p>
          <a:p>
            <a:pPr lvl="1"/>
            <a:r>
              <a:rPr lang="en-US" dirty="0"/>
              <a:t>No two processes can simultaneously be in their critical section.</a:t>
            </a:r>
          </a:p>
          <a:p>
            <a:pPr lvl="1"/>
            <a:r>
              <a:rPr lang="en-US" dirty="0"/>
              <a:t>No assumptions may be made about speeds or # of CPUs.</a:t>
            </a:r>
          </a:p>
          <a:p>
            <a:pPr lvl="2"/>
            <a:r>
              <a:rPr lang="en-US" dirty="0"/>
              <a:t>Note: We can relax this assumption for </a:t>
            </a:r>
            <a:r>
              <a:rPr lang="en-US" i="1" dirty="0"/>
              <a:t>most </a:t>
            </a:r>
            <a:r>
              <a:rPr lang="en-US" dirty="0"/>
              <a:t>embedded systems since they have single CPUs.</a:t>
            </a:r>
          </a:p>
          <a:p>
            <a:pPr lvl="2"/>
            <a:r>
              <a:rPr lang="en-US" dirty="0"/>
              <a:t>May apply to systems using multicore microcontrollers.</a:t>
            </a:r>
          </a:p>
          <a:p>
            <a:pPr lvl="1"/>
            <a:r>
              <a:rPr lang="en-US" dirty="0"/>
              <a:t>No process outside of its critical section can block other processes.</a:t>
            </a:r>
          </a:p>
          <a:p>
            <a:pPr lvl="1"/>
            <a:r>
              <a:rPr lang="en-US" dirty="0"/>
              <a:t>No process should wait forever to enter its critical section.</a:t>
            </a:r>
            <a:endParaRPr lang="en-S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</a:t>
            </a:r>
            <a:endParaRPr lang="en-SG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668338"/>
          </a:xfrm>
        </p:spPr>
        <p:txBody>
          <a:bodyPr/>
          <a:lstStyle/>
          <a:p>
            <a:r>
              <a:rPr lang="en-US"/>
              <a:t>In an ideal state, this is how mutual exclusion works:</a:t>
            </a:r>
            <a:endParaRPr lang="en-SG"/>
          </a:p>
        </p:txBody>
      </p:sp>
      <p:pic>
        <p:nvPicPr>
          <p:cNvPr id="23556" name="Picture 3" descr="2-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0338"/>
            <a:ext cx="8777287" cy="4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Implementing mutual exclusion</a:t>
            </a:r>
            <a:endParaRPr lang="en-SG" dirty="0"/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Inter-Process Communications</a:t>
            </a:r>
            <a:endParaRPr lang="en-S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Mutual Exclusion</a:t>
            </a:r>
            <a:endParaRPr lang="en-SG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several ways of implementing mutexes, each with their own + and – points:</a:t>
            </a:r>
          </a:p>
          <a:p>
            <a:pPr lvl="1"/>
            <a:r>
              <a:rPr lang="en-US"/>
              <a:t>Disabling interrupts.</a:t>
            </a:r>
          </a:p>
          <a:p>
            <a:pPr lvl="1"/>
            <a:r>
              <a:rPr lang="en-US"/>
              <a:t>Lock variables.</a:t>
            </a:r>
          </a:p>
          <a:p>
            <a:pPr lvl="1"/>
            <a:r>
              <a:rPr lang="en-US"/>
              <a:t>Strict alternation.</a:t>
            </a:r>
          </a:p>
          <a:p>
            <a:pPr lvl="1"/>
            <a:r>
              <a:rPr lang="en-US"/>
              <a:t>Perterson’s Solution.</a:t>
            </a:r>
          </a:p>
          <a:p>
            <a:pPr lvl="1"/>
            <a:r>
              <a:rPr lang="en-US"/>
              <a:t>Test and set lock. </a:t>
            </a:r>
          </a:p>
          <a:p>
            <a:pPr lvl="1"/>
            <a:r>
              <a:rPr lang="en-US"/>
              <a:t>Sleep/Wakeup </a:t>
            </a:r>
            <a:endParaRPr lang="en-S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Mutual Exclusion</a:t>
            </a:r>
            <a:br>
              <a:rPr lang="en-US"/>
            </a:br>
            <a:r>
              <a:rPr lang="en-US"/>
              <a:t>Disabling Interrupts</a:t>
            </a:r>
            <a:endParaRPr lang="en-SG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Disabling Interrupts.</a:t>
            </a:r>
          </a:p>
          <a:p>
            <a:pPr lvl="1"/>
            <a:r>
              <a:rPr lang="en-US" dirty="0"/>
              <a:t>This works because:</a:t>
            </a:r>
          </a:p>
          <a:p>
            <a:pPr lvl="2"/>
            <a:r>
              <a:rPr lang="en-US" dirty="0"/>
              <a:t>Time-slicing depends on a timer interrupt. If this is disable, the scheduler is never activated to switch to another process.</a:t>
            </a:r>
          </a:p>
          <a:p>
            <a:pPr lvl="2"/>
            <a:r>
              <a:rPr lang="en-US" dirty="0"/>
              <a:t>Similarly, processes that are blocked pending an event (e.g. arrival of data from the network), depend on an interrupt to tell the scheduler that the event has taken place. </a:t>
            </a:r>
          </a:p>
          <a:p>
            <a:pPr lvl="1"/>
            <a:r>
              <a:rPr lang="en-US" dirty="0"/>
              <a:t>Therefore disabling interrupts will prevent other processes from starting up and entering their critical sections.</a:t>
            </a:r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Mutual Exclusion</a:t>
            </a:r>
            <a:br>
              <a:rPr lang="en-US" dirty="0"/>
            </a:br>
            <a:r>
              <a:rPr lang="en-US" dirty="0"/>
              <a:t>Disabling Interrupts</a:t>
            </a:r>
            <a:endParaRPr lang="en-SG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Disabling Interrupts.</a:t>
            </a:r>
          </a:p>
          <a:p>
            <a:pPr lvl="1"/>
            <a:r>
              <a:rPr lang="en-US" dirty="0"/>
              <a:t>There are several problems with this approach:</a:t>
            </a:r>
          </a:p>
          <a:p>
            <a:pPr lvl="2"/>
            <a:r>
              <a:rPr lang="en-US" dirty="0"/>
              <a:t>Carelessly disabling interrupts can cause the entire system to grind to a halt.</a:t>
            </a:r>
          </a:p>
          <a:p>
            <a:pPr lvl="2"/>
            <a:r>
              <a:rPr lang="en-US" dirty="0"/>
              <a:t>This only works on single-processor, single core systems. Violates Rule 2.</a:t>
            </a:r>
          </a:p>
          <a:p>
            <a:pPr lvl="1"/>
            <a:r>
              <a:rPr lang="en-US" dirty="0"/>
              <a:t>This approach is used in </a:t>
            </a:r>
            <a:r>
              <a:rPr lang="en-US" dirty="0" err="1"/>
              <a:t>ArdOS</a:t>
            </a:r>
            <a:r>
              <a:rPr lang="en-US" dirty="0"/>
              <a:t> since the supported boards are all single-processor and single</a:t>
            </a:r>
            <a:r>
              <a:rPr lang="en-US"/>
              <a:t>-core.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Mutual Exclusion</a:t>
            </a:r>
            <a:br>
              <a:rPr lang="en-US" dirty="0"/>
            </a:br>
            <a:r>
              <a:rPr lang="en-US" dirty="0"/>
              <a:t>Disabling Interrupts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524049"/>
          </a:xfrm>
        </p:spPr>
        <p:txBody>
          <a:bodyPr/>
          <a:lstStyle/>
          <a:p>
            <a:r>
              <a:rPr lang="en-US" dirty="0" err="1"/>
              <a:t>ArdOS</a:t>
            </a:r>
            <a:r>
              <a:rPr lang="en-US" dirty="0"/>
              <a:t> Implementation:</a:t>
            </a:r>
            <a:endParaRPr lang="en-SG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5" y="2621558"/>
            <a:ext cx="3371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5" y="4662190"/>
            <a:ext cx="8467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51" y="4374158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Call to </a:t>
            </a:r>
            <a:r>
              <a:rPr lang="en-US" sz="1600" b="1" dirty="0" err="1">
                <a:solidFill>
                  <a:schemeClr val="accent2"/>
                </a:solidFill>
              </a:rPr>
              <a:t>OSMakeAtomic</a:t>
            </a:r>
            <a:r>
              <a:rPr lang="en-US" sz="1600" b="1" dirty="0">
                <a:solidFill>
                  <a:schemeClr val="accent2"/>
                </a:solidFill>
              </a:rPr>
              <a:t> and </a:t>
            </a:r>
            <a:r>
              <a:rPr lang="en-US" sz="1600" b="1" dirty="0" err="1">
                <a:solidFill>
                  <a:schemeClr val="accent2"/>
                </a:solidFill>
              </a:rPr>
              <a:t>OSExitAtomic</a:t>
            </a:r>
            <a:endParaRPr lang="en-SG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1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Mutual Exclusion</a:t>
            </a:r>
            <a:br>
              <a:rPr lang="en-US"/>
            </a:br>
            <a:r>
              <a:rPr lang="en-US"/>
              <a:t>Lock Variables</a:t>
            </a:r>
            <a:endParaRPr lang="en-SG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Lock Variables.</a:t>
            </a:r>
          </a:p>
          <a:p>
            <a:pPr lvl="1"/>
            <a:r>
              <a:rPr lang="en-US"/>
              <a:t>A single global variable “lock” is initially 1.</a:t>
            </a:r>
          </a:p>
          <a:p>
            <a:pPr lvl="1"/>
            <a:r>
              <a:rPr lang="en-US"/>
              <a:t>Process A reads this variable and sets it to 0, and enters its critical section.</a:t>
            </a:r>
          </a:p>
          <a:p>
            <a:pPr lvl="1"/>
            <a:r>
              <a:rPr lang="en-US"/>
              <a:t>Process B reads “lock” and sees it’s a 0. It doesn’t enter its critical section and waits until “lock” is 1.</a:t>
            </a:r>
          </a:p>
          <a:p>
            <a:pPr lvl="1"/>
            <a:r>
              <a:rPr lang="en-US"/>
              <a:t>Process A finishes and sets “lock” to 1, allowing B to enter.</a:t>
            </a:r>
            <a:endParaRPr lang="en-S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Mutual Exclusion</a:t>
            </a:r>
            <a:br>
              <a:rPr lang="en-US"/>
            </a:br>
            <a:r>
              <a:rPr lang="en-US"/>
              <a:t>Lock Variables</a:t>
            </a:r>
            <a:endParaRPr lang="en-SG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obviously doesn’t work!!</a:t>
            </a:r>
          </a:p>
          <a:p>
            <a:pPr lvl="1"/>
            <a:r>
              <a:rPr lang="en-US" dirty="0"/>
              <a:t>Process A reads in “lock” and sees a “1”. It gets pre-empted and Process B runs.</a:t>
            </a:r>
          </a:p>
          <a:p>
            <a:pPr lvl="1"/>
            <a:r>
              <a:rPr lang="en-US" dirty="0"/>
              <a:t>Process B reads in “lock”, sees a “1”, sets it to 0 and enters its critical section.</a:t>
            </a:r>
          </a:p>
          <a:p>
            <a:pPr lvl="1"/>
            <a:r>
              <a:rPr lang="en-US" dirty="0"/>
              <a:t>Before B leaves, A is re-started, and enters the critical section.</a:t>
            </a:r>
          </a:p>
          <a:p>
            <a:r>
              <a:rPr lang="en-US" dirty="0"/>
              <a:t>Now &gt;1 process is in the critical section!</a:t>
            </a:r>
          </a:p>
          <a:p>
            <a:r>
              <a:rPr lang="en-US" dirty="0"/>
              <a:t>PROBLEM: There’s a race condition on “lock” itself!</a:t>
            </a:r>
            <a:endParaRPr lang="en-S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and Set Lock</a:t>
            </a:r>
            <a:endParaRPr lang="en-SG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microprocessors have an instruction that looks like this:</a:t>
            </a:r>
          </a:p>
          <a:p>
            <a:pPr lvl="1"/>
            <a:r>
              <a:rPr lang="en-US" sz="2000" dirty="0"/>
              <a:t>TSL </a:t>
            </a:r>
            <a:r>
              <a:rPr lang="en-US" sz="2000" dirty="0" err="1"/>
              <a:t>reg</a:t>
            </a:r>
            <a:r>
              <a:rPr lang="en-US" sz="2000" dirty="0"/>
              <a:t>, lock ; lock is a variable in memory</a:t>
            </a:r>
          </a:p>
          <a:p>
            <a:r>
              <a:rPr lang="en-US" sz="2000" dirty="0"/>
              <a:t>How this works:</a:t>
            </a:r>
          </a:p>
          <a:p>
            <a:pPr lvl="1"/>
            <a:r>
              <a:rPr lang="en-US" sz="2000" dirty="0"/>
              <a:t>CPU locks the address and data buses, and reads “lock” from memory.</a:t>
            </a:r>
          </a:p>
          <a:p>
            <a:pPr lvl="2"/>
            <a:r>
              <a:rPr lang="en-US" sz="1800" dirty="0"/>
              <a:t>The locked address and data buses will block accesses from all other CPUs.</a:t>
            </a:r>
          </a:p>
          <a:p>
            <a:pPr lvl="1"/>
            <a:r>
              <a:rPr lang="en-US" sz="2000" dirty="0"/>
              <a:t>The current value is written into register “</a:t>
            </a:r>
            <a:r>
              <a:rPr lang="en-US" sz="2000" dirty="0" err="1"/>
              <a:t>reg</a:t>
            </a:r>
            <a:r>
              <a:rPr lang="en-US" sz="2000" dirty="0"/>
              <a:t>”.</a:t>
            </a:r>
          </a:p>
          <a:p>
            <a:pPr lvl="1"/>
            <a:r>
              <a:rPr lang="en-US" sz="2000" dirty="0"/>
              <a:t>A “1” (or sometimes “0”) value is written to “lock”.</a:t>
            </a:r>
          </a:p>
          <a:p>
            <a:pPr lvl="1"/>
            <a:r>
              <a:rPr lang="en-US" sz="2000" dirty="0"/>
              <a:t>CPU unlocks the address and data buses.</a:t>
            </a:r>
          </a:p>
          <a:p>
            <a:r>
              <a:rPr lang="en-US" sz="2000" dirty="0"/>
              <a:t>The TSL is “atomic”.</a:t>
            </a:r>
          </a:p>
          <a:p>
            <a:pPr lvl="1"/>
            <a:r>
              <a:rPr lang="en-US" sz="2100" dirty="0"/>
              <a:t>This means that NOTHING can interrupt execution of this instruction.</a:t>
            </a:r>
          </a:p>
          <a:p>
            <a:pPr lvl="1"/>
            <a:r>
              <a:rPr lang="en-US" sz="2100" dirty="0"/>
              <a:t>This is guaranteed in hardware.</a:t>
            </a:r>
            <a:endParaRPr lang="en-SG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SG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 you will be able to:</a:t>
            </a:r>
          </a:p>
          <a:p>
            <a:pPr lvl="1"/>
            <a:r>
              <a:rPr lang="en-US" dirty="0"/>
              <a:t>Understand what race conditions are, and why they are bad.</a:t>
            </a:r>
          </a:p>
          <a:p>
            <a:pPr lvl="1"/>
            <a:r>
              <a:rPr lang="en-US" dirty="0"/>
              <a:t>Understand the various ways to prevent race conditions.</a:t>
            </a:r>
          </a:p>
          <a:p>
            <a:pPr lvl="1"/>
            <a:r>
              <a:rPr lang="en-US" dirty="0"/>
              <a:t>Understand how to pass messages between processes.</a:t>
            </a:r>
          </a:p>
          <a:p>
            <a:r>
              <a:rPr lang="en-US" dirty="0"/>
              <a:t>Some example code are taken from </a:t>
            </a:r>
            <a:r>
              <a:rPr lang="en-US" dirty="0" err="1"/>
              <a:t>ArdOS</a:t>
            </a:r>
            <a:r>
              <a:rPr lang="en-US" dirty="0"/>
              <a:t>, the </a:t>
            </a:r>
            <a:r>
              <a:rPr lang="en-US" dirty="0" err="1"/>
              <a:t>Arduino</a:t>
            </a:r>
            <a:r>
              <a:rPr lang="en-US" dirty="0"/>
              <a:t> Operating System.</a:t>
            </a:r>
          </a:p>
          <a:p>
            <a:pPr lvl="1"/>
            <a:r>
              <a:rPr lang="en-US" dirty="0"/>
              <a:t>Simple kernel code.</a:t>
            </a:r>
          </a:p>
          <a:p>
            <a:pPr lvl="1"/>
            <a:r>
              <a:rPr lang="en-US" dirty="0"/>
              <a:t>Obtainable from </a:t>
            </a:r>
            <a:r>
              <a:rPr lang="en-US" dirty="0">
                <a:hlinkClick r:id="rId3"/>
              </a:rPr>
              <a:t>http://www.bitbucket.org/ctank/ardos-ide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and Set Lock</a:t>
            </a:r>
            <a:endParaRPr lang="en-SG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11188" y="2214563"/>
            <a:ext cx="8628062" cy="4700587"/>
          </a:xfrm>
        </p:spPr>
        <p:txBody>
          <a:bodyPr/>
          <a:lstStyle/>
          <a:p>
            <a:r>
              <a:rPr lang="en-US"/>
              <a:t>The TSL instruction is used as follows:</a:t>
            </a:r>
            <a:endParaRPr lang="en-SG"/>
          </a:p>
        </p:txBody>
      </p:sp>
      <p:pic>
        <p:nvPicPr>
          <p:cNvPr id="35844" name="Picture 3" descr="2-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17800"/>
            <a:ext cx="88169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and Set Lock</a:t>
            </a:r>
            <a:endParaRPr lang="en-SG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1747838"/>
          </a:xfrm>
        </p:spPr>
        <p:txBody>
          <a:bodyPr/>
          <a:lstStyle/>
          <a:p>
            <a:r>
              <a:rPr lang="en-US"/>
              <a:t>An alternative is the XCHG instruction, used on Intel machines.</a:t>
            </a:r>
          </a:p>
          <a:p>
            <a:pPr lvl="1"/>
            <a:r>
              <a:rPr lang="en-US"/>
              <a:t>Swaps contents of “lock” and “reg” instead of just writing “1” to lock.</a:t>
            </a:r>
            <a:endParaRPr lang="en-SG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157663"/>
            <a:ext cx="79787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</a:t>
            </a:r>
            <a:endParaRPr lang="en-SG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Busy-wait approaches </a:t>
            </a:r>
            <a:r>
              <a:rPr lang="en-US" sz="2400"/>
              <a:t>like TSL/XCHG </a:t>
            </a:r>
            <a:r>
              <a:rPr lang="en-US" sz="2400" dirty="0"/>
              <a:t>have a problem called “deadlock”.</a:t>
            </a:r>
          </a:p>
          <a:p>
            <a:r>
              <a:rPr lang="en-US" sz="2400" dirty="0"/>
              <a:t>Consider two processes H and L, and a scheduler rule that says that H is always run when it is READY. Suppose L is currently in the critical region.</a:t>
            </a:r>
          </a:p>
          <a:p>
            <a:pPr lvl="1"/>
            <a:r>
              <a:rPr lang="en-US" sz="2400" dirty="0"/>
              <a:t>H becomes ready, and L is pre-empted.</a:t>
            </a:r>
          </a:p>
          <a:p>
            <a:pPr lvl="1"/>
            <a:r>
              <a:rPr lang="en-US" sz="2400" dirty="0"/>
              <a:t>H tries to obtain a lock, but cannot because L is in the critical region.</a:t>
            </a:r>
          </a:p>
          <a:p>
            <a:pPr lvl="1"/>
            <a:r>
              <a:rPr lang="en-US" sz="2400" dirty="0"/>
              <a:t>H loops forever, and CPU control never gets handed to L.</a:t>
            </a:r>
          </a:p>
          <a:p>
            <a:pPr lvl="1"/>
            <a:r>
              <a:rPr lang="en-US" sz="2400" dirty="0"/>
              <a:t>As a result L never releases the lock.</a:t>
            </a:r>
          </a:p>
          <a:p>
            <a:r>
              <a:rPr lang="en-US" sz="2400" dirty="0"/>
              <a:t>Note: The book calls this a “priority inversion”, which is incorrect.</a:t>
            </a:r>
            <a:endParaRPr lang="en-SG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Sleep/Wake</a:t>
            </a:r>
            <a:endParaRPr lang="en-SG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solution to this problem is through the use of “Sleep/Wake” functions. </a:t>
            </a:r>
          </a:p>
          <a:p>
            <a:pPr lvl="1"/>
            <a:r>
              <a:rPr lang="en-US" dirty="0"/>
              <a:t>When a process finds that a lock has been set (i.e. another process in the critical section), it calls “sleep” and is put into the blocked state.</a:t>
            </a:r>
          </a:p>
          <a:p>
            <a:pPr lvl="1"/>
            <a:r>
              <a:rPr lang="en-US" dirty="0"/>
              <a:t>When the other process exits the critical section and clears the lock, it can call “wake” which moves the blocked process into the READY queue for eventual execution.</a:t>
            </a:r>
          </a:p>
          <a:p>
            <a:r>
              <a:rPr lang="en-US" dirty="0"/>
              <a:t>While this sounds like an ideal solution, it can create a problem called the “producer-consumer problem”.</a:t>
            </a:r>
            <a:endParaRPr lang="en-S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producer/consumer problem</a:t>
            </a:r>
            <a:endParaRPr lang="en-SG" dirty="0"/>
          </a:p>
        </p:txBody>
      </p:sp>
      <p:sp>
        <p:nvSpPr>
          <p:cNvPr id="3993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Inter-Process Communications</a:t>
            </a:r>
            <a:endParaRPr lang="en-S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Producer/Consumer problem</a:t>
            </a:r>
            <a:endParaRPr lang="en-SG"/>
          </a:p>
        </p:txBody>
      </p:sp>
      <p:pic>
        <p:nvPicPr>
          <p:cNvPr id="40963" name="Picture 4" descr="2-2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81175"/>
            <a:ext cx="5832475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Producer/Consumer problem</a:t>
            </a:r>
            <a:endParaRPr lang="en-SG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Producer and consumer share a fixed-size buffer.</a:t>
            </a:r>
          </a:p>
          <a:p>
            <a:pPr lvl="1"/>
            <a:r>
              <a:rPr lang="en-US"/>
              <a:t>A global variable “count” keeps track of the number of items.</a:t>
            </a:r>
          </a:p>
          <a:p>
            <a:pPr lvl="2"/>
            <a:r>
              <a:rPr lang="en-US"/>
              <a:t>If count==N (FULL), producer sleeps, if count==0 (EMPTY) consumer sleeps.</a:t>
            </a:r>
          </a:p>
          <a:p>
            <a:pPr lvl="1"/>
            <a:r>
              <a:rPr lang="en-US"/>
              <a:t>After reading from the buffer, if count==N-1:</a:t>
            </a:r>
          </a:p>
          <a:p>
            <a:pPr lvl="2"/>
            <a:r>
              <a:rPr lang="en-US"/>
              <a:t>Consumer reasons that the buffer was earlier full and wakes the producer.</a:t>
            </a:r>
          </a:p>
          <a:p>
            <a:pPr lvl="1"/>
            <a:r>
              <a:rPr lang="en-US"/>
              <a:t>After writing to the buffer, if count==1</a:t>
            </a:r>
          </a:p>
          <a:p>
            <a:pPr lvl="2"/>
            <a:r>
              <a:rPr lang="en-US"/>
              <a:t>Producer reasons that the buffer was earlier empty and wakes the consumer.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Producer/Consumer problem</a:t>
            </a:r>
            <a:endParaRPr lang="en-SG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Deadlock occurs when:</a:t>
            </a:r>
          </a:p>
          <a:p>
            <a:pPr lvl="1"/>
            <a:r>
              <a:rPr lang="en-US"/>
              <a:t>Consumer checks “count” and finds it is 0.</a:t>
            </a:r>
          </a:p>
          <a:p>
            <a:pPr lvl="1"/>
            <a:r>
              <a:rPr lang="en-US"/>
              <a:t>Consumer gets pre-empted and producer starts up.</a:t>
            </a:r>
          </a:p>
          <a:p>
            <a:pPr lvl="1"/>
            <a:r>
              <a:rPr lang="en-US"/>
              <a:t>Producer adds an item, increments count to “1”, then sends  a WAKE to the consumer.</a:t>
            </a:r>
          </a:p>
          <a:p>
            <a:pPr lvl="2"/>
            <a:r>
              <a:rPr lang="en-US"/>
              <a:t>Since consumer is not technically sleeping yet, the WAKE is lost.</a:t>
            </a:r>
          </a:p>
          <a:p>
            <a:pPr lvl="1"/>
            <a:r>
              <a:rPr lang="en-US"/>
              <a:t>Consumer starts up, and since count is 0, goes to SLEEP.</a:t>
            </a:r>
          </a:p>
          <a:p>
            <a:pPr lvl="1"/>
            <a:r>
              <a:rPr lang="en-US"/>
              <a:t>Producer starts up, fills buffer until it is full and SLEEPs.</a:t>
            </a:r>
          </a:p>
          <a:p>
            <a:r>
              <a:rPr lang="en-US"/>
              <a:t>Since consumer is also SLEEPing, no one wakes the producer. Deadlock.</a:t>
            </a:r>
            <a:br>
              <a:rPr lang="en-US"/>
            </a:br>
            <a:endParaRPr lang="en-S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semaphores</a:t>
            </a:r>
            <a:endParaRPr lang="en-SG" dirty="0"/>
          </a:p>
        </p:txBody>
      </p:sp>
      <p:sp>
        <p:nvSpPr>
          <p:cNvPr id="4403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Inter-Process Communications</a:t>
            </a:r>
            <a:endParaRPr lang="en-S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  <a:endParaRPr lang="en-SG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semaphore is a special lock variable that counts the number of wake-ups saved for future use.</a:t>
            </a:r>
          </a:p>
          <a:p>
            <a:pPr lvl="1"/>
            <a:r>
              <a:rPr lang="en-US" sz="2400" dirty="0"/>
              <a:t> A value of “0” indicates that no wake-ups have been saved.</a:t>
            </a:r>
          </a:p>
          <a:p>
            <a:r>
              <a:rPr lang="en-US" sz="2400" dirty="0"/>
              <a:t>Two ATOMIC operations on semaphores:</a:t>
            </a:r>
          </a:p>
          <a:p>
            <a:pPr lvl="1"/>
            <a:r>
              <a:rPr lang="en-US" sz="2400" dirty="0"/>
              <a:t>DOWN, TAKE, PEND or P: </a:t>
            </a:r>
          </a:p>
          <a:p>
            <a:pPr lvl="2"/>
            <a:r>
              <a:rPr lang="en-US" sz="2000" dirty="0"/>
              <a:t>If the semaphore has a value of &gt;0, it is decremented and the DOWN operation returns.</a:t>
            </a:r>
          </a:p>
          <a:p>
            <a:pPr lvl="2"/>
            <a:r>
              <a:rPr lang="en-US" sz="2000" dirty="0"/>
              <a:t>If the semaphore is 0, the DOWN operation blocks.</a:t>
            </a:r>
          </a:p>
          <a:p>
            <a:pPr lvl="1"/>
            <a:r>
              <a:rPr lang="en-US" sz="2400" dirty="0"/>
              <a:t>UP, POST, GIVE or V:</a:t>
            </a:r>
          </a:p>
          <a:p>
            <a:pPr lvl="2"/>
            <a:r>
              <a:rPr lang="en-US" sz="2000" dirty="0"/>
              <a:t>If there are any processes blocking on a DOWN, one is selected and woken up.</a:t>
            </a:r>
          </a:p>
          <a:p>
            <a:pPr lvl="2"/>
            <a:r>
              <a:rPr lang="en-US" sz="2000" dirty="0"/>
              <a:t>Otherwise UP increments the semaphore and returns.</a:t>
            </a:r>
            <a:endParaRPr lang="en-SG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SG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 lecture we looked at how multiple processes can run on a single CPU.</a:t>
            </a:r>
          </a:p>
          <a:p>
            <a:r>
              <a:rPr lang="en-US" sz="2400"/>
              <a:t>In </a:t>
            </a:r>
            <a:r>
              <a:rPr lang="en-US" sz="2400" dirty="0"/>
              <a:t>real-world applications, there are “dependencies” between </a:t>
            </a:r>
            <a:r>
              <a:rPr lang="en-US" sz="2400" dirty="0" err="1"/>
              <a:t>processs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Process B cannot proceed because it is waiting for Process A’s result.</a:t>
            </a:r>
          </a:p>
          <a:p>
            <a:pPr lvl="1"/>
            <a:r>
              <a:rPr lang="en-US" sz="2400" dirty="0"/>
              <a:t>Process B and Process A update the same shared variable, which can result in errors.</a:t>
            </a:r>
          </a:p>
          <a:p>
            <a:pPr lvl="1"/>
            <a:r>
              <a:rPr lang="en-US" sz="2400" dirty="0"/>
              <a:t>…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11188" y="269875"/>
            <a:ext cx="7237412" cy="1266825"/>
          </a:xfrm>
        </p:spPr>
        <p:txBody>
          <a:bodyPr/>
          <a:lstStyle/>
          <a:p>
            <a:r>
              <a:rPr lang="en-US" sz="2400"/>
              <a:t>Using Semaphores in the Producer/Consumer Problem</a:t>
            </a:r>
            <a:endParaRPr lang="en-SG" sz="2400"/>
          </a:p>
        </p:txBody>
      </p:sp>
      <p:pic>
        <p:nvPicPr>
          <p:cNvPr id="46083" name="Picture 3" descr="2-2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06500"/>
            <a:ext cx="5472112" cy="605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6372225" y="1422400"/>
            <a:ext cx="35290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cs typeface="Arial" charset="0"/>
              </a:rPr>
              <a:t>EMPTY - # of empty slots.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cs typeface="Arial" charset="0"/>
              </a:rPr>
              <a:t>FULL - # of full slots.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cs typeface="Arial" charset="0"/>
              </a:rPr>
              <a:t>MUTEX – Prevents simultaneous access to the buffer.</a:t>
            </a:r>
            <a:endParaRPr lang="en-SG"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Exclusion with Semaphores</a:t>
            </a:r>
            <a:endParaRPr lang="en-SG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semaphore’s counting ability is not needed, we can use a simplified version called a “</a:t>
            </a:r>
            <a:r>
              <a:rPr lang="en-US" dirty="0" err="1"/>
              <a:t>mutex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1 = Unlocked.</a:t>
            </a:r>
          </a:p>
          <a:p>
            <a:pPr lvl="1"/>
            <a:r>
              <a:rPr lang="en-US" dirty="0"/>
              <a:t>0 = Locked.</a:t>
            </a:r>
          </a:p>
          <a:p>
            <a:r>
              <a:rPr lang="en-US" dirty="0"/>
              <a:t>Two processes can then attempt do DOWN the semaphore.</a:t>
            </a:r>
          </a:p>
          <a:p>
            <a:pPr lvl="1"/>
            <a:r>
              <a:rPr lang="en-US" dirty="0"/>
              <a:t>Only one will succeed. The other will block.</a:t>
            </a:r>
          </a:p>
          <a:p>
            <a:pPr lvl="1"/>
            <a:r>
              <a:rPr lang="en-US" dirty="0"/>
              <a:t>When the successful process exits the critical section, it does an UP, waking the other process up.</a:t>
            </a:r>
            <a:endParaRPr lang="en-SG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Exclusion with Semaphores</a:t>
            </a:r>
            <a:endParaRPr lang="en-SG"/>
          </a:p>
        </p:txBody>
      </p:sp>
      <p:sp>
        <p:nvSpPr>
          <p:cNvPr id="48131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A</a:t>
            </a:r>
            <a:endParaRPr lang="en-SG"/>
          </a:p>
        </p:txBody>
      </p:sp>
      <p:sp>
        <p:nvSpPr>
          <p:cNvPr id="48132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sema=1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non_critical_section()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DOWN(sema)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critical_section()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UP(sema)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  <a:endParaRPr lang="en-SG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3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Process B</a:t>
            </a:r>
            <a:endParaRPr lang="en-SG"/>
          </a:p>
        </p:txBody>
      </p:sp>
      <p:sp>
        <p:nvSpPr>
          <p:cNvPr id="48134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non_critical_section()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DOWN(sema)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critical_section()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UP(sema)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  <a:endParaRPr lang="en-SG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Exclusion with TSL/XCHG</a:t>
            </a:r>
            <a:endParaRPr lang="en-SG"/>
          </a:p>
        </p:txBody>
      </p:sp>
      <p:sp>
        <p:nvSpPr>
          <p:cNvPr id="4915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also implement mutexes with TSL or XCHG.</a:t>
            </a:r>
          </a:p>
          <a:p>
            <a:pPr lvl="1"/>
            <a:r>
              <a:rPr lang="en-US"/>
              <a:t>0 = Unlocked, 1 = Locked.</a:t>
            </a:r>
            <a:endParaRPr lang="en-SG"/>
          </a:p>
        </p:txBody>
      </p:sp>
      <p:pic>
        <p:nvPicPr>
          <p:cNvPr id="49156" name="Picture 12" descr="2-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3149600"/>
            <a:ext cx="9405937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in </a:t>
            </a:r>
            <a:r>
              <a:rPr lang="en-US" dirty="0" err="1"/>
              <a:t>ArdOS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596057"/>
          </a:xfrm>
        </p:spPr>
        <p:txBody>
          <a:bodyPr/>
          <a:lstStyle/>
          <a:p>
            <a:r>
              <a:rPr lang="en-US" dirty="0"/>
              <a:t>Taking a Semaphore:</a:t>
            </a:r>
            <a:endParaRPr lang="en-SG" dirty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27" y="3006006"/>
            <a:ext cx="34956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455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in </a:t>
            </a:r>
            <a:r>
              <a:rPr lang="en-US" dirty="0" err="1"/>
              <a:t>ArdOS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524049"/>
          </a:xfrm>
        </p:spPr>
        <p:txBody>
          <a:bodyPr/>
          <a:lstStyle/>
          <a:p>
            <a:r>
              <a:rPr lang="en-US" dirty="0"/>
              <a:t>Giving a Semaphore</a:t>
            </a:r>
            <a:endParaRPr lang="en-SG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91" y="2861990"/>
            <a:ext cx="3276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68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Deadlocks with semaphores</a:t>
            </a:r>
            <a:endParaRPr lang="en-SG" dirty="0"/>
          </a:p>
        </p:txBody>
      </p:sp>
      <p:sp>
        <p:nvSpPr>
          <p:cNvPr id="5325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Inter-Process Communications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3082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Semaphores	</a:t>
            </a:r>
            <a:br>
              <a:rPr lang="en-US"/>
            </a:br>
            <a:r>
              <a:rPr lang="en-US"/>
              <a:t>Deadlock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3744912" cy="4700588"/>
          </a:xfrm>
        </p:spPr>
        <p:txBody>
          <a:bodyPr/>
          <a:lstStyle/>
          <a:p>
            <a:r>
              <a:rPr lang="en-US"/>
              <a:t>Our producer/consumer solution has a problem:</a:t>
            </a:r>
          </a:p>
          <a:p>
            <a:pPr lvl="1"/>
            <a:r>
              <a:rPr lang="en-US"/>
              <a:t>If we swapped the semaphores for empty/full with the mutex semaphore, we have a potential deadlock:</a:t>
            </a:r>
          </a:p>
        </p:txBody>
      </p:sp>
      <p:pic>
        <p:nvPicPr>
          <p:cNvPr id="50180" name="Picture 3" descr="2-24-swapp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589088"/>
            <a:ext cx="5106988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5075238" y="3581400"/>
            <a:ext cx="1512887" cy="504825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5075238" y="5815013"/>
            <a:ext cx="1512887" cy="503237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Semaphores	</a:t>
            </a:r>
            <a:br>
              <a:rPr lang="en-US"/>
            </a:br>
            <a:r>
              <a:rPr lang="en-US"/>
              <a:t>Deadlock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can happen:</a:t>
            </a:r>
          </a:p>
          <a:p>
            <a:pPr lvl="1"/>
            <a:r>
              <a:rPr lang="en-US"/>
              <a:t>Producer successfully DOWNs the mutex.</a:t>
            </a:r>
          </a:p>
          <a:p>
            <a:pPr lvl="1"/>
            <a:r>
              <a:rPr lang="en-US"/>
              <a:t>Producer DOWNs “empty”. However the queue is full so this blocks.</a:t>
            </a:r>
          </a:p>
          <a:p>
            <a:pPr lvl="1"/>
            <a:r>
              <a:rPr lang="en-US"/>
              <a:t>Consumer DOWNs mutex and blocks.</a:t>
            </a:r>
          </a:p>
          <a:p>
            <a:pPr lvl="2"/>
            <a:r>
              <a:rPr lang="en-US"/>
              <a:t>Consumer now never reaches the UP for “empty” and therefore cannot unblock the producer.</a:t>
            </a:r>
          </a:p>
          <a:p>
            <a:pPr lvl="2"/>
            <a:r>
              <a:rPr lang="en-US"/>
              <a:t>The producer in turn never reaches the UP for mutex and cannot unblock the consumer.</a:t>
            </a:r>
          </a:p>
          <a:p>
            <a:pPr lvl="2"/>
            <a:r>
              <a:rPr lang="en-US"/>
              <a:t>Deadlock!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br>
              <a:rPr lang="en-US" dirty="0"/>
            </a:br>
            <a:r>
              <a:rPr lang="en-US" dirty="0"/>
              <a:t>Reusable/Consumable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6"/>
                </a:solidFill>
              </a:rPr>
              <a:t>Reusable Resources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Examples: memory, devices, files, tables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Number of units is </a:t>
            </a:r>
            <a:r>
              <a:rPr lang="en-US" sz="2400" b="1" dirty="0">
                <a:solidFill>
                  <a:schemeClr val="accent6"/>
                </a:solidFill>
              </a:rPr>
              <a:t>constant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Unit is either free or allocated; </a:t>
            </a:r>
            <a:r>
              <a:rPr lang="en-US" sz="2400" b="1" dirty="0">
                <a:solidFill>
                  <a:schemeClr val="accent6"/>
                </a:solidFill>
              </a:rPr>
              <a:t>no sharing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Process </a:t>
            </a:r>
            <a:r>
              <a:rPr lang="en-US" sz="2400" b="1" dirty="0">
                <a:solidFill>
                  <a:schemeClr val="accent6"/>
                </a:solidFill>
              </a:rPr>
              <a:t>requests, acquires, releases units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Consumable Resources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Examples: messages, signals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Number of units </a:t>
            </a:r>
            <a:r>
              <a:rPr lang="en-US" sz="2400" b="1" dirty="0">
                <a:solidFill>
                  <a:schemeClr val="accent6"/>
                </a:solidFill>
              </a:rPr>
              <a:t>varies</a:t>
            </a:r>
            <a:r>
              <a:rPr lang="en-US" sz="2400" dirty="0">
                <a:solidFill>
                  <a:schemeClr val="accent6"/>
                </a:solidFill>
              </a:rPr>
              <a:t> at runtime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Process </a:t>
            </a:r>
            <a:r>
              <a:rPr lang="en-US" sz="2400" b="1" dirty="0">
                <a:solidFill>
                  <a:schemeClr val="accent6"/>
                </a:solidFill>
              </a:rPr>
              <a:t>releases</a:t>
            </a:r>
            <a:r>
              <a:rPr lang="en-US" sz="2400" dirty="0">
                <a:solidFill>
                  <a:schemeClr val="accent6"/>
                </a:solidFill>
              </a:rPr>
              <a:t> (create) units (w/o acquire)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Other process </a:t>
            </a:r>
            <a:r>
              <a:rPr lang="en-US" sz="2400" b="1" dirty="0">
                <a:solidFill>
                  <a:schemeClr val="accent6"/>
                </a:solidFill>
              </a:rPr>
              <a:t>requests </a:t>
            </a:r>
            <a:r>
              <a:rPr lang="en-US" sz="2400" dirty="0">
                <a:solidFill>
                  <a:schemeClr val="accent6"/>
                </a:solidFill>
              </a:rPr>
              <a:t>and</a:t>
            </a:r>
            <a:r>
              <a:rPr lang="en-US" sz="2400" b="1" dirty="0">
                <a:solidFill>
                  <a:schemeClr val="accent6"/>
                </a:solidFill>
              </a:rPr>
              <a:t> acquires </a:t>
            </a:r>
            <a:r>
              <a:rPr lang="en-US" sz="2400" dirty="0">
                <a:solidFill>
                  <a:schemeClr val="accent6"/>
                </a:solidFill>
              </a:rPr>
              <a:t>(consumes)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SG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188" y="1925638"/>
            <a:ext cx="8628062" cy="4700587"/>
          </a:xfrm>
        </p:spPr>
        <p:txBody>
          <a:bodyPr/>
          <a:lstStyle/>
          <a:p>
            <a:r>
              <a:rPr lang="en-US" sz="2400" dirty="0"/>
              <a:t>If both Process A and Process B are allowed to run freely, errors will occur.</a:t>
            </a:r>
          </a:p>
          <a:p>
            <a:pPr lvl="1"/>
            <a:r>
              <a:rPr lang="en-US" sz="2400" dirty="0"/>
              <a:t>Process B proceeds before Process A completes, resulting in B using stale results.</a:t>
            </a:r>
          </a:p>
          <a:p>
            <a:pPr lvl="1"/>
            <a:r>
              <a:rPr lang="en-US" sz="2400" dirty="0"/>
              <a:t>Process A and B update a variable at the same time, causing one process to over-write the results of the other process.</a:t>
            </a:r>
          </a:p>
          <a:p>
            <a:pPr lvl="1"/>
            <a:r>
              <a:rPr lang="en-US" sz="2400" dirty="0"/>
              <a:t>Etc.</a:t>
            </a:r>
          </a:p>
          <a:p>
            <a:r>
              <a:rPr lang="en-US" sz="2400" dirty="0"/>
              <a:t>Some form of coordination is therefore required!</a:t>
            </a:r>
          </a:p>
          <a:p>
            <a:r>
              <a:rPr lang="en-US" sz="2400" dirty="0"/>
              <a:t>Material from this course comes from different places.</a:t>
            </a:r>
          </a:p>
          <a:p>
            <a:pPr lvl="1"/>
            <a:r>
              <a:rPr lang="en-US" dirty="0"/>
              <a:t>Some books use “process” and some use “task”.</a:t>
            </a:r>
          </a:p>
          <a:p>
            <a:pPr lvl="1"/>
            <a:r>
              <a:rPr lang="en-US" dirty="0"/>
              <a:t>Just remember that they mean the same thing.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br>
              <a:rPr lang="en-US" dirty="0"/>
            </a:br>
            <a:r>
              <a:rPr lang="en-US" dirty="0"/>
              <a:t>More Deadlock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p1: ...                            p2: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    open(f1,w);                     open(f2,w);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    open(f2,w);                     open(f1,w);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...                                     ...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Deadlock when executed concurrently</a:t>
            </a: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p1: if (C) send(p2,m);      p2: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      while(1) {...                     while(1) {...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Arial" charset="0"/>
              </a:rPr>
              <a:t>recv</a:t>
            </a: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(p2,m);                     </a:t>
            </a:r>
            <a:r>
              <a:rPr lang="en-US" sz="2400" dirty="0" err="1">
                <a:solidFill>
                  <a:schemeClr val="accent6"/>
                </a:solidFill>
                <a:latin typeface="Arial" charset="0"/>
              </a:rPr>
              <a:t>recv</a:t>
            </a: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(p1,m);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         send(p2,m);                    send(p1,m);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         ... }                                   ... 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Deadlock when </a:t>
            </a:r>
            <a:r>
              <a:rPr lang="en-US" sz="2400" dirty="0">
                <a:solidFill>
                  <a:schemeClr val="accent6"/>
                </a:solidFill>
                <a:latin typeface="Arial" charset="0"/>
              </a:rPr>
              <a:t>C</a:t>
            </a:r>
            <a:r>
              <a:rPr lang="en-US" sz="2400" dirty="0">
                <a:solidFill>
                  <a:schemeClr val="accent6"/>
                </a:solidFill>
              </a:rPr>
              <a:t> not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673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Detection and Recovery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accent6"/>
                </a:solidFill>
              </a:rPr>
              <a:t>Allow deadlock to happen and eliminate it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Avoidance (dynamic)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accent6"/>
                </a:solidFill>
              </a:rPr>
              <a:t>Runtime checks disallow allocations that might lead to deadlocks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Prevention (static)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accent6"/>
                </a:solidFill>
              </a:rPr>
              <a:t>Restrict type of request and acquisition to make deadlock impossible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7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/>
                </a:solidFill>
              </a:rPr>
              <a:t>Deadlock requires the following 3 conditions:</a:t>
            </a:r>
          </a:p>
          <a:p>
            <a:pPr marL="914400" lvl="1" indent="-457200"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Mutual exclusion</a:t>
            </a:r>
            <a:r>
              <a:rPr lang="en-US" sz="2400" dirty="0">
                <a:solidFill>
                  <a:schemeClr val="accent6"/>
                </a:solidFill>
              </a:rPr>
              <a:t>: 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accent6"/>
                </a:solidFill>
              </a:rPr>
              <a:t>Resources not sharable</a:t>
            </a:r>
          </a:p>
          <a:p>
            <a:pPr marL="914400" lvl="1" indent="-457200"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Hold and wait: 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accent6"/>
                </a:solidFill>
              </a:rPr>
              <a:t>Process must be holding one resource while requesting another</a:t>
            </a:r>
          </a:p>
          <a:p>
            <a:pPr marL="914400" lvl="1" indent="-457200"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Circular wait: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accent6"/>
                </a:solidFill>
              </a:rPr>
              <a:t>At least 2 processes must be blocked on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17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Eliminate mutual exclusion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Not possible in most cases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Spooling makes I/O devices sharable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Eliminate hold-and-wait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Request</a:t>
            </a:r>
            <a:r>
              <a:rPr lang="en-US" sz="2400" dirty="0">
                <a:solidFill>
                  <a:schemeClr val="accent6"/>
                </a:solidFill>
              </a:rPr>
              <a:t> all resources </a:t>
            </a:r>
            <a:r>
              <a:rPr lang="en-US" sz="2400" b="1" dirty="0">
                <a:solidFill>
                  <a:schemeClr val="accent6"/>
                </a:solidFill>
              </a:rPr>
              <a:t>at once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Release</a:t>
            </a:r>
            <a:r>
              <a:rPr lang="en-US" sz="2400" dirty="0">
                <a:solidFill>
                  <a:schemeClr val="accent6"/>
                </a:solidFill>
              </a:rPr>
              <a:t> all resources </a:t>
            </a:r>
            <a:r>
              <a:rPr lang="en-US" sz="2400" b="1" dirty="0">
                <a:solidFill>
                  <a:schemeClr val="accent6"/>
                </a:solidFill>
              </a:rPr>
              <a:t>before a new request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Release</a:t>
            </a:r>
            <a:r>
              <a:rPr lang="en-US" sz="2400" dirty="0">
                <a:solidFill>
                  <a:schemeClr val="accent6"/>
                </a:solidFill>
              </a:rPr>
              <a:t> all resources </a:t>
            </a:r>
            <a:r>
              <a:rPr lang="en-US" sz="2400" b="1" dirty="0">
                <a:solidFill>
                  <a:schemeClr val="accent6"/>
                </a:solidFill>
              </a:rPr>
              <a:t>if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current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request blocks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Eliminate circular wait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Order all resources</a:t>
            </a:r>
            <a:endParaRPr lang="en-US" sz="2400" b="1" i="1" dirty="0">
              <a:solidFill>
                <a:schemeClr val="accent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Process must request in </a:t>
            </a:r>
            <a:r>
              <a:rPr lang="en-US" sz="2400" b="1" dirty="0">
                <a:solidFill>
                  <a:schemeClr val="accent6"/>
                </a:solidFill>
              </a:rPr>
              <a:t>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Semaphores	</a:t>
            </a:r>
            <a:br>
              <a:rPr lang="en-US"/>
            </a:br>
            <a:r>
              <a:rPr lang="en-US"/>
              <a:t>Priority Inversion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diagram on the following page, priority(Process C) &lt; priority(Process B) &lt; priority(Process A).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Process B effectively blocks out Process A, although Process A has higher priority!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06725"/>
            <a:ext cx="6048375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Monitors and conditional variables</a:t>
            </a:r>
            <a:endParaRPr lang="en-SG" dirty="0"/>
          </a:p>
        </p:txBody>
      </p:sp>
      <p:sp>
        <p:nvSpPr>
          <p:cNvPr id="5325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Inter-Process Communications</a:t>
            </a:r>
            <a:endParaRPr lang="en-SG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monitor is similar to a class or abstract-data type in C++ or JAVA:</a:t>
            </a:r>
          </a:p>
          <a:p>
            <a:pPr lvl="1"/>
            <a:r>
              <a:rPr lang="en-US" dirty="0"/>
              <a:t>Collection of procedures, variables and data structures grouped together in a package.</a:t>
            </a:r>
          </a:p>
          <a:p>
            <a:pPr lvl="2"/>
            <a:r>
              <a:rPr lang="en-US" dirty="0"/>
              <a:t>Access to variables and data possible only through methods defined in the monitor.</a:t>
            </a:r>
          </a:p>
          <a:p>
            <a:pPr lvl="1"/>
            <a:r>
              <a:rPr lang="en-US" dirty="0"/>
              <a:t>However, only one process can be active in a monitor at any point in time.</a:t>
            </a:r>
          </a:p>
          <a:p>
            <a:pPr lvl="2"/>
            <a:r>
              <a:rPr lang="en-US" dirty="0"/>
              <a:t>I.e. if any other process tries to call a method within the monitor, it will block until the other process has exited the monitor.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</a:t>
            </a:r>
            <a:endParaRPr lang="en-SG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When a process calls a monitor method, the method first checks to see if any other process is already using it.</a:t>
            </a:r>
          </a:p>
          <a:p>
            <a:pPr lvl="1"/>
            <a:r>
              <a:rPr lang="en-US" dirty="0"/>
              <a:t>If so, the calling process blocks until the other process has exited the monitor.</a:t>
            </a:r>
          </a:p>
          <a:p>
            <a:pPr lvl="2"/>
            <a:r>
              <a:rPr lang="en-US" dirty="0"/>
              <a:t>This can be achieved using </a:t>
            </a:r>
            <a:r>
              <a:rPr lang="en-US" dirty="0" err="1"/>
              <a:t>mutexes</a:t>
            </a:r>
            <a:r>
              <a:rPr lang="en-US" dirty="0"/>
              <a:t> or binary semaphores.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/semaphore operations are inserted by the compiler itself rather than by the user, reducing the likelihood of errors.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 and Condition Variables</a:t>
            </a:r>
            <a:endParaRPr lang="en-SG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achieve mutual exclusion, but we also need other mechanisms for coordination.</a:t>
            </a:r>
          </a:p>
          <a:p>
            <a:pPr lvl="1"/>
            <a:r>
              <a:rPr lang="en-US" dirty="0"/>
              <a:t>E.g. in our producer/consumer problem, mutual exclusion alone is not enough to prevent the producer from proceeding when the buffer is full.</a:t>
            </a:r>
          </a:p>
          <a:p>
            <a:r>
              <a:rPr lang="en-US" dirty="0"/>
              <a:t>We introduce “condition variables”.</a:t>
            </a:r>
          </a:p>
          <a:p>
            <a:pPr lvl="1"/>
            <a:r>
              <a:rPr lang="en-US" dirty="0"/>
              <a:t>One process WAITs on a condition variable and blocks, until..</a:t>
            </a:r>
          </a:p>
          <a:p>
            <a:pPr lvl="1"/>
            <a:r>
              <a:rPr lang="en-US" dirty="0"/>
              <a:t>Another process SIGNALs on the same condition variable, unblocking the </a:t>
            </a:r>
            <a:r>
              <a:rPr lang="en-US" dirty="0" err="1"/>
              <a:t>WAITing</a:t>
            </a:r>
            <a:r>
              <a:rPr lang="en-US" dirty="0"/>
              <a:t> process.</a:t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11188" y="914400"/>
            <a:ext cx="4752975" cy="1266825"/>
          </a:xfrm>
        </p:spPr>
        <p:txBody>
          <a:bodyPr/>
          <a:lstStyle/>
          <a:p>
            <a:r>
              <a:rPr lang="en-US"/>
              <a:t>Monitors and Condition Variables</a:t>
            </a:r>
            <a:endParaRPr lang="en-SG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4968875" cy="4700588"/>
          </a:xfrm>
        </p:spPr>
        <p:txBody>
          <a:bodyPr/>
          <a:lstStyle/>
          <a:p>
            <a:r>
              <a:rPr lang="en-US"/>
              <a:t>Implementing the Producer/Consumer problem with semaphores and condition variables:</a:t>
            </a:r>
          </a:p>
          <a:p>
            <a:pPr lvl="1"/>
            <a:r>
              <a:rPr lang="en-US"/>
              <a:t>When the buffer is full (count==N), producer will WAIT on a full condition.</a:t>
            </a:r>
          </a:p>
          <a:p>
            <a:pPr lvl="1"/>
            <a:r>
              <a:rPr lang="en-US"/>
              <a:t>When buffer is empty (count==0), consumer will WAIT on empty.</a:t>
            </a:r>
          </a:p>
        </p:txBody>
      </p:sp>
      <p:pic>
        <p:nvPicPr>
          <p:cNvPr id="57348" name="Picture 3" descr="2-2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33" y="773758"/>
            <a:ext cx="282098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Race conditions and critical sections</a:t>
            </a:r>
            <a:endParaRPr lang="en-SG" dirty="0"/>
          </a:p>
        </p:txBody>
      </p:sp>
      <p:sp>
        <p:nvSpPr>
          <p:cNvPr id="1741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Inter-Process Communications</a:t>
            </a:r>
            <a:endParaRPr lang="en-SG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 and Condition Variables</a:t>
            </a:r>
            <a:endParaRPr lang="en-SG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process encounters a WAIT, it is blocked and another process is allowed to enter the monitor.</a:t>
            </a:r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When there’s a SIGNAL, the sleeping process is woken up.</a:t>
            </a:r>
          </a:p>
          <a:p>
            <a:pPr lvl="1"/>
            <a:r>
              <a:rPr lang="en-US" dirty="0"/>
              <a:t>We will potentially now have two processes in the monitor at the same time:</a:t>
            </a:r>
          </a:p>
          <a:p>
            <a:pPr lvl="2"/>
            <a:r>
              <a:rPr lang="en-US" dirty="0"/>
              <a:t>The process doing the SIGNAL (the signaler).</a:t>
            </a:r>
          </a:p>
          <a:p>
            <a:pPr lvl="2"/>
            <a:r>
              <a:rPr lang="en-US" dirty="0"/>
              <a:t>The process that just woke up because of the SIGNAL (the signaled).</a:t>
            </a:r>
            <a:endParaRPr lang="en-SG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 and Condition Variables</a:t>
            </a:r>
            <a:endParaRPr lang="en-SG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3 ways to resolve this:</a:t>
            </a:r>
          </a:p>
          <a:p>
            <a:pPr lvl="1"/>
            <a:r>
              <a:rPr lang="en-US" dirty="0"/>
              <a:t>We require that the signaler exits immediately after calling SIGNAL.</a:t>
            </a:r>
          </a:p>
          <a:p>
            <a:pPr lvl="1"/>
            <a:r>
              <a:rPr lang="en-US" dirty="0"/>
              <a:t>We suspend the signaler immediately and resume the signaled process.</a:t>
            </a:r>
          </a:p>
          <a:p>
            <a:pPr lvl="1"/>
            <a:r>
              <a:rPr lang="en-US" dirty="0"/>
              <a:t>We suspend the signaled process until the signaler exits, and resume the signaled process only after that.</a:t>
            </a:r>
            <a:endParaRPr lang="en-SG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 and Condition Variables</a:t>
            </a:r>
            <a:endParaRPr lang="en-SG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condition variable is different from a semaphore.</a:t>
            </a:r>
          </a:p>
          <a:p>
            <a:pPr lvl="1"/>
            <a:r>
              <a:rPr lang="en-US"/>
              <a:t>Semaphore:</a:t>
            </a:r>
          </a:p>
          <a:p>
            <a:pPr lvl="2"/>
            <a:r>
              <a:rPr lang="en-US"/>
              <a:t>If Process A UPs a semaphore with no pending DOWN, the UP is saved.</a:t>
            </a:r>
          </a:p>
          <a:p>
            <a:pPr lvl="2"/>
            <a:r>
              <a:rPr lang="en-US"/>
              <a:t>The next DOWN operation will not block because it will match immediately with a preceding UP.</a:t>
            </a:r>
          </a:p>
          <a:p>
            <a:pPr lvl="1"/>
            <a:r>
              <a:rPr lang="en-US"/>
              <a:t>Condition variable:</a:t>
            </a:r>
          </a:p>
          <a:p>
            <a:pPr lvl="2"/>
            <a:r>
              <a:rPr lang="en-US"/>
              <a:t>If Process A SIGNALs a condition variable with no pending WAIT, the SIGNAL is simply lost.</a:t>
            </a:r>
          </a:p>
          <a:p>
            <a:pPr lvl="2"/>
            <a:r>
              <a:rPr lang="en-US"/>
              <a:t>This is similar to the SLEEP/WAKE problem earlier on.</a:t>
            </a:r>
            <a:endParaRPr lang="en-SG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 and Condition Variables</a:t>
            </a:r>
            <a:endParaRPr lang="en-SG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code looks suspiciously like our original producer/consumer problem on Page 23!</a:t>
            </a:r>
          </a:p>
          <a:p>
            <a:pPr lvl="1"/>
            <a:r>
              <a:rPr lang="en-US"/>
              <a:t>Same issues too:</a:t>
            </a:r>
          </a:p>
          <a:p>
            <a:pPr lvl="2"/>
            <a:r>
              <a:rPr lang="en-US"/>
              <a:t>Page 23: </a:t>
            </a:r>
          </a:p>
          <a:p>
            <a:pPr lvl="3">
              <a:buFontTx/>
              <a:buNone/>
            </a:pPr>
            <a:r>
              <a:rPr lang="en-US"/>
              <a:t>Consumer sees count==0, and intends to SLEEP but gets pre-empted.</a:t>
            </a:r>
          </a:p>
          <a:p>
            <a:pPr lvl="3">
              <a:buFontTx/>
              <a:buNone/>
            </a:pPr>
            <a:r>
              <a:rPr lang="en-US"/>
              <a:t>Producer sends a WAKE but the WAKE is lost.</a:t>
            </a:r>
          </a:p>
          <a:p>
            <a:pPr lvl="3">
              <a:buFontTx/>
              <a:buNone/>
            </a:pPr>
            <a:r>
              <a:rPr lang="en-US"/>
              <a:t>In this case, if the consumer gets pre-empted before a WAIT, the corresponding SIGNAL from the producer is also lost!</a:t>
            </a:r>
          </a:p>
          <a:p>
            <a:pPr lvl="2"/>
            <a:r>
              <a:rPr lang="en-US"/>
              <a:t>However we see that in this case, the mutual exclusion from the monitor prevents the SIGNAL from being lost! (WHY?)</a:t>
            </a:r>
          </a:p>
          <a:p>
            <a:pPr lvl="1"/>
            <a:endParaRPr lang="en-SG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barriers</a:t>
            </a:r>
            <a:endParaRPr lang="en-SG" dirty="0"/>
          </a:p>
        </p:txBody>
      </p:sp>
      <p:sp>
        <p:nvSpPr>
          <p:cNvPr id="6246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Inter-Process Communications</a:t>
            </a:r>
            <a:endParaRPr lang="en-SG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  <a:endParaRPr lang="en-SG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“barrier” is a special form of synchronization mechanism that works with groups of processes rather than single processes.</a:t>
            </a:r>
            <a:endParaRPr lang="en-SG" dirty="0"/>
          </a:p>
        </p:txBody>
      </p:sp>
      <p:pic>
        <p:nvPicPr>
          <p:cNvPr id="63492" name="Picture 3" descr="2-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81400"/>
            <a:ext cx="82438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  <a:endParaRPr lang="en-SG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a barrier is that all processes must reach the barrier (signifying the end of one phase of computation) before any of them are allowed to proceed.</a:t>
            </a:r>
          </a:p>
          <a:p>
            <a:pPr lvl="1"/>
            <a:r>
              <a:rPr lang="en-US" dirty="0"/>
              <a:t>Process D reaches the end of the current phase and calls a BARRIER primitive in the OS. It gets blocked.</a:t>
            </a:r>
          </a:p>
          <a:p>
            <a:pPr lvl="1"/>
            <a:r>
              <a:rPr lang="en-US" dirty="0"/>
              <a:t>Similarly processes A and B reach the end of the current phase, calls the same BARRIER primitive and is blocked.</a:t>
            </a:r>
          </a:p>
          <a:p>
            <a:pPr lvl="1"/>
            <a:r>
              <a:rPr lang="en-US" dirty="0"/>
              <a:t>Finally process C reaches the end of its computation, calls the BARRIER primitive, causing all processes to be unblocked at the same time.</a:t>
            </a:r>
            <a:endParaRPr lang="en-SG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  <a:endParaRPr lang="en-SG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barrier application.</a:t>
            </a:r>
          </a:p>
          <a:p>
            <a:pPr lvl="1"/>
            <a:r>
              <a:rPr lang="en-US" dirty="0"/>
              <a:t>Computing fluid motion across a surface represented by a 1,000,000 x 1,000,000 matrix.</a:t>
            </a:r>
          </a:p>
          <a:p>
            <a:pPr lvl="2"/>
            <a:r>
              <a:rPr lang="en-US" dirty="0"/>
              <a:t>The complete matrix for iteration </a:t>
            </a:r>
            <a:r>
              <a:rPr lang="en-US" i="1" dirty="0"/>
              <a:t>N</a:t>
            </a:r>
            <a:r>
              <a:rPr lang="en-US" dirty="0"/>
              <a:t> must be available before computing for iteration </a:t>
            </a:r>
            <a:r>
              <a:rPr lang="en-US" i="1" dirty="0"/>
              <a:t>N+1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1,000 individual processes each computing a part of the entire matrix.</a:t>
            </a:r>
          </a:p>
          <a:p>
            <a:pPr lvl="2"/>
            <a:r>
              <a:rPr lang="en-US" dirty="0"/>
              <a:t>We must wait for all 1,000 processes to complete finding the entire matrix before we can start on the next iteration.</a:t>
            </a:r>
          </a:p>
          <a:p>
            <a:pPr lvl="1"/>
            <a:r>
              <a:rPr lang="en-US" dirty="0"/>
              <a:t>A barrier would be very useful in achieving this.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  <a:endParaRPr lang="en-SG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Race conditions occur when two or more processes attempt to access shared storage.</a:t>
            </a:r>
          </a:p>
          <a:p>
            <a:pPr lvl="1"/>
            <a:r>
              <a:rPr lang="en-US" sz="2400" dirty="0"/>
              <a:t>This causes the final outcome to depend on who runs first.</a:t>
            </a:r>
          </a:p>
          <a:p>
            <a:pPr lvl="1"/>
            <a:r>
              <a:rPr lang="en-US" sz="2400" dirty="0"/>
              <a:t>“Shared storage” can mean:</a:t>
            </a:r>
          </a:p>
          <a:p>
            <a:pPr lvl="2"/>
            <a:r>
              <a:rPr lang="en-US" sz="2000" dirty="0"/>
              <a:t>Global variables.</a:t>
            </a:r>
          </a:p>
          <a:p>
            <a:pPr lvl="2"/>
            <a:r>
              <a:rPr lang="en-US" sz="2000" dirty="0"/>
              <a:t>Memory locations.</a:t>
            </a:r>
          </a:p>
          <a:p>
            <a:pPr lvl="2"/>
            <a:r>
              <a:rPr lang="en-US" sz="2000" dirty="0"/>
              <a:t>Hardware registers.</a:t>
            </a:r>
          </a:p>
          <a:p>
            <a:pPr lvl="3">
              <a:buFontTx/>
              <a:buNone/>
            </a:pPr>
            <a:r>
              <a:rPr lang="en-US" sz="2000" dirty="0"/>
              <a:t>- This refers to configuration registers rather than CPU registers.</a:t>
            </a:r>
          </a:p>
          <a:p>
            <a:pPr lvl="2"/>
            <a:r>
              <a:rPr lang="en-US" sz="2000" dirty="0"/>
              <a:t>Files.</a:t>
            </a:r>
          </a:p>
          <a:p>
            <a:pPr lvl="1"/>
            <a:r>
              <a:rPr lang="en-US" sz="2400" dirty="0"/>
              <a:t>To understand race conditions, we will consider the example of a queue in a print spooler.</a:t>
            </a:r>
            <a:endParaRPr lang="en-SG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  <a:endParaRPr lang="en-SG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4897437" cy="4700588"/>
          </a:xfrm>
        </p:spPr>
        <p:txBody>
          <a:bodyPr/>
          <a:lstStyle/>
          <a:p>
            <a:r>
              <a:rPr lang="en-US" dirty="0"/>
              <a:t>A process that wants to print enters the name of the file into a print directory.</a:t>
            </a:r>
          </a:p>
          <a:p>
            <a:r>
              <a:rPr lang="en-US" dirty="0"/>
              <a:t>A print daemon (</a:t>
            </a:r>
            <a:r>
              <a:rPr lang="en-US" dirty="0" err="1"/>
              <a:t>printd</a:t>
            </a:r>
            <a:r>
              <a:rPr lang="en-US" dirty="0"/>
              <a:t>) periodically checks the directory, prints out the next file and removes its entry.</a:t>
            </a:r>
          </a:p>
          <a:p>
            <a:r>
              <a:rPr lang="en-US" dirty="0"/>
              <a:t>Two variables keep track of this queue:</a:t>
            </a:r>
          </a:p>
          <a:p>
            <a:pPr lvl="1"/>
            <a:r>
              <a:rPr lang="en-US" dirty="0"/>
              <a:t>IN: Next available slot.</a:t>
            </a:r>
          </a:p>
          <a:p>
            <a:pPr lvl="1"/>
            <a:r>
              <a:rPr lang="en-US" dirty="0"/>
              <a:t>OUT: Next file for printing.</a:t>
            </a:r>
            <a:endParaRPr lang="en-SG" dirty="0"/>
          </a:p>
        </p:txBody>
      </p:sp>
      <p:pic>
        <p:nvPicPr>
          <p:cNvPr id="19460" name="Picture 3" descr="2-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3078163"/>
            <a:ext cx="49053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  <a:endParaRPr lang="en-SG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following can happen:</a:t>
            </a:r>
          </a:p>
          <a:p>
            <a:pPr lvl="1"/>
            <a:r>
              <a:rPr lang="en-US" sz="2400"/>
              <a:t>Process A reads IN as 7 and stores it in a local variable </a:t>
            </a:r>
            <a:r>
              <a:rPr lang="en-US" sz="2400" i="1"/>
              <a:t>next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The OS pre-empts A and starts B.</a:t>
            </a:r>
          </a:p>
          <a:p>
            <a:pPr lvl="1"/>
            <a:r>
              <a:rPr lang="en-US" sz="2400"/>
              <a:t>B reads IN as 7 and stores it in a local variable </a:t>
            </a:r>
            <a:r>
              <a:rPr lang="en-US" sz="2400" i="1"/>
              <a:t>next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B inserts its file into slot 7 and updates IN to 8.</a:t>
            </a:r>
          </a:p>
          <a:p>
            <a:pPr lvl="1"/>
            <a:r>
              <a:rPr lang="en-US" sz="2400"/>
              <a:t>B is pre-empted and A restarts.</a:t>
            </a:r>
          </a:p>
          <a:p>
            <a:pPr lvl="1"/>
            <a:r>
              <a:rPr lang="en-US" sz="2400"/>
              <a:t>A still thinks slot 7 is available and inserts its file there, overwriting B’s file, then updates IN to 8.</a:t>
            </a:r>
          </a:p>
          <a:p>
            <a:r>
              <a:rPr lang="en-US" sz="2400"/>
              <a:t>The daemon is unaware of the mistake, and B never gets a printout. </a:t>
            </a:r>
            <a:r>
              <a:rPr lang="en-US" sz="2400">
                <a:sym typeface="Wingdings" pitchFamily="2" charset="2"/>
              </a:rPr>
              <a:t></a:t>
            </a:r>
            <a:endParaRPr lang="en-SG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</a:t>
            </a:r>
            <a:endParaRPr lang="en-SG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prevent race conditions, we must prevent two processes from reading/writing shared resources at the same time.</a:t>
            </a:r>
          </a:p>
          <a:p>
            <a:r>
              <a:rPr lang="en-US" sz="2400" dirty="0"/>
              <a:t>This is known as a “mutual exclusion”, shortened to “</a:t>
            </a:r>
            <a:r>
              <a:rPr lang="en-US" sz="2400" dirty="0" err="1"/>
              <a:t>mutex</a:t>
            </a:r>
            <a:r>
              <a:rPr lang="en-US" sz="2400" dirty="0"/>
              <a:t>”.</a:t>
            </a:r>
          </a:p>
          <a:p>
            <a:r>
              <a:rPr lang="en-US" sz="2400" dirty="0"/>
              <a:t>Conceptually, a RUNNING process is always in one of two possible states:</a:t>
            </a:r>
          </a:p>
          <a:p>
            <a:pPr lvl="1"/>
            <a:r>
              <a:rPr lang="en-US" sz="2400" dirty="0"/>
              <a:t>It is performing local computation. This does not involve global storage, hence to race condition is possible.</a:t>
            </a:r>
          </a:p>
          <a:p>
            <a:pPr lvl="1"/>
            <a:r>
              <a:rPr lang="en-US" sz="2400" dirty="0"/>
              <a:t>It is reading/updating global variables. This can lead to race conditions.</a:t>
            </a:r>
          </a:p>
          <a:p>
            <a:r>
              <a:rPr lang="en-US" sz="2400" dirty="0"/>
              <a:t>When a RUNNING process is in the second state, it is within its “critical section”.</a:t>
            </a:r>
            <a:endParaRPr lang="en-SG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12110</TotalTime>
  <Words>3300</Words>
  <Application>Microsoft Macintosh PowerPoint</Application>
  <PresentationFormat>Custom</PresentationFormat>
  <Paragraphs>397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Courier New</vt:lpstr>
      <vt:lpstr>Times</vt:lpstr>
      <vt:lpstr>Times New Roman</vt:lpstr>
      <vt:lpstr>Wingdings</vt:lpstr>
      <vt:lpstr>Blank</vt:lpstr>
      <vt:lpstr>PowerPoint Presentation</vt:lpstr>
      <vt:lpstr>Learning Objectives</vt:lpstr>
      <vt:lpstr>Introduction</vt:lpstr>
      <vt:lpstr>Introduction</vt:lpstr>
      <vt:lpstr>Race conditions and critical sections</vt:lpstr>
      <vt:lpstr>Race Conditions</vt:lpstr>
      <vt:lpstr>Race Conditions</vt:lpstr>
      <vt:lpstr>Race Conditions</vt:lpstr>
      <vt:lpstr>Critical Sections</vt:lpstr>
      <vt:lpstr>Critical Sections</vt:lpstr>
      <vt:lpstr>Critical Sections</vt:lpstr>
      <vt:lpstr>Implementing mutual exclusion</vt:lpstr>
      <vt:lpstr>Implementing Mutual Exclusion</vt:lpstr>
      <vt:lpstr>Implementing Mutual Exclusion Disabling Interrupts</vt:lpstr>
      <vt:lpstr>Implementing Mutual Exclusion Disabling Interrupts</vt:lpstr>
      <vt:lpstr>Implementing Mutual Exclusion Disabling Interrupts</vt:lpstr>
      <vt:lpstr>Implementing Mutual Exclusion Lock Variables</vt:lpstr>
      <vt:lpstr>Implementing Mutual Exclusion Lock Variables</vt:lpstr>
      <vt:lpstr>Test and Set Lock</vt:lpstr>
      <vt:lpstr>Test and Set Lock</vt:lpstr>
      <vt:lpstr>Test and Set Lock</vt:lpstr>
      <vt:lpstr>Deadlock</vt:lpstr>
      <vt:lpstr>Sleep/Wake</vt:lpstr>
      <vt:lpstr>The producer/consumer problem</vt:lpstr>
      <vt:lpstr>The Producer/Consumer problem</vt:lpstr>
      <vt:lpstr>The Producer/Consumer problem</vt:lpstr>
      <vt:lpstr>The Producer/Consumer problem</vt:lpstr>
      <vt:lpstr>semaphores</vt:lpstr>
      <vt:lpstr>Semaphores</vt:lpstr>
      <vt:lpstr>Using Semaphores in the Producer/Consumer Problem</vt:lpstr>
      <vt:lpstr>Mutual Exclusion with Semaphores</vt:lpstr>
      <vt:lpstr>Mutual Exclusion with Semaphores</vt:lpstr>
      <vt:lpstr>Mutual Exclusion with TSL/XCHG</vt:lpstr>
      <vt:lpstr>Semaphore Implementation in ArdOS</vt:lpstr>
      <vt:lpstr>Semaphore Implementation in ArdOS</vt:lpstr>
      <vt:lpstr>Deadlocks with semaphores</vt:lpstr>
      <vt:lpstr>Problems with Semaphores  Deadlock</vt:lpstr>
      <vt:lpstr>Problems with Semaphores  Deadlock</vt:lpstr>
      <vt:lpstr>Deadlock Reusable/Consumable Resources</vt:lpstr>
      <vt:lpstr>Deadlock More Deadlock Examples</vt:lpstr>
      <vt:lpstr>Dealing with Deadlocks</vt:lpstr>
      <vt:lpstr>Deadlock Prevention</vt:lpstr>
      <vt:lpstr>Deadlock Prevention</vt:lpstr>
      <vt:lpstr>Problems with Semaphores  Priority Inversion</vt:lpstr>
      <vt:lpstr>Monitors and conditional variables</vt:lpstr>
      <vt:lpstr>Monitors</vt:lpstr>
      <vt:lpstr>Monitors</vt:lpstr>
      <vt:lpstr>Monitors and Condition Variables</vt:lpstr>
      <vt:lpstr>Monitors and Condition Variables</vt:lpstr>
      <vt:lpstr>Monitors and Condition Variables</vt:lpstr>
      <vt:lpstr>Monitors and Condition Variables</vt:lpstr>
      <vt:lpstr>Monitors and Condition Variables</vt:lpstr>
      <vt:lpstr>Monitors and Condition Variables</vt:lpstr>
      <vt:lpstr>barriers</vt:lpstr>
      <vt:lpstr>Barriers</vt:lpstr>
      <vt:lpstr>Barriers</vt:lpstr>
      <vt:lpstr>Barriers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TAN KENG YAN, COLIN</cp:lastModifiedBy>
  <cp:revision>377</cp:revision>
  <cp:lastPrinted>2002-11-20T02:08:40Z</cp:lastPrinted>
  <dcterms:created xsi:type="dcterms:W3CDTF">2001-10-04T11:39:11Z</dcterms:created>
  <dcterms:modified xsi:type="dcterms:W3CDTF">2021-10-16T11:28:46Z</dcterms:modified>
</cp:coreProperties>
</file>