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8" r:id="rId3"/>
    <p:sldId id="259" r:id="rId4"/>
    <p:sldId id="400" r:id="rId5"/>
    <p:sldId id="381" r:id="rId6"/>
    <p:sldId id="383" r:id="rId7"/>
    <p:sldId id="382" r:id="rId8"/>
    <p:sldId id="384" r:id="rId9"/>
    <p:sldId id="385" r:id="rId10"/>
    <p:sldId id="387" r:id="rId11"/>
    <p:sldId id="386" r:id="rId12"/>
    <p:sldId id="355" r:id="rId13"/>
    <p:sldId id="334" r:id="rId14"/>
    <p:sldId id="388" r:id="rId15"/>
    <p:sldId id="358" r:id="rId16"/>
    <p:sldId id="359" r:id="rId17"/>
    <p:sldId id="360" r:id="rId18"/>
    <p:sldId id="391" r:id="rId19"/>
    <p:sldId id="392" r:id="rId20"/>
    <p:sldId id="361" r:id="rId21"/>
    <p:sldId id="389" r:id="rId22"/>
    <p:sldId id="390" r:id="rId23"/>
    <p:sldId id="364" r:id="rId24"/>
    <p:sldId id="365" r:id="rId25"/>
    <p:sldId id="366" r:id="rId26"/>
    <p:sldId id="367" r:id="rId27"/>
    <p:sldId id="369" r:id="rId28"/>
    <p:sldId id="370" r:id="rId29"/>
    <p:sldId id="371" r:id="rId30"/>
    <p:sldId id="372" r:id="rId31"/>
    <p:sldId id="393" r:id="rId32"/>
    <p:sldId id="394" r:id="rId33"/>
    <p:sldId id="395" r:id="rId34"/>
    <p:sldId id="397" r:id="rId35"/>
    <p:sldId id="396" r:id="rId36"/>
    <p:sldId id="399" r:id="rId37"/>
    <p:sldId id="398" r:id="rId38"/>
  </p:sldIdLst>
  <p:sldSz cx="10152063" cy="7596188"/>
  <p:notesSz cx="7099300" cy="10234613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>
          <p15:clr>
            <a:srgbClr val="A4A3A4"/>
          </p15:clr>
        </p15:guide>
        <p15:guide id="2" pos="32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FF9933"/>
    <a:srgbClr val="003399"/>
    <a:srgbClr val="003300"/>
    <a:srgbClr val="FF66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7"/>
    <p:restoredTop sz="94672"/>
  </p:normalViewPr>
  <p:slideViewPr>
    <p:cSldViewPr>
      <p:cViewPr varScale="1">
        <p:scale>
          <a:sx n="89" d="100"/>
          <a:sy n="89" d="100"/>
        </p:scale>
        <p:origin x="1296" y="176"/>
      </p:cViewPr>
      <p:guideLst>
        <p:guide orient="horz" pos="1392"/>
        <p:guide pos="3216"/>
      </p:guideLst>
    </p:cSldViewPr>
  </p:slideViewPr>
  <p:outlineViewPr>
    <p:cViewPr>
      <p:scale>
        <a:sx n="33" d="100"/>
        <a:sy n="33" d="100"/>
      </p:scale>
      <p:origin x="18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1182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51" tIns="43576" rIns="87151" bIns="43576" numCol="1" anchor="t" anchorCtr="0" compatLnSpc="1">
            <a:prstTxWarp prst="textNoShape">
              <a:avLst/>
            </a:prstTxWarp>
          </a:bodyPr>
          <a:lstStyle>
            <a:lvl1pPr defTabSz="871538">
              <a:defRPr sz="1100">
                <a:latin typeface="Times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51" tIns="43576" rIns="87151" bIns="43576" numCol="1" anchor="t" anchorCtr="0" compatLnSpc="1">
            <a:prstTxWarp prst="textNoShape">
              <a:avLst/>
            </a:prstTxWarp>
          </a:bodyPr>
          <a:lstStyle>
            <a:lvl1pPr algn="r" defTabSz="871538">
              <a:defRPr sz="1100">
                <a:latin typeface="Times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51" tIns="43576" rIns="87151" bIns="43576" numCol="1" anchor="b" anchorCtr="0" compatLnSpc="1">
            <a:prstTxWarp prst="textNoShape">
              <a:avLst/>
            </a:prstTxWarp>
          </a:bodyPr>
          <a:lstStyle>
            <a:lvl1pPr defTabSz="871538">
              <a:defRPr sz="1100">
                <a:latin typeface="Times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51" tIns="43576" rIns="87151" bIns="43576" numCol="1" anchor="b" anchorCtr="0" compatLnSpc="1">
            <a:prstTxWarp prst="textNoShape">
              <a:avLst/>
            </a:prstTxWarp>
          </a:bodyPr>
          <a:lstStyle>
            <a:lvl1pPr algn="r" defTabSz="871538">
              <a:defRPr sz="1100">
                <a:latin typeface="Times" panose="02020603050405020304" pitchFamily="18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3763238D-3D53-45D2-BB46-FDE88AA2B9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51" tIns="43576" rIns="87151" bIns="43576" numCol="1" anchor="t" anchorCtr="0" compatLnSpc="1">
            <a:prstTxWarp prst="textNoShape">
              <a:avLst/>
            </a:prstTxWarp>
          </a:bodyPr>
          <a:lstStyle>
            <a:lvl1pPr defTabSz="871538">
              <a:defRPr sz="1100">
                <a:latin typeface="Times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51" tIns="43576" rIns="87151" bIns="43576" numCol="1" anchor="t" anchorCtr="0" compatLnSpc="1">
            <a:prstTxWarp prst="textNoShape">
              <a:avLst/>
            </a:prstTxWarp>
          </a:bodyPr>
          <a:lstStyle>
            <a:lvl1pPr algn="r" defTabSz="871538">
              <a:defRPr sz="1100">
                <a:latin typeface="Times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5838" y="768350"/>
            <a:ext cx="5129212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1662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51" tIns="43576" rIns="87151" bIns="435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51" tIns="43576" rIns="87151" bIns="43576" numCol="1" anchor="b" anchorCtr="0" compatLnSpc="1">
            <a:prstTxWarp prst="textNoShape">
              <a:avLst/>
            </a:prstTxWarp>
          </a:bodyPr>
          <a:lstStyle>
            <a:lvl1pPr defTabSz="871538">
              <a:defRPr sz="1100">
                <a:latin typeface="Times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51" tIns="43576" rIns="87151" bIns="43576" numCol="1" anchor="b" anchorCtr="0" compatLnSpc="1">
            <a:prstTxWarp prst="textNoShape">
              <a:avLst/>
            </a:prstTxWarp>
          </a:bodyPr>
          <a:lstStyle>
            <a:lvl1pPr algn="r" defTabSz="871538">
              <a:defRPr sz="1100">
                <a:latin typeface="Times" panose="02020603050405020304" pitchFamily="18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E46E8705-F810-4707-B991-9F863E6302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MS PGothic" panose="020B0600070205080204" pitchFamily="34" charset="-128"/>
        <a:cs typeface="MS PGothic" panose="020B0600070205080204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871538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871538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871538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871538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7FD498BE-3D92-45AF-86EC-E0071C11AE7C}" type="slidenum">
              <a:rPr lang="en-US" altLang="en-US" sz="1100" smtClean="0"/>
              <a:pPr/>
              <a:t>1</a:t>
            </a:fld>
            <a:endParaRPr lang="en-US" altLang="en-US" sz="11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871538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871538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871538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871538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637F05D1-4177-46F8-B856-0BCBB0BD32DC}" type="slidenum">
              <a:rPr lang="en-US" altLang="en-US" sz="1100" smtClean="0"/>
              <a:pPr/>
              <a:t>2</a:t>
            </a:fld>
            <a:endParaRPr lang="en-US" altLang="en-US" sz="11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871538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871538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871538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871538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3E00C609-34E5-4CE7-B63B-74CFFD09C84E}" type="slidenum">
              <a:rPr lang="en-US" altLang="en-US" sz="1100" smtClean="0"/>
              <a:pPr/>
              <a:t>3</a:t>
            </a:fld>
            <a:endParaRPr lang="en-US" altLang="en-US" sz="11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871538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871538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871538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871538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C769241-7886-4364-BE38-1E2FA74F0475}" type="slidenum">
              <a:rPr lang="en-US" altLang="en-US" sz="1100" smtClean="0"/>
              <a:pPr/>
              <a:t>4</a:t>
            </a:fld>
            <a:endParaRPr lang="en-US" altLang="en-US" sz="11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871538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871538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871538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871538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DAEABF35-AF8E-469A-9A35-A526C88C6911}" type="slidenum">
              <a:rPr lang="en-US" altLang="en-US" sz="1100" smtClean="0"/>
              <a:pPr/>
              <a:t>12</a:t>
            </a:fld>
            <a:endParaRPr lang="en-US" altLang="en-US" sz="11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871538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871538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871538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871538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868C4D4F-45C4-4B30-B10B-44C7CBE55A21}" type="slidenum">
              <a:rPr lang="en-US" altLang="en-US" sz="1100" smtClean="0"/>
              <a:pPr/>
              <a:t>13</a:t>
            </a:fld>
            <a:endParaRPr lang="en-US" altLang="en-US" sz="11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0" y="0"/>
            <a:ext cx="10152063" cy="54864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1"/>
          <p:cNvSpPr>
            <a:spLocks noChangeArrowheads="1"/>
          </p:cNvSpPr>
          <p:nvPr userDrawn="1"/>
        </p:nvSpPr>
        <p:spPr bwMode="auto">
          <a:xfrm>
            <a:off x="0" y="7315200"/>
            <a:ext cx="10152063" cy="280988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5" name="Picture 1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5757863"/>
            <a:ext cx="2573338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524000"/>
            <a:ext cx="8991600" cy="1752600"/>
          </a:xfrm>
        </p:spPr>
        <p:txBody>
          <a:bodyPr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8601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6BA442-9861-4E90-B7FB-E38A7B211576}" type="slidenum">
              <a:rPr lang="en-GB" altLang="en-US"/>
              <a:pPr>
                <a:defRPr/>
              </a:pPr>
              <a:t>‹#›</a:t>
            </a:fld>
            <a:endParaRPr lang="en-GB" alt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849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3425" y="914400"/>
            <a:ext cx="2155825" cy="59801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914400"/>
            <a:ext cx="6319837" cy="59801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74F856-9AAB-4BAE-B018-BBE20C70276F}" type="slidenum">
              <a:rPr lang="en-GB" altLang="en-US"/>
              <a:pPr>
                <a:defRPr/>
              </a:pPr>
              <a:t>‹#›</a:t>
            </a:fld>
            <a:endParaRPr lang="en-GB" alt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845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7CE3A5-83CE-44CC-B39A-06E24466B426}" type="slidenum">
              <a:rPr lang="en-GB" altLang="en-US"/>
              <a:pPr>
                <a:defRPr/>
              </a:pPr>
              <a:t>‹#›</a:t>
            </a:fld>
            <a:endParaRPr lang="en-GB" alt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147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688" y="4881563"/>
            <a:ext cx="8629650" cy="15081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688" y="3219450"/>
            <a:ext cx="8629650" cy="166211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0EBA3F-B7FB-4DD9-90F0-B8FB71D5A613}" type="slidenum">
              <a:rPr lang="en-GB" altLang="en-US"/>
              <a:pPr>
                <a:defRPr/>
              </a:pPr>
              <a:t>‹#›</a:t>
            </a:fld>
            <a:endParaRPr lang="en-GB" alt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231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2193925"/>
            <a:ext cx="4237037" cy="4700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00625" y="2193925"/>
            <a:ext cx="4238625" cy="4700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4CC02-9F56-473D-AD7A-DDD3DE2B8E08}" type="slidenum">
              <a:rPr lang="en-GB" altLang="en-US"/>
              <a:pPr>
                <a:defRPr/>
              </a:pPr>
              <a:t>‹#›</a:t>
            </a:fld>
            <a:endParaRPr lang="en-GB" alt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012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36063" cy="126523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00213"/>
            <a:ext cx="4484688" cy="7080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08238"/>
            <a:ext cx="4484688" cy="43767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7788" y="1700213"/>
            <a:ext cx="4486275" cy="7080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7788" y="2408238"/>
            <a:ext cx="4486275" cy="43767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356153-8008-4200-958B-96EA32930821}" type="slidenum">
              <a:rPr lang="en-GB" altLang="en-US"/>
              <a:pPr>
                <a:defRPr/>
              </a:pPr>
              <a:t>‹#›</a:t>
            </a:fld>
            <a:endParaRPr lang="en-GB" alt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135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4E912F-67A4-4153-9221-6683E352608F}" type="slidenum">
              <a:rPr lang="en-GB" altLang="en-US"/>
              <a:pPr>
                <a:defRPr/>
              </a:pPr>
              <a:t>‹#›</a:t>
            </a:fld>
            <a:endParaRPr lang="en-GB" alt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666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7D4085-E89E-4C79-96CB-56D87AF1DDE6}" type="slidenum">
              <a:rPr lang="en-GB" altLang="en-US"/>
              <a:pPr>
                <a:defRPr/>
              </a:pPr>
              <a:t>‹#›</a:t>
            </a:fld>
            <a:endParaRPr lang="en-GB" alt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056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0100" cy="12858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0" y="303213"/>
            <a:ext cx="5675313" cy="64817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89088"/>
            <a:ext cx="3340100" cy="51958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B66B28-11E5-4E58-9128-272073F1DB26}" type="slidenum">
              <a:rPr lang="en-GB" altLang="en-US"/>
              <a:pPr>
                <a:defRPr/>
              </a:pPr>
              <a:t>‹#›</a:t>
            </a:fld>
            <a:endParaRPr lang="en-GB" alt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576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138" y="5318125"/>
            <a:ext cx="6091237" cy="6270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89138" y="679450"/>
            <a:ext cx="6091237" cy="45577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SG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9138" y="5945188"/>
            <a:ext cx="6091237" cy="8921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012AD9-7670-4E69-BBCC-E87FCC0942D2}" type="slidenum">
              <a:rPr lang="en-GB" altLang="en-US"/>
              <a:pPr>
                <a:defRPr/>
              </a:pPr>
              <a:t>‹#›</a:t>
            </a:fld>
            <a:endParaRPr lang="en-GB" alt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24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914400"/>
            <a:ext cx="7237412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384" tIns="50691" rIns="101384" bIns="5069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2193925"/>
            <a:ext cx="8628062" cy="470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1188" y="7016750"/>
            <a:ext cx="2114550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3399"/>
                </a:solidFill>
                <a:latin typeface="Times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7016750"/>
            <a:ext cx="2114550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003399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1651BD27-6C4A-49C5-8E82-C2D9795DB57A}" type="slidenum">
              <a:rPr lang="en-GB" altLang="en-US"/>
              <a:pPr>
                <a:defRPr/>
              </a:pPr>
              <a:t>‹#›</a:t>
            </a:fld>
            <a:endParaRPr lang="en-GB" altLang="en-US" sz="1600"/>
          </a:p>
        </p:txBody>
      </p:sp>
      <p:sp>
        <p:nvSpPr>
          <p:cNvPr id="2" name="Rectangle 7"/>
          <p:cNvSpPr>
            <a:spLocks noChangeArrowheads="1"/>
          </p:cNvSpPr>
          <p:nvPr userDrawn="1"/>
        </p:nvSpPr>
        <p:spPr bwMode="auto">
          <a:xfrm>
            <a:off x="0" y="7312025"/>
            <a:ext cx="10152063" cy="280988"/>
          </a:xfrm>
          <a:prstGeom prst="rect">
            <a:avLst/>
          </a:prstGeom>
          <a:solidFill>
            <a:srgbClr val="00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31" name="Rectangle 8"/>
          <p:cNvSpPr>
            <a:spLocks noChangeArrowheads="1"/>
          </p:cNvSpPr>
          <p:nvPr userDrawn="1"/>
        </p:nvSpPr>
        <p:spPr bwMode="auto">
          <a:xfrm>
            <a:off x="0" y="0"/>
            <a:ext cx="10152063" cy="280988"/>
          </a:xfrm>
          <a:prstGeom prst="rect">
            <a:avLst/>
          </a:prstGeom>
          <a:solidFill>
            <a:srgbClr val="00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32" name="Text Box 11"/>
          <p:cNvSpPr txBox="1">
            <a:spLocks noChangeArrowheads="1"/>
          </p:cNvSpPr>
          <p:nvPr userDrawn="1"/>
        </p:nvSpPr>
        <p:spPr bwMode="auto">
          <a:xfrm>
            <a:off x="611188" y="358775"/>
            <a:ext cx="7239000" cy="3238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500" dirty="0">
                <a:solidFill>
                  <a:srgbClr val="003399"/>
                </a:solidFill>
                <a:latin typeface="Times New Roman" panose="02020603050405020304" pitchFamily="18" charset="0"/>
              </a:rPr>
              <a:t>Lecture 15: Memory Management				Page: </a:t>
            </a:r>
            <a:fld id="{D2D35B98-D854-4605-BACD-7312AD01C409}" type="slidenum">
              <a:rPr lang="en-US" altLang="en-US" sz="1500" smtClean="0">
                <a:solidFill>
                  <a:srgbClr val="003399"/>
                </a:solidFill>
                <a:latin typeface="Times New Roman" panose="02020603050405020304" pitchFamily="18" charset="0"/>
              </a:rPr>
              <a:pPr>
                <a:spcBef>
                  <a:spcPct val="50000"/>
                </a:spcBef>
                <a:defRPr/>
              </a:pPr>
              <a:t>‹#›</a:t>
            </a:fld>
            <a:endParaRPr lang="en-GB" altLang="en-US" sz="1500" dirty="0">
              <a:solidFill>
                <a:srgbClr val="003399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033" name="Picture 15" descr="full colour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50" y="414338"/>
            <a:ext cx="1152525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17" r:id="rId1"/>
    <p:sldLayoutId id="2147484618" r:id="rId2"/>
    <p:sldLayoutId id="2147484619" r:id="rId3"/>
    <p:sldLayoutId id="2147484620" r:id="rId4"/>
    <p:sldLayoutId id="2147484621" r:id="rId5"/>
    <p:sldLayoutId id="2147484622" r:id="rId6"/>
    <p:sldLayoutId id="2147484623" r:id="rId7"/>
    <p:sldLayoutId id="2147484624" r:id="rId8"/>
    <p:sldLayoutId id="2147484625" r:id="rId9"/>
    <p:sldLayoutId id="2147484626" r:id="rId10"/>
    <p:sldLayoutId id="2147484627" r:id="rId11"/>
  </p:sldLayoutIdLst>
  <p:txStyles>
    <p:titleStyle>
      <a:lvl1pPr algn="l" defTabSz="1014413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l" defTabSz="1014413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Times New Roman" pitchFamily="18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l" defTabSz="1014413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Times New Roman" pitchFamily="18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l" defTabSz="1014413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Times New Roman" pitchFamily="18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l" defTabSz="1014413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Times New Roman" pitchFamily="18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457200" algn="l" defTabSz="1014413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Times New Roman" pitchFamily="18" charset="0"/>
        </a:defRPr>
      </a:lvl6pPr>
      <a:lvl7pPr marL="914400" algn="l" defTabSz="1014413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Times New Roman" pitchFamily="18" charset="0"/>
        </a:defRPr>
      </a:lvl7pPr>
      <a:lvl8pPr marL="1371600" algn="l" defTabSz="1014413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Times New Roman" pitchFamily="18" charset="0"/>
        </a:defRPr>
      </a:lvl8pPr>
      <a:lvl9pPr marL="1828800" algn="l" defTabSz="1014413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Times New Roman" pitchFamily="18" charset="0"/>
        </a:defRPr>
      </a:lvl9pPr>
    </p:titleStyle>
    <p:bodyStyle>
      <a:lvl1pPr marL="342900" indent="-342900" algn="l" defTabSz="1014413" rtl="0" eaLnBrk="0" fontAlgn="base" hangingPunct="0">
        <a:spcBef>
          <a:spcPct val="20000"/>
        </a:spcBef>
        <a:spcAft>
          <a:spcPct val="0"/>
        </a:spcAft>
        <a:buChar char="•"/>
        <a:defRPr sz="2500" b="1">
          <a:solidFill>
            <a:srgbClr val="003399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374650" indent="6350" algn="l" defTabSz="1014413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600">
          <a:solidFill>
            <a:srgbClr val="003399"/>
          </a:solidFill>
          <a:latin typeface="+mn-lt"/>
          <a:ea typeface="MS PGothic" panose="020B0600070205080204" pitchFamily="34" charset="-128"/>
        </a:defRPr>
      </a:lvl2pPr>
      <a:lvl3pPr marL="755650" indent="158750" algn="l" defTabSz="1014413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ü"/>
        <a:defRPr sz="2200" b="1">
          <a:solidFill>
            <a:srgbClr val="FF6600"/>
          </a:solidFill>
          <a:latin typeface="+mn-lt"/>
          <a:ea typeface="MS PGothic" panose="020B0600070205080204" pitchFamily="34" charset="-128"/>
        </a:defRPr>
      </a:lvl3pPr>
      <a:lvl4pPr marL="1143000" indent="6350" algn="l" defTabSz="1014413" rtl="0" eaLnBrk="0" fontAlgn="base" hangingPunct="0">
        <a:spcBef>
          <a:spcPct val="20000"/>
        </a:spcBef>
        <a:spcAft>
          <a:spcPct val="0"/>
        </a:spcAft>
        <a:buChar char="–"/>
        <a:defRPr sz="2200" i="1">
          <a:solidFill>
            <a:srgbClr val="003399"/>
          </a:solidFill>
          <a:latin typeface="+mn-lt"/>
          <a:ea typeface="MS PGothic" panose="020B0600070205080204" pitchFamily="34" charset="-128"/>
        </a:defRPr>
      </a:lvl4pPr>
      <a:lvl5pPr marL="1524000" indent="304800" algn="l" defTabSz="101441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3399"/>
          </a:solidFill>
          <a:latin typeface="+mn-lt"/>
          <a:ea typeface="MS PGothic" panose="020B0600070205080204" pitchFamily="34" charset="-128"/>
        </a:defRPr>
      </a:lvl5pPr>
      <a:lvl6pPr marL="1981200" algn="l" defTabSz="1014413" rtl="0" fontAlgn="base">
        <a:spcBef>
          <a:spcPct val="20000"/>
        </a:spcBef>
        <a:spcAft>
          <a:spcPct val="0"/>
        </a:spcAft>
        <a:defRPr sz="2000">
          <a:solidFill>
            <a:srgbClr val="003399"/>
          </a:solidFill>
          <a:latin typeface="+mn-lt"/>
        </a:defRPr>
      </a:lvl6pPr>
      <a:lvl7pPr marL="2438400" algn="l" defTabSz="1014413" rtl="0" fontAlgn="base">
        <a:spcBef>
          <a:spcPct val="20000"/>
        </a:spcBef>
        <a:spcAft>
          <a:spcPct val="0"/>
        </a:spcAft>
        <a:defRPr sz="2000">
          <a:solidFill>
            <a:srgbClr val="003399"/>
          </a:solidFill>
          <a:latin typeface="+mn-lt"/>
        </a:defRPr>
      </a:lvl7pPr>
      <a:lvl8pPr marL="2895600" algn="l" defTabSz="1014413" rtl="0" fontAlgn="base">
        <a:spcBef>
          <a:spcPct val="20000"/>
        </a:spcBef>
        <a:spcAft>
          <a:spcPct val="0"/>
        </a:spcAft>
        <a:defRPr sz="2000">
          <a:solidFill>
            <a:srgbClr val="003399"/>
          </a:solidFill>
          <a:latin typeface="+mn-lt"/>
        </a:defRPr>
      </a:lvl8pPr>
      <a:lvl9pPr marL="3352800" algn="l" defTabSz="1014413" rtl="0" fontAlgn="base">
        <a:spcBef>
          <a:spcPct val="20000"/>
        </a:spcBef>
        <a:spcAft>
          <a:spcPct val="0"/>
        </a:spcAft>
        <a:defRPr sz="2000">
          <a:solidFill>
            <a:srgbClr val="00339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olintan@nus.edu.s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7"/>
          <p:cNvSpPr>
            <a:spLocks noChangeArrowheads="1"/>
          </p:cNvSpPr>
          <p:nvPr/>
        </p:nvSpPr>
        <p:spPr bwMode="auto">
          <a:xfrm>
            <a:off x="0" y="0"/>
            <a:ext cx="10152063" cy="54864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5362" name="Text Box 18"/>
          <p:cNvSpPr txBox="1">
            <a:spLocks noChangeArrowheads="1"/>
          </p:cNvSpPr>
          <p:nvPr/>
        </p:nvSpPr>
        <p:spPr bwMode="auto">
          <a:xfrm>
            <a:off x="792163" y="269875"/>
            <a:ext cx="8580437" cy="724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800" dirty="0">
                <a:solidFill>
                  <a:schemeClr val="bg1"/>
                </a:solidFill>
                <a:latin typeface="Times New Roman" panose="02020603050405020304" pitchFamily="18" charset="0"/>
              </a:rPr>
              <a:t>IT5002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4800" dirty="0">
                <a:solidFill>
                  <a:schemeClr val="bg1"/>
                </a:solidFill>
                <a:latin typeface="Times New Roman" panose="02020603050405020304" pitchFamily="18" charset="0"/>
              </a:rPr>
              <a:t>Computer Systems and Applications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4800">
                <a:solidFill>
                  <a:schemeClr val="bg1"/>
                </a:solidFill>
                <a:latin typeface="Times New Roman" panose="02020603050405020304" pitchFamily="18" charset="0"/>
              </a:rPr>
              <a:t>Lecture 15</a:t>
            </a:r>
            <a:endParaRPr lang="en-US" altLang="en-US" sz="480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4800" dirty="0">
                <a:solidFill>
                  <a:schemeClr val="bg1"/>
                </a:solidFill>
                <a:latin typeface="Times New Roman" panose="02020603050405020304" pitchFamily="18" charset="0"/>
              </a:rPr>
              <a:t>Memory Management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4800" dirty="0">
                <a:solidFill>
                  <a:schemeClr val="bg1"/>
                </a:solidFill>
                <a:latin typeface="Times New Roman" panose="02020603050405020304" pitchFamily="18" charset="0"/>
                <a:hlinkClick r:id="rId3"/>
              </a:rPr>
              <a:t>colintan@nus.edu.sg</a:t>
            </a:r>
            <a:endParaRPr lang="en-US" altLang="en-US" sz="480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</a:pPr>
            <a:endParaRPr lang="en-GB" altLang="en-US" sz="54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3" name="Rectangle 19"/>
          <p:cNvSpPr>
            <a:spLocks noChangeArrowheads="1"/>
          </p:cNvSpPr>
          <p:nvPr/>
        </p:nvSpPr>
        <p:spPr bwMode="auto">
          <a:xfrm>
            <a:off x="0" y="7315200"/>
            <a:ext cx="10152063" cy="280988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15364" name="Picture 22" descr="full colou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5670550"/>
            <a:ext cx="2376487" cy="152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Alignment Issues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Since mis-aligned reads are very inefficient, data structures should always be created in units of words.</a:t>
            </a:r>
          </a:p>
          <a:p>
            <a:pPr lvl="1"/>
            <a:r>
              <a:rPr lang="en-US" altLang="en-US"/>
              <a:t>Add unused bytes to ensure this.</a:t>
            </a:r>
          </a:p>
        </p:txBody>
      </p:sp>
      <p:pic>
        <p:nvPicPr>
          <p:cNvPr id="2867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509963"/>
            <a:ext cx="7096125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Alignment Issues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611188" y="2193925"/>
            <a:ext cx="8628062" cy="1100138"/>
          </a:xfrm>
        </p:spPr>
        <p:txBody>
          <a:bodyPr/>
          <a:lstStyle/>
          <a:p>
            <a:r>
              <a:rPr lang="en-US" altLang="en-US"/>
              <a:t>Due to CPU fetch circuitry design, instructions usually must be fetched on word boundaries.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Instructions fetched across word boundaries trigger “Bus Error” faults.</a:t>
            </a:r>
          </a:p>
        </p:txBody>
      </p:sp>
      <p:pic>
        <p:nvPicPr>
          <p:cNvPr id="2969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3365500"/>
            <a:ext cx="58769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403350" y="3294063"/>
            <a:ext cx="3024188" cy="647700"/>
          </a:xfrm>
          <a:prstGeom prst="rect">
            <a:avLst/>
          </a:prstGeom>
          <a:solidFill>
            <a:schemeClr val="tx2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0" y="3294063"/>
            <a:ext cx="2879725" cy="647700"/>
          </a:xfrm>
          <a:prstGeom prst="rect">
            <a:avLst/>
          </a:prstGeom>
          <a:solidFill>
            <a:schemeClr val="tx2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9702" name="TextBox 6"/>
          <p:cNvSpPr txBox="1">
            <a:spLocks noChangeArrowheads="1"/>
          </p:cNvSpPr>
          <p:nvPr/>
        </p:nvSpPr>
        <p:spPr bwMode="auto">
          <a:xfrm>
            <a:off x="7524750" y="3294063"/>
            <a:ext cx="863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600" b="1">
                <a:solidFill>
                  <a:srgbClr val="33CC33"/>
                </a:solidFill>
                <a:latin typeface="Sylfaen" panose="010A0502050306030303" pitchFamily="18" charset="0"/>
                <a:sym typeface="Symbol" panose="05050102010706020507" pitchFamily="18" charset="2"/>
              </a:rPr>
              <a:t></a:t>
            </a:r>
            <a:endParaRPr lang="en-US" altLang="en-US" b="1">
              <a:solidFill>
                <a:srgbClr val="33CC33"/>
              </a:solidFill>
            </a:endParaRPr>
          </a:p>
        </p:txBody>
      </p:sp>
      <p:grpSp>
        <p:nvGrpSpPr>
          <p:cNvPr id="29703" name="Group 7"/>
          <p:cNvGrpSpPr>
            <a:grpSpLocks/>
          </p:cNvGrpSpPr>
          <p:nvPr/>
        </p:nvGrpSpPr>
        <p:grpSpPr bwMode="auto">
          <a:xfrm>
            <a:off x="1476375" y="4446588"/>
            <a:ext cx="5876925" cy="647700"/>
            <a:chOff x="1403623" y="2861990"/>
            <a:chExt cx="5876925" cy="648072"/>
          </a:xfrm>
        </p:grpSpPr>
        <p:pic>
          <p:nvPicPr>
            <p:cNvPr id="2970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23" y="2933998"/>
              <a:ext cx="5876925" cy="504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2124348" y="2861990"/>
              <a:ext cx="3167063" cy="648072"/>
            </a:xfrm>
            <a:prstGeom prst="rect">
              <a:avLst/>
            </a:prstGeom>
            <a:solidFill>
              <a:schemeClr val="tx2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29704" name="TextBox 13"/>
          <p:cNvSpPr txBox="1">
            <a:spLocks noChangeArrowheads="1"/>
          </p:cNvSpPr>
          <p:nvPr/>
        </p:nvSpPr>
        <p:spPr bwMode="auto">
          <a:xfrm>
            <a:off x="7596188" y="4373563"/>
            <a:ext cx="8636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600" b="1">
                <a:solidFill>
                  <a:srgbClr val="FF0000"/>
                </a:solidFill>
                <a:latin typeface="Sylfaen" panose="010A0502050306030303" pitchFamily="18" charset="0"/>
                <a:sym typeface="Symbol" panose="05050102010706020507" pitchFamily="18" charset="2"/>
              </a:rPr>
              <a:t>X</a:t>
            </a:r>
            <a:endParaRPr lang="en-US" altLang="en-US" b="1">
              <a:solidFill>
                <a:srgbClr val="FF0000"/>
              </a:solidFill>
            </a:endParaRPr>
          </a:p>
        </p:txBody>
      </p:sp>
      <p:pic>
        <p:nvPicPr>
          <p:cNvPr id="29705" name="Picture 2" descr="http://jakebillo.com/content/cats/scotch_dsl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5815013"/>
            <a:ext cx="1368425" cy="145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cap="none"/>
              <a:t>MEMORY MANAGEMENT</a:t>
            </a:r>
            <a:br>
              <a:rPr lang="en-US" altLang="en-US" cap="none"/>
            </a:br>
            <a:endParaRPr lang="en-US" altLang="en-US" cap="none"/>
          </a:p>
        </p:txBody>
      </p:sp>
      <p:sp>
        <p:nvSpPr>
          <p:cNvPr id="30722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Memory Management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Why Memory Management?	</a:t>
            </a:r>
          </a:p>
          <a:p>
            <a:pPr lvl="1"/>
            <a:r>
              <a:rPr lang="en-US" altLang="en-US"/>
              <a:t>We want to use memory efficiently:</a:t>
            </a:r>
          </a:p>
          <a:p>
            <a:pPr lvl="2"/>
            <a:r>
              <a:rPr lang="en-US" altLang="en-US"/>
              <a:t>What memory has already been allocated and to whom?</a:t>
            </a:r>
          </a:p>
          <a:p>
            <a:pPr lvl="2"/>
            <a:r>
              <a:rPr lang="en-US" altLang="en-US"/>
              <a:t>What memory is now free and usable by others?</a:t>
            </a:r>
          </a:p>
          <a:p>
            <a:pPr lvl="1"/>
            <a:r>
              <a:rPr lang="en-US" altLang="en-US"/>
              <a:t>We want to protect proceses from each other.</a:t>
            </a:r>
          </a:p>
          <a:p>
            <a:pPr lvl="2"/>
            <a:r>
              <a:rPr lang="en-US" altLang="en-US"/>
              <a:t>One process should not be able to trash another process or the OS.</a:t>
            </a:r>
          </a:p>
          <a:p>
            <a:pPr lvl="2"/>
            <a:r>
              <a:rPr lang="en-US" altLang="en-US"/>
              <a:t>E.g. we don’t want Process 1 to be messing about with the variables and memory used by Process 2.</a:t>
            </a:r>
          </a:p>
          <a:p>
            <a:pPr lvl="2"/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Logical vs. Physical Addresses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>
          <a:xfrm>
            <a:off x="611188" y="2193925"/>
            <a:ext cx="4321175" cy="4700588"/>
          </a:xfrm>
        </p:spPr>
        <p:txBody>
          <a:bodyPr/>
          <a:lstStyle/>
          <a:p>
            <a:r>
              <a:rPr lang="en-US" altLang="en-US"/>
              <a:t>Logical addresses:</a:t>
            </a:r>
          </a:p>
          <a:p>
            <a:pPr lvl="1"/>
            <a:r>
              <a:rPr lang="en-US" altLang="en-US"/>
              <a:t>These are the addresses as “seen” by executing processes code.</a:t>
            </a:r>
          </a:p>
          <a:p>
            <a:r>
              <a:rPr lang="en-US" altLang="en-US"/>
              <a:t>Physical addresses:</a:t>
            </a:r>
          </a:p>
          <a:p>
            <a:pPr lvl="1"/>
            <a:r>
              <a:rPr lang="en-US" altLang="en-US"/>
              <a:t>These are addresses that are actually sent to memory to retrieve data or isntructions.</a:t>
            </a:r>
          </a:p>
        </p:txBody>
      </p:sp>
      <p:pic>
        <p:nvPicPr>
          <p:cNvPr id="348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0" y="3006725"/>
            <a:ext cx="5040313" cy="218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Multiple Program Systems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Having multiple processes complicates memory management:</a:t>
            </a:r>
          </a:p>
          <a:p>
            <a:pPr lvl="1"/>
            <a:r>
              <a:rPr lang="en-US" altLang="en-US"/>
              <a:t>Conflicting addresses.</a:t>
            </a:r>
          </a:p>
          <a:p>
            <a:pPr lvl="2"/>
            <a:r>
              <a:rPr lang="en-US" altLang="en-US"/>
              <a:t>What if &gt;1 program expects to load at the same place in memory?</a:t>
            </a:r>
          </a:p>
          <a:p>
            <a:pPr lvl="1"/>
            <a:r>
              <a:rPr lang="en-US" altLang="en-US"/>
              <a:t>Access violations.</a:t>
            </a:r>
          </a:p>
          <a:p>
            <a:pPr lvl="2"/>
            <a:r>
              <a:rPr lang="en-US" altLang="en-US"/>
              <a:t>What if 1 program overwrites the code/data of another? </a:t>
            </a:r>
          </a:p>
          <a:p>
            <a:pPr lvl="2"/>
            <a:r>
              <a:rPr lang="en-US" altLang="en-US"/>
              <a:t>Worse, what if 1 program overwrites parts of the operating system?</a:t>
            </a:r>
          </a:p>
          <a:p>
            <a:pPr lvl="1"/>
            <a:r>
              <a:rPr lang="en-US" altLang="en-US"/>
              <a:t>The ideal situation would be to give each program a section of memory to work with.</a:t>
            </a:r>
          </a:p>
          <a:p>
            <a:pPr lvl="2"/>
            <a:r>
              <a:rPr lang="en-US" altLang="en-US"/>
              <a:t>Basically each program will have its own address space!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Multiple Program Systems:</a:t>
            </a:r>
            <a:br>
              <a:rPr lang="en-US" altLang="en-US" dirty="0"/>
            </a:br>
            <a:r>
              <a:rPr lang="en-US" altLang="en-US" dirty="0"/>
              <a:t>Base and Limit Registers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>
          <a:xfrm>
            <a:off x="611188" y="2122488"/>
            <a:ext cx="8628062" cy="4700587"/>
          </a:xfrm>
        </p:spPr>
        <p:txBody>
          <a:bodyPr/>
          <a:lstStyle/>
          <a:p>
            <a:r>
              <a:rPr lang="en-US" altLang="en-US" sz="2400"/>
              <a:t>To do this we require extra hardware support:</a:t>
            </a:r>
          </a:p>
          <a:p>
            <a:pPr lvl="1"/>
            <a:r>
              <a:rPr lang="en-US" altLang="en-US" sz="2400"/>
              <a:t>Base register:</a:t>
            </a:r>
          </a:p>
          <a:p>
            <a:pPr lvl="2"/>
            <a:r>
              <a:rPr lang="en-US" altLang="en-US" sz="2000"/>
              <a:t>This contains the starting address for the program.</a:t>
            </a:r>
          </a:p>
          <a:p>
            <a:pPr lvl="2"/>
            <a:r>
              <a:rPr lang="en-US" altLang="en-US" sz="2000"/>
              <a:t>All program addresses are computed relative to this register.</a:t>
            </a:r>
          </a:p>
          <a:p>
            <a:pPr lvl="1"/>
            <a:r>
              <a:rPr lang="en-US" altLang="en-US" sz="2400"/>
              <a:t>Limit register:</a:t>
            </a:r>
          </a:p>
          <a:p>
            <a:pPr lvl="2"/>
            <a:r>
              <a:rPr lang="en-US" altLang="en-US" sz="2000"/>
              <a:t>This contains the length of the memory segment.</a:t>
            </a:r>
          </a:p>
          <a:p>
            <a:r>
              <a:rPr lang="en-US" altLang="en-US" sz="2400"/>
              <a:t>These registers solve both problems:</a:t>
            </a:r>
          </a:p>
          <a:p>
            <a:pPr lvl="1"/>
            <a:r>
              <a:rPr lang="en-US" altLang="en-US" sz="2400"/>
              <a:t>We can resolve address conflicts by setting different values in the base register.</a:t>
            </a:r>
          </a:p>
          <a:p>
            <a:pPr lvl="1"/>
            <a:r>
              <a:rPr lang="en-US" altLang="en-US" sz="2400"/>
              <a:t>If a program tries to access memory below the base register value or above the (base+limit) register value, a “segmentation fault” occurs!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Multiple Program Systems:</a:t>
            </a:r>
            <a:br>
              <a:rPr lang="en-US" altLang="en-US"/>
            </a:br>
            <a:r>
              <a:rPr lang="en-US" altLang="en-US"/>
              <a:t>Base and Limit Registers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2141538"/>
            <a:ext cx="5040312" cy="218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611188" y="4230688"/>
            <a:ext cx="8628062" cy="2592387"/>
          </a:xfrm>
        </p:spPr>
        <p:txBody>
          <a:bodyPr/>
          <a:lstStyle/>
          <a:p>
            <a:r>
              <a:rPr lang="en-US" altLang="en-US" sz="2400"/>
              <a:t>All memory references in the program are relative to the Base Register.</a:t>
            </a:r>
          </a:p>
          <a:p>
            <a:pPr lvl="1"/>
            <a:r>
              <a:rPr lang="en-US" altLang="en-US"/>
              <a:t>E.g. “jmp 28” above will cause a jump to location 16412.</a:t>
            </a:r>
          </a:p>
          <a:p>
            <a:r>
              <a:rPr lang="en-US" altLang="en-US"/>
              <a:t>Any memory access to location 24576 and above (or 16383 and below) will cause segmentation faults.</a:t>
            </a:r>
          </a:p>
          <a:p>
            <a:pPr lvl="1"/>
            <a:r>
              <a:rPr lang="en-US" altLang="en-US"/>
              <a:t>Other programs will occupy spaces above and below the segment given to the program shown here.</a:t>
            </a:r>
          </a:p>
          <a:p>
            <a:endParaRPr lang="en-US" altLang="en-US"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Multiple Program Systems:</a:t>
            </a:r>
            <a:br>
              <a:rPr lang="en-US" altLang="en-US"/>
            </a:br>
            <a:r>
              <a:rPr lang="en-US" altLang="en-US"/>
              <a:t>Partitioning</a:t>
            </a: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>
          <a:xfrm>
            <a:off x="611188" y="2193925"/>
            <a:ext cx="4608512" cy="4700588"/>
          </a:xfrm>
        </p:spPr>
        <p:txBody>
          <a:bodyPr/>
          <a:lstStyle/>
          <a:p>
            <a:r>
              <a:rPr lang="en-US" altLang="en-US"/>
              <a:t>Base and limit registers allow us to partition memory for each running process.</a:t>
            </a:r>
          </a:p>
          <a:p>
            <a:pPr lvl="1"/>
            <a:r>
              <a:rPr lang="en-US" altLang="en-US"/>
              <a:t>Each process has its own fixed partition.</a:t>
            </a:r>
          </a:p>
          <a:p>
            <a:pPr lvl="1"/>
            <a:r>
              <a:rPr lang="en-US" altLang="en-US"/>
              <a:t>Assumed that we know how much memory each process needs.</a:t>
            </a:r>
          </a:p>
        </p:txBody>
      </p:sp>
      <p:pic>
        <p:nvPicPr>
          <p:cNvPr id="389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1925638"/>
            <a:ext cx="253365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Partitioning Issues:</a:t>
            </a:r>
            <a:br>
              <a:rPr lang="en-US" altLang="en-US"/>
            </a:br>
            <a:r>
              <a:rPr lang="en-US" altLang="en-US"/>
              <a:t>Fragmentation</a:t>
            </a:r>
          </a:p>
        </p:txBody>
      </p:sp>
      <p:sp>
        <p:nvSpPr>
          <p:cNvPr id="39938" name="Content Placeholder 2"/>
          <p:cNvSpPr>
            <a:spLocks noGrp="1"/>
          </p:cNvSpPr>
          <p:nvPr>
            <p:ph idx="1"/>
          </p:nvPr>
        </p:nvSpPr>
        <p:spPr>
          <a:xfrm>
            <a:off x="611188" y="2193925"/>
            <a:ext cx="5832475" cy="4700588"/>
          </a:xfrm>
        </p:spPr>
        <p:txBody>
          <a:bodyPr/>
          <a:lstStyle/>
          <a:p>
            <a:r>
              <a:rPr lang="en-US" altLang="en-US"/>
              <a:t>Two types of fragmentation can arise:</a:t>
            </a:r>
          </a:p>
          <a:p>
            <a:pPr lvl="1"/>
            <a:r>
              <a:rPr lang="en-US" altLang="en-US"/>
              <a:t>Internal fragmentation:</a:t>
            </a:r>
          </a:p>
          <a:p>
            <a:pPr lvl="2"/>
            <a:r>
              <a:rPr lang="en-US" altLang="en-US"/>
              <a:t>Partition is much larger than is needed.</a:t>
            </a:r>
          </a:p>
          <a:p>
            <a:pPr lvl="2"/>
            <a:r>
              <a:rPr lang="en-US" altLang="en-US"/>
              <a:t>Cannot be used by other processes.</a:t>
            </a:r>
          </a:p>
          <a:p>
            <a:pPr lvl="2"/>
            <a:r>
              <a:rPr lang="en-US" altLang="en-US"/>
              <a:t>Extra space is wasted.</a:t>
            </a:r>
          </a:p>
          <a:p>
            <a:pPr lvl="1"/>
            <a:r>
              <a:rPr lang="en-US" altLang="en-US"/>
              <a:t>External fragmentation:</a:t>
            </a:r>
          </a:p>
          <a:p>
            <a:pPr lvl="2"/>
            <a:r>
              <a:rPr lang="en-US" altLang="en-US"/>
              <a:t>Free memory is broken into small chunks by allocated memory.</a:t>
            </a:r>
          </a:p>
          <a:p>
            <a:pPr lvl="2"/>
            <a:r>
              <a:rPr lang="en-US" altLang="en-US"/>
              <a:t>Sufficient free memory in TOTAL, but individual chunks insufficient to fulfill requests.</a:t>
            </a:r>
          </a:p>
        </p:txBody>
      </p:sp>
      <p:pic>
        <p:nvPicPr>
          <p:cNvPr id="399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950" y="2862263"/>
            <a:ext cx="3313113" cy="392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Learning Objectives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By the end of this lecture you will be able to:</a:t>
            </a:r>
          </a:p>
          <a:p>
            <a:pPr lvl="1"/>
            <a:r>
              <a:rPr lang="en-US" altLang="en-US"/>
              <a:t>Understand the concept of address spaces and memory management.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Managing Memory within Processes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We’ve seen how we can manage multiple processes within an operating system. But:</a:t>
            </a:r>
          </a:p>
          <a:p>
            <a:pPr lvl="1"/>
            <a:r>
              <a:rPr lang="en-US" altLang="en-US"/>
              <a:t>What about memory within individual programs?</a:t>
            </a:r>
          </a:p>
          <a:p>
            <a:pPr lvl="2"/>
            <a:r>
              <a:rPr lang="en-US" altLang="en-US"/>
              <a:t>OS allocates memory for instructions.</a:t>
            </a:r>
          </a:p>
          <a:p>
            <a:pPr lvl="2"/>
            <a:r>
              <a:rPr lang="en-US" altLang="en-US"/>
              <a:t>Global variables are created as part of the program’s environment, and don’t need to be specially managed.</a:t>
            </a:r>
          </a:p>
          <a:p>
            <a:pPr lvl="2"/>
            <a:r>
              <a:rPr lang="en-US" altLang="en-US"/>
              <a:t>A “stack” is used to create local variables and store local addresses.</a:t>
            </a:r>
          </a:p>
          <a:p>
            <a:pPr lvl="2"/>
            <a:r>
              <a:rPr lang="en-US" altLang="en-US"/>
              <a:t>A “heap” is used to create dynamic variables.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Managing Memory within Processes</a:t>
            </a:r>
          </a:p>
        </p:txBody>
      </p:sp>
      <p:sp>
        <p:nvSpPr>
          <p:cNvPr id="419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E.g. in UNIX, process space is divided into:</a:t>
            </a:r>
          </a:p>
          <a:p>
            <a:pPr lvl="1"/>
            <a:r>
              <a:rPr lang="en-US" altLang="en-US"/>
              <a:t>Text segments: Read-only, contains code. May have &gt;1 text segments.</a:t>
            </a:r>
          </a:p>
          <a:p>
            <a:pPr lvl="1"/>
            <a:r>
              <a:rPr lang="en-US" altLang="en-US"/>
              <a:t>Initialized Data: Global data initialized from executable file. E.g. when you do: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/>
              <a:t>char *mesg[]=“Hello world!”;</a:t>
            </a:r>
          </a:p>
          <a:p>
            <a:pPr lvl="1"/>
            <a:r>
              <a:rPr lang="en-US" altLang="en-US"/>
              <a:t>BSS Segment: Contains uninitialized globals.</a:t>
            </a:r>
          </a:p>
          <a:p>
            <a:pPr lvl="1"/>
            <a:r>
              <a:rPr lang="en-US" altLang="en-US"/>
              <a:t>Stack: Contains statically allocated local variables and arguments to functions, as well as return addresses.</a:t>
            </a:r>
          </a:p>
          <a:p>
            <a:pPr lvl="1"/>
            <a:r>
              <a:rPr lang="en-US" altLang="en-US"/>
              <a:t>Heap: Contains dynamically allocated memory.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Managing Memory within Processes</a:t>
            </a: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925638"/>
            <a:ext cx="7772400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Managing Free Memory</a:t>
            </a:r>
          </a:p>
        </p:txBody>
      </p:sp>
      <p:sp>
        <p:nvSpPr>
          <p:cNvPr id="440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When memory can be allocated and de-allocated (e.g. using malloc/free or new/delete), it has to be managed by the operating system.</a:t>
            </a:r>
          </a:p>
          <a:p>
            <a:pPr lvl="1"/>
            <a:r>
              <a:rPr lang="en-US" altLang="en-US"/>
              <a:t>E.g. when a program requests for 168 bytes of memory, where should it come from?</a:t>
            </a:r>
          </a:p>
          <a:p>
            <a:pPr lvl="1"/>
            <a:r>
              <a:rPr lang="en-US" altLang="en-US"/>
              <a:t>When a program frees 215 bytes of memory, what should happen?</a:t>
            </a:r>
          </a:p>
          <a:p>
            <a:pPr lvl="2"/>
            <a:r>
              <a:rPr lang="en-US" altLang="en-US"/>
              <a:t>E.g. if it happens to be next to a 64 byte block of free memory, should they be coalesced into a single 279 byte block?</a:t>
            </a:r>
          </a:p>
          <a:p>
            <a:pPr lvl="1"/>
            <a:r>
              <a:rPr lang="en-US" altLang="en-US"/>
              <a:t>Should small fragments of free memory scattered all over be compacted?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Managing Free Memory</a:t>
            </a:r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To manage free memory, we must know where these free chunks of memory are.</a:t>
            </a:r>
          </a:p>
          <a:p>
            <a:r>
              <a:rPr lang="en-US" altLang="en-US"/>
              <a:t>Two approaches:</a:t>
            </a:r>
          </a:p>
          <a:p>
            <a:pPr lvl="1"/>
            <a:r>
              <a:rPr lang="en-US" altLang="en-US"/>
              <a:t>Bit maps</a:t>
            </a:r>
          </a:p>
          <a:p>
            <a:pPr lvl="1"/>
            <a:r>
              <a:rPr lang="en-US" altLang="en-US"/>
              <a:t>Free/Allocated List</a:t>
            </a:r>
          </a:p>
          <a:p>
            <a:r>
              <a:rPr lang="en-US" altLang="en-US"/>
              <a:t>In either approach, memory is divided up into fixed sized chunks called “allocation units”.</a:t>
            </a:r>
          </a:p>
          <a:p>
            <a:pPr lvl="1"/>
            <a:r>
              <a:rPr lang="en-US" altLang="en-US"/>
              <a:t>Common sizes range from several bytes (e.g. 16 bytes) to several kilobytes.</a:t>
            </a:r>
          </a:p>
          <a:p>
            <a:pPr lvl="1"/>
            <a:r>
              <a:rPr lang="en-US" altLang="en-US"/>
              <a:t>Each “tick mark” in figure (a) on the next page represents the boundary of an allocation unit.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Managing Free Memory</a:t>
            </a:r>
          </a:p>
        </p:txBody>
      </p:sp>
      <p:pic>
        <p:nvPicPr>
          <p:cNvPr id="4608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36763"/>
            <a:ext cx="10058400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Managing Free Memory</a:t>
            </a:r>
            <a:br>
              <a:rPr lang="en-US" altLang="en-US"/>
            </a:br>
            <a:r>
              <a:rPr lang="en-US" altLang="en-US"/>
              <a:t>Bit Maps</a:t>
            </a:r>
          </a:p>
        </p:txBody>
      </p:sp>
      <p:sp>
        <p:nvSpPr>
          <p:cNvPr id="471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Figure (b) on the previous page shows how bit maps are used to keep track of free memory.</a:t>
            </a:r>
          </a:p>
          <a:p>
            <a:pPr lvl="1"/>
            <a:r>
              <a:rPr lang="en-US" altLang="en-US"/>
              <a:t>Each bit corresponds to an allocation unit.</a:t>
            </a:r>
          </a:p>
          <a:p>
            <a:pPr lvl="2"/>
            <a:r>
              <a:rPr lang="en-US" altLang="en-US"/>
              <a:t>A “0” indicates a free unit, a “1” indicates an allocated unit.</a:t>
            </a:r>
          </a:p>
          <a:p>
            <a:pPr lvl="1"/>
            <a:r>
              <a:rPr lang="en-US" altLang="en-US"/>
              <a:t>If a program requests for 128 bytes:</a:t>
            </a:r>
          </a:p>
          <a:p>
            <a:pPr lvl="2"/>
            <a:r>
              <a:rPr lang="en-US" altLang="en-US"/>
              <a:t>Find how many allocation units are needed. E.g. if each unit is 16 bytes, this corresponds to 8 units.</a:t>
            </a:r>
          </a:p>
          <a:p>
            <a:pPr lvl="2"/>
            <a:r>
              <a:rPr lang="en-US" altLang="en-US"/>
              <a:t>Scan through the list to find 8 consecutive 0’s.</a:t>
            </a:r>
          </a:p>
          <a:p>
            <a:pPr lvl="2"/>
            <a:r>
              <a:rPr lang="en-US" altLang="en-US"/>
              <a:t>Allocate the memory found, and change the 0’s to 1’s.</a:t>
            </a:r>
          </a:p>
          <a:p>
            <a:pPr lvl="1"/>
            <a:r>
              <a:rPr lang="en-US" altLang="en-US"/>
              <a:t>If a program frees 64 bytes:</a:t>
            </a:r>
          </a:p>
          <a:p>
            <a:pPr lvl="2"/>
            <a:r>
              <a:rPr lang="en-US" altLang="en-US"/>
              <a:t>Mark the bits corresponding to the 4 allocation units as “0”.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Managing Free Memory</a:t>
            </a:r>
            <a:br>
              <a:rPr lang="en-US" altLang="en-US"/>
            </a:br>
            <a:r>
              <a:rPr lang="en-US" altLang="en-US"/>
              <a:t>Free/Allocated List</a:t>
            </a:r>
          </a:p>
        </p:txBody>
      </p:sp>
      <p:sp>
        <p:nvSpPr>
          <p:cNvPr id="481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Figure (c) shows an alternative method:</a:t>
            </a:r>
          </a:p>
          <a:p>
            <a:pPr lvl="1"/>
            <a:r>
              <a:rPr lang="en-US" altLang="en-US"/>
              <a:t>A single linked list is used to track allocated (“P”) units and free (“H”) units.</a:t>
            </a:r>
          </a:p>
          <a:p>
            <a:pPr lvl="2"/>
            <a:r>
              <a:rPr lang="en-US" altLang="en-US"/>
              <a:t>Each node on the linked list also maintains where the block of free units start, and how many consecutive free units are present in that block.</a:t>
            </a:r>
          </a:p>
          <a:p>
            <a:pPr lvl="1"/>
            <a:r>
              <a:rPr lang="en-US" altLang="en-US"/>
              <a:t>Allocating free memory becomes simple:</a:t>
            </a:r>
          </a:p>
          <a:p>
            <a:pPr lvl="2"/>
            <a:r>
              <a:rPr lang="en-US" altLang="en-US"/>
              <a:t>Scan the list until we reach a “H” node that points to a block of a sufficient number of free units.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Managing Free Memory</a:t>
            </a:r>
            <a:br>
              <a:rPr lang="en-US" altLang="en-US"/>
            </a:br>
            <a:r>
              <a:rPr lang="en-US" altLang="en-US"/>
              <a:t>Free/Allocated List</a:t>
            </a:r>
          </a:p>
        </p:txBody>
      </p:sp>
      <p:sp>
        <p:nvSpPr>
          <p:cNvPr id="49154" name="Content Placeholder 2"/>
          <p:cNvSpPr>
            <a:spLocks noGrp="1"/>
          </p:cNvSpPr>
          <p:nvPr>
            <p:ph idx="1"/>
          </p:nvPr>
        </p:nvSpPr>
        <p:spPr>
          <a:xfrm>
            <a:off x="611188" y="2193925"/>
            <a:ext cx="8628062" cy="2324100"/>
          </a:xfrm>
        </p:spPr>
        <p:txBody>
          <a:bodyPr/>
          <a:lstStyle/>
          <a:p>
            <a:r>
              <a:rPr lang="en-US" altLang="en-US"/>
              <a:t>The list is implemented as a double-linked list.</a:t>
            </a:r>
          </a:p>
          <a:p>
            <a:pPr lvl="1"/>
            <a:r>
              <a:rPr lang="en-US" altLang="en-US"/>
              <a:t>Diagram below shows possible “neighbor combinations” that can occur when a process X terminates.</a:t>
            </a:r>
          </a:p>
          <a:p>
            <a:pPr lvl="1"/>
            <a:r>
              <a:rPr lang="en-US" altLang="en-US"/>
              <a:t>The “back pointer” in a double-linked list makes it easy to coalesce freed blocks together.</a:t>
            </a:r>
          </a:p>
        </p:txBody>
      </p:sp>
      <p:pic>
        <p:nvPicPr>
          <p:cNvPr id="4915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4373563"/>
            <a:ext cx="6665913" cy="274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Managing Free Memory</a:t>
            </a:r>
            <a:br>
              <a:rPr lang="en-US" altLang="en-US"/>
            </a:br>
            <a:r>
              <a:rPr lang="en-US" altLang="en-US"/>
              <a:t>Allocation Policies</a:t>
            </a:r>
          </a:p>
        </p:txBody>
      </p:sp>
      <p:sp>
        <p:nvSpPr>
          <p:cNvPr id="501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bit map and linked list tell us where the free space is, but not what to allocate!</a:t>
            </a:r>
          </a:p>
          <a:p>
            <a:r>
              <a:rPr lang="en-US" altLang="en-US"/>
              <a:t>There are several possibilities on how to do this.</a:t>
            </a:r>
          </a:p>
          <a:p>
            <a:pPr lvl="1"/>
            <a:r>
              <a:rPr lang="en-US" altLang="en-US"/>
              <a:t>Note that in each case, whatever free allocation units left at the end of an allocated block is returned to the free list.</a:t>
            </a:r>
          </a:p>
          <a:p>
            <a:pPr lvl="2"/>
            <a:r>
              <a:rPr lang="en-US" altLang="en-US"/>
              <a:t>E.g. if a block of 8 units is found and only 6 are needed, the remaining 2 units are marked as “free”.</a:t>
            </a:r>
          </a:p>
          <a:p>
            <a:pPr lvl="1"/>
            <a:r>
              <a:rPr lang="en-US" altLang="en-US"/>
              <a:t>First Fit</a:t>
            </a:r>
          </a:p>
          <a:p>
            <a:pPr lvl="2"/>
            <a:r>
              <a:rPr lang="en-US" altLang="en-US"/>
              <a:t>Scan through the list/bit map and find the first block of free units that can fit the requested size.</a:t>
            </a:r>
          </a:p>
          <a:p>
            <a:pPr lvl="2"/>
            <a:r>
              <a:rPr lang="en-US" altLang="en-US"/>
              <a:t>Fast, easy to implement.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Introduction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611188" y="1998663"/>
            <a:ext cx="8628062" cy="4700587"/>
          </a:xfrm>
        </p:spPr>
        <p:txBody>
          <a:bodyPr/>
          <a:lstStyle/>
          <a:p>
            <a:r>
              <a:rPr lang="en-US" altLang="en-US"/>
              <a:t>Memory is crucial for computers:</a:t>
            </a:r>
          </a:p>
          <a:p>
            <a:pPr lvl="1"/>
            <a:r>
              <a:rPr lang="en-US" altLang="en-US"/>
              <a:t>Used to store:</a:t>
            </a:r>
          </a:p>
          <a:p>
            <a:pPr lvl="2"/>
            <a:r>
              <a:rPr lang="en-US" altLang="en-US"/>
              <a:t>Kernel code and data</a:t>
            </a:r>
          </a:p>
          <a:p>
            <a:pPr lvl="2"/>
            <a:r>
              <a:rPr lang="en-US" altLang="en-US"/>
              <a:t>User code and data</a:t>
            </a:r>
          </a:p>
          <a:p>
            <a:r>
              <a:rPr lang="en-US" altLang="en-US"/>
              <a:t>What responsibilities does the OS have here?</a:t>
            </a:r>
          </a:p>
          <a:p>
            <a:pPr lvl="1"/>
            <a:r>
              <a:rPr lang="en-US" altLang="en-US"/>
              <a:t>Allocate memory to new processes.</a:t>
            </a:r>
          </a:p>
          <a:p>
            <a:pPr lvl="1"/>
            <a:r>
              <a:rPr lang="en-US" altLang="en-US"/>
              <a:t>Manage process memory.</a:t>
            </a:r>
          </a:p>
          <a:p>
            <a:pPr lvl="1"/>
            <a:r>
              <a:rPr lang="en-US" altLang="en-US"/>
              <a:t>Manage kernel memory for its own use.</a:t>
            </a:r>
          </a:p>
          <a:p>
            <a:pPr lvl="1"/>
            <a:r>
              <a:rPr lang="en-US" altLang="en-US"/>
              <a:t>Provide OS services to:</a:t>
            </a:r>
          </a:p>
          <a:p>
            <a:pPr lvl="2"/>
            <a:r>
              <a:rPr lang="en-US" altLang="en-US"/>
              <a:t>Get more memory, e.g. via malloc.</a:t>
            </a:r>
          </a:p>
          <a:p>
            <a:pPr lvl="2"/>
            <a:r>
              <a:rPr lang="en-US" altLang="en-US"/>
              <a:t>Free memory, e.g. via free</a:t>
            </a:r>
          </a:p>
          <a:p>
            <a:pPr lvl="2"/>
            <a:r>
              <a:rPr lang="en-US" altLang="en-US"/>
              <a:t>Protect memory.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Managing Free Memory</a:t>
            </a:r>
            <a:br>
              <a:rPr lang="en-US" altLang="en-US"/>
            </a:br>
            <a:r>
              <a:rPr lang="en-US" altLang="en-US"/>
              <a:t>Allocation Policies</a:t>
            </a:r>
          </a:p>
        </p:txBody>
      </p:sp>
      <p:sp>
        <p:nvSpPr>
          <p:cNvPr id="51202" name="Content Placeholder 2"/>
          <p:cNvSpPr>
            <a:spLocks noGrp="1"/>
          </p:cNvSpPr>
          <p:nvPr>
            <p:ph idx="1"/>
          </p:nvPr>
        </p:nvSpPr>
        <p:spPr>
          <a:xfrm>
            <a:off x="611188" y="2122488"/>
            <a:ext cx="8628062" cy="4700587"/>
          </a:xfrm>
        </p:spPr>
        <p:txBody>
          <a:bodyPr/>
          <a:lstStyle/>
          <a:p>
            <a:pPr lvl="1"/>
            <a:r>
              <a:rPr lang="en-US" altLang="en-US"/>
              <a:t>Best Fit</a:t>
            </a:r>
          </a:p>
          <a:p>
            <a:pPr lvl="2"/>
            <a:r>
              <a:rPr lang="en-US" altLang="en-US"/>
              <a:t>Scan through the list/bit map to find the smallest block of free units that can fit the requested size.</a:t>
            </a:r>
          </a:p>
          <a:p>
            <a:pPr lvl="2"/>
            <a:r>
              <a:rPr lang="en-US" altLang="en-US"/>
              <a:t>Theoretically should minimize “waste”.</a:t>
            </a:r>
          </a:p>
          <a:p>
            <a:pPr lvl="2"/>
            <a:r>
              <a:rPr lang="en-US" altLang="en-US"/>
              <a:t>However can lead to scattered bits of tiny useless holes.</a:t>
            </a:r>
          </a:p>
          <a:p>
            <a:pPr lvl="1"/>
            <a:r>
              <a:rPr lang="en-US" altLang="en-US"/>
              <a:t>Worst Fit</a:t>
            </a:r>
          </a:p>
          <a:p>
            <a:pPr lvl="2"/>
            <a:r>
              <a:rPr lang="en-US" altLang="en-US"/>
              <a:t>Find the largest block of free memory.</a:t>
            </a:r>
          </a:p>
          <a:p>
            <a:pPr lvl="2"/>
            <a:r>
              <a:rPr lang="en-US" altLang="en-US"/>
              <a:t>Theoretically should reduce the number of tiny useless holes.</a:t>
            </a:r>
          </a:p>
          <a:p>
            <a:r>
              <a:rPr lang="en-US" altLang="en-US"/>
              <a:t>We can sort the free memory from smallest to largest for best fit, or largest to smallest for worst fit.</a:t>
            </a:r>
          </a:p>
          <a:p>
            <a:pPr lvl="1"/>
            <a:r>
              <a:rPr lang="en-US" altLang="en-US"/>
              <a:t>This minimizes search time.</a:t>
            </a:r>
          </a:p>
          <a:p>
            <a:pPr lvl="1"/>
            <a:r>
              <a:rPr lang="en-US" altLang="en-US"/>
              <a:t>However coalescing free neighbors will be much harder.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Managing Free Memory</a:t>
            </a:r>
            <a:br>
              <a:rPr lang="en-US" altLang="en-US"/>
            </a:br>
            <a:r>
              <a:rPr lang="en-US" altLang="en-US"/>
              <a:t>Allocation Policies</a:t>
            </a:r>
          </a:p>
        </p:txBody>
      </p:sp>
      <p:sp>
        <p:nvSpPr>
          <p:cNvPr id="52226" name="Content Placeholder 2"/>
          <p:cNvSpPr>
            <a:spLocks noGrp="1"/>
          </p:cNvSpPr>
          <p:nvPr>
            <p:ph idx="1"/>
          </p:nvPr>
        </p:nvSpPr>
        <p:spPr>
          <a:xfrm>
            <a:off x="611188" y="2193925"/>
            <a:ext cx="8628062" cy="1387475"/>
          </a:xfrm>
        </p:spPr>
        <p:txBody>
          <a:bodyPr/>
          <a:lstStyle/>
          <a:p>
            <a:r>
              <a:rPr lang="en-US" altLang="en-US"/>
              <a:t>E.g. using first-fit and linked lists:</a:t>
            </a:r>
          </a:p>
          <a:p>
            <a:pPr lvl="1"/>
            <a:r>
              <a:rPr lang="en-US" altLang="en-US"/>
              <a:t>First allocation: 3 units.</a:t>
            </a:r>
          </a:p>
          <a:p>
            <a:pPr lvl="1"/>
            <a:r>
              <a:rPr lang="en-US" altLang="en-US"/>
              <a:t>Second allocation: Another 3 units.</a:t>
            </a:r>
          </a:p>
        </p:txBody>
      </p:sp>
      <p:pic>
        <p:nvPicPr>
          <p:cNvPr id="522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4064000"/>
            <a:ext cx="9871075" cy="247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ircular Arrow 3"/>
          <p:cNvSpPr/>
          <p:nvPr/>
        </p:nvSpPr>
        <p:spPr bwMode="auto">
          <a:xfrm>
            <a:off x="107950" y="3798888"/>
            <a:ext cx="1727200" cy="719137"/>
          </a:xfrm>
          <a:prstGeom prst="circularArrow">
            <a:avLst>
              <a:gd name="adj1" fmla="val 9291"/>
              <a:gd name="adj2" fmla="val 1142319"/>
              <a:gd name="adj3" fmla="val 21068383"/>
              <a:gd name="adj4" fmla="val 10800000"/>
              <a:gd name="adj5" fmla="val 125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SG">
              <a:ea typeface="+mn-ea"/>
            </a:endParaRPr>
          </a:p>
        </p:txBody>
      </p:sp>
      <p:sp>
        <p:nvSpPr>
          <p:cNvPr id="7" name="Circular Arrow 6"/>
          <p:cNvSpPr/>
          <p:nvPr/>
        </p:nvSpPr>
        <p:spPr bwMode="auto">
          <a:xfrm>
            <a:off x="2266950" y="3798888"/>
            <a:ext cx="1728788" cy="719137"/>
          </a:xfrm>
          <a:prstGeom prst="circularArrow">
            <a:avLst>
              <a:gd name="adj1" fmla="val 9291"/>
              <a:gd name="adj2" fmla="val 1142319"/>
              <a:gd name="adj3" fmla="val 21068383"/>
              <a:gd name="adj4" fmla="val 10324923"/>
              <a:gd name="adj5" fmla="val 125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SG">
              <a:ea typeface="+mn-ea"/>
            </a:endParaRPr>
          </a:p>
        </p:txBody>
      </p:sp>
      <p:sp>
        <p:nvSpPr>
          <p:cNvPr id="52230" name="TextBox 4"/>
          <p:cNvSpPr txBox="1">
            <a:spLocks noChangeArrowheads="1"/>
          </p:cNvSpPr>
          <p:nvPr/>
        </p:nvSpPr>
        <p:spPr bwMode="auto">
          <a:xfrm>
            <a:off x="3924300" y="6246813"/>
            <a:ext cx="38163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First Allocation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Managing Free Memory</a:t>
            </a:r>
            <a:br>
              <a:rPr lang="en-US" altLang="en-US"/>
            </a:br>
            <a:r>
              <a:rPr lang="en-US" altLang="en-US"/>
              <a:t>Allocation Policies</a:t>
            </a: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59088"/>
            <a:ext cx="9683750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ircular Arrow 4"/>
          <p:cNvSpPr/>
          <p:nvPr/>
        </p:nvSpPr>
        <p:spPr bwMode="auto">
          <a:xfrm>
            <a:off x="0" y="2573338"/>
            <a:ext cx="1728788" cy="720725"/>
          </a:xfrm>
          <a:prstGeom prst="circularArrow">
            <a:avLst>
              <a:gd name="adj1" fmla="val 9291"/>
              <a:gd name="adj2" fmla="val 1142319"/>
              <a:gd name="adj3" fmla="val 21068383"/>
              <a:gd name="adj4" fmla="val 10800000"/>
              <a:gd name="adj5" fmla="val 125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SG">
              <a:ea typeface="+mn-ea"/>
            </a:endParaRPr>
          </a:p>
        </p:txBody>
      </p:sp>
      <p:sp>
        <p:nvSpPr>
          <p:cNvPr id="6" name="Circular Arrow 5"/>
          <p:cNvSpPr/>
          <p:nvPr/>
        </p:nvSpPr>
        <p:spPr bwMode="auto">
          <a:xfrm>
            <a:off x="2011363" y="2573338"/>
            <a:ext cx="1727200" cy="720725"/>
          </a:xfrm>
          <a:prstGeom prst="circularArrow">
            <a:avLst>
              <a:gd name="adj1" fmla="val 9291"/>
              <a:gd name="adj2" fmla="val 1142319"/>
              <a:gd name="adj3" fmla="val 21068383"/>
              <a:gd name="adj4" fmla="val 10266438"/>
              <a:gd name="adj5" fmla="val 125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SG">
              <a:ea typeface="+mn-ea"/>
            </a:endParaRPr>
          </a:p>
        </p:txBody>
      </p:sp>
      <p:sp>
        <p:nvSpPr>
          <p:cNvPr id="7" name="Circular Arrow 6"/>
          <p:cNvSpPr/>
          <p:nvPr/>
        </p:nvSpPr>
        <p:spPr bwMode="auto">
          <a:xfrm>
            <a:off x="4284663" y="2573338"/>
            <a:ext cx="1727200" cy="720725"/>
          </a:xfrm>
          <a:prstGeom prst="circularArrow">
            <a:avLst>
              <a:gd name="adj1" fmla="val 9291"/>
              <a:gd name="adj2" fmla="val 1142319"/>
              <a:gd name="adj3" fmla="val 21068383"/>
              <a:gd name="adj4" fmla="val 10266438"/>
              <a:gd name="adj5" fmla="val 125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SG">
              <a:ea typeface="+mn-ea"/>
            </a:endParaRPr>
          </a:p>
        </p:txBody>
      </p:sp>
      <p:sp>
        <p:nvSpPr>
          <p:cNvPr id="8" name="Circular Arrow 7"/>
          <p:cNvSpPr/>
          <p:nvPr/>
        </p:nvSpPr>
        <p:spPr bwMode="auto">
          <a:xfrm>
            <a:off x="6659563" y="2573338"/>
            <a:ext cx="1728787" cy="720725"/>
          </a:xfrm>
          <a:prstGeom prst="circularArrow">
            <a:avLst>
              <a:gd name="adj1" fmla="val 9291"/>
              <a:gd name="adj2" fmla="val 1142319"/>
              <a:gd name="adj3" fmla="val 21068383"/>
              <a:gd name="adj4" fmla="val 10266438"/>
              <a:gd name="adj5" fmla="val 125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SG">
              <a:ea typeface="+mn-ea"/>
            </a:endParaRPr>
          </a:p>
        </p:txBody>
      </p:sp>
      <p:sp>
        <p:nvSpPr>
          <p:cNvPr id="53255" name="Curved Up Arrow 3"/>
          <p:cNvSpPr>
            <a:spLocks noChangeArrowheads="1"/>
          </p:cNvSpPr>
          <p:nvPr/>
        </p:nvSpPr>
        <p:spPr bwMode="auto">
          <a:xfrm rot="10228039">
            <a:off x="1230313" y="2898775"/>
            <a:ext cx="7834312" cy="790575"/>
          </a:xfrm>
          <a:prstGeom prst="curvedUpArrow">
            <a:avLst>
              <a:gd name="adj1" fmla="val 25049"/>
              <a:gd name="adj2" fmla="val 50099"/>
              <a:gd name="adj3" fmla="val 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1" name="Circular Arrow 10"/>
          <p:cNvSpPr/>
          <p:nvPr/>
        </p:nvSpPr>
        <p:spPr bwMode="auto">
          <a:xfrm>
            <a:off x="4284663" y="3798888"/>
            <a:ext cx="1727200" cy="719137"/>
          </a:xfrm>
          <a:prstGeom prst="circularArrow">
            <a:avLst>
              <a:gd name="adj1" fmla="val 9291"/>
              <a:gd name="adj2" fmla="val 1142319"/>
              <a:gd name="adj3" fmla="val 21068383"/>
              <a:gd name="adj4" fmla="val 10266438"/>
              <a:gd name="adj5" fmla="val 125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SG">
              <a:ea typeface="+mn-ea"/>
            </a:endParaRPr>
          </a:p>
        </p:txBody>
      </p:sp>
      <p:sp>
        <p:nvSpPr>
          <p:cNvPr id="12" name="Circular Arrow 11"/>
          <p:cNvSpPr/>
          <p:nvPr/>
        </p:nvSpPr>
        <p:spPr bwMode="auto">
          <a:xfrm>
            <a:off x="6659563" y="3813175"/>
            <a:ext cx="1728787" cy="720725"/>
          </a:xfrm>
          <a:prstGeom prst="circularArrow">
            <a:avLst>
              <a:gd name="adj1" fmla="val 9291"/>
              <a:gd name="adj2" fmla="val 1142319"/>
              <a:gd name="adj3" fmla="val 21068383"/>
              <a:gd name="adj4" fmla="val 10266438"/>
              <a:gd name="adj5" fmla="val 125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SG">
              <a:ea typeface="+mn-ea"/>
            </a:endParaRPr>
          </a:p>
        </p:txBody>
      </p:sp>
      <p:sp>
        <p:nvSpPr>
          <p:cNvPr id="13" name="Circular Arrow 12"/>
          <p:cNvSpPr/>
          <p:nvPr/>
        </p:nvSpPr>
        <p:spPr bwMode="auto">
          <a:xfrm>
            <a:off x="1908175" y="3798888"/>
            <a:ext cx="1727200" cy="719137"/>
          </a:xfrm>
          <a:prstGeom prst="circularArrow">
            <a:avLst>
              <a:gd name="adj1" fmla="val 9291"/>
              <a:gd name="adj2" fmla="val 1142319"/>
              <a:gd name="adj3" fmla="val 21068383"/>
              <a:gd name="adj4" fmla="val 10266438"/>
              <a:gd name="adj5" fmla="val 125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SG">
              <a:ea typeface="+mn-ea"/>
            </a:endParaRPr>
          </a:p>
        </p:txBody>
      </p:sp>
      <p:sp>
        <p:nvSpPr>
          <p:cNvPr id="53259" name="TextBox 13"/>
          <p:cNvSpPr txBox="1">
            <a:spLocks noChangeArrowheads="1"/>
          </p:cNvSpPr>
          <p:nvPr/>
        </p:nvSpPr>
        <p:spPr bwMode="auto">
          <a:xfrm>
            <a:off x="3738563" y="5526088"/>
            <a:ext cx="38179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Second Allocation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Buddy Allocation (aka Quick Fit)</a:t>
            </a:r>
          </a:p>
        </p:txBody>
      </p:sp>
      <p:sp>
        <p:nvSpPr>
          <p:cNvPr id="542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This is an efficient (better than O(n)) way to manage free blocks.</a:t>
            </a:r>
          </a:p>
          <a:p>
            <a:pPr lvl="1"/>
            <a:r>
              <a:rPr lang="en-US" altLang="en-US"/>
              <a:t>Binary splitting.</a:t>
            </a:r>
          </a:p>
          <a:p>
            <a:pPr lvl="2"/>
            <a:r>
              <a:rPr lang="en-US" altLang="en-US"/>
              <a:t>Half of the block is allocated.</a:t>
            </a:r>
          </a:p>
          <a:p>
            <a:pPr lvl="2"/>
            <a:r>
              <a:rPr lang="en-US" altLang="en-US"/>
              <a:t>The two halves are called “buddy blocks”.</a:t>
            </a:r>
          </a:p>
          <a:p>
            <a:pPr lvl="2"/>
            <a:r>
              <a:rPr lang="en-US" altLang="en-US"/>
              <a:t>Can coalesce again when two buddy blocks are free.</a:t>
            </a:r>
          </a:p>
          <a:p>
            <a:pPr lvl="1"/>
            <a:r>
              <a:rPr lang="en-US" altLang="en-US"/>
              <a:t>This scheme is also known as Quick Fit.</a:t>
            </a:r>
          </a:p>
          <a:p>
            <a:pPr lvl="2"/>
            <a:endParaRPr lang="en-US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Buddy Allocation</a:t>
            </a: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357438"/>
            <a:ext cx="78676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Buddy Allocation</a:t>
            </a:r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>
          <a:xfrm>
            <a:off x="611188" y="2193925"/>
            <a:ext cx="4968875" cy="4700588"/>
          </a:xfrm>
        </p:spPr>
        <p:txBody>
          <a:bodyPr/>
          <a:lstStyle/>
          <a:p>
            <a:r>
              <a:rPr lang="en-US" altLang="en-US"/>
              <a:t>Example:</a:t>
            </a:r>
          </a:p>
          <a:p>
            <a:pPr lvl="1"/>
            <a:r>
              <a:rPr lang="en-US" altLang="en-US"/>
              <a:t>We initially have one free block of 512 bytes.</a:t>
            </a:r>
          </a:p>
          <a:p>
            <a:pPr lvl="1"/>
            <a:r>
              <a:rPr lang="en-US" altLang="en-US"/>
              <a:t>We want to do malloc(100)</a:t>
            </a:r>
          </a:p>
          <a:p>
            <a:pPr lvl="1"/>
            <a:r>
              <a:rPr lang="en-US" altLang="en-US"/>
              <a:t>Steps:</a:t>
            </a:r>
          </a:p>
          <a:p>
            <a:pPr lvl="2"/>
            <a:r>
              <a:rPr lang="en-US" altLang="en-US"/>
              <a:t>Split 512 byte block into 2 blocks of 256 bytes.</a:t>
            </a:r>
          </a:p>
          <a:p>
            <a:pPr lvl="2"/>
            <a:r>
              <a:rPr lang="en-US" altLang="en-US"/>
              <a:t>Split one 256 byte block into two 128 byte blocks.</a:t>
            </a:r>
          </a:p>
          <a:p>
            <a:endParaRPr lang="en-US" altLang="en-US"/>
          </a:p>
        </p:txBody>
      </p:sp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2286000"/>
            <a:ext cx="4495800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Buddy Allocation</a:t>
            </a:r>
          </a:p>
        </p:txBody>
      </p:sp>
      <p:sp>
        <p:nvSpPr>
          <p:cNvPr id="57346" name="Content Placeholder 2"/>
          <p:cNvSpPr>
            <a:spLocks noGrp="1"/>
          </p:cNvSpPr>
          <p:nvPr>
            <p:ph idx="1"/>
          </p:nvPr>
        </p:nvSpPr>
        <p:spPr>
          <a:xfrm>
            <a:off x="611188" y="2193925"/>
            <a:ext cx="7632700" cy="4700588"/>
          </a:xfrm>
        </p:spPr>
        <p:txBody>
          <a:bodyPr/>
          <a:lstStyle/>
          <a:p>
            <a:r>
              <a:rPr lang="en-US" altLang="en-US"/>
              <a:t>These allocations have created blocks at addresses:</a:t>
            </a:r>
          </a:p>
          <a:p>
            <a:pPr lvl="1"/>
            <a:r>
              <a:rPr lang="en-US" altLang="en-US"/>
              <a:t>0 to 127: the block given to the malloc, since we return the first free block of at least 100 bytes.</a:t>
            </a:r>
          </a:p>
          <a:p>
            <a:pPr lvl="1"/>
            <a:r>
              <a:rPr lang="en-US" altLang="en-US"/>
              <a:t>128-255: The free buddy block of the block at address 0.</a:t>
            </a:r>
          </a:p>
          <a:p>
            <a:pPr lvl="1"/>
            <a:r>
              <a:rPr lang="en-US" altLang="en-US"/>
              <a:t>256-511: The free buddy block of the block that was broken up to 0-127 and 128-255.</a:t>
            </a:r>
          </a:p>
          <a:p>
            <a:r>
              <a:rPr lang="en-US" altLang="en-US"/>
              <a:t>Suppose now we want to do malloc(256).</a:t>
            </a:r>
          </a:p>
          <a:p>
            <a:pPr lvl="1"/>
            <a:r>
              <a:rPr lang="en-US" altLang="en-US"/>
              <a:t>Block at address 256 is returned.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Buddy Allocation</a:t>
            </a:r>
          </a:p>
        </p:txBody>
      </p:sp>
      <p:sp>
        <p:nvSpPr>
          <p:cNvPr id="58370" name="Content Placeholder 2"/>
          <p:cNvSpPr>
            <a:spLocks noGrp="1"/>
          </p:cNvSpPr>
          <p:nvPr>
            <p:ph idx="1"/>
          </p:nvPr>
        </p:nvSpPr>
        <p:spPr>
          <a:xfrm>
            <a:off x="611188" y="2193925"/>
            <a:ext cx="4537075" cy="4700588"/>
          </a:xfrm>
        </p:spPr>
        <p:txBody>
          <a:bodyPr/>
          <a:lstStyle/>
          <a:p>
            <a:r>
              <a:rPr lang="en-US" altLang="en-US"/>
              <a:t>We now call free(0):</a:t>
            </a:r>
          </a:p>
          <a:p>
            <a:pPr lvl="1"/>
            <a:r>
              <a:rPr lang="en-US" altLang="en-US"/>
              <a:t>This frees up addresses 0 to 127.</a:t>
            </a:r>
          </a:p>
          <a:p>
            <a:pPr lvl="1"/>
            <a:r>
              <a:rPr lang="en-US" altLang="en-US"/>
              <a:t>Coalesces with its buddy block to form a single 256 byte block at address 0.</a:t>
            </a:r>
          </a:p>
        </p:txBody>
      </p:sp>
      <p:pic>
        <p:nvPicPr>
          <p:cNvPr id="5837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613" y="2573338"/>
            <a:ext cx="474345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cap="none"/>
              <a:t>PHYSICAL MEMORY ORGANIZATION</a:t>
            </a:r>
            <a:br>
              <a:rPr lang="en-US" altLang="en-US" cap="none"/>
            </a:br>
            <a:endParaRPr lang="en-US" altLang="en-US" cap="none"/>
          </a:p>
        </p:txBody>
      </p:sp>
      <p:sp>
        <p:nvSpPr>
          <p:cNvPr id="21506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Physical Memory Organization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611188" y="2193925"/>
            <a:ext cx="5545137" cy="4700588"/>
          </a:xfrm>
        </p:spPr>
        <p:txBody>
          <a:bodyPr/>
          <a:lstStyle/>
          <a:p>
            <a:r>
              <a:rPr lang="en-US" altLang="en-US"/>
              <a:t>Physical memory is:</a:t>
            </a:r>
          </a:p>
          <a:p>
            <a:pPr lvl="1"/>
            <a:r>
              <a:rPr lang="en-US" altLang="en-US"/>
              <a:t>The actual matrix of capacitors (DRAM) or flip-flops (SRAM) that stores data and instructions.</a:t>
            </a:r>
          </a:p>
          <a:p>
            <a:pPr lvl="1"/>
            <a:r>
              <a:rPr lang="en-US" altLang="en-US"/>
              <a:t>Arranged as an array of bytes.</a:t>
            </a:r>
          </a:p>
          <a:p>
            <a:r>
              <a:rPr lang="en-US" altLang="en-US"/>
              <a:t>Memory addresses serve as byte indices.</a:t>
            </a:r>
          </a:p>
        </p:txBody>
      </p:sp>
      <p:pic>
        <p:nvPicPr>
          <p:cNvPr id="2355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2141538"/>
            <a:ext cx="3589338" cy="374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Physical Memory Organization</a:t>
            </a:r>
          </a:p>
        </p:txBody>
      </p:sp>
      <p:sp>
        <p:nvSpPr>
          <p:cNvPr id="24578" name="AutoShape 2" descr="data:image/jpeg;base64,/9j/4AAQSkZJRgABAQAAAQABAAD/2wCEAAkGBxQQEhQUEhQVFBUVFBUUFhQUFRQXFRYWFxQXFhQUFRUYHigiGholHRQVIjEhJSorLi4uFx8zODMsNygtLisBCgoKDg0OGxAQGywlHyQsLCwsNCw0LCwsLCwsLCwsLCwsLCwsLCwsLCwsLCwsLCwsLCwsLCwsLCwsLCwsLCwsLP/AABEIALsBDgMBIgACEQEDEQH/xAAcAAABBQEBAQAAAAAAAAAAAAAAAQQFBgcDAgj/xABCEAACAQMDAgQDBgIHBwQDAAABAhEAAyEEEjEFQQYTIlEyYXEHI0KBkaEUUjNDYnKSsfBjc4KiwdHhJIPC8RVTk//EABkBAQEBAQEBAAAAAAAAAAAAAAABAgMEBf/EACkRAAICAgEDBAEEAwAAAAAAAAABAhEDMSEEEkETIjJRQhRh0fAjUpH/2gAMAwEAAhEDEQA/ANVpaKKGQpaKKAKIopaASililiqBKKKUCgCKKWiqAoopRQBRFLRUAUUtAoQKKKWgEoiilmqAorybgFN7utVeSP1oB1Qag9V4jtJ+IH6f+KrnUvtBtW5G5Z9pk/4RJqWgX1nA71584VjvUPtEdvgVj8z6B+8n9qiV8b6wElHVJ7RvP6tj9qw8iOcssI+TdjfrohmqD9nHX31SXEvOXuIQ4YxLI8gjH8rD/mFXvTmqnas3GVq0dqWgUtU0EURS0VaINKKWioaEpaKWKASloooAoopYoBBS0oFFUglLRS0AlKKKKoClryXrjc1SryahBxSTURqevW0/EKgupeN7VvlgP7xA/wA80sFzLiuN3WKvJrKtf9os/AGb+6sD/E8VXdd4t1Fz+VB/aJY/9B/nWHkSMucUbNqvEFpPxD8qr/U/Hlq3+JQfYkT+nNZHf1dy58dx2+U7V/QRSaDSb7iIoA3nbOBBIMEk4AkZ5rPq/Rj1bdIuvUPtEZsIHPzgKP1bP7VX9Z4p1Nzuqfqx/eB+1RLptwee8cBoG5ccwce3NebazAAJJ4AEk/QDmsd7ZynlkuD1f1D3Pjd3+pgf4RA/auKJHAH5V12wpYzxjBMmJCAj8REmPlQjJuKu6jBg7kCbokS5Mbfz+lSmzFTlzR5VR3JiRJAEj6DviaTTJ5jbbYZz2CgknMcCnC6u2CwQrAg2ztDF2BVtj3G28AkGFyVgAgzXXovTrj6tbdostq6xXcrbXClGcLkgHiPqPnQ6RwKXEuCT8D9bGm1KFh6SRbc8EKxCsY9hgn+7W52TBrBvEvSv4XVPZl22bVh8nyyikZXBklxA4iti8F6l9RpbL3AQ4Xa0xkodob8wAfzNdMb5o6YuG4/RYxS0AUtdjqJS0UooBpRS0Vk0JS0UtAJS0Uk0AtFJurk+oA5NAdxSE1GanrFtOWH61Da/xfbQTOPckAfqaWC1l4rk+pUcmsx6h9oy/gO7+4C378fvVb1/ja8/wjaPd2/+K/8AesuaRhyits2PU9btpywqF6j4zt2xJYD5sQo/esa1HWL1zm42e1sBR/i5/emcZnv7klj/AK/OsvKc5ZktGj9R+0dchCW/uKSP8RgVXNf4zvvwAo92Ysf0ED96ru4gc844HvMDuO3GcGuti2MGcgqTAVoG4qQVPLTHp9jmubmzHqSlo7anqN64AWuOQZwpCDHPw579zTVVAzAB9+T+tKQQSCIIMEHsRyDTrT6YNt+IltxCrtGFBLSzGBgTx3FYtvZxcpSdDb/X+opY+Uf6/evesv2ktzuG+FIG7c0yVddoWF7ONx4AGS1MG6mpjBI2njOwMu1gFuD4yVViwOJxXRQbOkcMpbZJJpzAYjap3EMxAB2lQ0T8RBdMCTninK6QEcuZBYTaMOA2whMy3qgfr7VW06peUYYJz6gF3ZUoQHOYhmxMZ4mp7w10jW6lwbemvXUz6lUooDYMXWwcTie9WWJ1wbXT0erqgAkY9UkbpiRIUAgElYYE8SAPrxv9bNvI3HcqkBrmQ6NBJFuIEi5tVvwvOTBq9Wfs91OP4i9Z06sSqhN99z+MW1SIWCpOGM5qd6L9lvTyBec3tSWzuuO1sSDBBRNpEEEEMTkGauOD/I6RgkYedc8s2FkzKBlFuTwjA+kEHb9DFc9ZZYQXjgKBIJUD4Qw7d4nJivqfp/RdPp122bFm2O4S2gn6mJPA5rG/tf8ADa6a+j2Le23qFY7EwiXUI3kDhdwdTAj8XzrtSXJ1T8GYkVZOl3C8MCwbaSNozuHMGRHDGfmPeoLT4YcZxwp57+rH5mnOmu7JX4s7hB5x9D8v0pkVozkVo0DoOkS1rkTUABWKv6mVsONyi4w+ZAM+xrZtO20Ae2MCB8oFfOr3EFhWttuuofWFtNtFtwGG9yILK5KZP5V26f4y1tgAJqHKqQQjQwwZ2ywkA8YNcocHNezg+jkuzXYVFdN1q3kt3bfwXEV1+jCY/wCn5VKLXVOzoLRFLRVKNRRSO0U2ua0CslHJNc3vgcmqT4j8dWbJ2rcRj3CHef8AlmqT1Px9cPwq0GYLMF4/siT3+VZ70TuRsOo6qicsKiNZ4rtoDB/Pgfqaxi/16/d/rAv+7Gf8Rk/5VHXZcy8ufd2Lf96w8iMPKjUOo/aKgwrSfZAXP7Y/eq3rfHN658CkfN2A/ZZ/zqqD6/piiP8AXP8AnWPUbOUs7Huq65feSbpA7i2oH/Nk/vTK7bO47hJHdm3HiRnPv712RHEMAfkTjt2J578V11Tu5BciVRUggJtCfAsAAEwQcSY/Ss917ZFK1zYzP1/TH/mvMf8A3/5NObXlqFZ9u3zNpG/17YBJ2KCwWGA3QZIgZqN1PUE3Ltgjhvu22giU37WaWJA3/hhiRAitRg2RYpSex1uyRORyO4/KnP8ACx8Rn1FfQVaGEYLztgziCfhbiKr93XsywJB3A/ExE7drMQZ9TQMz2r1Yu375CIbt0woCKGciBtX0L7DA/St+kzp+mSJ+/Z2nAOGZWBIaGUwRK4P5fvS2DyCTg+6n4hsbapwXgqZkRUv0bwJr7lo+daFhIJNzUOLW0LGWWZjZv/DjbmrIngKyiebqNW1w+WAyaK2ATFp/iZ52bxbKiVWTCjJrPpPQjipuihar0ZIiAQQBA3JhgDmexJHc070/Tr10lbFp9QVK3Ley2HRjCMA4IIiHB2tE7e1ajpfDejtMjafR27qeXbu+feV77geZsuAWWIO8AZAEg8icVadFZu3LJt3PQs3Ub0bHKEkIyBCFQlSDPbiCQTW1jKsUU7MN0X2X60gHUNZ0ix/XXQ1yJExbt7pywxI57TVv6J9l2g2h72pe96zagRYR7imCq7pcyYyDVpPT7Ks3m31LqquyadQbhAMljtHqJU2pYKuBJxmpLomosW9+xbqnyrL7nBZrtoBktuiJJ7ZAUfGuBIA6nVsgOhaPTWLgFjQ2kII3+k3rwAChh5hkhg7jsAQPiGQLV1XQXNRb2llT4xAZ2SIlGnaPUrqhGIweZpn1a7fYsto3EW5a+5C2iPvtzbjdeN1ri3kx6WbvkHRtNft3XuXTCXlVmFwgMrqqKAq7mIyLhyxwyjkGRB91RFS09241z0L5hKMZXapB8ucLgsJPY5OJEQviBbQuJatOsI7KH813OoJuzbZVDSN1q6PS5nZgepSZK91zTsNoPmi4pAVVlXDLcKruMKQ4tuBmDHsRMKvUktXFWzp7ZOxns3HYvdcugYKGYbhvFq8PiMC2nvAMDzovU9Tdvjeji1cTCm2V8l0WHlioJG9Li5MnfbIUCSV+0DpP8TorkCXtffp7zbBLKMHlCw/SufVdW9zyyt0i3eTZuTAUspCXBGcN6yf5VA7068Ja43EZWEMDv2zO3ezC5bnvsvJeX6bafsD5o1qAOSMgncD9cnv717vZ2vJk4adx7/zHB74FTXjXQrb1OoS0wZLV5lQAztQmdsAmAp9Mwox3qBsIWIRVDM3GJb6D24ps2Tei16orrsF4bLlpWcuBscj1qgaFYEbvcFzmuGm0LXQSoJgE4BJgck+wpvprrORMnaAnIG1RgD8sinf8Q1skKSJBBAJBg8gx2MAxXKSa4Wzlxfu0at9kXVC+nfTMZaw25f8AdXMj9G3f4hWlWTIr558BdV/htZbukwpItXB28u56Z/4W2n8jX0FpzGK1B+Cx0OaIpaIrZoZ3FkVC6hYmp2ozqNrM1kp88+INENNqrqcKHYGN3wONyEgZI+HHFPOl9JuajSXLqhQloMdhtyzPaAeCI7g8se/FTv2qdOh0ugYdSjf3lyp/Q/8ALVY6Z1i/aR0W9dCP62A/ECu1hkzwADBH0PFcaVGYy7eDklkxjIHcEFf8XHf3r0LM4lZAZo3CYXbOFkjDSJgHa2cGnHVNG+mYoUG5CGAuFCpiG9SjAWDBHfafeKgOo9RYlltuwQsWAG1OQy5VSQp2kiAeDFSEO5nJYbfI8fUqByI5kkggKwDKJEMxBkCcRXMdWW2XBWSD6WARiGVwVkmRGIMciRBBNQ20jv8AOAT9D+cYrww9q7LEjusMUTX/AOXUsdqhJYMpb1Mm0nam7Agg5MfhWAKlDeVYyADBUKWE7vSVSQQ1xlZZMCP2qO8B9NXVdQ0tl2ZFa6CWUww2guoB7ElQJ+dfQSNotB93prentupCEYDKYVoJgu7FWmJzGSKv6dzlUTE1GBimn8F9Q1e5bOmuKhILPdAtoxWdhVniQNzZWQZ74qy9K+xa6PVqtTatgAllto1wxzlmKgcexrSk/iNQ3xXip9h/DW4k5EzeOCvvweJFSNg2rB8tnJZ2X0uztJaFATcSQpI9+TzJrtLGoKr5/v8AdEhNvS4KLp/AvTNKi3FtnV7WXzDeuHFtgfUtpdqsxlIB/nU5kTO2+n6pJt6ZU0yrsH3dlLdrBdLpTbkzstOJn4yDI556TqAt33hLty9avNpgXNtIVgpQgW0G62SygckBT3Cgyen1OtuXEPlIlsXV3A4LWXtgk+qSHUziBnBxJGZqN+00m65G66a1Ztvb1d+3i6l5Nz7ntebc2LlvUFYsbc95fPqIDe5rLGlB8mw92Tc05ZnUW/M0q3tTsZOcG07hgn9YI5gOvEul0ly4r3rqrsHlMBBJDOtwK5EkLCOSDiGLcqpHK3q9PYchLTtctkMXuMJLrutXbhE4YW7+5sAFbqwMQMlPB6lqShFgWraqbZS3atnCpeazqkmGkK3ltKoCUYwJOPDdP1t24LxPlgFym+4IS1fI3KVK+lraIR7zc5hYryvWrwY2kFuwqvctgJbAClwWsXInAAALADJvoO2fFnVv/EBtzHfsdQ5PpV/LQpH9m6mnY+3nuOKFPbdMsWEXzNRut27bnZZRQCii7YBUhm2hEvshySRbT+WC80Wqs2r5VUc3FtwLly4WZkBXzQtsYBH/AKcGIksg/DUPYtC3vtAErYfcgMktp3RUYQeVW1cs/Vw/tNMtX1S3pPKN28iPZbyWDuN7W1JVbgXLMdjeYcZfYMRiELHc6rddSGJHpcFbXpJey/3qqefWnw5mcjioW3ecNbdm3OPQ7DM3bXpa4sn+stmEH+2n6wHUftI0ttibCXbp3W3UwEQPbBQEFpb+jIX4eZNVPWePL5BFlLdhSysIHmMpQBUIZ8SEAX4eFHcTV2VI0e7YZWdEyUYXLcGAAzBrMkcJuRLQJ/BbunImmfWPEOlQKVvpvRztVCzuqsFu7WW2CFK3ERIMQisO8VlGr6hf1Ai69y5gBdzsEQKIhU+AYxEYruzADeqKACs2lZ9sACVndugke/fEYrL4JLgvfVftGtLZe3b07Mu4lDdITl19G1JIAEd+LYEZmqtq/HWsuFouC3uLE+Uuw+qN4LSWIYqCc5Mnk1w6v0zaTbYEAqly3uwdjruQmP8AjH5V4bTLbBPxL95teCiXBaALbC+0lsj08yQIqKXBLrZHJbusAu5oJwoYgGT7cHJoXQ5yYg/SO3JqSu2R6o2t23KTsP8AdaBI/IV080s7XIIChWj7uC5I5X0jaSGkKMCBxRzZO9jfTaMW1L+g5KAMGZx6C3mqkDC9nnB+lefLUj0z3z7/AJU5XWujbg21trWwVgelg0oYAkHewzOGiYiuKozIWG4qFMnO0bY3594ZTHsT7Vm2Ybs42HAb5EQfoa3/AMB9X/i9HZuEy6jyrh7l7fp3H+8Nrf8AFWTdOFi1aNt2C3wxMn4HtkSrrIkgjv7VYfss6uqau/pxhLw3IOALtsHcAPmN3+EVIzuRUu2jZFr0K42GkV3rsdBpXHVWdwrvRFZKUPxx0F9Rp2UL6lKupgn1Kfl8iayHW9Bv6Vg1xSFmDhhAPsG7TFfSmpIjNUrxlct29Lda6AV2kQe7EemPnMVzlHyZlFMxu2FH6cCIPYg/lNQvVLm7ZLOxRAkNEKFZtip/ZAI57lu0VMpwJ9hntxzNRHVQu+AwOeV4P5/pUxumefp206GDP/rvTq/oWCb5EAKSBmN3zGIyP1o6dofOPMAfFjIHuJxzjJp/YXchtnMFrfzxJB3ZjEYwMESa7t/R7WR/StS1q6j24DowdCezody9xGRX0zrrt/WWrF7RXNiXrYYmFBVWNt0YMfVKgOpXvuIMTI+XCCD8x+mD/wCK+hPsV60L+jayTLaa5Akgny7g3pMcerzR+QqskvsmeodFN7edXqBsPmIVBJ2peULs7AZEyVIMDgCKL3UtMEQ7Gv8AlMLBZgFIZAyjcsCSHLJAXDFuACa7avRqLt60QNl9SRwM3cOBHJN1VY+2/vNQK2WbzA5Ki8k7yIFu/b3KzScCHt3HBPfVL8qhklLnid5RgFRGcrcIBZgNisX3cQFW4vGXQDiojrt247KLrM4YG26Cdm9X8q8qicKzMgB7Lac9zUDf8S6S1bYXL1uSoISy3nFWVhctKfKJWFffMtDbyMioTrH2jW3Upa07Px67tzYSRa8ktsSWkpydwMsxEHgWi3su8CV3eaht3MAB7lsrb/W4osgGPgRveKcanUgJZvXXXstzcyIrmfIvEhjw6st7ByLKDnnJtb4y1l+Qr+UCQ23ToEO4J5YIbLg7PTg8VGXd919zfEQANzMz4HPqJbsTRoj4NS6r4i04BK3Guv5e0lLZYG5bbdavKW2qSXFtyA39Ugx2dHqrXmGxEt2/UWdizlUvfwz3uNgyurN2cwbJ/lms68wcHnaCBEgsR6RI9zie1d9R1O4QibiY9EFhsQjzLYG4YYbbjeqY2tH4QRyU2cYzk/kh5q+p6zU+Y+puXttpxbvqm1EthmZV3G2ASu93wFbhuJFVl9MWxxtVQoW2ACktuclck7iuSDMjIiKl79+4UZgx+O3vMsx3r6lubzgSQYyTggYE16S5t9Tuzhim7a1xXuKG3XbBbOxSWJ9QMwpHailzZtMibfTu5k8fT/X509s6IAqIjeCwKrLECdxUTJja2J7V6Oo2hRCfCQSFlx94WAZmGDgfD2we4rysHABJMyQJ7Z4zAFHJsjkzp05lBDFtpHG5BclWVgzBSIaJAyQfWCvBhDf3IFO4soCAz6UtqsqgUifiZvUe2I70otMCin0h3VfUON2NzqJaDnMHKMMkEU6XpNz1/d3Ny6c6gIVFsm3bbbfHryNpBQADcSBgQRQlMZbpIzMKFGcBQSQB7Cd3HE17sGQW2sVWS5Ck7FWDcOO4XPI4+VSN3TWkc771pgl1JFknUb7N5NtzZdPom2GOGUEso4gStrqFsXG22DqA4ttF5t0XUUrfuQAdwdBzIKgA0pCl5ZHatgjMtwkEHMBSoUlCrkySw2FjAgggD3qZ1Hhy5btsxO0hWI3ME4RnAA9W4kW2EbvxLmRDMbmku6hbZ2KvlqlglUIJRQ8XCv4iArznlRipFPDxMeY5ZgpH83qBIUAk5WLQAHuU7RXN5YR2zcccpaiNei39Otsm8WLhgAqD1Msk7/MxmHZfiEbF4mQmk1H3l02dMtze1sp5/rKFrZF0FsfH6jukfAD2NTFjoNpQJXzCDIYwN59MD+6SqR/v6krSwZSCTAB94C+WWgcYsHPZ3+dcJ9YvxR2j00vyZXen9P1CoVGAQrDcWBIJK3FgGAxW3BkGZUDmvOh0NyzqjdVi72H/AIgkHLhWDlpOW3A/o1W3SaN7hi0rt7bVLEYG3dExG2yc97Te9SljwHeuursPKhdsFlnbJ2jaAeBA7cDisQyZZN0jp6OKOy+9N1C3FV1yrqHX6ESKfxTDoXSxpbKWgd2wETnuSYEkmM+9SFfRjdcnmdXwNaKWKKFGHUU71jv2t2H86yxZvKZdu0k7Q6kyQOASCua2zUW9wIrOvtK6X52jcxLWyLg/Iw37En8qzPRmejIdbp0CggjjMT6T2B+v+uKj9dp4GQQwIBEZEqCP2g/nXo5xn2Hy+lSeqW21qwQSXNopdEKACjlUK7c5WeQDxzNRXHyO5SdpUQ/TCPMWZAfEj3PGIPf/ADp9dUrcIkS4+bSUPsQxBIjEdqi2twORIaIBzI7x7TNdLj3HAkmJkD4QD8gOPyrpVnU89T05S4RnOc4P6Hj8/wBqlfCfiPUaC417T3EUqkNbuZW4s/AF5Y98EERzTC100lSewyYHAkD/ADIrrY0S7lBgbmAAZtx9RAnagmBPYTjg1e5EckW/qX2i67UjeWt2tikjyrag7THmDe+45hOI+GoLrr3rhbzrr3GWLku7srAiQwDkwPkQOOKBY2KCNrW9z2i6jajMuDAJ3QUIaSAPVHINOdVdDrbG0KbSeXIn1qGkFpJlsnPzPyji5Uzi5JOv+EAnTmk75VgYZYgg9wwOQflFObWjVTkCZgEmT+mI/SpA6n1KxBZg7FnctcFyWx5isYMZ+vem93IWTlUVQYAMKPSMDPEScmRW3JsOTF1FoY28MJ2r2MkERuJOQYLATg8V3t3Ta2hHJi7v+7Atk7kRXVb3xgkBkONuJE7iK8BTC4Y7jC/hViDBhjA5wTPccTS6W0brlIJIBO1CjEhDuubWLBcIHaZj09xWVZOT3buKjkrK7JCDcxHx5tkgS0gkcrgEz2rn5slt2dy7ZG2cBdsSsD4QPc/mada3QMnnbgBcs3ELK7hTch9jIluPUSV3EhuGWJmpLSajT2muKN99VO5TaRLKNbcLvkP6gQzPbHMAzwDUpbKkQgQuzpCplQymVA+9VQo3Sw9bCQM/XIqQsdIuF7SEMd5dVVcg3NquqgnBLKMkTBUjOKTTXma816wu1lQEJl1M21s3MtnIYsJkzHsDTs2dRqUPnMxkqylzADFpZtiwoxeZpjHAgCKkpwjs1GDelYx6900WkBV7bOHWF3g3NpVjL2xgKGQcdrqzyKc3LtpNSSiC7bcLcAK+VvQp99aKpjYSHORjaDTnSdHVVK3GO07WMYClRkj5wbv/APNven1jRpbgbRKggdyAZNxZ7zF8fkleefVRWjtHp5v9iI1muvam0QttQgNvKrncqswbcTI5uExjIniut3pNy4+6/cLKCzFpJaTuZ9qsIB3LdJ4khu5mpzaR2n3GAGOSQPkSLo+l8VK6Dw9qbsFLbn+0w2LgiCS8TJQHH/7Hrk+oyT+KOq6eEfkyr2Og21UhwXOMiRhZ3ICDkHY4z72zUnasKplVUsABIA9RWFH0B2gfTUVdNB4BfHmXFUCMLLtjbGTAn0L2OR9an9F4O01oAFWuRA9benAA+FYEYGPkKehmn8mVTxQ+KM0t22ZoWS3bkkxBU7Rn8Fo8fieprQ+FNS8RbKDsbhCxHwmDJxstduU+daZp9Olsbbaqg9lAA/auprtDoorbMS6h+Cl6LwIB/SXP+G2vA7Dc/sABx+FfYVPaTwzprf8AVhj73CX/AGOB+QqWApa9EcMI6Rylkk9sRFAEAQPYYH6UtLRFdTARRFLRQg1opaUVDR5ioPq+lDBlIwwIP0Ig1PRTLqNqRPtQHy71XRmxeuWjjY7L+hiaNOfT9P8AX/f9Ktv2rdO8rVLcHF1Z/wCJcH/41VhorttdxQwRPaY94/1zXK+KZwXB0sac3YtrO8em2qov3he4Cwa56Y7sCZ4A9INefJXaCWWYO1WndIcCDiBIlgc4Hua521DYGZ/DEzmOBP7Yz86d6fSsxKgbSAjeo7SQ6sybYzEIeeJHFa5N7Gl0GBIJzPwsIx2nPvRprxUEoxElZgkGVMrBHcMVI9v3qXsdAui4AAS5tXXTcFRWNsgmTcPqSGQxEktEQM83a2moQXLiNae0pZrLLfFpXQ4WUH3itmCsjdjtSh21yxhatlpcZVIJIQkY9REiYhZbJjHenKLnPFOrN+3/AOoItNcW81p4uMQbd4eq8SqYcMwMDGAPpXg6J2UMvdivMZBMArEQQPi5zXOWzlOHe6jtDjQdG32hcZgBBBLuqoXQjesA7owo7E+YI5FMtG6WdS4Zi9sNcRXQhpCvusMpP4SUSSD8LHNOV6YGIJb0kKzDIPuwBHGLbCf7Pan9nQKuGBeARtbMeqSFHYlrTCR/OprEupgj1x6eb8URvXNXbvIFSwUAfdvLbmYBCoXaBEhQnB5B+Udbum1F3Utcf7tmPqe2AoB8vZACRzhcfzZ5ipezb2wEA9PEDHIg/mVtH6XDTvS6J7p22lLREbQzNwApIAJ4W0c90Ncn1Un8Udl0y3JkLpOkHBZ/VvVkKk44GDzEmwQe0/KnljQW1LMBG7dJPAV4kAdsXLZ/9tqt2i8Eam58Si2D/O0QPUAAFk8EDt8C1YdD4Atj+lulucIoUZ3Tltx/G3tzWezNPf8ABr/DDRnaJjC7R7CBAODx7B3H1sin+i6Tev8AwW2eedqkrn4gG+ED7y6OeCvtWq6Pw/prRlLSk/zPLt9ZeYqUArpHo/MmR9R9IzbQ+BL7wbjJb75O8zyfSuMkv+L8bVP6LwNYTNxnuH67FPGYXPYfiq1VCeI+tpprTu7BEQSze3YADuxMADuSK7x6bHHwcnmm/Jw1Ou0HTUNxhbsgFVkJLsTgAEAsx5PfE1KaPqaXlV0ZXRxKujBlYe4YV83eJvEFzqV+Y2oJFq2TARScs54k43HtAAwBLjoXXtT0x5suHQkl7DTBA5Ny3zbbPxg+0k8V3SS4RirPpdWmlqneD/GtjXiLbbboBLWHI3gCJZP51zyOO4FW21dDUM0dKIr0KKFCiKWKWgEiiiloQSlooIoBtS0tJUKFebiSCK9xRFAZl9qPTd+lLgS1hxcH0kBvy+H9KzzWeI1uWnFu0VYqC+F2Dhd088kfPNbt1/Qi4joR6biMp/MR/wBawBukfw95lctAJR4EDa3Ikz2NcMvanbEYScvaNuia5LKvvRnEhkCvsVWgo7N/N92xj2Me5p8Ndf8AND2UTTts2FlHa5dN4OxeZIOd4EwonJy409hbZJCAEgyBgcSyj5SlwR8xTlLLfhBMcE4BIiDPcEoh+jmvPLq/9UeiHS0vcyKv9OuXv6W4WMAqCZ2thIEmBhbYx/Y9prsvS7e6fiEEDdkQwgE+5HmIZ+vtVk6f4a1N7+jtNHAbbAiIHqaBwtvvylWXQfZvcaDddEHsJcx6sYgfiPc8D2rPdnno32YYbM8fTgIQgifVHzHqj5mGYf8At1L+G+l3bwa0EaSQyyO4ycH5CtS0HgfTWssGuHvuO1eSfhSPc8zyan9Lo7doRbREH9lQP1jmusME/wAmSWaNUkZPpvA2pLEBIXcYLQoGQYzkjcG4BwxqwdP+zqIN27HGLYJONsepsT6F/DyKv0UV0j0sFvk5vPJkFovCOltf1e8jvcJb/lwvb2qVuXFsrAAUdlUAD9BXrU6gIJP6VkP2lePSpbT6ZvvOLlxT/RDuiH+f3PbgZ47xilpHJtvY88cfae+mc2NKUa4rTcdl3Km3JtAA5MA7j+EcZys/4K8cWtesL93eAl7DGTjlrbfjX9xOR3ODdP1CpJaQR+IHIE52fP3BJ3flB7rpGB8xW8pgxZBuKlIEwHBlLgyYkQCIJ7aFH1Nauhq7RWQeBftMFzbZ1rBLhwuo+FH9hdHCN/a+E99vfTNR1MIvzOB7frQyxer9SWyjEsFABZmYwqqBJYn2FfPvjTxQ/UbwS3uFlT92kep2yDdce5HA7D5k0/8AtI8XHVu1i0T5KN62yPNde8fyKeAeSN38tVV+mlUljB5M/DBAhcAndP5HcADINU0jr5D6ciPUGG1gAskgcocyIYwYj+YQQC53iwNzfERCheNvYWWA2lBKkqQMyYOKa2bsQzmTyCD9C/luJG88OpA3e5zLTVaguxJwMkDsB7xxJjJ7mlWUE1DB/MB2MG3Ap6dp90gyK1r7PPtBu6i5b0uoU3LjelLyASY585Rj29Y98jvWXabStKqFLXHIVbcT8XbaR6gROQcfka3z7N/BK9Ntb7kNqbgG9uQgOfLU/Lue9GQuVsGBPNeqWKKhAopaKASloooBKWlooBtFLRRUARRFLS0Bw1NjeI4+dUTrf2enU3zclVUjPqgH3wFJnn2rQooFYnBS2ajJx0U/QfZ9YTNxi5/sgIO3fJ7e4qwaLouns/0dpAR+Ijc3+JpNSFLSOOEdIOcntiUUtFdDIlEUsUsUB5iuOpvhBJr1qbuwTWSfaZ46a0W0+nb70iLlwf1QInYn9sg/F2kRngEcvtH8eFGbT6Vpuk7blxTPl/7O3/tPcjjjnjM73S2S2HJA5JE4xwoP80Tg/KJmnXTLdtFZ3IOOZkAMMiP5viBBHzBMRXpG8xgz+nblEbMARvdoyWEkwDKGJxmpZpHDTdMbbvJKMIcZiF/mLR6Zx6hMd84ptf1ZcARt43RHqI4nHwjspJAjHYDprtXv9K4QE8YDmctiBJzmBPcDgc9NYEbnwvMdyOJWcHPbFVL7FnDyyP0n2kcT9MGtk+xtNXdtst31aNRtt75LBp+G0f5InBwMRHetfZ94IfqT+ZeGzTI2Ykb2xKoDwD3jHYVvWl0y2kVLahUUBVUYAA7UbI2UPxp9m1rVA3LAFu78hg/Uf9axvqHTbujueVqEaFMiDEEiA6N2IjHb/OvqWKifEHh6xrU23UB9j3H0NCJny/qru9if3IVS0YDOFxu9zXXTWwnrae20CdxnhlwQeODVv8Y/Z1e0RL2wblnnHxKPn8qs/wBlngYMRrdRb2rO7T2CSQP9qQfpj6zVbRqyV+y3wN/DKNVqVHnuJtpGLKH5dnMn6TWjxSxRUM2JXqkApaAKKKKAKKKKAKKWigG8URS0RUAUCliloBKKKKAKKWigCiKUURQCUsUUVQIVmqN468AWtapdBsugGGA5+Te4/er3SRQHyn1Ppd7Q3dl5BIMgOCbb+2ARIie9N9bq/M43RC/EQXJAxufG6OASJivpfxP4Xs662VuKCex7g/I1g/i3wXe0DGQXtHhwDj2DfOif2VMrmntKT6jgRIBgkZmCe4xA71efAfgy51O4Ll0FNMhyRjzCOyjifdorx4D8Ft1O75jJ5WmUjdtmGIgFUnuYye1b7otIllFt21CoohVGABR8gNJpUtIqW1CoohVAgAV2iiloQSilooBCs0ARxXqigCiiigCiiloBKWiihQooooAooooDjRRRUILRRRQBRFLQaAQUtFFAFFFLVAlLRQKAWKIoooApvq9FbugrcUMCIIIkH604oNAcNFo0sW1t2lCIoAVRwAK70ClNAJRQKWgCiiigCiilFAJRS0UKFFFFAFFFFAFFFFAFFFFAf//Z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4579" name="AutoShape 4" descr="data:image/jpeg;base64,/9j/4AAQSkZJRgABAQAAAQABAAD/2wCEAAkGBxQQEhQUEhQVFBUVFBUUFhQUFRQXFRYWFxQXFhQUFRUYHigiGholHRQVIjEhJSorLi4uFx8zODMsNygtLisBCgoKDg0OGxAQGywlHyQsLCwsNCw0LCwsLCwsLCwsLCwsLCwsLCwsLCwsLCwsLCwsLCwsLCwsLCwsLCwsLCwsLP/AABEIALsBDgMBIgACEQEDEQH/xAAcAAABBQEBAQAAAAAAAAAAAAAAAQQFBgcDAgj/xABCEAACAQMDAgQDBgIHBwQDAAABAhEAAyEEEjEFQQYTIlEyYXEHI0KBkaEUUjNDYnKSsfBjc4KiwdHhJIPC8RVTk//EABkBAQEBAQEBAAAAAAAAAAAAAAABAgMEBf/EACkRAAICAgEDBAEEAwAAAAAAAAABAhEDMSEEEkETIjJRQhRh0fAjUpH/2gAMAwEAAhEDEQA/ANVpaKKGQpaKKAKIopaASililiqBKKKUCgCKKWiqAoopRQBRFLRUAUUtAoQKKKWgEoiilmqAorybgFN7utVeSP1oB1Qag9V4jtJ+IH6f+KrnUvtBtW5G5Z9pk/4RJqWgX1nA71584VjvUPtEdvgVj8z6B+8n9qiV8b6wElHVJ7RvP6tj9qw8iOcssI+TdjfrohmqD9nHX31SXEvOXuIQ4YxLI8gjH8rD/mFXvTmqnas3GVq0dqWgUtU0EURS0VaINKKWioaEpaKWKASloooAoopYoBBS0oFFUglLRS0AlKKKKoClryXrjc1SryahBxSTURqevW0/EKgupeN7VvlgP7xA/wA80sFzLiuN3WKvJrKtf9os/AGb+6sD/E8VXdd4t1Fz+VB/aJY/9B/nWHkSMucUbNqvEFpPxD8qr/U/Hlq3+JQfYkT+nNZHf1dy58dx2+U7V/QRSaDSb7iIoA3nbOBBIMEk4AkZ5rPq/Rj1bdIuvUPtEZsIHPzgKP1bP7VX9Z4p1Nzuqfqx/eB+1RLptwee8cBoG5ccwce3NebazAAJJ4AEk/QDmsd7ZynlkuD1f1D3Pjd3+pgf4RA/auKJHAH5V12wpYzxjBMmJCAj8REmPlQjJuKu6jBg7kCbokS5Mbfz+lSmzFTlzR5VR3JiRJAEj6DviaTTJ5jbbYZz2CgknMcCnC6u2CwQrAg2ztDF2BVtj3G28AkGFyVgAgzXXovTrj6tbdostq6xXcrbXClGcLkgHiPqPnQ6RwKXEuCT8D9bGm1KFh6SRbc8EKxCsY9hgn+7W52TBrBvEvSv4XVPZl22bVh8nyyikZXBklxA4iti8F6l9RpbL3AQ4Xa0xkodob8wAfzNdMb5o6YuG4/RYxS0AUtdjqJS0UooBpRS0Vk0JS0UtAJS0Uk0AtFJurk+oA5NAdxSE1GanrFtOWH61Da/xfbQTOPckAfqaWC1l4rk+pUcmsx6h9oy/gO7+4C378fvVb1/ja8/wjaPd2/+K/8AesuaRhyits2PU9btpywqF6j4zt2xJYD5sQo/esa1HWL1zm42e1sBR/i5/emcZnv7klj/AK/OsvKc5ZktGj9R+0dchCW/uKSP8RgVXNf4zvvwAo92Ysf0ED96ru4gc844HvMDuO3GcGuti2MGcgqTAVoG4qQVPLTHp9jmubmzHqSlo7anqN64AWuOQZwpCDHPw579zTVVAzAB9+T+tKQQSCIIMEHsRyDTrT6YNt+IltxCrtGFBLSzGBgTx3FYtvZxcpSdDb/X+opY+Uf6/evesv2ktzuG+FIG7c0yVddoWF7ONx4AGS1MG6mpjBI2njOwMu1gFuD4yVViwOJxXRQbOkcMpbZJJpzAYjap3EMxAB2lQ0T8RBdMCTninK6QEcuZBYTaMOA2whMy3qgfr7VW06peUYYJz6gF3ZUoQHOYhmxMZ4mp7w10jW6lwbemvXUz6lUooDYMXWwcTie9WWJ1wbXT0erqgAkY9UkbpiRIUAgElYYE8SAPrxv9bNvI3HcqkBrmQ6NBJFuIEi5tVvwvOTBq9Wfs91OP4i9Z06sSqhN99z+MW1SIWCpOGM5qd6L9lvTyBec3tSWzuuO1sSDBBRNpEEEEMTkGauOD/I6RgkYedc8s2FkzKBlFuTwjA+kEHb9DFc9ZZYQXjgKBIJUD4Qw7d4nJivqfp/RdPp122bFm2O4S2gn6mJPA5rG/tf8ADa6a+j2Le23qFY7EwiXUI3kDhdwdTAj8XzrtSXJ1T8GYkVZOl3C8MCwbaSNozuHMGRHDGfmPeoLT4YcZxwp57+rH5mnOmu7JX4s7hB5x9D8v0pkVozkVo0DoOkS1rkTUABWKv6mVsONyi4w+ZAM+xrZtO20Ae2MCB8oFfOr3EFhWttuuofWFtNtFtwGG9yILK5KZP5V26f4y1tgAJqHKqQQjQwwZ2ywkA8YNcocHNezg+jkuzXYVFdN1q3kt3bfwXEV1+jCY/wCn5VKLXVOzoLRFLRVKNRRSO0U2ua0CslHJNc3vgcmqT4j8dWbJ2rcRj3CHef8AlmqT1Px9cPwq0GYLMF4/siT3+VZ70TuRsOo6qicsKiNZ4rtoDB/Pgfqaxi/16/d/rAv+7Gf8Rk/5VHXZcy8ufd2Lf96w8iMPKjUOo/aKgwrSfZAXP7Y/eq3rfHN658CkfN2A/ZZ/zqqD6/piiP8AXP8AnWPUbOUs7Huq65feSbpA7i2oH/Nk/vTK7bO47hJHdm3HiRnPv712RHEMAfkTjt2J578V11Tu5BciVRUggJtCfAsAAEwQcSY/Ss917ZFK1zYzP1/TH/mvMf8A3/5NObXlqFZ9u3zNpG/17YBJ2KCwWGA3QZIgZqN1PUE3Ltgjhvu22giU37WaWJA3/hhiRAitRg2RYpSex1uyRORyO4/KnP8ACx8Rn1FfQVaGEYLztgziCfhbiKr93XsywJB3A/ExE7drMQZ9TQMz2r1Yu375CIbt0woCKGciBtX0L7DA/St+kzp+mSJ+/Z2nAOGZWBIaGUwRK4P5fvS2DyCTg+6n4hsbapwXgqZkRUv0bwJr7lo+daFhIJNzUOLW0LGWWZjZv/DjbmrIngKyiebqNW1w+WAyaK2ATFp/iZ52bxbKiVWTCjJrPpPQjipuihar0ZIiAQQBA3JhgDmexJHc070/Tr10lbFp9QVK3Ley2HRjCMA4IIiHB2tE7e1ajpfDejtMjafR27qeXbu+feV77geZsuAWWIO8AZAEg8icVadFZu3LJt3PQs3Ub0bHKEkIyBCFQlSDPbiCQTW1jKsUU7MN0X2X60gHUNZ0ix/XXQ1yJExbt7pywxI57TVv6J9l2g2h72pe96zagRYR7imCq7pcyYyDVpPT7Ks3m31LqquyadQbhAMljtHqJU2pYKuBJxmpLomosW9+xbqnyrL7nBZrtoBktuiJJ7ZAUfGuBIA6nVsgOhaPTWLgFjQ2kII3+k3rwAChh5hkhg7jsAQPiGQLV1XQXNRb2llT4xAZ2SIlGnaPUrqhGIweZpn1a7fYsto3EW5a+5C2iPvtzbjdeN1ri3kx6WbvkHRtNft3XuXTCXlVmFwgMrqqKAq7mIyLhyxwyjkGRB91RFS09241z0L5hKMZXapB8ucLgsJPY5OJEQviBbQuJatOsI7KH813OoJuzbZVDSN1q6PS5nZgepSZK91zTsNoPmi4pAVVlXDLcKruMKQ4tuBmDHsRMKvUktXFWzp7ZOxns3HYvdcugYKGYbhvFq8PiMC2nvAMDzovU9Tdvjeji1cTCm2V8l0WHlioJG9Li5MnfbIUCSV+0DpP8TorkCXtffp7zbBLKMHlCw/SufVdW9zyyt0i3eTZuTAUspCXBGcN6yf5VA7068Ja43EZWEMDv2zO3ezC5bnvsvJeX6bafsD5o1qAOSMgncD9cnv717vZ2vJk4adx7/zHB74FTXjXQrb1OoS0wZLV5lQAztQmdsAmAp9Mwox3qBsIWIRVDM3GJb6D24ps2Tei16orrsF4bLlpWcuBscj1qgaFYEbvcFzmuGm0LXQSoJgE4BJgck+wpvprrORMnaAnIG1RgD8sinf8Q1skKSJBBAJBg8gx2MAxXKSa4Wzlxfu0at9kXVC+nfTMZaw25f8AdXMj9G3f4hWlWTIr558BdV/htZbukwpItXB28u56Z/4W2n8jX0FpzGK1B+Cx0OaIpaIrZoZ3FkVC6hYmp2ozqNrM1kp88+INENNqrqcKHYGN3wONyEgZI+HHFPOl9JuajSXLqhQloMdhtyzPaAeCI7g8se/FTv2qdOh0ugYdSjf3lyp/Q/8ALVY6Z1i/aR0W9dCP62A/ECu1hkzwADBH0PFcaVGYy7eDklkxjIHcEFf8XHf3r0LM4lZAZo3CYXbOFkjDSJgHa2cGnHVNG+mYoUG5CGAuFCpiG9SjAWDBHfafeKgOo9RYlltuwQsWAG1OQy5VSQp2kiAeDFSEO5nJYbfI8fUqByI5kkggKwDKJEMxBkCcRXMdWW2XBWSD6WARiGVwVkmRGIMciRBBNQ20jv8AOAT9D+cYrww9q7LEjusMUTX/AOXUsdqhJYMpb1Mm0nam7Agg5MfhWAKlDeVYyADBUKWE7vSVSQQ1xlZZMCP2qO8B9NXVdQ0tl2ZFa6CWUww2guoB7ElQJ+dfQSNotB93prentupCEYDKYVoJgu7FWmJzGSKv6dzlUTE1GBimn8F9Q1e5bOmuKhILPdAtoxWdhVniQNzZWQZ74qy9K+xa6PVqtTatgAllto1wxzlmKgcexrSk/iNQ3xXip9h/DW4k5EzeOCvvweJFSNg2rB8tnJZ2X0uztJaFATcSQpI9+TzJrtLGoKr5/v8AdEhNvS4KLp/AvTNKi3FtnV7WXzDeuHFtgfUtpdqsxlIB/nU5kTO2+n6pJt6ZU0yrsH3dlLdrBdLpTbkzstOJn4yDI556TqAt33hLty9avNpgXNtIVgpQgW0G62SygckBT3Cgyen1OtuXEPlIlsXV3A4LWXtgk+qSHUziBnBxJGZqN+00m65G66a1Ztvb1d+3i6l5Nz7ntebc2LlvUFYsbc95fPqIDe5rLGlB8mw92Tc05ZnUW/M0q3tTsZOcG07hgn9YI5gOvEul0ly4r3rqrsHlMBBJDOtwK5EkLCOSDiGLcqpHK3q9PYchLTtctkMXuMJLrutXbhE4YW7+5sAFbqwMQMlPB6lqShFgWraqbZS3atnCpeazqkmGkK3ltKoCUYwJOPDdP1t24LxPlgFym+4IS1fI3KVK+lraIR7zc5hYryvWrwY2kFuwqvctgJbAClwWsXInAAALADJvoO2fFnVv/EBtzHfsdQ5PpV/LQpH9m6mnY+3nuOKFPbdMsWEXzNRut27bnZZRQCii7YBUhm2hEvshySRbT+WC80Wqs2r5VUc3FtwLly4WZkBXzQtsYBH/AKcGIksg/DUPYtC3vtAErYfcgMktp3RUYQeVW1cs/Vw/tNMtX1S3pPKN28iPZbyWDuN7W1JVbgXLMdjeYcZfYMRiELHc6rddSGJHpcFbXpJey/3qqefWnw5mcjioW3ecNbdm3OPQ7DM3bXpa4sn+stmEH+2n6wHUftI0ttibCXbp3W3UwEQPbBQEFpb+jIX4eZNVPWePL5BFlLdhSysIHmMpQBUIZ8SEAX4eFHcTV2VI0e7YZWdEyUYXLcGAAzBrMkcJuRLQJ/BbunImmfWPEOlQKVvpvRztVCzuqsFu7WW2CFK3ERIMQisO8VlGr6hf1Ai69y5gBdzsEQKIhU+AYxEYruzADeqKACs2lZ9sACVndugke/fEYrL4JLgvfVftGtLZe3b07Mu4lDdITl19G1JIAEd+LYEZmqtq/HWsuFouC3uLE+Uuw+qN4LSWIYqCc5Mnk1w6v0zaTbYEAqly3uwdjruQmP8AjH5V4bTLbBPxL95teCiXBaALbC+0lsj08yQIqKXBLrZHJbusAu5oJwoYgGT7cHJoXQ5yYg/SO3JqSu2R6o2t23KTsP8AdaBI/IV080s7XIIChWj7uC5I5X0jaSGkKMCBxRzZO9jfTaMW1L+g5KAMGZx6C3mqkDC9nnB+lefLUj0z3z7/AJU5XWujbg21trWwVgelg0oYAkHewzOGiYiuKozIWG4qFMnO0bY3594ZTHsT7Vm2Ybs42HAb5EQfoa3/AMB9X/i9HZuEy6jyrh7l7fp3H+8Nrf8AFWTdOFi1aNt2C3wxMn4HtkSrrIkgjv7VYfss6uqau/pxhLw3IOALtsHcAPmN3+EVIzuRUu2jZFr0K42GkV3rsdBpXHVWdwrvRFZKUPxx0F9Rp2UL6lKupgn1Kfl8iayHW9Bv6Vg1xSFmDhhAPsG7TFfSmpIjNUrxlct29Lda6AV2kQe7EemPnMVzlHyZlFMxu2FH6cCIPYg/lNQvVLm7ZLOxRAkNEKFZtip/ZAI57lu0VMpwJ9hntxzNRHVQu+AwOeV4P5/pUxumefp206GDP/rvTq/oWCb5EAKSBmN3zGIyP1o6dofOPMAfFjIHuJxzjJp/YXchtnMFrfzxJB3ZjEYwMESa7t/R7WR/StS1q6j24DowdCezody9xGRX0zrrt/WWrF7RXNiXrYYmFBVWNt0YMfVKgOpXvuIMTI+XCCD8x+mD/wCK+hPsV60L+jayTLaa5Akgny7g3pMcerzR+QqskvsmeodFN7edXqBsPmIVBJ2peULs7AZEyVIMDgCKL3UtMEQ7Gv8AlMLBZgFIZAyjcsCSHLJAXDFuACa7avRqLt60QNl9SRwM3cOBHJN1VY+2/vNQK2WbzA5Ki8k7yIFu/b3KzScCHt3HBPfVL8qhklLnid5RgFRGcrcIBZgNisX3cQFW4vGXQDiojrt247KLrM4YG26Cdm9X8q8qicKzMgB7Lac9zUDf8S6S1bYXL1uSoISy3nFWVhctKfKJWFffMtDbyMioTrH2jW3Upa07Px67tzYSRa8ktsSWkpydwMsxEHgWi3su8CV3eaht3MAB7lsrb/W4osgGPgRveKcanUgJZvXXXstzcyIrmfIvEhjw6st7ByLKDnnJtb4y1l+Qr+UCQ23ToEO4J5YIbLg7PTg8VGXd919zfEQANzMz4HPqJbsTRoj4NS6r4i04BK3Guv5e0lLZYG5bbdavKW2qSXFtyA39Ugx2dHqrXmGxEt2/UWdizlUvfwz3uNgyurN2cwbJ/lms68wcHnaCBEgsR6RI9zie1d9R1O4QibiY9EFhsQjzLYG4YYbbjeqY2tH4QRyU2cYzk/kh5q+p6zU+Y+puXttpxbvqm1EthmZV3G2ASu93wFbhuJFVl9MWxxtVQoW2ACktuclck7iuSDMjIiKl79+4UZgx+O3vMsx3r6lubzgSQYyTggYE16S5t9Tuzhim7a1xXuKG3XbBbOxSWJ9QMwpHailzZtMibfTu5k8fT/X509s6IAqIjeCwKrLECdxUTJja2J7V6Oo2hRCfCQSFlx94WAZmGDgfD2we4rysHABJMyQJ7Z4zAFHJsjkzp05lBDFtpHG5BclWVgzBSIaJAyQfWCvBhDf3IFO4soCAz6UtqsqgUifiZvUe2I70otMCin0h3VfUON2NzqJaDnMHKMMkEU6XpNz1/d3Ny6c6gIVFsm3bbbfHryNpBQADcSBgQRQlMZbpIzMKFGcBQSQB7Cd3HE17sGQW2sVWS5Ck7FWDcOO4XPI4+VSN3TWkc771pgl1JFknUb7N5NtzZdPom2GOGUEso4gStrqFsXG22DqA4ttF5t0XUUrfuQAdwdBzIKgA0pCl5ZHatgjMtwkEHMBSoUlCrkySw2FjAgggD3qZ1Hhy5btsxO0hWI3ME4RnAA9W4kW2EbvxLmRDMbmku6hbZ2KvlqlglUIJRQ8XCv4iArznlRipFPDxMeY5ZgpH83qBIUAk5WLQAHuU7RXN5YR2zcccpaiNei39Otsm8WLhgAqD1Msk7/MxmHZfiEbF4mQmk1H3l02dMtze1sp5/rKFrZF0FsfH6jukfAD2NTFjoNpQJXzCDIYwN59MD+6SqR/v6krSwZSCTAB94C+WWgcYsHPZ3+dcJ9YvxR2j00vyZXen9P1CoVGAQrDcWBIJK3FgGAxW3BkGZUDmvOh0NyzqjdVi72H/AIgkHLhWDlpOW3A/o1W3SaN7hi0rt7bVLEYG3dExG2yc97Te9SljwHeuursPKhdsFlnbJ2jaAeBA7cDisQyZZN0jp6OKOy+9N1C3FV1yrqHX6ESKfxTDoXSxpbKWgd2wETnuSYEkmM+9SFfRjdcnmdXwNaKWKKFGHUU71jv2t2H86yxZvKZdu0k7Q6kyQOASCua2zUW9wIrOvtK6X52jcxLWyLg/Iw37En8qzPRmejIdbp0CggjjMT6T2B+v+uKj9dp4GQQwIBEZEqCP2g/nXo5xn2Hy+lSeqW21qwQSXNopdEKACjlUK7c5WeQDxzNRXHyO5SdpUQ/TCPMWZAfEj3PGIPf/ADp9dUrcIkS4+bSUPsQxBIjEdqi2twORIaIBzI7x7TNdLj3HAkmJkD4QD8gOPyrpVnU89T05S4RnOc4P6Hj8/wBqlfCfiPUaC417T3EUqkNbuZW4s/AF5Y98EERzTC100lSewyYHAkD/ADIrrY0S7lBgbmAAZtx9RAnagmBPYTjg1e5EckW/qX2i67UjeWt2tikjyrag7THmDe+45hOI+GoLrr3rhbzrr3GWLku7srAiQwDkwPkQOOKBY2KCNrW9z2i6jajMuDAJ3QUIaSAPVHINOdVdDrbG0KbSeXIn1qGkFpJlsnPzPyji5Uzi5JOv+EAnTmk75VgYZYgg9wwOQflFObWjVTkCZgEmT+mI/SpA6n1KxBZg7FnctcFyWx5isYMZ+vem93IWTlUVQYAMKPSMDPEScmRW3JsOTF1FoY28MJ2r2MkERuJOQYLATg8V3t3Ta2hHJi7v+7Atk7kRXVb3xgkBkONuJE7iK8BTC4Y7jC/hViDBhjA5wTPccTS6W0brlIJIBO1CjEhDuubWLBcIHaZj09xWVZOT3buKjkrK7JCDcxHx5tkgS0gkcrgEz2rn5slt2dy7ZG2cBdsSsD4QPc/mada3QMnnbgBcs3ELK7hTch9jIluPUSV3EhuGWJmpLSajT2muKN99VO5TaRLKNbcLvkP6gQzPbHMAzwDUpbKkQgQuzpCplQymVA+9VQo3Sw9bCQM/XIqQsdIuF7SEMd5dVVcg3NquqgnBLKMkTBUjOKTTXma816wu1lQEJl1M21s3MtnIYsJkzHsDTs2dRqUPnMxkqylzADFpZtiwoxeZpjHAgCKkpwjs1GDelYx6900WkBV7bOHWF3g3NpVjL2xgKGQcdrqzyKc3LtpNSSiC7bcLcAK+VvQp99aKpjYSHORjaDTnSdHVVK3GO07WMYClRkj5wbv/APNven1jRpbgbRKggdyAZNxZ7zF8fkleefVRWjtHp5v9iI1muvam0QttQgNvKrncqswbcTI5uExjIniut3pNy4+6/cLKCzFpJaTuZ9qsIB3LdJ4khu5mpzaR2n3GAGOSQPkSLo+l8VK6Dw9qbsFLbn+0w2LgiCS8TJQHH/7Hrk+oyT+KOq6eEfkyr2Og21UhwXOMiRhZ3ICDkHY4z72zUnasKplVUsABIA9RWFH0B2gfTUVdNB4BfHmXFUCMLLtjbGTAn0L2OR9an9F4O01oAFWuRA9benAA+FYEYGPkKehmn8mVTxQ+KM0t22ZoWS3bkkxBU7Rn8Fo8fieprQ+FNS8RbKDsbhCxHwmDJxstduU+daZp9Olsbbaqg9lAA/auprtDoorbMS6h+Cl6LwIB/SXP+G2vA7Dc/sABx+FfYVPaTwzprf8AVhj73CX/AGOB+QqWApa9EcMI6Rylkk9sRFAEAQPYYH6UtLRFdTARRFLRQg1opaUVDR5ioPq+lDBlIwwIP0Ig1PRTLqNqRPtQHy71XRmxeuWjjY7L+hiaNOfT9P8AX/f9Ktv2rdO8rVLcHF1Z/wCJcH/41VhorttdxQwRPaY94/1zXK+KZwXB0sac3YtrO8em2qov3he4Cwa56Y7sCZ4A9INefJXaCWWYO1WndIcCDiBIlgc4Hua521DYGZ/DEzmOBP7Yz86d6fSsxKgbSAjeo7SQ6sybYzEIeeJHFa5N7Gl0GBIJzPwsIx2nPvRprxUEoxElZgkGVMrBHcMVI9v3qXsdAui4AAS5tXXTcFRWNsgmTcPqSGQxEktEQM83a2moQXLiNae0pZrLLfFpXQ4WUH3itmCsjdjtSh21yxhatlpcZVIJIQkY9REiYhZbJjHenKLnPFOrN+3/AOoItNcW81p4uMQbd4eq8SqYcMwMDGAPpXg6J2UMvdivMZBMArEQQPi5zXOWzlOHe6jtDjQdG32hcZgBBBLuqoXQjesA7owo7E+YI5FMtG6WdS4Zi9sNcRXQhpCvusMpP4SUSSD8LHNOV6YGIJb0kKzDIPuwBHGLbCf7Pan9nQKuGBeARtbMeqSFHYlrTCR/OprEupgj1x6eb8URvXNXbvIFSwUAfdvLbmYBCoXaBEhQnB5B+Udbum1F3Utcf7tmPqe2AoB8vZACRzhcfzZ5ipezb2wEA9PEDHIg/mVtH6XDTvS6J7p22lLREbQzNwApIAJ4W0c90Ncn1Un8Udl0y3JkLpOkHBZ/VvVkKk44GDzEmwQe0/KnljQW1LMBG7dJPAV4kAdsXLZ/9tqt2i8Eam58Si2D/O0QPUAAFk8EDt8C1YdD4Atj+lulucIoUZ3Tltx/G3tzWezNPf8ABr/DDRnaJjC7R7CBAODx7B3H1sin+i6Tev8AwW2eedqkrn4gG+ED7y6OeCvtWq6Pw/prRlLSk/zPLt9ZeYqUArpHo/MmR9R9IzbQ+BL7wbjJb75O8zyfSuMkv+L8bVP6LwNYTNxnuH67FPGYXPYfiq1VCeI+tpprTu7BEQSze3YADuxMADuSK7x6bHHwcnmm/Jw1Ou0HTUNxhbsgFVkJLsTgAEAsx5PfE1KaPqaXlV0ZXRxKujBlYe4YV83eJvEFzqV+Y2oJFq2TARScs54k43HtAAwBLjoXXtT0x5suHQkl7DTBA5Ny3zbbPxg+0k8V3SS4RirPpdWmlqneD/GtjXiLbbboBLWHI3gCJZP51zyOO4FW21dDUM0dKIr0KKFCiKWKWgEiiiloQSlooIoBtS0tJUKFebiSCK9xRFAZl9qPTd+lLgS1hxcH0kBvy+H9KzzWeI1uWnFu0VYqC+F2Dhd088kfPNbt1/Qi4joR6biMp/MR/wBawBukfw95lctAJR4EDa3Ikz2NcMvanbEYScvaNuia5LKvvRnEhkCvsVWgo7N/N92xj2Me5p8Ndf8AND2UTTts2FlHa5dN4OxeZIOd4EwonJy409hbZJCAEgyBgcSyj5SlwR8xTlLLfhBMcE4BIiDPcEoh+jmvPLq/9UeiHS0vcyKv9OuXv6W4WMAqCZ2thIEmBhbYx/Y9prsvS7e6fiEEDdkQwgE+5HmIZ+vtVk6f4a1N7+jtNHAbbAiIHqaBwtvvylWXQfZvcaDddEHsJcx6sYgfiPc8D2rPdnno32YYbM8fTgIQgifVHzHqj5mGYf8At1L+G+l3bwa0EaSQyyO4ycH5CtS0HgfTWssGuHvuO1eSfhSPc8zyan9Lo7doRbREH9lQP1jmusME/wAmSWaNUkZPpvA2pLEBIXcYLQoGQYzkjcG4BwxqwdP+zqIN27HGLYJONsepsT6F/DyKv0UV0j0sFvk5vPJkFovCOltf1e8jvcJb/lwvb2qVuXFsrAAUdlUAD9BXrU6gIJP6VkP2lePSpbT6ZvvOLlxT/RDuiH+f3PbgZ47xilpHJtvY88cfae+mc2NKUa4rTcdl3Km3JtAA5MA7j+EcZys/4K8cWtesL93eAl7DGTjlrbfjX9xOR3ODdP1CpJaQR+IHIE52fP3BJ3flB7rpGB8xW8pgxZBuKlIEwHBlLgyYkQCIJ7aFH1Nauhq7RWQeBftMFzbZ1rBLhwuo+FH9hdHCN/a+E99vfTNR1MIvzOB7frQyxer9SWyjEsFABZmYwqqBJYn2FfPvjTxQ/UbwS3uFlT92kep2yDdce5HA7D5k0/8AtI8XHVu1i0T5KN62yPNde8fyKeAeSN38tVV+mlUljB5M/DBAhcAndP5HcADINU0jr5D6ciPUGG1gAskgcocyIYwYj+YQQC53iwNzfERCheNvYWWA2lBKkqQMyYOKa2bsQzmTyCD9C/luJG88OpA3e5zLTVaguxJwMkDsB7xxJjJ7mlWUE1DB/MB2MG3Ap6dp90gyK1r7PPtBu6i5b0uoU3LjelLyASY585Rj29Y98jvWXabStKqFLXHIVbcT8XbaR6gROQcfka3z7N/BK9Ntb7kNqbgG9uQgOfLU/Lue9GQuVsGBPNeqWKKhAopaKASloooBKWlooBtFLRRUARRFLS0Bw1NjeI4+dUTrf2enU3zclVUjPqgH3wFJnn2rQooFYnBS2ajJx0U/QfZ9YTNxi5/sgIO3fJ7e4qwaLouns/0dpAR+Ijc3+JpNSFLSOOEdIOcntiUUtFdDIlEUsUsUB5iuOpvhBJr1qbuwTWSfaZ46a0W0+nb70iLlwf1QInYn9sg/F2kRngEcvtH8eFGbT6Vpuk7blxTPl/7O3/tPcjjjnjM73S2S2HJA5JE4xwoP80Tg/KJmnXTLdtFZ3IOOZkAMMiP5viBBHzBMRXpG8xgz+nblEbMARvdoyWEkwDKGJxmpZpHDTdMbbvJKMIcZiF/mLR6Zx6hMd84ptf1ZcARt43RHqI4nHwjspJAjHYDprtXv9K4QE8YDmctiBJzmBPcDgc9NYEbnwvMdyOJWcHPbFVL7FnDyyP0n2kcT9MGtk+xtNXdtst31aNRtt75LBp+G0f5InBwMRHetfZ94IfqT+ZeGzTI2Ykb2xKoDwD3jHYVvWl0y2kVLahUUBVUYAA7UbI2UPxp9m1rVA3LAFu78hg/Uf9axvqHTbujueVqEaFMiDEEiA6N2IjHb/OvqWKifEHh6xrU23UB9j3H0NCJny/qru9if3IVS0YDOFxu9zXXTWwnrae20CdxnhlwQeODVv8Y/Z1e0RL2wblnnHxKPn8qs/wBlngYMRrdRb2rO7T2CSQP9qQfpj6zVbRqyV+y3wN/DKNVqVHnuJtpGLKH5dnMn6TWjxSxRUM2JXqkApaAKKKKAKKKKAKKWigG8URS0RUAUCliloBKKKKAKKWigCiKUURQCUsUUVQIVmqN468AWtapdBsugGGA5+Te4/er3SRQHyn1Ppd7Q3dl5BIMgOCbb+2ARIie9N9bq/M43RC/EQXJAxufG6OASJivpfxP4Xs662VuKCex7g/I1g/i3wXe0DGQXtHhwDj2DfOif2VMrmntKT6jgRIBgkZmCe4xA71efAfgy51O4Ll0FNMhyRjzCOyjifdorx4D8Ft1O75jJ5WmUjdtmGIgFUnuYye1b7otIllFt21CoohVGABR8gNJpUtIqW1CoohVAgAV2iiloQSilooBCs0ARxXqigCiiigCiiloBKWiihQooooAooooDjRRRUILRRRQBRFLQaAQUtFFAFFFLVAlLRQKAWKIoooApvq9FbugrcUMCIIIkH604oNAcNFo0sW1t2lCIoAVRwAK70ClNAJRQKWgCiiigCiilFAJRS0UKFFFFAFFFFAFFFFAFFFFAf//Z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24580" name="Picture 6" descr="https://encrypted-tbn3.gstatic.com/images?q=tbn:ANd9GcT65DqO4HzCVKdNLSY0JMEmacOM9GxgxozKtY7xSJLIdoWdM38ms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781175"/>
            <a:ext cx="3097213" cy="214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8" descr="http://www.cse.scu.edu/~tschwarz/coen180/LN/Images/4Mx1DRAM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1781175"/>
            <a:ext cx="4859338" cy="486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10" descr="http://eda360insider.files.wordpress.com/2011/08/micron-hmc-memory-die-photo.jpg?w=64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3798888"/>
            <a:ext cx="4430712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Words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Physical memory is organized in bytes, but CPUs often transfer data in units of &gt;1 byte.</a:t>
            </a:r>
          </a:p>
          <a:p>
            <a:pPr lvl="1"/>
            <a:r>
              <a:rPr lang="en-US" altLang="en-US"/>
              <a:t>This unit is known as a “word”.</a:t>
            </a:r>
          </a:p>
          <a:p>
            <a:pPr lvl="1"/>
            <a:r>
              <a:rPr lang="en-US" altLang="en-US"/>
              <a:t>1 byte in 8-bit machines (ATMega328P, Intel 8080), 2 bytes in 16 bit machines (Intel 80286),  4 bytes in 32-bit machines (Intel Xeon), 8 bytes in 64-bit machines (Intel Celeron)</a:t>
            </a:r>
          </a:p>
          <a:p>
            <a:r>
              <a:rPr lang="en-US" altLang="en-US"/>
              <a:t>How do we map multi-byte words to single-byte memory?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Endianness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998663"/>
            <a:ext cx="8501063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Alignment Issues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Data can be fetched across word boundaries.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r>
              <a:rPr lang="en-US" altLang="en-US"/>
              <a:t>E.g. fetching from address 1 in a 32-bit machine:</a:t>
            </a:r>
          </a:p>
          <a:p>
            <a:pPr lvl="2"/>
            <a:r>
              <a:rPr lang="en-US" altLang="en-US"/>
              <a:t>Bytes from addresses 0 to 3 are fetched.</a:t>
            </a:r>
          </a:p>
          <a:p>
            <a:pPr lvl="2"/>
            <a:r>
              <a:rPr lang="en-US" altLang="en-US"/>
              <a:t>Bytes from addresses 4 to 7 are fetched.</a:t>
            </a:r>
          </a:p>
          <a:p>
            <a:pPr lvl="2"/>
            <a:r>
              <a:rPr lang="en-US" altLang="en-US"/>
              <a:t>Bytes from addresses 0, 5 to 7 are discarded.</a:t>
            </a:r>
          </a:p>
          <a:p>
            <a:pPr lvl="2"/>
            <a:r>
              <a:rPr lang="en-US" altLang="en-US"/>
              <a:t>Bytes from addresses 1 to 3, 4 are merged.</a:t>
            </a:r>
          </a:p>
          <a:p>
            <a:pPr lvl="1"/>
            <a:r>
              <a:rPr lang="en-US" altLang="en-US"/>
              <a:t>SLOW!!</a:t>
            </a:r>
          </a:p>
        </p:txBody>
      </p:sp>
      <p:grpSp>
        <p:nvGrpSpPr>
          <p:cNvPr id="27651" name="Group 5"/>
          <p:cNvGrpSpPr>
            <a:grpSpLocks/>
          </p:cNvGrpSpPr>
          <p:nvPr/>
        </p:nvGrpSpPr>
        <p:grpSpPr bwMode="auto">
          <a:xfrm>
            <a:off x="1403350" y="2862263"/>
            <a:ext cx="5876925" cy="647700"/>
            <a:chOff x="1403623" y="2861990"/>
            <a:chExt cx="5876925" cy="648072"/>
          </a:xfrm>
        </p:grpSpPr>
        <p:pic>
          <p:nvPicPr>
            <p:cNvPr id="2765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23" y="2933998"/>
              <a:ext cx="5876925" cy="504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2124348" y="2861990"/>
              <a:ext cx="3167063" cy="648072"/>
            </a:xfrm>
            <a:prstGeom prst="rect">
              <a:avLst/>
            </a:prstGeom>
            <a:solidFill>
              <a:schemeClr val="tx2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10494</TotalTime>
  <Words>1981</Words>
  <Application>Microsoft Macintosh PowerPoint</Application>
  <PresentationFormat>Custom</PresentationFormat>
  <Paragraphs>217</Paragraphs>
  <Slides>37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Sylfaen</vt:lpstr>
      <vt:lpstr>Times</vt:lpstr>
      <vt:lpstr>Times New Roman</vt:lpstr>
      <vt:lpstr>Wingdings</vt:lpstr>
      <vt:lpstr>Blank</vt:lpstr>
      <vt:lpstr>PowerPoint Presentation</vt:lpstr>
      <vt:lpstr>Learning Objectives</vt:lpstr>
      <vt:lpstr>Introduction</vt:lpstr>
      <vt:lpstr>PHYSICAL MEMORY ORGANIZATION </vt:lpstr>
      <vt:lpstr>Physical Memory Organization</vt:lpstr>
      <vt:lpstr>Physical Memory Organization</vt:lpstr>
      <vt:lpstr>Words</vt:lpstr>
      <vt:lpstr>Endianness</vt:lpstr>
      <vt:lpstr>Alignment Issues</vt:lpstr>
      <vt:lpstr>Alignment Issues</vt:lpstr>
      <vt:lpstr>Alignment Issues</vt:lpstr>
      <vt:lpstr>MEMORY MANAGEMENT </vt:lpstr>
      <vt:lpstr>Memory Management</vt:lpstr>
      <vt:lpstr>Logical vs. Physical Addresses</vt:lpstr>
      <vt:lpstr>Multiple Program Systems</vt:lpstr>
      <vt:lpstr>Multiple Program Systems: Base and Limit Registers</vt:lpstr>
      <vt:lpstr>Multiple Program Systems: Base and Limit Registers</vt:lpstr>
      <vt:lpstr>Multiple Program Systems: Partitioning</vt:lpstr>
      <vt:lpstr>Partitioning Issues: Fragmentation</vt:lpstr>
      <vt:lpstr>Managing Memory within Processes</vt:lpstr>
      <vt:lpstr>Managing Memory within Processes</vt:lpstr>
      <vt:lpstr>Managing Memory within Processes</vt:lpstr>
      <vt:lpstr>Managing Free Memory</vt:lpstr>
      <vt:lpstr>Managing Free Memory</vt:lpstr>
      <vt:lpstr>Managing Free Memory</vt:lpstr>
      <vt:lpstr>Managing Free Memory Bit Maps</vt:lpstr>
      <vt:lpstr>Managing Free Memory Free/Allocated List</vt:lpstr>
      <vt:lpstr>Managing Free Memory Free/Allocated List</vt:lpstr>
      <vt:lpstr>Managing Free Memory Allocation Policies</vt:lpstr>
      <vt:lpstr>Managing Free Memory Allocation Policies</vt:lpstr>
      <vt:lpstr>Managing Free Memory Allocation Policies</vt:lpstr>
      <vt:lpstr>Managing Free Memory Allocation Policies</vt:lpstr>
      <vt:lpstr>Buddy Allocation (aka Quick Fit)</vt:lpstr>
      <vt:lpstr>Buddy Allocation</vt:lpstr>
      <vt:lpstr>Buddy Allocation</vt:lpstr>
      <vt:lpstr>Buddy Allocation</vt:lpstr>
      <vt:lpstr>Buddy Allocation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PowerPC</dc:creator>
  <cp:lastModifiedBy>Tan Keng Yan, Colin</cp:lastModifiedBy>
  <cp:revision>397</cp:revision>
  <cp:lastPrinted>2002-11-20T02:08:40Z</cp:lastPrinted>
  <dcterms:created xsi:type="dcterms:W3CDTF">2001-10-04T11:39:11Z</dcterms:created>
  <dcterms:modified xsi:type="dcterms:W3CDTF">2021-10-09T04:50:37Z</dcterms:modified>
</cp:coreProperties>
</file>