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3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2" r:id="rId45"/>
  </p:sldIdLst>
  <p:sldSz cx="10152063" cy="7596188"/>
  <p:notesSz cx="7099300" cy="10234613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>
          <p15:clr>
            <a:srgbClr val="A4A3A4"/>
          </p15:clr>
        </p15:guide>
        <p15:guide id="2" pos="32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003399"/>
    <a:srgbClr val="003300"/>
    <a:srgbClr val="FF66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0" autoAdjust="0"/>
    <p:restoredTop sz="94754" autoAdjust="0"/>
  </p:normalViewPr>
  <p:slideViewPr>
    <p:cSldViewPr>
      <p:cViewPr varScale="1">
        <p:scale>
          <a:sx n="89" d="100"/>
          <a:sy n="89" d="100"/>
        </p:scale>
        <p:origin x="1288" y="184"/>
      </p:cViewPr>
      <p:guideLst>
        <p:guide orient="horz" pos="1392"/>
        <p:guide pos="3216"/>
      </p:guideLst>
    </p:cSldViewPr>
  </p:slideViewPr>
  <p:outlineViewPr>
    <p:cViewPr>
      <p:scale>
        <a:sx n="33" d="100"/>
        <a:sy n="33" d="100"/>
      </p:scale>
      <p:origin x="18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1182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2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51" tIns="43576" rIns="87151" bIns="43576" numCol="1" anchor="t" anchorCtr="0" compatLnSpc="1">
            <a:prstTxWarp prst="textNoShape">
              <a:avLst/>
            </a:prstTxWarp>
          </a:bodyPr>
          <a:lstStyle>
            <a:lvl1pPr defTabSz="871538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088" y="0"/>
            <a:ext cx="3076672" cy="512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51" tIns="43576" rIns="87151" bIns="43576" numCol="1" anchor="t" anchorCtr="0" compatLnSpc="1">
            <a:prstTxWarp prst="textNoShape">
              <a:avLst/>
            </a:prstTxWarp>
          </a:bodyPr>
          <a:lstStyle>
            <a:lvl1pPr algn="r" defTabSz="871538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175"/>
            <a:ext cx="3076672" cy="512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51" tIns="43576" rIns="87151" bIns="43576" numCol="1" anchor="b" anchorCtr="0" compatLnSpc="1">
            <a:prstTxWarp prst="textNoShape">
              <a:avLst/>
            </a:prstTxWarp>
          </a:bodyPr>
          <a:lstStyle>
            <a:lvl1pPr defTabSz="871538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088" y="9720175"/>
            <a:ext cx="3076672" cy="512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51" tIns="43576" rIns="87151" bIns="43576" numCol="1" anchor="b" anchorCtr="0" compatLnSpc="1">
            <a:prstTxWarp prst="textNoShape">
              <a:avLst/>
            </a:prstTxWarp>
          </a:bodyPr>
          <a:lstStyle>
            <a:lvl1pPr algn="r" defTabSz="871538">
              <a:defRPr sz="1100"/>
            </a:lvl1pPr>
          </a:lstStyle>
          <a:p>
            <a:pPr>
              <a:defRPr/>
            </a:pPr>
            <a:fld id="{B79FDF3B-AB08-41BB-8186-0CEEB3EE48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9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2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51" tIns="43576" rIns="87151" bIns="43576" numCol="1" anchor="t" anchorCtr="0" compatLnSpc="1">
            <a:prstTxWarp prst="textNoShape">
              <a:avLst/>
            </a:prstTxWarp>
          </a:bodyPr>
          <a:lstStyle>
            <a:lvl1pPr defTabSz="871538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088" y="0"/>
            <a:ext cx="3076672" cy="512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51" tIns="43576" rIns="87151" bIns="43576" numCol="1" anchor="t" anchorCtr="0" compatLnSpc="1">
            <a:prstTxWarp prst="textNoShape">
              <a:avLst/>
            </a:prstTxWarp>
          </a:bodyPr>
          <a:lstStyle>
            <a:lvl1pPr algn="r" defTabSz="871538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4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5838" y="768350"/>
            <a:ext cx="5129212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39" y="4861781"/>
            <a:ext cx="5680364" cy="460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51" tIns="43576" rIns="87151" bIns="435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175"/>
            <a:ext cx="3076672" cy="512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51" tIns="43576" rIns="87151" bIns="43576" numCol="1" anchor="b" anchorCtr="0" compatLnSpc="1">
            <a:prstTxWarp prst="textNoShape">
              <a:avLst/>
            </a:prstTxWarp>
          </a:bodyPr>
          <a:lstStyle>
            <a:lvl1pPr defTabSz="871538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088" y="9720175"/>
            <a:ext cx="3076672" cy="512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51" tIns="43576" rIns="87151" bIns="43576" numCol="1" anchor="b" anchorCtr="0" compatLnSpc="1">
            <a:prstTxWarp prst="textNoShape">
              <a:avLst/>
            </a:prstTxWarp>
          </a:bodyPr>
          <a:lstStyle>
            <a:lvl1pPr algn="r" defTabSz="871538">
              <a:defRPr sz="1100"/>
            </a:lvl1pPr>
          </a:lstStyle>
          <a:p>
            <a:pPr>
              <a:defRPr/>
            </a:pPr>
            <a:fld id="{15699CD2-5174-493D-BBDA-C71B4E0A6B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2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SG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8715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8715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033D4750-6226-4EDA-AEE2-16B1E14FFDA7}" type="slidenum">
              <a:rPr lang="en-US" sz="1100" smtClean="0"/>
              <a:pPr/>
              <a:t>1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403753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35599D-BA16-413D-9AC0-822026BC911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15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35599D-BA16-413D-9AC0-822026BC911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33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35599D-BA16-413D-9AC0-822026BC911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14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0"/>
            <a:ext cx="10152063" cy="5486400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SG"/>
          </a:p>
        </p:txBody>
      </p:sp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0" y="7315200"/>
            <a:ext cx="10152063" cy="280988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SG"/>
          </a:p>
        </p:txBody>
      </p:sp>
      <p:pic>
        <p:nvPicPr>
          <p:cNvPr id="5" name="Picture 1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5757863"/>
            <a:ext cx="2573338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524000"/>
            <a:ext cx="8991600" cy="1752600"/>
          </a:xfrm>
        </p:spPr>
        <p:txBody>
          <a:bodyPr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6607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DD1D4-34C1-4403-8A4A-CFF24930C9D0}" type="slidenum">
              <a:rPr lang="en-GB"/>
              <a:pPr>
                <a:defRPr/>
              </a:pPr>
              <a:t>‹#›</a:t>
            </a:fld>
            <a:endParaRPr lang="en-GB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72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3425" y="914400"/>
            <a:ext cx="2155825" cy="59801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914400"/>
            <a:ext cx="6319837" cy="59801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92E94-FB39-4DB6-8A6F-598CBDE14CA1}" type="slidenum">
              <a:rPr lang="en-GB"/>
              <a:pPr>
                <a:defRPr/>
              </a:pPr>
              <a:t>‹#›</a:t>
            </a:fld>
            <a:endParaRPr lang="en-GB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373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405" y="337608"/>
            <a:ext cx="8629254" cy="7596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1405" y="1350433"/>
            <a:ext cx="4230026" cy="57393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0632" y="1350433"/>
            <a:ext cx="4230026" cy="57393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Operating Systems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68622" y="7174178"/>
            <a:ext cx="3214820" cy="422010"/>
          </a:xfrm>
          <a:prstGeom prst="rect">
            <a:avLst/>
          </a:prstGeom>
          <a:ln/>
        </p:spPr>
        <p:txBody>
          <a:bodyPr lIns="101416" tIns="50708" rIns="101416" bIns="50708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0BEDEE-1F59-4C4D-BEB4-B02654DE57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30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ABF37-B3DF-4997-9D8B-ECF200EBF81F}" type="slidenum">
              <a:rPr lang="en-GB"/>
              <a:pPr>
                <a:defRPr/>
              </a:pPr>
              <a:t>‹#›</a:t>
            </a:fld>
            <a:endParaRPr lang="en-GB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057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688" y="4881563"/>
            <a:ext cx="8629650" cy="15081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688" y="3219450"/>
            <a:ext cx="8629650" cy="166211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89786-701C-4658-8773-7704D145ECB6}" type="slidenum">
              <a:rPr lang="en-GB"/>
              <a:pPr>
                <a:defRPr/>
              </a:pPr>
              <a:t>‹#›</a:t>
            </a:fld>
            <a:endParaRPr lang="en-GB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46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2193925"/>
            <a:ext cx="4237037" cy="4700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00625" y="2193925"/>
            <a:ext cx="4238625" cy="4700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17F263-5213-489A-A15A-9AE9C230DF1D}" type="slidenum">
              <a:rPr lang="en-GB"/>
              <a:pPr>
                <a:defRPr/>
              </a:pPr>
              <a:t>‹#›</a:t>
            </a:fld>
            <a:endParaRPr lang="en-GB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14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36063" cy="12652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0213"/>
            <a:ext cx="4484688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08238"/>
            <a:ext cx="4484688" cy="43767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7788" y="1700213"/>
            <a:ext cx="4486275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7788" y="2408238"/>
            <a:ext cx="4486275" cy="43767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9D77D8-3277-4F29-88B3-47213371898A}" type="slidenum">
              <a:rPr lang="en-GB"/>
              <a:pPr>
                <a:defRPr/>
              </a:pPr>
              <a:t>‹#›</a:t>
            </a:fld>
            <a:endParaRPr lang="en-GB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71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6883C5-2311-485D-B60C-EFF575662F0C}" type="slidenum">
              <a:rPr lang="en-GB"/>
              <a:pPr>
                <a:defRPr/>
              </a:pPr>
              <a:t>‹#›</a:t>
            </a:fld>
            <a:endParaRPr lang="en-GB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83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D901CE-A60B-469E-816E-3E893103C751}" type="slidenum">
              <a:rPr lang="en-GB"/>
              <a:pPr>
                <a:defRPr/>
              </a:pPr>
              <a:t>‹#›</a:t>
            </a:fld>
            <a:endParaRPr lang="en-GB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02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0100" cy="12858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0" y="303213"/>
            <a:ext cx="5675313" cy="64817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89088"/>
            <a:ext cx="3340100" cy="51958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C6AD5E-3442-4F62-863F-F76FA9B92BB2}" type="slidenum">
              <a:rPr lang="en-GB"/>
              <a:pPr>
                <a:defRPr/>
              </a:pPr>
              <a:t>‹#›</a:t>
            </a:fld>
            <a:endParaRPr lang="en-GB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37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138" y="5318125"/>
            <a:ext cx="6091237" cy="6270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9138" y="679450"/>
            <a:ext cx="6091237" cy="45577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S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9138" y="5945188"/>
            <a:ext cx="6091237" cy="8921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BDF623-CAD0-4BBA-A017-9AB7F7FC08D6}" type="slidenum">
              <a:rPr lang="en-GB"/>
              <a:pPr>
                <a:defRPr/>
              </a:pPr>
              <a:t>‹#›</a:t>
            </a:fld>
            <a:endParaRPr lang="en-GB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711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914400"/>
            <a:ext cx="7237412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384" tIns="50691" rIns="101384" bIns="5069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2193925"/>
            <a:ext cx="8628062" cy="470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1188" y="7016750"/>
            <a:ext cx="2114550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3399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7016750"/>
            <a:ext cx="2114550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003399"/>
                </a:solidFill>
              </a:defRPr>
            </a:lvl1pPr>
          </a:lstStyle>
          <a:p>
            <a:pPr>
              <a:defRPr/>
            </a:pPr>
            <a:fld id="{8EC0A60B-C7C9-4409-9D82-9DD10EFAA7CB}" type="slidenum">
              <a:rPr lang="en-GB"/>
              <a:pPr>
                <a:defRPr/>
              </a:pPr>
              <a:t>‹#›</a:t>
            </a:fld>
            <a:endParaRPr lang="en-GB" sz="1600"/>
          </a:p>
        </p:txBody>
      </p:sp>
      <p:sp>
        <p:nvSpPr>
          <p:cNvPr id="2" name="Rectangle 7"/>
          <p:cNvSpPr>
            <a:spLocks noChangeArrowheads="1"/>
          </p:cNvSpPr>
          <p:nvPr userDrawn="1"/>
        </p:nvSpPr>
        <p:spPr bwMode="auto">
          <a:xfrm>
            <a:off x="0" y="7312025"/>
            <a:ext cx="10152063" cy="280988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SG"/>
          </a:p>
        </p:txBody>
      </p:sp>
      <p:sp>
        <p:nvSpPr>
          <p:cNvPr id="1031" name="Rectangle 8"/>
          <p:cNvSpPr>
            <a:spLocks noChangeArrowheads="1"/>
          </p:cNvSpPr>
          <p:nvPr userDrawn="1"/>
        </p:nvSpPr>
        <p:spPr bwMode="auto">
          <a:xfrm>
            <a:off x="0" y="0"/>
            <a:ext cx="10152063" cy="280988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SG"/>
          </a:p>
        </p:txBody>
      </p:sp>
      <p:sp>
        <p:nvSpPr>
          <p:cNvPr id="1032" name="Text Box 11"/>
          <p:cNvSpPr txBox="1">
            <a:spLocks noChangeArrowheads="1"/>
          </p:cNvSpPr>
          <p:nvPr userDrawn="1"/>
        </p:nvSpPr>
        <p:spPr bwMode="auto">
          <a:xfrm>
            <a:off x="611188" y="358775"/>
            <a:ext cx="7239000" cy="3238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500" dirty="0">
                <a:solidFill>
                  <a:srgbClr val="003399"/>
                </a:solidFill>
                <a:latin typeface="Times New Roman" pitchFamily="18" charset="0"/>
              </a:rPr>
              <a:t>Lecture 17: File Systems				Page: </a:t>
            </a:r>
            <a:fld id="{3EC3A8E0-5A2A-40B6-847F-F5167E40D841}" type="slidenum">
              <a:rPr lang="en-US" sz="1500" smtClean="0">
                <a:solidFill>
                  <a:srgbClr val="003399"/>
                </a:solidFill>
                <a:latin typeface="Times New Roman" pitchFamily="18" charset="0"/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en-GB" sz="1500" dirty="0">
              <a:solidFill>
                <a:srgbClr val="003399"/>
              </a:solidFill>
              <a:latin typeface="Times New Roman" pitchFamily="18" charset="0"/>
            </a:endParaRPr>
          </a:p>
        </p:txBody>
      </p:sp>
      <p:pic>
        <p:nvPicPr>
          <p:cNvPr id="1033" name="Picture 15" descr="full colour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0" y="414338"/>
            <a:ext cx="1152525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97" r:id="rId1"/>
    <p:sldLayoutId id="2147484398" r:id="rId2"/>
    <p:sldLayoutId id="2147484399" r:id="rId3"/>
    <p:sldLayoutId id="2147484400" r:id="rId4"/>
    <p:sldLayoutId id="2147484401" r:id="rId5"/>
    <p:sldLayoutId id="2147484402" r:id="rId6"/>
    <p:sldLayoutId id="2147484403" r:id="rId7"/>
    <p:sldLayoutId id="2147484404" r:id="rId8"/>
    <p:sldLayoutId id="2147484405" r:id="rId9"/>
    <p:sldLayoutId id="2147484406" r:id="rId10"/>
    <p:sldLayoutId id="2147484407" r:id="rId11"/>
    <p:sldLayoutId id="2147484408" r:id="rId12"/>
  </p:sldLayoutIdLst>
  <p:txStyles>
    <p:titleStyle>
      <a:lvl1pPr algn="l" defTabSz="1014413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+mj-lt"/>
          <a:ea typeface="+mj-ea"/>
          <a:cs typeface="+mj-cs"/>
        </a:defRPr>
      </a:lvl1pPr>
      <a:lvl2pPr algn="l" defTabSz="1014413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Times New Roman" pitchFamily="18" charset="0"/>
        </a:defRPr>
      </a:lvl2pPr>
      <a:lvl3pPr algn="l" defTabSz="1014413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Times New Roman" pitchFamily="18" charset="0"/>
        </a:defRPr>
      </a:lvl3pPr>
      <a:lvl4pPr algn="l" defTabSz="1014413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Times New Roman" pitchFamily="18" charset="0"/>
        </a:defRPr>
      </a:lvl4pPr>
      <a:lvl5pPr algn="l" defTabSz="1014413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Times New Roman" pitchFamily="18" charset="0"/>
        </a:defRPr>
      </a:lvl5pPr>
      <a:lvl6pPr marL="457200" algn="l" defTabSz="1014413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Times New Roman" pitchFamily="18" charset="0"/>
        </a:defRPr>
      </a:lvl6pPr>
      <a:lvl7pPr marL="914400" algn="l" defTabSz="1014413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Times New Roman" pitchFamily="18" charset="0"/>
        </a:defRPr>
      </a:lvl7pPr>
      <a:lvl8pPr marL="1371600" algn="l" defTabSz="1014413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Times New Roman" pitchFamily="18" charset="0"/>
        </a:defRPr>
      </a:lvl8pPr>
      <a:lvl9pPr marL="1828800" algn="l" defTabSz="1014413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Times New Roman" pitchFamily="18" charset="0"/>
        </a:defRPr>
      </a:lvl9pPr>
    </p:titleStyle>
    <p:bodyStyle>
      <a:lvl1pPr marL="342900" indent="-342900" algn="l" defTabSz="1014413" rtl="0" eaLnBrk="0" fontAlgn="base" hangingPunct="0">
        <a:spcBef>
          <a:spcPct val="20000"/>
        </a:spcBef>
        <a:spcAft>
          <a:spcPct val="0"/>
        </a:spcAft>
        <a:buChar char="•"/>
        <a:defRPr sz="2500" b="1">
          <a:solidFill>
            <a:srgbClr val="003399"/>
          </a:solidFill>
          <a:latin typeface="+mn-lt"/>
          <a:ea typeface="+mn-ea"/>
          <a:cs typeface="+mn-cs"/>
        </a:defRPr>
      </a:lvl1pPr>
      <a:lvl2pPr marL="374650" indent="6350" algn="l" defTabSz="1014413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600">
          <a:solidFill>
            <a:srgbClr val="003399"/>
          </a:solidFill>
          <a:latin typeface="+mn-lt"/>
        </a:defRPr>
      </a:lvl2pPr>
      <a:lvl3pPr marL="755650" indent="158750" algn="l" defTabSz="1014413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sz="2200" b="1">
          <a:solidFill>
            <a:srgbClr val="FF6600"/>
          </a:solidFill>
          <a:latin typeface="+mn-lt"/>
        </a:defRPr>
      </a:lvl3pPr>
      <a:lvl4pPr marL="1143000" indent="6350" algn="l" defTabSz="1014413" rtl="0" eaLnBrk="0" fontAlgn="base" hangingPunct="0">
        <a:spcBef>
          <a:spcPct val="20000"/>
        </a:spcBef>
        <a:spcAft>
          <a:spcPct val="0"/>
        </a:spcAft>
        <a:buChar char="–"/>
        <a:defRPr sz="2200" i="1">
          <a:solidFill>
            <a:srgbClr val="003399"/>
          </a:solidFill>
          <a:latin typeface="+mn-lt"/>
        </a:defRPr>
      </a:lvl4pPr>
      <a:lvl5pPr marL="1524000" indent="3048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3399"/>
          </a:solidFill>
          <a:latin typeface="+mn-lt"/>
        </a:defRPr>
      </a:lvl5pPr>
      <a:lvl6pPr marL="1981200" algn="l" defTabSz="1014413" rtl="0" fontAlgn="base">
        <a:spcBef>
          <a:spcPct val="20000"/>
        </a:spcBef>
        <a:spcAft>
          <a:spcPct val="0"/>
        </a:spcAft>
        <a:defRPr sz="2000">
          <a:solidFill>
            <a:srgbClr val="003399"/>
          </a:solidFill>
          <a:latin typeface="+mn-lt"/>
        </a:defRPr>
      </a:lvl6pPr>
      <a:lvl7pPr marL="2438400" algn="l" defTabSz="1014413" rtl="0" fontAlgn="base">
        <a:spcBef>
          <a:spcPct val="20000"/>
        </a:spcBef>
        <a:spcAft>
          <a:spcPct val="0"/>
        </a:spcAft>
        <a:defRPr sz="2000">
          <a:solidFill>
            <a:srgbClr val="003399"/>
          </a:solidFill>
          <a:latin typeface="+mn-lt"/>
        </a:defRPr>
      </a:lvl7pPr>
      <a:lvl8pPr marL="2895600" algn="l" defTabSz="1014413" rtl="0" fontAlgn="base">
        <a:spcBef>
          <a:spcPct val="20000"/>
        </a:spcBef>
        <a:spcAft>
          <a:spcPct val="0"/>
        </a:spcAft>
        <a:defRPr sz="2000">
          <a:solidFill>
            <a:srgbClr val="003399"/>
          </a:solidFill>
          <a:latin typeface="+mn-lt"/>
        </a:defRPr>
      </a:lvl8pPr>
      <a:lvl9pPr marL="3352800" algn="l" defTabSz="1014413" rtl="0" fontAlgn="base">
        <a:spcBef>
          <a:spcPct val="20000"/>
        </a:spcBef>
        <a:spcAft>
          <a:spcPct val="0"/>
        </a:spcAft>
        <a:defRPr sz="2000">
          <a:solidFill>
            <a:srgbClr val="0033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olintan@nus.edu.s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7"/>
          <p:cNvSpPr>
            <a:spLocks noChangeArrowheads="1"/>
          </p:cNvSpPr>
          <p:nvPr/>
        </p:nvSpPr>
        <p:spPr bwMode="auto">
          <a:xfrm>
            <a:off x="0" y="0"/>
            <a:ext cx="10152063" cy="54864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3315" name="Text Box 18"/>
          <p:cNvSpPr txBox="1">
            <a:spLocks noChangeArrowheads="1"/>
          </p:cNvSpPr>
          <p:nvPr/>
        </p:nvSpPr>
        <p:spPr bwMode="auto">
          <a:xfrm>
            <a:off x="792163" y="269875"/>
            <a:ext cx="8580437" cy="6170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400" dirty="0">
                <a:solidFill>
                  <a:schemeClr val="bg1"/>
                </a:solidFill>
                <a:latin typeface="Times New Roman" pitchFamily="18" charset="0"/>
              </a:rPr>
              <a:t>IT5002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4400" dirty="0">
                <a:solidFill>
                  <a:schemeClr val="bg1"/>
                </a:solidFill>
                <a:latin typeface="Times New Roman" pitchFamily="18" charset="0"/>
              </a:rPr>
              <a:t>Computer Systems and Applications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4400" dirty="0">
                <a:solidFill>
                  <a:schemeClr val="bg1"/>
                </a:solidFill>
                <a:latin typeface="Times New Roman" pitchFamily="18" charset="0"/>
              </a:rPr>
              <a:t>Lecture 17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4400" dirty="0">
                <a:solidFill>
                  <a:schemeClr val="bg1"/>
                </a:solidFill>
                <a:latin typeface="Times New Roman" pitchFamily="18" charset="0"/>
              </a:rPr>
              <a:t>File Systems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4800" dirty="0">
                <a:solidFill>
                  <a:schemeClr val="bg1"/>
                </a:solidFill>
                <a:latin typeface="Times New Roman" pitchFamily="18" charset="0"/>
                <a:hlinkClick r:id="rId3"/>
              </a:rPr>
              <a:t>colintan@nus.edu.sg</a:t>
            </a:r>
            <a:endParaRPr lang="en-US" sz="4800" dirty="0">
              <a:solidFill>
                <a:schemeClr val="bg1"/>
              </a:solidFill>
              <a:latin typeface="Times New Roman" pitchFamily="18" charset="0"/>
            </a:endParaRPr>
          </a:p>
          <a:p>
            <a:pPr algn="ctr" eaLnBrk="1" hangingPunct="1">
              <a:spcBef>
                <a:spcPct val="50000"/>
              </a:spcBef>
            </a:pPr>
            <a:endParaRPr lang="en-GB" sz="5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3316" name="Rectangle 19"/>
          <p:cNvSpPr>
            <a:spLocks noChangeArrowheads="1"/>
          </p:cNvSpPr>
          <p:nvPr/>
        </p:nvSpPr>
        <p:spPr bwMode="auto">
          <a:xfrm>
            <a:off x="0" y="7315200"/>
            <a:ext cx="10152063" cy="280988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SG"/>
          </a:p>
        </p:txBody>
      </p:sp>
      <p:pic>
        <p:nvPicPr>
          <p:cNvPr id="13317" name="Picture 22" descr="full colou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5670550"/>
            <a:ext cx="2376487" cy="152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Directories</a:t>
            </a:r>
            <a:endParaRPr lang="en-SG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85800" y="1853878"/>
            <a:ext cx="7772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>
            <a:lvl1pPr marL="342900" indent="-3429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5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74650" indent="635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600">
                <a:solidFill>
                  <a:srgbClr val="003399"/>
                </a:solidFill>
                <a:latin typeface="+mn-lt"/>
              </a:defRPr>
            </a:lvl2pPr>
            <a:lvl3pPr marL="755650" indent="15875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2200" b="1">
                <a:solidFill>
                  <a:srgbClr val="FF6600"/>
                </a:solidFill>
                <a:latin typeface="+mn-lt"/>
              </a:defRPr>
            </a:lvl3pPr>
            <a:lvl4pPr marL="1143000" indent="635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200" i="1">
                <a:solidFill>
                  <a:srgbClr val="003399"/>
                </a:solidFill>
                <a:latin typeface="+mn-lt"/>
              </a:defRPr>
            </a:lvl4pPr>
            <a:lvl5pPr marL="1524000" indent="3048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  <a:latin typeface="+mn-lt"/>
              </a:defRPr>
            </a:lvl5pPr>
            <a:lvl6pPr marL="1981200" algn="l" defTabSz="1014413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  <a:latin typeface="+mn-lt"/>
              </a:defRPr>
            </a:lvl6pPr>
            <a:lvl7pPr marL="2438400" algn="l" defTabSz="1014413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  <a:latin typeface="+mn-lt"/>
              </a:defRPr>
            </a:lvl7pPr>
            <a:lvl8pPr marL="2895600" algn="l" defTabSz="1014413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  <a:latin typeface="+mn-lt"/>
              </a:defRPr>
            </a:lvl8pPr>
            <a:lvl9pPr marL="3352800" algn="l" defTabSz="1014413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  <a:latin typeface="+mn-lt"/>
              </a:defRPr>
            </a:lvl9pPr>
          </a:lstStyle>
          <a:p>
            <a:r>
              <a:rPr lang="en-US" sz="2400" kern="0">
                <a:solidFill>
                  <a:schemeClr val="accent6"/>
                </a:solidFill>
              </a:rPr>
              <a:t>How to uniquely name a file in the hierarchy?</a:t>
            </a:r>
          </a:p>
          <a:p>
            <a:r>
              <a:rPr lang="en-US" sz="2400" kern="0">
                <a:solidFill>
                  <a:schemeClr val="accent6"/>
                </a:solidFill>
              </a:rPr>
              <a:t>Path names</a:t>
            </a:r>
          </a:p>
          <a:p>
            <a:pPr lvl="1"/>
            <a:r>
              <a:rPr lang="en-US" sz="2400" kern="0">
                <a:solidFill>
                  <a:schemeClr val="accent6"/>
                </a:solidFill>
              </a:rPr>
              <a:t>Concatenated local names with delimiter: </a:t>
            </a:r>
          </a:p>
          <a:p>
            <a:pPr lvl="2">
              <a:buFontTx/>
              <a:buNone/>
            </a:pPr>
            <a:r>
              <a:rPr lang="en-US" kern="0">
                <a:solidFill>
                  <a:schemeClr val="accent6"/>
                </a:solidFill>
              </a:rPr>
              <a:t>   ( </a:t>
            </a:r>
            <a:r>
              <a:rPr lang="en-US" kern="0">
                <a:solidFill>
                  <a:schemeClr val="accent6"/>
                </a:solidFill>
                <a:latin typeface="Courier New" pitchFamily="49" charset="0"/>
              </a:rPr>
              <a:t>.</a:t>
            </a:r>
            <a:r>
              <a:rPr lang="en-US" kern="0">
                <a:solidFill>
                  <a:schemeClr val="accent6"/>
                </a:solidFill>
              </a:rPr>
              <a:t>  or  </a:t>
            </a:r>
            <a:r>
              <a:rPr lang="en-US" kern="0">
                <a:solidFill>
                  <a:schemeClr val="accent6"/>
                </a:solidFill>
                <a:latin typeface="Courier New" pitchFamily="49" charset="0"/>
              </a:rPr>
              <a:t>/</a:t>
            </a:r>
            <a:r>
              <a:rPr lang="en-US" kern="0">
                <a:solidFill>
                  <a:schemeClr val="accent6"/>
                </a:solidFill>
              </a:rPr>
              <a:t>  or  </a:t>
            </a:r>
            <a:r>
              <a:rPr lang="en-US" kern="0">
                <a:solidFill>
                  <a:schemeClr val="accent6"/>
                </a:solidFill>
                <a:latin typeface="Courier New" pitchFamily="49" charset="0"/>
              </a:rPr>
              <a:t>\</a:t>
            </a:r>
            <a:r>
              <a:rPr lang="en-US" kern="0">
                <a:solidFill>
                  <a:schemeClr val="accent6"/>
                </a:solidFill>
              </a:rPr>
              <a:t> )</a:t>
            </a:r>
          </a:p>
          <a:p>
            <a:pPr lvl="1"/>
            <a:r>
              <a:rPr lang="en-US" sz="2400" b="1" kern="0">
                <a:solidFill>
                  <a:schemeClr val="accent6"/>
                </a:solidFill>
              </a:rPr>
              <a:t>Absolute</a:t>
            </a:r>
            <a:r>
              <a:rPr lang="en-US" sz="2400" kern="0">
                <a:solidFill>
                  <a:schemeClr val="accent6"/>
                </a:solidFill>
              </a:rPr>
              <a:t> path name: start with root</a:t>
            </a:r>
            <a:br>
              <a:rPr lang="en-US" sz="2400" kern="0">
                <a:solidFill>
                  <a:schemeClr val="accent6"/>
                </a:solidFill>
              </a:rPr>
            </a:br>
            <a:r>
              <a:rPr lang="en-US" sz="2400" kern="0">
                <a:solidFill>
                  <a:schemeClr val="accent6"/>
                </a:solidFill>
              </a:rPr>
              <a:t>     (</a:t>
            </a:r>
            <a:r>
              <a:rPr lang="en-US" sz="2400" b="1" kern="0">
                <a:solidFill>
                  <a:schemeClr val="accent6"/>
                </a:solidFill>
                <a:latin typeface="Courier New" pitchFamily="49" charset="0"/>
              </a:rPr>
              <a:t>/</a:t>
            </a:r>
            <a:r>
              <a:rPr lang="en-US" sz="2400" kern="0">
                <a:solidFill>
                  <a:schemeClr val="accent6"/>
                </a:solidFill>
              </a:rPr>
              <a:t>)</a:t>
            </a:r>
          </a:p>
          <a:p>
            <a:pPr lvl="1"/>
            <a:r>
              <a:rPr lang="en-US" sz="2400" b="1" kern="0">
                <a:solidFill>
                  <a:schemeClr val="accent6"/>
                </a:solidFill>
              </a:rPr>
              <a:t>Relative</a:t>
            </a:r>
            <a:r>
              <a:rPr lang="en-US" sz="2400" kern="0">
                <a:solidFill>
                  <a:schemeClr val="accent6"/>
                </a:solidFill>
              </a:rPr>
              <a:t> path name: Start with current directory</a:t>
            </a:r>
            <a:br>
              <a:rPr lang="en-US" sz="2400" kern="0">
                <a:solidFill>
                  <a:schemeClr val="accent6"/>
                </a:solidFill>
              </a:rPr>
            </a:br>
            <a:r>
              <a:rPr lang="en-US" sz="2400" kern="0">
                <a:solidFill>
                  <a:schemeClr val="accent6"/>
                </a:solidFill>
              </a:rPr>
              <a:t>     (</a:t>
            </a:r>
            <a:r>
              <a:rPr lang="en-US" sz="2400" b="1" kern="0">
                <a:solidFill>
                  <a:schemeClr val="accent6"/>
                </a:solidFill>
                <a:latin typeface="Courier New" pitchFamily="49" charset="0"/>
              </a:rPr>
              <a:t>.</a:t>
            </a:r>
            <a:r>
              <a:rPr lang="en-US" sz="2400" kern="0">
                <a:solidFill>
                  <a:schemeClr val="accent6"/>
                </a:solidFill>
              </a:rPr>
              <a:t>)</a:t>
            </a:r>
          </a:p>
          <a:p>
            <a:pPr lvl="1"/>
            <a:r>
              <a:rPr lang="en-US" sz="2400" kern="0">
                <a:solidFill>
                  <a:schemeClr val="accent6"/>
                </a:solidFill>
              </a:rPr>
              <a:t>Notation to move upward in hierarchy</a:t>
            </a:r>
            <a:br>
              <a:rPr lang="en-US" sz="2400" kern="0">
                <a:solidFill>
                  <a:schemeClr val="accent6"/>
                </a:solidFill>
              </a:rPr>
            </a:br>
            <a:r>
              <a:rPr lang="en-US" sz="2400" kern="0">
                <a:solidFill>
                  <a:schemeClr val="accent6"/>
                </a:solidFill>
              </a:rPr>
              <a:t>     (</a:t>
            </a:r>
            <a:r>
              <a:rPr lang="en-US" sz="2400" b="1" kern="0">
                <a:solidFill>
                  <a:schemeClr val="accent6"/>
                </a:solidFill>
                <a:latin typeface="Courier New" pitchFamily="49" charset="0"/>
              </a:rPr>
              <a:t>..</a:t>
            </a:r>
            <a:r>
              <a:rPr lang="en-US" sz="2400" kern="0">
                <a:solidFill>
                  <a:schemeClr val="accent6"/>
                </a:solidFill>
              </a:rPr>
              <a:t>)</a:t>
            </a:r>
            <a:endParaRPr lang="en-US" sz="2400" kern="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250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983" y="1988283"/>
            <a:ext cx="5423480" cy="525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824006" indent="-316925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267701" indent="-25354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774782" indent="-25354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281862" indent="-25354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788943" indent="-2535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296023" indent="-2535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803104" indent="-2535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310184" indent="-2535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</a:rPr>
              <a:t>Operating Systems</a:t>
            </a:r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75645" y="7174178"/>
            <a:ext cx="2115013" cy="422010"/>
          </a:xfrm>
          <a:prstGeom prst="rect">
            <a:avLst/>
          </a:prstGeom>
          <a:noFill/>
        </p:spPr>
        <p:txBody>
          <a:bodyPr lIns="101416" tIns="50708" rIns="101416" bIns="50708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824006" indent="-316925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267701" indent="-25354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774782" indent="-25354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281862" indent="-25354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788943" indent="-2535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296023" indent="-2535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803104" indent="-2535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310184" indent="-2535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BBC948C-1933-46F7-89DB-C7CD41046BE3}" type="slidenum">
              <a:rPr lang="en-US" smtClean="0">
                <a:solidFill>
                  <a:schemeClr val="accent2"/>
                </a:solidFill>
              </a:rPr>
              <a:pPr/>
              <a:t>11</a:t>
            </a:fld>
            <a:endParaRPr lang="en-US">
              <a:solidFill>
                <a:schemeClr val="accent2"/>
              </a:solidFill>
            </a:endParaRPr>
          </a:p>
        </p:txBody>
      </p:sp>
      <p:sp>
        <p:nvSpPr>
          <p:cNvPr id="174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Operations on File Directories</a:t>
            </a:r>
          </a:p>
        </p:txBody>
      </p:sp>
      <p:sp>
        <p:nvSpPr>
          <p:cNvPr id="174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7603" y="1925885"/>
            <a:ext cx="3848348" cy="516388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700" dirty="0">
                <a:solidFill>
                  <a:srgbClr val="3333CC"/>
                </a:solidFill>
              </a:rPr>
              <a:t>GUI </a:t>
            </a:r>
            <a:r>
              <a:rPr lang="en-US" sz="2700" dirty="0" err="1">
                <a:solidFill>
                  <a:srgbClr val="3333CC"/>
                </a:solidFill>
              </a:rPr>
              <a:t>vs</a:t>
            </a:r>
            <a:r>
              <a:rPr lang="en-US" sz="2700" dirty="0">
                <a:solidFill>
                  <a:srgbClr val="3333CC"/>
                </a:solidFill>
              </a:rPr>
              <a:t> commands</a:t>
            </a:r>
            <a:endParaRPr lang="en-US" sz="3100" dirty="0"/>
          </a:p>
          <a:p>
            <a:pPr marL="404960" lvl="1">
              <a:lnSpc>
                <a:spcPct val="90000"/>
              </a:lnSpc>
            </a:pPr>
            <a:r>
              <a:rPr lang="en-US" sz="2400" dirty="0"/>
              <a:t>Create/delete</a:t>
            </a:r>
          </a:p>
          <a:p>
            <a:pPr marL="404960" lvl="1">
              <a:lnSpc>
                <a:spcPct val="90000"/>
              </a:lnSpc>
            </a:pPr>
            <a:r>
              <a:rPr lang="en-US" sz="2400" dirty="0"/>
              <a:t>List: sorting, wild cards, recursion, information shown</a:t>
            </a:r>
          </a:p>
          <a:p>
            <a:pPr marL="404960" lvl="1">
              <a:lnSpc>
                <a:spcPct val="90000"/>
              </a:lnSpc>
            </a:pPr>
            <a:r>
              <a:rPr lang="en-US" sz="2400" dirty="0"/>
              <a:t>Change (current, working) directory</a:t>
            </a:r>
          </a:p>
          <a:p>
            <a:pPr marL="404960" lvl="1">
              <a:lnSpc>
                <a:spcPct val="90000"/>
              </a:lnSpc>
            </a:pPr>
            <a:r>
              <a:rPr lang="en-US" sz="2400" dirty="0"/>
              <a:t>Move</a:t>
            </a:r>
          </a:p>
          <a:p>
            <a:pPr marL="404960" lvl="1">
              <a:lnSpc>
                <a:spcPct val="90000"/>
              </a:lnSpc>
            </a:pPr>
            <a:r>
              <a:rPr lang="en-US" sz="2400" dirty="0"/>
              <a:t>Rename</a:t>
            </a:r>
          </a:p>
          <a:p>
            <a:pPr marL="404960" lvl="1">
              <a:lnSpc>
                <a:spcPct val="90000"/>
              </a:lnSpc>
            </a:pPr>
            <a:r>
              <a:rPr lang="en-US" sz="2400" dirty="0"/>
              <a:t>Change protection</a:t>
            </a:r>
          </a:p>
          <a:p>
            <a:pPr marL="404960" lvl="1">
              <a:lnSpc>
                <a:spcPct val="90000"/>
              </a:lnSpc>
            </a:pPr>
            <a:r>
              <a:rPr lang="en-US" sz="2400" dirty="0"/>
              <a:t>Create/delete link (symbolic)</a:t>
            </a:r>
          </a:p>
          <a:p>
            <a:pPr marL="404960" lvl="1">
              <a:lnSpc>
                <a:spcPct val="90000"/>
              </a:lnSpc>
            </a:pPr>
            <a:r>
              <a:rPr lang="en-US" sz="2400" dirty="0"/>
              <a:t>Find/search routines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7186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679" y="5007272"/>
            <a:ext cx="6249864" cy="2247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824006" indent="-316925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267701" indent="-25354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774782" indent="-25354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281862" indent="-25354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788943" indent="-2535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296023" indent="-2535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803104" indent="-2535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310184" indent="-2535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</a:rPr>
              <a:t>Operating Systems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75645" y="7174178"/>
            <a:ext cx="2115013" cy="422010"/>
          </a:xfrm>
          <a:prstGeom prst="rect">
            <a:avLst/>
          </a:prstGeom>
          <a:noFill/>
        </p:spPr>
        <p:txBody>
          <a:bodyPr lIns="101416" tIns="50708" rIns="101416" bIns="50708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824006" indent="-316925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267701" indent="-25354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774782" indent="-25354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281862" indent="-25354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788943" indent="-2535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296023" indent="-2535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803104" indent="-2535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310184" indent="-2535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DAD9006-6767-4060-B072-81825241EE2F}" type="slidenum">
              <a:rPr lang="en-US" smtClean="0">
                <a:solidFill>
                  <a:schemeClr val="accent2"/>
                </a:solidFill>
              </a:rPr>
              <a:pPr/>
              <a:t>12</a:t>
            </a:fld>
            <a:endParaRPr lang="en-US">
              <a:solidFill>
                <a:schemeClr val="accent2"/>
              </a:solidFill>
            </a:endParaRP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of Directories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1405" y="1925885"/>
            <a:ext cx="8629254" cy="5163889"/>
          </a:xfrm>
        </p:spPr>
        <p:txBody>
          <a:bodyPr/>
          <a:lstStyle/>
          <a:p>
            <a:r>
              <a:rPr lang="en-US" sz="2700" dirty="0"/>
              <a:t>What information to keep in each entry</a:t>
            </a:r>
          </a:p>
          <a:p>
            <a:pPr lvl="1"/>
            <a:r>
              <a:rPr lang="en-US" sz="2700" b="1" dirty="0"/>
              <a:t>All</a:t>
            </a:r>
            <a:r>
              <a:rPr lang="en-US" sz="2700" dirty="0"/>
              <a:t> descriptive information</a:t>
            </a:r>
          </a:p>
          <a:p>
            <a:pPr lvl="2"/>
            <a:r>
              <a:rPr lang="en-US" dirty="0"/>
              <a:t>Directory can become very large</a:t>
            </a:r>
          </a:p>
          <a:p>
            <a:pPr lvl="2"/>
            <a:r>
              <a:rPr lang="en-US" dirty="0"/>
              <a:t>Searches are difficult/slow</a:t>
            </a:r>
          </a:p>
          <a:p>
            <a:pPr lvl="1"/>
            <a:r>
              <a:rPr lang="en-US" sz="2700" dirty="0"/>
              <a:t>Only symbolic </a:t>
            </a:r>
            <a:r>
              <a:rPr lang="en-US" sz="2700" b="1" dirty="0"/>
              <a:t>name and pointer </a:t>
            </a:r>
            <a:r>
              <a:rPr lang="en-US" sz="2700" dirty="0"/>
              <a:t>to descriptor</a:t>
            </a:r>
          </a:p>
          <a:p>
            <a:pPr lvl="2"/>
            <a:r>
              <a:rPr lang="en-US" dirty="0"/>
              <a:t>Needs an extra disk access to descriptor</a:t>
            </a:r>
          </a:p>
          <a:p>
            <a:pPr lvl="2"/>
            <a:r>
              <a:rPr lang="en-US" dirty="0"/>
              <a:t>Variable name length?</a:t>
            </a:r>
          </a:p>
        </p:txBody>
      </p:sp>
    </p:spTree>
    <p:extLst>
      <p:ext uri="{BB962C8B-B14F-4D97-AF65-F5344CB8AC3E}">
        <p14:creationId xmlns:p14="http://schemas.microsoft.com/office/powerpoint/2010/main" val="915496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824006" indent="-316925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267701" indent="-25354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774782" indent="-25354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281862" indent="-25354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788943" indent="-2535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296023" indent="-2535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803104" indent="-2535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310184" indent="-2535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</a:rPr>
              <a:t>Operating Systems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75645" y="7174178"/>
            <a:ext cx="2115013" cy="422010"/>
          </a:xfrm>
          <a:prstGeom prst="rect">
            <a:avLst/>
          </a:prstGeom>
          <a:noFill/>
        </p:spPr>
        <p:txBody>
          <a:bodyPr lIns="101416" tIns="50708" rIns="101416" bIns="50708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824006" indent="-316925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267701" indent="-25354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774782" indent="-25354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281862" indent="-25354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788943" indent="-2535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296023" indent="-2535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803104" indent="-2535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310184" indent="-2535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F9F1B4C-8F13-41A6-990E-3B04798F4381}" type="slidenum">
              <a:rPr lang="en-US" smtClean="0">
                <a:solidFill>
                  <a:schemeClr val="accent2"/>
                </a:solidFill>
              </a:rPr>
              <a:pPr/>
              <a:t>13</a:t>
            </a:fld>
            <a:endParaRPr lang="en-US">
              <a:solidFill>
                <a:schemeClr val="accent2"/>
              </a:solidFill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of Directories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8402" y="1925886"/>
            <a:ext cx="4399227" cy="5121688"/>
          </a:xfrm>
        </p:spPr>
        <p:txBody>
          <a:bodyPr/>
          <a:lstStyle/>
          <a:p>
            <a:pPr marL="304248" indent="-304248">
              <a:spcBef>
                <a:spcPts val="0"/>
              </a:spcBef>
              <a:defRPr/>
            </a:pPr>
            <a:r>
              <a:rPr lang="en-US" sz="2700" dirty="0"/>
              <a:t>How to organize entries within directory</a:t>
            </a:r>
          </a:p>
          <a:p>
            <a:pPr marL="709913" lvl="1" indent="-304248">
              <a:spcBef>
                <a:spcPts val="0"/>
              </a:spcBef>
              <a:defRPr/>
            </a:pPr>
            <a:r>
              <a:rPr lang="en-US" sz="2700" b="1" dirty="0"/>
              <a:t>Fixed-size</a:t>
            </a:r>
            <a:r>
              <a:rPr lang="en-US" sz="2700" dirty="0"/>
              <a:t> entries: </a:t>
            </a:r>
          </a:p>
          <a:p>
            <a:pPr marL="709913" lvl="2" indent="0">
              <a:spcBef>
                <a:spcPts val="0"/>
              </a:spcBef>
              <a:buNone/>
              <a:defRPr/>
            </a:pPr>
            <a:r>
              <a:rPr lang="en-US" dirty="0"/>
              <a:t>use </a:t>
            </a:r>
            <a:r>
              <a:rPr lang="en-US" b="1" dirty="0"/>
              <a:t>array</a:t>
            </a:r>
            <a:r>
              <a:rPr lang="en-US" dirty="0"/>
              <a:t> of slots</a:t>
            </a:r>
          </a:p>
          <a:p>
            <a:pPr marL="709913" lvl="1">
              <a:spcBef>
                <a:spcPts val="0"/>
              </a:spcBef>
              <a:defRPr/>
            </a:pPr>
            <a:r>
              <a:rPr lang="en-US" sz="2700" b="1" dirty="0"/>
              <a:t>Variable-size</a:t>
            </a:r>
            <a:r>
              <a:rPr lang="en-US" sz="2700" dirty="0"/>
              <a:t> entries: </a:t>
            </a:r>
          </a:p>
          <a:p>
            <a:pPr marL="709913" lvl="2" indent="0">
              <a:spcBef>
                <a:spcPts val="0"/>
              </a:spcBef>
              <a:buNone/>
              <a:defRPr/>
            </a:pPr>
            <a:r>
              <a:rPr lang="en-US" dirty="0"/>
              <a:t>use linked </a:t>
            </a:r>
            <a:r>
              <a:rPr lang="en-US" b="1" dirty="0"/>
              <a:t>list</a:t>
            </a:r>
          </a:p>
          <a:p>
            <a:pPr marL="709913" lvl="1" indent="-304248">
              <a:spcBef>
                <a:spcPts val="0"/>
              </a:spcBef>
              <a:defRPr/>
            </a:pPr>
            <a:r>
              <a:rPr lang="en-US" sz="2700" b="1" dirty="0"/>
              <a:t>Size of directory</a:t>
            </a:r>
            <a:r>
              <a:rPr lang="en-US" sz="2700" dirty="0"/>
              <a:t>:</a:t>
            </a:r>
          </a:p>
          <a:p>
            <a:pPr marL="709913" lvl="2" indent="0">
              <a:spcBef>
                <a:spcPts val="0"/>
              </a:spcBef>
              <a:buNone/>
              <a:defRPr/>
            </a:pPr>
            <a:r>
              <a:rPr lang="en-US" dirty="0"/>
              <a:t>fixed or expanding</a:t>
            </a:r>
          </a:p>
          <a:p>
            <a:pPr marL="164801">
              <a:spcBef>
                <a:spcPts val="1331"/>
              </a:spcBef>
              <a:defRPr/>
            </a:pPr>
            <a:r>
              <a:rPr lang="en-US" sz="2700" dirty="0"/>
              <a:t>Example: Windows 2000</a:t>
            </a:r>
          </a:p>
          <a:p>
            <a:pPr marL="709913" lvl="1" indent="-304248">
              <a:spcBef>
                <a:spcPts val="0"/>
              </a:spcBef>
              <a:defRPr/>
            </a:pPr>
            <a:r>
              <a:rPr lang="en-US" sz="2700" dirty="0"/>
              <a:t>when # of entries exceeds directory size, </a:t>
            </a:r>
            <a:r>
              <a:rPr lang="en-US" sz="2700" b="1" dirty="0"/>
              <a:t>expand</a:t>
            </a:r>
            <a:r>
              <a:rPr lang="en-US" sz="2700" dirty="0"/>
              <a:t> using B</a:t>
            </a:r>
            <a:r>
              <a:rPr lang="en-US" sz="2700" baseline="30000" dirty="0"/>
              <a:t>+</a:t>
            </a:r>
            <a:r>
              <a:rPr lang="en-US" sz="2700" dirty="0"/>
              <a:t>-trees</a:t>
            </a:r>
          </a:p>
          <a:p>
            <a:pPr marL="0" indent="-494404">
              <a:spcBef>
                <a:spcPts val="0"/>
              </a:spcBef>
              <a:defRPr/>
            </a:pPr>
            <a:endParaRPr lang="en-US" sz="2700" dirty="0"/>
          </a:p>
        </p:txBody>
      </p:sp>
      <p:pic>
        <p:nvPicPr>
          <p:cNvPr id="194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71" y="1873071"/>
            <a:ext cx="4681225" cy="5381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7465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Revisit file operations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592204" y="1925885"/>
            <a:ext cx="9306058" cy="516388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400" dirty="0"/>
              <a:t>Assume: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descriptors are in a dedicated area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directory entries have name and pointer only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create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find free descriptor, enter attributes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find free slot in directory, enter name/pointer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rename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search directory, change name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delete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search directory, free entry, descriptor, and data blocks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3333CC"/>
                </a:solidFill>
              </a:rPr>
              <a:t>copy</a:t>
            </a:r>
          </a:p>
          <a:p>
            <a:pPr lvl="1">
              <a:spcBef>
                <a:spcPts val="0"/>
              </a:spcBef>
            </a:pPr>
            <a:r>
              <a:rPr lang="en-US" sz="2400" dirty="0">
                <a:solidFill>
                  <a:srgbClr val="3333CC"/>
                </a:solidFill>
              </a:rPr>
              <a:t>like create, then find and copy contents of file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3333CC"/>
                </a:solidFill>
              </a:rPr>
              <a:t>change protection</a:t>
            </a:r>
          </a:p>
          <a:p>
            <a:pPr lvl="1">
              <a:spcBef>
                <a:spcPts val="0"/>
              </a:spcBef>
            </a:pPr>
            <a:r>
              <a:rPr lang="en-US" sz="2400" dirty="0">
                <a:solidFill>
                  <a:srgbClr val="3333CC"/>
                </a:solidFill>
              </a:rPr>
              <a:t>search directory, change entry </a:t>
            </a:r>
            <a:endParaRPr lang="en-US" sz="2400" dirty="0"/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824006" indent="-316925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267701" indent="-25354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774782" indent="-25354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281862" indent="-25354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788943" indent="-2535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296023" indent="-2535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803104" indent="-2535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310184" indent="-2535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</a:rPr>
              <a:t>Operating Systems</a:t>
            </a:r>
          </a:p>
        </p:txBody>
      </p:sp>
      <p:sp>
        <p:nvSpPr>
          <p:cNvPr id="2048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75645" y="7174178"/>
            <a:ext cx="2115013" cy="422010"/>
          </a:xfrm>
          <a:prstGeom prst="rect">
            <a:avLst/>
          </a:prstGeom>
          <a:noFill/>
        </p:spPr>
        <p:txBody>
          <a:bodyPr lIns="101416" tIns="50708" rIns="101416" bIns="50708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824006" indent="-316925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267701" indent="-25354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774782" indent="-25354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281862" indent="-25354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788943" indent="-2535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296023" indent="-2535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803104" indent="-2535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310184" indent="-2535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2C07403-267B-49B2-8EC3-BD6B9BA59D68}" type="slidenum">
              <a:rPr lang="en-US" smtClean="0">
                <a:solidFill>
                  <a:schemeClr val="accent2"/>
                </a:solidFill>
              </a:rPr>
              <a:pPr/>
              <a:t>14</a:t>
            </a:fld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921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824006" indent="-316925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267701" indent="-25354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774782" indent="-25354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281862" indent="-25354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788943" indent="-2535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296023" indent="-2535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803104" indent="-2535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310184" indent="-2535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</a:rPr>
              <a:t>Operating Systems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75645" y="7174178"/>
            <a:ext cx="2115013" cy="422010"/>
          </a:xfrm>
          <a:prstGeom prst="rect">
            <a:avLst/>
          </a:prstGeom>
          <a:noFill/>
        </p:spPr>
        <p:txBody>
          <a:bodyPr lIns="101416" tIns="50708" rIns="101416" bIns="50708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824006" indent="-316925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267701" indent="-25354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774782" indent="-25354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281862" indent="-25354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788943" indent="-2535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296023" indent="-2535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803104" indent="-2535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310184" indent="-2535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BFB1177-5AA5-44DC-BDB7-8D97AA351416}" type="slidenum">
              <a:rPr lang="en-US" smtClean="0">
                <a:solidFill>
                  <a:schemeClr val="accent2"/>
                </a:solidFill>
              </a:rPr>
              <a:pPr/>
              <a:t>15</a:t>
            </a:fld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File System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069902"/>
            <a:ext cx="8628062" cy="4700588"/>
          </a:xfrm>
        </p:spPr>
        <p:txBody>
          <a:bodyPr/>
          <a:lstStyle/>
          <a:p>
            <a:r>
              <a:rPr lang="en-US" sz="2700" dirty="0">
                <a:solidFill>
                  <a:schemeClr val="accent6"/>
                </a:solidFill>
              </a:rPr>
              <a:t>Open/Close files</a:t>
            </a:r>
          </a:p>
          <a:p>
            <a:pPr lvl="1"/>
            <a:r>
              <a:rPr lang="en-US" sz="2700" dirty="0">
                <a:solidFill>
                  <a:schemeClr val="accent6"/>
                </a:solidFill>
              </a:rPr>
              <a:t>Retrieve and set up information for </a:t>
            </a:r>
            <a:r>
              <a:rPr lang="en-US" sz="2700" b="1" dirty="0">
                <a:solidFill>
                  <a:schemeClr val="accent6"/>
                </a:solidFill>
              </a:rPr>
              <a:t>efficient</a:t>
            </a:r>
            <a:r>
              <a:rPr lang="en-US" sz="2700" dirty="0">
                <a:solidFill>
                  <a:schemeClr val="accent6"/>
                </a:solidFill>
              </a:rPr>
              <a:t> access: </a:t>
            </a:r>
          </a:p>
          <a:p>
            <a:pPr lvl="2"/>
            <a:r>
              <a:rPr lang="en-US" dirty="0">
                <a:solidFill>
                  <a:schemeClr val="accent6"/>
                </a:solidFill>
              </a:rPr>
              <a:t>get </a:t>
            </a:r>
            <a:r>
              <a:rPr lang="en-US" b="1" dirty="0">
                <a:solidFill>
                  <a:schemeClr val="accent6"/>
                </a:solidFill>
              </a:rPr>
              <a:t>file descriptor</a:t>
            </a:r>
          </a:p>
          <a:p>
            <a:pPr lvl="2"/>
            <a:r>
              <a:rPr lang="en-US" dirty="0">
                <a:solidFill>
                  <a:schemeClr val="accent6"/>
                </a:solidFill>
              </a:rPr>
              <a:t>manage </a:t>
            </a:r>
            <a:r>
              <a:rPr lang="en-US" b="1" dirty="0">
                <a:solidFill>
                  <a:schemeClr val="accent6"/>
                </a:solidFill>
              </a:rPr>
              <a:t>open file table 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sz="2700" dirty="0">
                <a:solidFill>
                  <a:schemeClr val="accent6"/>
                </a:solidFill>
              </a:rPr>
              <a:t>File descriptor (i-node in Unix)</a:t>
            </a:r>
          </a:p>
          <a:p>
            <a:pPr lvl="1">
              <a:lnSpc>
                <a:spcPct val="90000"/>
              </a:lnSpc>
            </a:pPr>
            <a:r>
              <a:rPr lang="en-US" sz="2700" dirty="0">
                <a:solidFill>
                  <a:schemeClr val="accent6"/>
                </a:solidFill>
              </a:rPr>
              <a:t>Owner id</a:t>
            </a:r>
          </a:p>
          <a:p>
            <a:pPr lvl="1">
              <a:lnSpc>
                <a:spcPct val="90000"/>
              </a:lnSpc>
            </a:pPr>
            <a:r>
              <a:rPr lang="en-US" sz="2700" dirty="0">
                <a:solidFill>
                  <a:schemeClr val="accent6"/>
                </a:solidFill>
              </a:rPr>
              <a:t>File type</a:t>
            </a:r>
          </a:p>
          <a:p>
            <a:pPr lvl="1">
              <a:lnSpc>
                <a:spcPct val="90000"/>
              </a:lnSpc>
            </a:pPr>
            <a:r>
              <a:rPr lang="en-US" sz="2700" dirty="0">
                <a:solidFill>
                  <a:schemeClr val="accent6"/>
                </a:solidFill>
              </a:rPr>
              <a:t>Protection information</a:t>
            </a:r>
          </a:p>
          <a:p>
            <a:pPr lvl="1">
              <a:lnSpc>
                <a:spcPct val="90000"/>
              </a:lnSpc>
            </a:pPr>
            <a:r>
              <a:rPr lang="en-US" sz="2700" dirty="0">
                <a:solidFill>
                  <a:schemeClr val="accent6"/>
                </a:solidFill>
              </a:rPr>
              <a:t>Mapping to physical disk blocks</a:t>
            </a:r>
          </a:p>
          <a:p>
            <a:pPr lvl="1">
              <a:lnSpc>
                <a:spcPct val="90000"/>
              </a:lnSpc>
            </a:pPr>
            <a:r>
              <a:rPr lang="en-US" sz="2700" dirty="0">
                <a:solidFill>
                  <a:schemeClr val="accent6"/>
                </a:solidFill>
              </a:rPr>
              <a:t>Time of creation, last use, last modification</a:t>
            </a:r>
          </a:p>
          <a:p>
            <a:pPr lvl="1">
              <a:lnSpc>
                <a:spcPct val="90000"/>
              </a:lnSpc>
            </a:pPr>
            <a:r>
              <a:rPr lang="en-US" sz="2700" dirty="0">
                <a:solidFill>
                  <a:schemeClr val="accent6"/>
                </a:solidFill>
              </a:rPr>
              <a:t>Reference counter</a:t>
            </a:r>
          </a:p>
        </p:txBody>
      </p:sp>
    </p:spTree>
    <p:extLst>
      <p:ext uri="{BB962C8B-B14F-4D97-AF65-F5344CB8AC3E}">
        <p14:creationId xmlns:p14="http://schemas.microsoft.com/office/powerpoint/2010/main" val="1428953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824006" indent="-316925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267701" indent="-25354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774782" indent="-25354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281862" indent="-25354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788943" indent="-2535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296023" indent="-2535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803104" indent="-2535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310184" indent="-2535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</a:rPr>
              <a:t>Operating Systems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75645" y="7174178"/>
            <a:ext cx="2115013" cy="422010"/>
          </a:xfrm>
          <a:prstGeom prst="rect">
            <a:avLst/>
          </a:prstGeom>
          <a:noFill/>
        </p:spPr>
        <p:txBody>
          <a:bodyPr lIns="101416" tIns="50708" rIns="101416" bIns="50708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824006" indent="-316925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267701" indent="-25354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774782" indent="-25354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281862" indent="-25354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788943" indent="-2535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296023" indent="-2535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803104" indent="-2535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310184" indent="-2535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3AB4E08-851D-4512-9E66-F7ABC8A16F70}" type="slidenum">
              <a:rPr lang="en-US" smtClean="0">
                <a:solidFill>
                  <a:schemeClr val="accent2"/>
                </a:solidFill>
              </a:rPr>
              <a:pPr/>
              <a:t>16</a:t>
            </a:fld>
            <a:endParaRPr lang="en-US">
              <a:solidFill>
                <a:schemeClr val="accent2"/>
              </a:solidFill>
            </a:endParaRP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File System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997894"/>
            <a:ext cx="8628062" cy="4700588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accent2"/>
              </a:buClr>
            </a:pPr>
            <a:r>
              <a:rPr lang="en-US" sz="2400" dirty="0">
                <a:solidFill>
                  <a:schemeClr val="accent6"/>
                </a:solidFill>
              </a:rPr>
              <a:t>Open File Table (OFT) keeps track of currently open files</a:t>
            </a:r>
            <a:endParaRPr lang="en-US" sz="2400" i="1" dirty="0">
              <a:solidFill>
                <a:schemeClr val="accent6"/>
              </a:solidFill>
            </a:endParaRPr>
          </a:p>
          <a:p>
            <a:pPr>
              <a:lnSpc>
                <a:spcPct val="90000"/>
              </a:lnSpc>
              <a:buClr>
                <a:schemeClr val="accent2"/>
              </a:buClr>
            </a:pPr>
            <a:r>
              <a:rPr lang="en-US" sz="2400" dirty="0">
                <a:solidFill>
                  <a:schemeClr val="accent6"/>
                </a:solidFill>
              </a:rPr>
              <a:t>open command: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accent6"/>
                </a:solidFill>
              </a:rPr>
              <a:t>Search directory for given file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accent6"/>
                </a:solidFill>
              </a:rPr>
              <a:t>Verify access rights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accent6"/>
                </a:solidFill>
              </a:rPr>
              <a:t>Allocate OFT entry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accent6"/>
                </a:solidFill>
              </a:rPr>
              <a:t>Allocate read/write buffers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accent6"/>
                </a:solidFill>
              </a:rPr>
              <a:t>Fill in OFT entry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solidFill>
                  <a:schemeClr val="accent6"/>
                </a:solidFill>
              </a:rPr>
              <a:t>Initialization (e.g., current position)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solidFill>
                  <a:schemeClr val="accent6"/>
                </a:solidFill>
              </a:rPr>
              <a:t>Information from descriptor </a:t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>(e.g. file length, disk location)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solidFill>
                  <a:schemeClr val="accent6"/>
                </a:solidFill>
              </a:rPr>
              <a:t>Pointers to allocated buffers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accent6"/>
                </a:solidFill>
              </a:rPr>
              <a:t>Return OFT index</a:t>
            </a:r>
          </a:p>
        </p:txBody>
      </p:sp>
    </p:spTree>
    <p:extLst>
      <p:ext uri="{BB962C8B-B14F-4D97-AF65-F5344CB8AC3E}">
        <p14:creationId xmlns:p14="http://schemas.microsoft.com/office/powerpoint/2010/main" val="1760659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824006" indent="-316925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267701" indent="-25354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774782" indent="-25354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281862" indent="-25354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788943" indent="-2535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296023" indent="-2535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803104" indent="-2535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310184" indent="-2535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</a:rPr>
              <a:t>Operating Systems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75645" y="7174178"/>
            <a:ext cx="2115013" cy="422010"/>
          </a:xfrm>
          <a:prstGeom prst="rect">
            <a:avLst/>
          </a:prstGeom>
          <a:noFill/>
        </p:spPr>
        <p:txBody>
          <a:bodyPr lIns="101416" tIns="50708" rIns="101416" bIns="50708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824006" indent="-316925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267701" indent="-25354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774782" indent="-25354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281862" indent="-25354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788943" indent="-2535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296023" indent="-2535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803104" indent="-2535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310184" indent="-2535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2CC0B68-8918-49E4-8A0F-B71FAB2E7B11}" type="slidenum">
              <a:rPr lang="en-US" smtClean="0">
                <a:solidFill>
                  <a:schemeClr val="accent2"/>
                </a:solidFill>
              </a:rPr>
              <a:pPr/>
              <a:t>17</a:t>
            </a:fld>
            <a:endParaRPr lang="en-US">
              <a:solidFill>
                <a:schemeClr val="accent2"/>
              </a:solidFill>
            </a:endParaRP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File System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65"/>
              </a:spcBef>
              <a:buClr>
                <a:schemeClr val="accent2"/>
              </a:buClr>
            </a:pPr>
            <a:r>
              <a:rPr lang="en-US" sz="2700" dirty="0">
                <a:solidFill>
                  <a:schemeClr val="accent6"/>
                </a:solidFill>
              </a:rPr>
              <a:t>close command:</a:t>
            </a:r>
          </a:p>
          <a:p>
            <a:pPr lvl="1">
              <a:spcBef>
                <a:spcPts val="665"/>
              </a:spcBef>
            </a:pPr>
            <a:r>
              <a:rPr lang="en-US" sz="2700" dirty="0">
                <a:solidFill>
                  <a:schemeClr val="accent6"/>
                </a:solidFill>
              </a:rPr>
              <a:t>Flush modified buffers to disk</a:t>
            </a:r>
          </a:p>
          <a:p>
            <a:pPr lvl="1">
              <a:spcBef>
                <a:spcPts val="665"/>
              </a:spcBef>
            </a:pPr>
            <a:r>
              <a:rPr lang="en-US" sz="2700" dirty="0">
                <a:solidFill>
                  <a:schemeClr val="accent6"/>
                </a:solidFill>
              </a:rPr>
              <a:t>Release buffers</a:t>
            </a:r>
          </a:p>
          <a:p>
            <a:pPr lvl="1">
              <a:spcBef>
                <a:spcPts val="665"/>
              </a:spcBef>
            </a:pPr>
            <a:r>
              <a:rPr lang="en-US" sz="2700" dirty="0">
                <a:solidFill>
                  <a:schemeClr val="accent6"/>
                </a:solidFill>
              </a:rPr>
              <a:t>Update file descriptor</a:t>
            </a:r>
          </a:p>
          <a:p>
            <a:pPr lvl="2">
              <a:spcBef>
                <a:spcPts val="665"/>
              </a:spcBef>
            </a:pPr>
            <a:r>
              <a:rPr lang="en-US" dirty="0">
                <a:solidFill>
                  <a:schemeClr val="accent6"/>
                </a:solidFill>
              </a:rPr>
              <a:t>file length, disk location, usage information</a:t>
            </a:r>
          </a:p>
          <a:p>
            <a:pPr lvl="1">
              <a:spcBef>
                <a:spcPts val="665"/>
              </a:spcBef>
            </a:pPr>
            <a:r>
              <a:rPr lang="en-US" sz="2700" dirty="0">
                <a:solidFill>
                  <a:schemeClr val="accent6"/>
                </a:solidFill>
              </a:rPr>
              <a:t>Free OFT entry</a:t>
            </a:r>
          </a:p>
        </p:txBody>
      </p:sp>
    </p:spTree>
    <p:extLst>
      <p:ext uri="{BB962C8B-B14F-4D97-AF65-F5344CB8AC3E}">
        <p14:creationId xmlns:p14="http://schemas.microsoft.com/office/powerpoint/2010/main" val="1450672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Organizing Data on a Disk</a:t>
            </a:r>
          </a:p>
        </p:txBody>
      </p:sp>
      <p:pic>
        <p:nvPicPr>
          <p:cNvPr id="2969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925638"/>
            <a:ext cx="9010650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7577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Organizing Files</a:t>
            </a:r>
          </a:p>
        </p:txBody>
      </p:sp>
      <p:pic>
        <p:nvPicPr>
          <p:cNvPr id="3072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070100"/>
            <a:ext cx="8999537" cy="492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1575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File System?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Present logical (abstract) view of files and directories</a:t>
            </a:r>
          </a:p>
          <a:p>
            <a:pPr lvl="1"/>
            <a:r>
              <a:rPr lang="en-US" sz="2400" dirty="0"/>
              <a:t>Accessing a disk is very complicated:</a:t>
            </a:r>
          </a:p>
          <a:p>
            <a:pPr lvl="2"/>
            <a:r>
              <a:rPr lang="en-US" dirty="0"/>
              <a:t>2D or 3D structure, track/surface/sector, seek, rotation, …</a:t>
            </a:r>
          </a:p>
          <a:p>
            <a:pPr lvl="1"/>
            <a:r>
              <a:rPr lang="en-US" sz="2400" dirty="0"/>
              <a:t>Hide complexity of hardware devices</a:t>
            </a:r>
          </a:p>
          <a:p>
            <a:r>
              <a:rPr lang="en-US" sz="2400" dirty="0"/>
              <a:t>Facilitate efficient use of storage devices</a:t>
            </a:r>
          </a:p>
          <a:p>
            <a:pPr lvl="1"/>
            <a:r>
              <a:rPr lang="en-US" sz="2400" dirty="0"/>
              <a:t>Optimize access, e.g., to disk</a:t>
            </a:r>
          </a:p>
          <a:p>
            <a:r>
              <a:rPr lang="en-US" sz="2400" dirty="0"/>
              <a:t>Support sharing</a:t>
            </a:r>
          </a:p>
          <a:p>
            <a:pPr lvl="1"/>
            <a:r>
              <a:rPr lang="en-US" sz="2400" dirty="0"/>
              <a:t>Files persist even when owner/creator is not currently active (unlike main memory)</a:t>
            </a:r>
          </a:p>
          <a:p>
            <a:pPr lvl="1"/>
            <a:r>
              <a:rPr lang="en-US" sz="2400" dirty="0"/>
              <a:t>Key issue: Provide protection (control access)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768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Data Structures on Disk</a:t>
            </a:r>
          </a:p>
        </p:txBody>
      </p:sp>
      <p:pic>
        <p:nvPicPr>
          <p:cNvPr id="3174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878013"/>
            <a:ext cx="9899650" cy="530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9891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824006" indent="-316925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267701" indent="-25354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774782" indent="-25354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281862" indent="-25354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788943" indent="-2535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296023" indent="-2535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803104" indent="-2535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310184" indent="-2535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</a:rPr>
              <a:t>Operating Systems</a:t>
            </a:r>
          </a:p>
        </p:txBody>
      </p:sp>
      <p:sp>
        <p:nvSpPr>
          <p:cNvPr id="2765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824006" indent="-316925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267701" indent="-25354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774782" indent="-25354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281862" indent="-25354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788943" indent="-2535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296023" indent="-2535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803104" indent="-2535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310184" indent="-2535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83044E6-3EFA-4048-88CE-31BCDD09DDD3}" type="slidenum">
              <a:rPr lang="en-US" smtClean="0">
                <a:solidFill>
                  <a:schemeClr val="accent2"/>
                </a:solidFill>
              </a:rPr>
              <a:pPr/>
              <a:t>21</a:t>
            </a:fld>
            <a:endParaRPr lang="en-US">
              <a:solidFill>
                <a:schemeClr val="accent2"/>
              </a:solidFill>
            </a:endParaRPr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761405" y="806227"/>
            <a:ext cx="8629254" cy="759619"/>
          </a:xfrm>
        </p:spPr>
        <p:txBody>
          <a:bodyPr/>
          <a:lstStyle/>
          <a:p>
            <a:r>
              <a:rPr lang="en-US" dirty="0"/>
              <a:t>Physical Organization Methods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1405" y="1639077"/>
            <a:ext cx="8629254" cy="3207279"/>
          </a:xfrm>
        </p:spPr>
        <p:txBody>
          <a:bodyPr/>
          <a:lstStyle/>
          <a:p>
            <a:r>
              <a:rPr lang="en-US" sz="3100" dirty="0"/>
              <a:t>Contiguous organization</a:t>
            </a:r>
            <a:endParaRPr lang="en-US" sz="2000" i="1" dirty="0"/>
          </a:p>
          <a:p>
            <a:pPr lvl="1"/>
            <a:r>
              <a:rPr lang="en-US" sz="2700" dirty="0"/>
              <a:t>Simple implementation</a:t>
            </a:r>
          </a:p>
          <a:p>
            <a:pPr lvl="1"/>
            <a:r>
              <a:rPr lang="en-US" sz="2700" dirty="0"/>
              <a:t>Fast sequential access (minimal arm movement)</a:t>
            </a:r>
          </a:p>
          <a:p>
            <a:pPr lvl="1"/>
            <a:r>
              <a:rPr lang="en-US" sz="2700" dirty="0"/>
              <a:t>Insert/delete is difficult</a:t>
            </a:r>
          </a:p>
          <a:p>
            <a:pPr lvl="1"/>
            <a:r>
              <a:rPr lang="en-US" sz="2700" dirty="0"/>
              <a:t>How much space to allocate initially</a:t>
            </a:r>
          </a:p>
          <a:p>
            <a:pPr lvl="1"/>
            <a:r>
              <a:rPr lang="en-US" sz="2700" dirty="0"/>
              <a:t>External fragmentation</a:t>
            </a:r>
          </a:p>
          <a:p>
            <a:pPr lvl="1"/>
            <a:endParaRPr lang="en-US" sz="3500" dirty="0"/>
          </a:p>
        </p:txBody>
      </p:sp>
      <p:pic>
        <p:nvPicPr>
          <p:cNvPr id="27655" name="Picture 5" descr="10-12a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5729" y="5048570"/>
            <a:ext cx="8872480" cy="1485828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4437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824006" indent="-316925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267701" indent="-25354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774782" indent="-25354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281862" indent="-25354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788943" indent="-2535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296023" indent="-2535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803104" indent="-2535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310184" indent="-2535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</a:rPr>
              <a:t>Operating Systems</a:t>
            </a:r>
          </a:p>
        </p:txBody>
      </p:sp>
      <p:sp>
        <p:nvSpPr>
          <p:cNvPr id="2867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824006" indent="-316925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267701" indent="-25354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774782" indent="-25354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281862" indent="-25354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788943" indent="-2535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296023" indent="-2535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803104" indent="-2535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310184" indent="-2535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6C3E450-FF5F-44D0-9257-6C6C69736655}" type="slidenum">
              <a:rPr lang="en-US" smtClean="0">
                <a:solidFill>
                  <a:schemeClr val="accent2"/>
                </a:solidFill>
              </a:rPr>
              <a:pPr/>
              <a:t>22</a:t>
            </a:fld>
            <a:endParaRPr lang="en-US">
              <a:solidFill>
                <a:schemeClr val="accent2"/>
              </a:solidFill>
            </a:endParaRPr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761405" y="881814"/>
            <a:ext cx="8629254" cy="759619"/>
          </a:xfrm>
        </p:spPr>
        <p:txBody>
          <a:bodyPr/>
          <a:lstStyle/>
          <a:p>
            <a:r>
              <a:rPr lang="en-US"/>
              <a:t>Physical Organization Methods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76804" y="1725835"/>
            <a:ext cx="8883055" cy="2785269"/>
          </a:xfrm>
        </p:spPr>
        <p:txBody>
          <a:bodyPr/>
          <a:lstStyle/>
          <a:p>
            <a:r>
              <a:rPr lang="en-US" sz="3100" dirty="0"/>
              <a:t>Linked Organization</a:t>
            </a:r>
            <a:endParaRPr lang="en-US" sz="2000" i="1" dirty="0"/>
          </a:p>
          <a:p>
            <a:pPr lvl="1"/>
            <a:r>
              <a:rPr lang="en-US" sz="2700" dirty="0"/>
              <a:t>Simple insert/delete, no external fragmentation</a:t>
            </a:r>
          </a:p>
          <a:p>
            <a:pPr lvl="1"/>
            <a:r>
              <a:rPr lang="en-US" sz="2700" dirty="0"/>
              <a:t>Sequential access less efficient (seek latency)</a:t>
            </a:r>
          </a:p>
          <a:p>
            <a:pPr lvl="1"/>
            <a:r>
              <a:rPr lang="en-US" sz="2700" dirty="0"/>
              <a:t>Direct access not possible</a:t>
            </a:r>
          </a:p>
          <a:p>
            <a:pPr lvl="1"/>
            <a:r>
              <a:rPr lang="en-US" sz="2700" dirty="0"/>
              <a:t>Poor reliability (when chain breaks)</a:t>
            </a:r>
          </a:p>
        </p:txBody>
      </p:sp>
      <p:pic>
        <p:nvPicPr>
          <p:cNvPr id="28679" name="Picture 6" descr="10-12b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1405" y="4933115"/>
            <a:ext cx="9131570" cy="1097227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9798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</a:rPr>
              <a:t>Linked List Allocation - FAT</a:t>
            </a:r>
          </a:p>
        </p:txBody>
      </p:sp>
      <p:pic>
        <p:nvPicPr>
          <p:cNvPr id="37890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1925638"/>
            <a:ext cx="10152063" cy="514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5217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MSDOS File System Layout</a:t>
            </a:r>
          </a:p>
        </p:txBody>
      </p:sp>
      <p:pic>
        <p:nvPicPr>
          <p:cNvPr id="3891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854200"/>
            <a:ext cx="9540875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268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DOS Directory</a:t>
            </a:r>
          </a:p>
        </p:txBody>
      </p:sp>
      <p:pic>
        <p:nvPicPr>
          <p:cNvPr id="3993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844675"/>
            <a:ext cx="9685338" cy="533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62354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FAT Organization</a:t>
            </a:r>
          </a:p>
        </p:txBody>
      </p:sp>
      <p:pic>
        <p:nvPicPr>
          <p:cNvPr id="4096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847850"/>
            <a:ext cx="9685337" cy="540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48110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FAT Organization</a:t>
            </a:r>
          </a:p>
        </p:txBody>
      </p:sp>
      <p:pic>
        <p:nvPicPr>
          <p:cNvPr id="4198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1901825"/>
            <a:ext cx="10152063" cy="506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08753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MSDOS: Deleting a File</a:t>
            </a:r>
          </a:p>
        </p:txBody>
      </p:sp>
      <p:pic>
        <p:nvPicPr>
          <p:cNvPr id="43010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1998663"/>
            <a:ext cx="10152063" cy="481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76935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FAT16 Cluster Size</a:t>
            </a:r>
          </a:p>
        </p:txBody>
      </p:sp>
      <p:pic>
        <p:nvPicPr>
          <p:cNvPr id="4403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854200"/>
            <a:ext cx="9544050" cy="528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5704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View of File Systems</a:t>
            </a:r>
            <a:endParaRPr lang="en-SG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343400" y="5958990"/>
            <a:ext cx="4038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>
            <a:lvl1pPr marL="342900" indent="-3429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5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74650" indent="635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600">
                <a:solidFill>
                  <a:srgbClr val="003399"/>
                </a:solidFill>
                <a:latin typeface="+mn-lt"/>
              </a:defRPr>
            </a:lvl2pPr>
            <a:lvl3pPr marL="755650" indent="15875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2200" b="1">
                <a:solidFill>
                  <a:srgbClr val="FF6600"/>
                </a:solidFill>
                <a:latin typeface="+mn-lt"/>
              </a:defRPr>
            </a:lvl3pPr>
            <a:lvl4pPr marL="1143000" indent="635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200" i="1">
                <a:solidFill>
                  <a:srgbClr val="003399"/>
                </a:solidFill>
                <a:latin typeface="+mn-lt"/>
              </a:defRPr>
            </a:lvl4pPr>
            <a:lvl5pPr marL="1524000" indent="3048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  <a:latin typeface="+mn-lt"/>
              </a:defRPr>
            </a:lvl5pPr>
            <a:lvl6pPr marL="1981200" algn="l" defTabSz="1014413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  <a:latin typeface="+mn-lt"/>
              </a:defRPr>
            </a:lvl6pPr>
            <a:lvl7pPr marL="2438400" algn="l" defTabSz="1014413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  <a:latin typeface="+mn-lt"/>
              </a:defRPr>
            </a:lvl7pPr>
            <a:lvl8pPr marL="2895600" algn="l" defTabSz="1014413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  <a:latin typeface="+mn-lt"/>
              </a:defRPr>
            </a:lvl8pPr>
            <a:lvl9pPr marL="3352800" algn="l" defTabSz="1014413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  <a:buFontTx/>
              <a:buNone/>
            </a:pPr>
            <a:r>
              <a:rPr lang="en-US" sz="2400" kern="0" dirty="0">
                <a:solidFill>
                  <a:schemeClr val="accent6"/>
                </a:solidFill>
              </a:rPr>
              <a:t>Physical device organization:</a:t>
            </a:r>
          </a:p>
          <a:p>
            <a:pPr>
              <a:spcBef>
                <a:spcPts val="0"/>
              </a:spcBef>
            </a:pPr>
            <a:r>
              <a:rPr lang="en-US" sz="2400" kern="0" dirty="0">
                <a:solidFill>
                  <a:schemeClr val="accent6"/>
                </a:solidFill>
              </a:rPr>
              <a:t>map file data to disk blocks</a:t>
            </a:r>
          </a:p>
        </p:txBody>
      </p:sp>
      <p:pic>
        <p:nvPicPr>
          <p:cNvPr id="5" name="Picture 5" descr="10-1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35671" y="2069902"/>
            <a:ext cx="6591576" cy="359785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81000" y="5134360"/>
            <a:ext cx="39624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  <a:defRPr/>
            </a:pPr>
            <a:r>
              <a:rPr lang="en-US" sz="2400" b="1" dirty="0">
                <a:solidFill>
                  <a:schemeClr val="accent6"/>
                </a:solidFill>
              </a:rPr>
              <a:t>Directory management</a:t>
            </a:r>
            <a:r>
              <a:rPr lang="en-US" sz="2400" dirty="0">
                <a:solidFill>
                  <a:schemeClr val="accent6"/>
                </a:solidFill>
              </a:rPr>
              <a:t>: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chemeClr val="accent6"/>
                </a:solidFill>
              </a:rPr>
              <a:t>map logical name to</a:t>
            </a:r>
            <a:br>
              <a:rPr lang="en-US" sz="2400" dirty="0">
                <a:solidFill>
                  <a:schemeClr val="accent6"/>
                </a:solidFill>
              </a:rPr>
            </a:br>
            <a:r>
              <a:rPr lang="en-US" sz="2400" dirty="0">
                <a:solidFill>
                  <a:schemeClr val="accent6"/>
                </a:solidFill>
              </a:rPr>
              <a:t>unique Id, file descriptor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en-US" sz="2400" b="1" kern="0" dirty="0">
                <a:solidFill>
                  <a:schemeClr val="accent6"/>
                </a:solidFill>
                <a:latin typeface="Times New Roman"/>
              </a:rPr>
              <a:t>Basic file system:</a:t>
            </a:r>
          </a:p>
          <a:p>
            <a:pPr marL="342900" indent="-34290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2400" kern="0" dirty="0">
                <a:solidFill>
                  <a:schemeClr val="accent6"/>
                </a:solidFill>
                <a:latin typeface="Times New Roman"/>
              </a:rPr>
              <a:t>open/close files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2693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VFAT</a:t>
            </a:r>
          </a:p>
        </p:txBody>
      </p:sp>
      <p:pic>
        <p:nvPicPr>
          <p:cNvPr id="4505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1925638"/>
            <a:ext cx="10152063" cy="424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17571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FAT32</a:t>
            </a:r>
          </a:p>
        </p:txBody>
      </p:sp>
      <p:pic>
        <p:nvPicPr>
          <p:cNvPr id="4608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" y="1806575"/>
            <a:ext cx="10152063" cy="559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87232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Disk Fragmentation</a:t>
            </a:r>
          </a:p>
        </p:txBody>
      </p:sp>
      <p:pic>
        <p:nvPicPr>
          <p:cNvPr id="4710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781175"/>
            <a:ext cx="9756775" cy="540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20768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Disk Fragmentation</a:t>
            </a:r>
          </a:p>
        </p:txBody>
      </p:sp>
      <p:pic>
        <p:nvPicPr>
          <p:cNvPr id="48130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1816100"/>
            <a:ext cx="10152063" cy="551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70699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824006" indent="-316925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267701" indent="-25354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774782" indent="-25354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281862" indent="-25354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788943" indent="-2535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296023" indent="-2535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803104" indent="-2535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310184" indent="-2535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</a:rPr>
              <a:t>Operating Systems</a:t>
            </a:r>
          </a:p>
        </p:txBody>
      </p:sp>
      <p:sp>
        <p:nvSpPr>
          <p:cNvPr id="3072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824006" indent="-316925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267701" indent="-25354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774782" indent="-25354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281862" indent="-25354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788943" indent="-2535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296023" indent="-2535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803104" indent="-2535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310184" indent="-2535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5810E9D-241E-4D64-878D-FE65B6C76C13}" type="slidenum">
              <a:rPr lang="en-US" smtClean="0">
                <a:solidFill>
                  <a:schemeClr val="accent2"/>
                </a:solidFill>
              </a:rPr>
              <a:pPr/>
              <a:t>34</a:t>
            </a:fld>
            <a:endParaRPr lang="en-US">
              <a:solidFill>
                <a:schemeClr val="accent2"/>
              </a:solidFill>
            </a:endParaRP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761405" y="646327"/>
            <a:ext cx="8629254" cy="759619"/>
          </a:xfrm>
        </p:spPr>
        <p:txBody>
          <a:bodyPr/>
          <a:lstStyle/>
          <a:p>
            <a:r>
              <a:rPr lang="en-US" dirty="0"/>
              <a:t>Physical Organization Methods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3002" y="1490348"/>
            <a:ext cx="8967656" cy="5908146"/>
          </a:xfrm>
        </p:spPr>
        <p:txBody>
          <a:bodyPr/>
          <a:lstStyle/>
          <a:p>
            <a:r>
              <a:rPr lang="en-US" sz="2700" dirty="0"/>
              <a:t>Indexed Organization</a:t>
            </a:r>
          </a:p>
          <a:p>
            <a:pPr lvl="1"/>
            <a:r>
              <a:rPr lang="en-US" sz="2700" dirty="0"/>
              <a:t>Index table: sequential list of records</a:t>
            </a:r>
          </a:p>
          <a:p>
            <a:pPr lvl="1"/>
            <a:r>
              <a:rPr lang="en-US" sz="2700" dirty="0"/>
              <a:t>Simplest implementation: keep index list in descriptor </a:t>
            </a: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endParaRPr lang="en-US" sz="2700" i="1" dirty="0"/>
          </a:p>
          <a:p>
            <a:pPr lvl="1"/>
            <a:endParaRPr lang="en-US" sz="2700" dirty="0"/>
          </a:p>
          <a:p>
            <a:pPr lvl="1"/>
            <a:r>
              <a:rPr lang="en-US" sz="2700" dirty="0"/>
              <a:t>Insert/delete is easy</a:t>
            </a:r>
          </a:p>
          <a:p>
            <a:pPr lvl="1"/>
            <a:r>
              <a:rPr lang="en-US" sz="2700" dirty="0"/>
              <a:t>Sequential and direct access is efficient</a:t>
            </a:r>
          </a:p>
          <a:p>
            <a:pPr lvl="1"/>
            <a:r>
              <a:rPr lang="en-US" sz="2700" dirty="0"/>
              <a:t>Drawback: file size limited by number of index entries</a:t>
            </a:r>
          </a:p>
        </p:txBody>
      </p:sp>
      <p:pic>
        <p:nvPicPr>
          <p:cNvPr id="30727" name="Picture 5" descr="10-12e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9307" y="3424563"/>
            <a:ext cx="9405265" cy="1863879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49584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824006" indent="-316925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267701" indent="-25354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774782" indent="-25354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281862" indent="-25354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788943" indent="-2535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296023" indent="-2535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803104" indent="-2535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310184" indent="-2535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</a:rPr>
              <a:t>Operating Systems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75645" y="7174178"/>
            <a:ext cx="2115013" cy="422010"/>
          </a:xfrm>
          <a:prstGeom prst="rect">
            <a:avLst/>
          </a:prstGeom>
          <a:noFill/>
        </p:spPr>
        <p:txBody>
          <a:bodyPr lIns="101416" tIns="50708" rIns="101416" bIns="50708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824006" indent="-316925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267701" indent="-25354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774782" indent="-25354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281862" indent="-25354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788943" indent="-2535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296023" indent="-2535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803104" indent="-2535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310184" indent="-2535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5629B6F-0475-4D38-BB7D-CE739662DAB2}" type="slidenum">
              <a:rPr lang="en-US" smtClean="0">
                <a:solidFill>
                  <a:schemeClr val="accent2"/>
                </a:solidFill>
              </a:rPr>
              <a:pPr/>
              <a:t>35</a:t>
            </a:fld>
            <a:endParaRPr lang="en-US">
              <a:solidFill>
                <a:schemeClr val="accent2"/>
              </a:solidFill>
            </a:endParaRP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Physical Organization Methods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2203" y="1951897"/>
            <a:ext cx="8798455" cy="4726517"/>
          </a:xfrm>
        </p:spPr>
        <p:txBody>
          <a:bodyPr/>
          <a:lstStyle/>
          <a:p>
            <a:pPr>
              <a:spcBef>
                <a:spcPts val="665"/>
              </a:spcBef>
            </a:pPr>
            <a:r>
              <a:rPr lang="en-US" sz="2700" dirty="0"/>
              <a:t>Variations of indexing</a:t>
            </a:r>
          </a:p>
          <a:p>
            <a:pPr lvl="1">
              <a:spcBef>
                <a:spcPts val="1331"/>
              </a:spcBef>
            </a:pPr>
            <a:r>
              <a:rPr lang="en-US" sz="2700" b="1" dirty="0"/>
              <a:t>Multi-level</a:t>
            </a:r>
            <a:r>
              <a:rPr lang="en-US" sz="2700" dirty="0"/>
              <a:t> index hierarchy</a:t>
            </a:r>
          </a:p>
          <a:p>
            <a:pPr lvl="2">
              <a:spcBef>
                <a:spcPts val="665"/>
              </a:spcBef>
            </a:pPr>
            <a:r>
              <a:rPr lang="en-US" dirty="0"/>
              <a:t>Primary index points to secondary indices</a:t>
            </a:r>
          </a:p>
          <a:p>
            <a:pPr lvl="2">
              <a:spcBef>
                <a:spcPts val="665"/>
              </a:spcBef>
            </a:pPr>
            <a:r>
              <a:rPr lang="en-US" dirty="0"/>
              <a:t>Problem: number of disk accesses increases with depth of hierarchy</a:t>
            </a:r>
          </a:p>
          <a:p>
            <a:pPr lvl="1">
              <a:spcBef>
                <a:spcPts val="1331"/>
              </a:spcBef>
            </a:pPr>
            <a:r>
              <a:rPr lang="en-US" sz="2700" b="1" dirty="0"/>
              <a:t>Incremental</a:t>
            </a:r>
            <a:r>
              <a:rPr lang="en-US" sz="2700" dirty="0"/>
              <a:t> indexing</a:t>
            </a:r>
          </a:p>
          <a:p>
            <a:pPr lvl="2">
              <a:spcBef>
                <a:spcPts val="665"/>
              </a:spcBef>
            </a:pPr>
            <a:r>
              <a:rPr lang="en-US" dirty="0"/>
              <a:t>Fixed number of entries at top-level index</a:t>
            </a:r>
          </a:p>
          <a:p>
            <a:pPr lvl="2">
              <a:spcBef>
                <a:spcPts val="665"/>
              </a:spcBef>
            </a:pPr>
            <a:r>
              <a:rPr lang="en-US" dirty="0"/>
              <a:t>When insufficient, allocate additional index levels </a:t>
            </a:r>
          </a:p>
          <a:p>
            <a:pPr lvl="2">
              <a:spcBef>
                <a:spcPts val="665"/>
              </a:spcBef>
            </a:pPr>
            <a:r>
              <a:rPr lang="en-US" dirty="0"/>
              <a:t>Example: Unix, 3-level expansion (see next slide)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991056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UNIX File Systems</a:t>
            </a:r>
          </a:p>
        </p:txBody>
      </p:sp>
      <p:pic>
        <p:nvPicPr>
          <p:cNvPr id="4915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1998663"/>
            <a:ext cx="10152062" cy="531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78777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s5fs: Inodes</a:t>
            </a:r>
          </a:p>
        </p:txBody>
      </p:sp>
      <p:pic>
        <p:nvPicPr>
          <p:cNvPr id="5017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8" y="1854200"/>
            <a:ext cx="9629775" cy="543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23206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4"/>
          <p:cNvSpPr>
            <a:spLocks noGrp="1"/>
          </p:cNvSpPr>
          <p:nvPr>
            <p:ph type="dt" sz="quarter" idx="10"/>
          </p:nvPr>
        </p:nvSpPr>
        <p:spPr>
          <a:xfrm>
            <a:off x="611188" y="7540153"/>
            <a:ext cx="2114550" cy="506413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824006" indent="-316925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267701" indent="-25354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774782" indent="-25354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281862" indent="-25354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788943" indent="-2535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296023" indent="-2535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803104" indent="-2535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310184" indent="-2535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</a:rPr>
              <a:t>Operating Systems</a:t>
            </a:r>
          </a:p>
        </p:txBody>
      </p:sp>
      <p:sp>
        <p:nvSpPr>
          <p:cNvPr id="3277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96200" y="7540153"/>
            <a:ext cx="2114550" cy="506413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824006" indent="-316925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267701" indent="-25354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774782" indent="-25354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281862" indent="-25354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788943" indent="-2535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296023" indent="-2535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803104" indent="-2535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310184" indent="-2535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6C5791D-2C8B-4504-9207-661A422ADE28}" type="slidenum">
              <a:rPr lang="en-US" smtClean="0">
                <a:solidFill>
                  <a:schemeClr val="accent2"/>
                </a:solidFill>
              </a:rPr>
              <a:pPr/>
              <a:t>38</a:t>
            </a:fld>
            <a:endParaRPr lang="en-US">
              <a:solidFill>
                <a:schemeClr val="accent2"/>
              </a:solidFill>
            </a:endParaRPr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761405" y="692207"/>
            <a:ext cx="8629254" cy="759619"/>
          </a:xfrm>
        </p:spPr>
        <p:txBody>
          <a:bodyPr/>
          <a:lstStyle/>
          <a:p>
            <a:r>
              <a:rPr lang="en-US" dirty="0"/>
              <a:t>Unix Table of Contents (TOC)</a:t>
            </a:r>
          </a:p>
        </p:txBody>
      </p:sp>
      <p:pic>
        <p:nvPicPr>
          <p:cNvPr id="32775" name="Picture 5" descr="10-1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551" y="1536229"/>
            <a:ext cx="5796467" cy="5662396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277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37630" y="1705032"/>
            <a:ext cx="4906830" cy="2532063"/>
          </a:xfrm>
        </p:spPr>
        <p:txBody>
          <a:bodyPr/>
          <a:lstStyle/>
          <a:p>
            <a:r>
              <a:rPr lang="en-US" sz="2700" dirty="0"/>
              <a:t>Incremental indexing in Unix</a:t>
            </a:r>
          </a:p>
          <a:p>
            <a:pPr lvl="1">
              <a:spcBef>
                <a:spcPts val="0"/>
              </a:spcBef>
            </a:pPr>
            <a:r>
              <a:rPr lang="en-US" sz="2700" b="1" dirty="0"/>
              <a:t>file size vs. speed of access</a:t>
            </a:r>
          </a:p>
          <a:p>
            <a:pPr lvl="1">
              <a:spcBef>
                <a:spcPts val="0"/>
              </a:spcBef>
            </a:pPr>
            <a:r>
              <a:rPr lang="en-US" sz="2700" dirty="0"/>
              <a:t>blocks 0-9: 1 access (direct)</a:t>
            </a:r>
          </a:p>
          <a:p>
            <a:pPr lvl="1">
              <a:spcBef>
                <a:spcPts val="0"/>
              </a:spcBef>
            </a:pPr>
            <a:r>
              <a:rPr lang="en-US" sz="2700" dirty="0"/>
              <a:t>blocks 10-137: 2 accesses</a:t>
            </a:r>
          </a:p>
          <a:p>
            <a:pPr lvl="1">
              <a:spcBef>
                <a:spcPts val="0"/>
              </a:spcBef>
            </a:pPr>
            <a:r>
              <a:rPr lang="en-US" sz="2700" dirty="0"/>
              <a:t>blocks 138-16521: 3 acc.</a:t>
            </a:r>
          </a:p>
          <a:p>
            <a:pPr lvl="1">
              <a:spcBef>
                <a:spcPts val="0"/>
              </a:spcBef>
            </a:pPr>
            <a:r>
              <a:rPr lang="en-US" sz="27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2804435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s5fs: TOC Index Blocks</a:t>
            </a:r>
          </a:p>
        </p:txBody>
      </p:sp>
      <p:pic>
        <p:nvPicPr>
          <p:cNvPr id="5222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1849438"/>
            <a:ext cx="9540875" cy="526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6684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User’s View of a File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File name and type</a:t>
            </a:r>
          </a:p>
          <a:p>
            <a:pPr lvl="1"/>
            <a:r>
              <a:rPr lang="en-US" dirty="0"/>
              <a:t>Valid </a:t>
            </a:r>
            <a:r>
              <a:rPr lang="en-US" b="1" dirty="0"/>
              <a:t>name </a:t>
            </a:r>
          </a:p>
          <a:p>
            <a:pPr lvl="2"/>
            <a:r>
              <a:rPr lang="en-US" dirty="0"/>
              <a:t>Number of characters</a:t>
            </a:r>
          </a:p>
          <a:p>
            <a:pPr lvl="2"/>
            <a:r>
              <a:rPr lang="en-US" dirty="0"/>
              <a:t>Lower </a:t>
            </a:r>
            <a:r>
              <a:rPr lang="en-US" i="1" dirty="0"/>
              <a:t>vs</a:t>
            </a:r>
            <a:r>
              <a:rPr lang="en-US" dirty="0"/>
              <a:t> upper case, illegal characters</a:t>
            </a:r>
          </a:p>
          <a:p>
            <a:pPr lvl="1"/>
            <a:r>
              <a:rPr lang="en-US" sz="2400" b="1" dirty="0"/>
              <a:t>Extension</a:t>
            </a:r>
          </a:p>
          <a:p>
            <a:pPr lvl="2"/>
            <a:r>
              <a:rPr lang="en-US" dirty="0"/>
              <a:t>Tied to type of file</a:t>
            </a:r>
          </a:p>
          <a:p>
            <a:pPr lvl="2"/>
            <a:r>
              <a:rPr lang="en-US" dirty="0"/>
              <a:t>Used by applications</a:t>
            </a:r>
          </a:p>
          <a:p>
            <a:pPr lvl="1"/>
            <a:r>
              <a:rPr lang="en-US" sz="2400" dirty="0"/>
              <a:t>File </a:t>
            </a:r>
            <a:r>
              <a:rPr lang="en-US" sz="2400" b="1" dirty="0"/>
              <a:t>type</a:t>
            </a:r>
            <a:r>
              <a:rPr lang="en-US" sz="2400" dirty="0"/>
              <a:t> recorded in header</a:t>
            </a:r>
          </a:p>
          <a:p>
            <a:pPr lvl="2"/>
            <a:r>
              <a:rPr lang="en-US" dirty="0"/>
              <a:t>Cannot be changed (even when extension changes)</a:t>
            </a:r>
          </a:p>
          <a:p>
            <a:pPr lvl="2"/>
            <a:r>
              <a:rPr lang="en-US" dirty="0"/>
              <a:t>Basic types: text, object, load file, directory</a:t>
            </a:r>
          </a:p>
          <a:p>
            <a:pPr lvl="2"/>
            <a:r>
              <a:rPr lang="en-US" dirty="0"/>
              <a:t>Application-specific types, e.g., .doc, .</a:t>
            </a:r>
            <a:r>
              <a:rPr lang="en-US" dirty="0" err="1"/>
              <a:t>ps</a:t>
            </a:r>
            <a:r>
              <a:rPr lang="en-US" dirty="0"/>
              <a:t>, .html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992830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s5fs: File System Parameters</a:t>
            </a:r>
          </a:p>
        </p:txBody>
      </p:sp>
      <p:pic>
        <p:nvPicPr>
          <p:cNvPr id="53250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1854200"/>
            <a:ext cx="9982200" cy="509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44930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s5fs: File System Parameters</a:t>
            </a:r>
          </a:p>
        </p:txBody>
      </p:sp>
      <p:pic>
        <p:nvPicPr>
          <p:cNvPr id="5427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854200"/>
            <a:ext cx="9401175" cy="536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63816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s5fs: Directories</a:t>
            </a:r>
          </a:p>
        </p:txBody>
      </p:sp>
      <p:pic>
        <p:nvPicPr>
          <p:cNvPr id="5529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" y="1781175"/>
            <a:ext cx="9836150" cy="546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51977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s5fs: Link + Unlink</a:t>
            </a:r>
          </a:p>
        </p:txBody>
      </p:sp>
      <p:pic>
        <p:nvPicPr>
          <p:cNvPr id="5632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1806575"/>
            <a:ext cx="9683750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25810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824006" indent="-316925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267701" indent="-25354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774782" indent="-25354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281862" indent="-25354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788943" indent="-2535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296023" indent="-2535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803104" indent="-2535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310184" indent="-2535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</a:rPr>
              <a:t>Operating Systems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75645" y="7174178"/>
            <a:ext cx="2115013" cy="422010"/>
          </a:xfrm>
          <a:prstGeom prst="rect">
            <a:avLst/>
          </a:prstGeom>
          <a:noFill/>
        </p:spPr>
        <p:txBody>
          <a:bodyPr lIns="101416" tIns="50708" rIns="101416" bIns="50708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824006" indent="-316925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267701" indent="-25354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774782" indent="-25354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281862" indent="-25354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788943" indent="-2535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296023" indent="-2535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803104" indent="-2535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310184" indent="-2535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BF45DCB-8170-4BE1-B077-AED4E83F24F9}" type="slidenum">
              <a:rPr lang="en-US" smtClean="0">
                <a:solidFill>
                  <a:schemeClr val="accent2"/>
                </a:solidFill>
              </a:rPr>
              <a:pPr/>
              <a:t>44</a:t>
            </a:fld>
            <a:endParaRPr lang="en-US">
              <a:solidFill>
                <a:schemeClr val="accent2"/>
              </a:solidFill>
            </a:endParaRPr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Free Storage Space Management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1405" y="2021548"/>
            <a:ext cx="8629254" cy="5232930"/>
          </a:xfrm>
        </p:spPr>
        <p:txBody>
          <a:bodyPr/>
          <a:lstStyle/>
          <a:p>
            <a:pPr>
              <a:spcBef>
                <a:spcPts val="665"/>
              </a:spcBef>
            </a:pPr>
            <a:r>
              <a:rPr lang="en-US" sz="2700" dirty="0"/>
              <a:t>Similar to main memory management</a:t>
            </a:r>
          </a:p>
          <a:p>
            <a:pPr>
              <a:spcBef>
                <a:spcPts val="665"/>
              </a:spcBef>
            </a:pPr>
            <a:r>
              <a:rPr lang="en-US" sz="2700" dirty="0"/>
              <a:t>Linked list organization</a:t>
            </a:r>
          </a:p>
          <a:p>
            <a:pPr lvl="1">
              <a:spcBef>
                <a:spcPts val="665"/>
              </a:spcBef>
            </a:pPr>
            <a:r>
              <a:rPr lang="en-US" sz="2700" dirty="0"/>
              <a:t>Linking </a:t>
            </a:r>
            <a:r>
              <a:rPr lang="en-US" sz="2700" b="1" dirty="0"/>
              <a:t>individual</a:t>
            </a:r>
            <a:r>
              <a:rPr lang="en-US" sz="2700" dirty="0"/>
              <a:t> blocks -- inefficient:</a:t>
            </a:r>
          </a:p>
          <a:p>
            <a:pPr lvl="2">
              <a:spcBef>
                <a:spcPts val="665"/>
              </a:spcBef>
            </a:pPr>
            <a:r>
              <a:rPr lang="en-US" dirty="0"/>
              <a:t>no block clustering to minimize seek operations</a:t>
            </a:r>
          </a:p>
          <a:p>
            <a:pPr lvl="2">
              <a:spcBef>
                <a:spcPts val="665"/>
              </a:spcBef>
            </a:pPr>
            <a:r>
              <a:rPr lang="en-US" dirty="0"/>
              <a:t>groups of blocks are allocated/released one at a time</a:t>
            </a:r>
          </a:p>
          <a:p>
            <a:pPr lvl="1">
              <a:spcBef>
                <a:spcPts val="665"/>
              </a:spcBef>
            </a:pPr>
            <a:r>
              <a:rPr lang="en-US" sz="2700" dirty="0"/>
              <a:t>Better: Link </a:t>
            </a:r>
            <a:r>
              <a:rPr lang="en-US" sz="2700" b="1" dirty="0"/>
              <a:t>groups</a:t>
            </a:r>
            <a:r>
              <a:rPr lang="en-US" sz="2700" dirty="0"/>
              <a:t> of consecutive blocks</a:t>
            </a:r>
          </a:p>
          <a:p>
            <a:pPr>
              <a:spcBef>
                <a:spcPts val="665"/>
              </a:spcBef>
            </a:pPr>
            <a:r>
              <a:rPr lang="en-US" sz="2700" dirty="0"/>
              <a:t>Bit map organization</a:t>
            </a:r>
          </a:p>
          <a:p>
            <a:pPr lvl="1">
              <a:spcBef>
                <a:spcPts val="665"/>
              </a:spcBef>
            </a:pPr>
            <a:r>
              <a:rPr lang="en-US" sz="2700" dirty="0"/>
              <a:t>Analogous to main memory</a:t>
            </a:r>
          </a:p>
          <a:p>
            <a:pPr lvl="1">
              <a:spcBef>
                <a:spcPts val="665"/>
              </a:spcBef>
            </a:pPr>
            <a:r>
              <a:rPr lang="en-US" sz="2700" dirty="0"/>
              <a:t>A single bit per block indicates if free or occupied</a:t>
            </a:r>
          </a:p>
        </p:txBody>
      </p:sp>
    </p:spTree>
    <p:extLst>
      <p:ext uri="{BB962C8B-B14F-4D97-AF65-F5344CB8AC3E}">
        <p14:creationId xmlns:p14="http://schemas.microsoft.com/office/powerpoint/2010/main" val="1688157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User’s View of a File</a:t>
            </a:r>
            <a:endParaRPr lang="en-SG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8115" y="1997894"/>
            <a:ext cx="69342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>
            <a:lvl1pPr marL="342900" indent="-3429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5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74650" indent="635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600">
                <a:solidFill>
                  <a:srgbClr val="003399"/>
                </a:solidFill>
                <a:latin typeface="+mn-lt"/>
              </a:defRPr>
            </a:lvl2pPr>
            <a:lvl3pPr marL="755650" indent="15875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2200" b="1">
                <a:solidFill>
                  <a:srgbClr val="FF6600"/>
                </a:solidFill>
                <a:latin typeface="+mn-lt"/>
              </a:defRPr>
            </a:lvl3pPr>
            <a:lvl4pPr marL="1143000" indent="635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200" i="1">
                <a:solidFill>
                  <a:srgbClr val="003399"/>
                </a:solidFill>
                <a:latin typeface="+mn-lt"/>
              </a:defRPr>
            </a:lvl4pPr>
            <a:lvl5pPr marL="1524000" indent="3048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  <a:latin typeface="+mn-lt"/>
              </a:defRPr>
            </a:lvl5pPr>
            <a:lvl6pPr marL="1981200" algn="l" defTabSz="1014413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  <a:latin typeface="+mn-lt"/>
              </a:defRPr>
            </a:lvl6pPr>
            <a:lvl7pPr marL="2438400" algn="l" defTabSz="1014413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  <a:latin typeface="+mn-lt"/>
              </a:defRPr>
            </a:lvl7pPr>
            <a:lvl8pPr marL="2895600" algn="l" defTabSz="1014413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  <a:latin typeface="+mn-lt"/>
              </a:defRPr>
            </a:lvl8pPr>
            <a:lvl9pPr marL="3352800" algn="l" defTabSz="1014413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kern="0" dirty="0">
                <a:solidFill>
                  <a:schemeClr val="accent6"/>
                </a:solidFill>
              </a:rPr>
              <a:t>Logical file organization</a:t>
            </a:r>
          </a:p>
          <a:p>
            <a:pPr lvl="1">
              <a:lnSpc>
                <a:spcPct val="90000"/>
              </a:lnSpc>
            </a:pPr>
            <a:r>
              <a:rPr lang="en-US" sz="2400" kern="0" dirty="0">
                <a:solidFill>
                  <a:schemeClr val="accent6"/>
                </a:solidFill>
              </a:rPr>
              <a:t>Most common: </a:t>
            </a:r>
            <a:r>
              <a:rPr lang="en-US" sz="2400" b="1" kern="0" dirty="0">
                <a:solidFill>
                  <a:schemeClr val="accent6"/>
                </a:solidFill>
              </a:rPr>
              <a:t>byte stream</a:t>
            </a:r>
          </a:p>
          <a:p>
            <a:pPr lvl="1">
              <a:lnSpc>
                <a:spcPct val="90000"/>
              </a:lnSpc>
            </a:pPr>
            <a:r>
              <a:rPr lang="en-US" sz="2400" kern="0" dirty="0">
                <a:solidFill>
                  <a:schemeClr val="accent6"/>
                </a:solidFill>
              </a:rPr>
              <a:t>Fixed-size or variable-size </a:t>
            </a:r>
            <a:r>
              <a:rPr lang="en-US" sz="2400" b="1" kern="0" dirty="0">
                <a:solidFill>
                  <a:schemeClr val="accent6"/>
                </a:solidFill>
              </a:rPr>
              <a:t>records</a:t>
            </a:r>
          </a:p>
          <a:p>
            <a:pPr lvl="1">
              <a:lnSpc>
                <a:spcPct val="90000"/>
              </a:lnSpc>
            </a:pPr>
            <a:r>
              <a:rPr lang="en-US" sz="2400" kern="0" dirty="0">
                <a:solidFill>
                  <a:schemeClr val="accent6"/>
                </a:solidFill>
              </a:rPr>
              <a:t>Addressed</a:t>
            </a:r>
          </a:p>
          <a:p>
            <a:pPr lvl="2">
              <a:lnSpc>
                <a:spcPct val="90000"/>
              </a:lnSpc>
            </a:pPr>
            <a:r>
              <a:rPr lang="en-US" kern="0" dirty="0">
                <a:solidFill>
                  <a:schemeClr val="accent6"/>
                </a:solidFill>
              </a:rPr>
              <a:t>Implicitly (sequential access to next record)</a:t>
            </a:r>
          </a:p>
          <a:p>
            <a:pPr lvl="2">
              <a:lnSpc>
                <a:spcPct val="90000"/>
              </a:lnSpc>
            </a:pPr>
            <a:r>
              <a:rPr lang="en-US" kern="0" dirty="0">
                <a:solidFill>
                  <a:schemeClr val="accent6"/>
                </a:solidFill>
              </a:rPr>
              <a:t>Explicitly by position (record#) or key</a:t>
            </a:r>
          </a:p>
        </p:txBody>
      </p:sp>
      <p:pic>
        <p:nvPicPr>
          <p:cNvPr id="5" name="Picture 5" descr="10-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7559" y="4446166"/>
            <a:ext cx="5299715" cy="2880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247159" y="4618461"/>
            <a:ext cx="3581400" cy="260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3000"/>
              </a:spcBef>
            </a:pPr>
            <a:r>
              <a:rPr lang="en-US" sz="2200" dirty="0">
                <a:solidFill>
                  <a:schemeClr val="accent2"/>
                </a:solidFill>
              </a:rPr>
              <a:t>a) Fixed Length Record</a:t>
            </a:r>
          </a:p>
          <a:p>
            <a:pPr>
              <a:spcBef>
                <a:spcPts val="3000"/>
              </a:spcBef>
            </a:pPr>
            <a:r>
              <a:rPr lang="en-US" sz="2200" dirty="0">
                <a:solidFill>
                  <a:schemeClr val="accent2"/>
                </a:solidFill>
              </a:rPr>
              <a:t>b) Variable Length Record</a:t>
            </a:r>
          </a:p>
          <a:p>
            <a:pPr>
              <a:spcBef>
                <a:spcPts val="3000"/>
              </a:spcBef>
            </a:pPr>
            <a:r>
              <a:rPr lang="en-US" sz="2200" dirty="0">
                <a:solidFill>
                  <a:schemeClr val="accent2"/>
                </a:solidFill>
              </a:rPr>
              <a:t>c) Fixed Length with Key</a:t>
            </a:r>
          </a:p>
          <a:p>
            <a:pPr>
              <a:spcBef>
                <a:spcPts val="3000"/>
              </a:spcBef>
            </a:pPr>
            <a:r>
              <a:rPr lang="en-US" sz="2200" dirty="0">
                <a:solidFill>
                  <a:schemeClr val="accent2"/>
                </a:solidFill>
              </a:rPr>
              <a:t>d) Variable Length with Key</a:t>
            </a:r>
          </a:p>
        </p:txBody>
      </p:sp>
    </p:spTree>
    <p:extLst>
      <p:ext uri="{BB962C8B-B14F-4D97-AF65-F5344CB8AC3E}">
        <p14:creationId xmlns:p14="http://schemas.microsoft.com/office/powerpoint/2010/main" val="4163299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Files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2400" dirty="0"/>
              <a:t>Create/Delete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Open/Close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Read/Write (sequential or direct)</a:t>
            </a:r>
          </a:p>
          <a:p>
            <a:pPr marL="342900" lvl="1" indent="-342900">
              <a:spcBef>
                <a:spcPts val="0"/>
              </a:spcBef>
              <a:buFontTx/>
              <a:buChar char="•"/>
            </a:pPr>
            <a:r>
              <a:rPr lang="en-US" sz="2400" dirty="0"/>
              <a:t>Seek/Rewind (sequential)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Copy (physical or just link)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Rename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Change protection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Get properties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Each involves parts of Directory Management, BFS, or Device Organization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GUI is built on top of these functions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09095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Files</a:t>
            </a:r>
            <a:endParaRPr lang="en-SG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" t="4198" r="41127" b="19000"/>
          <a:stretch>
            <a:fillRect/>
          </a:stretch>
        </p:blipFill>
        <p:spPr bwMode="auto">
          <a:xfrm>
            <a:off x="1475630" y="2006742"/>
            <a:ext cx="6220569" cy="5103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1459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Management</a:t>
            </a:r>
            <a:endParaRPr lang="en-SG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" t="20398" r="48251" b="28003"/>
          <a:stretch>
            <a:fillRect/>
          </a:stretch>
        </p:blipFill>
        <p:spPr bwMode="auto">
          <a:xfrm>
            <a:off x="3363333" y="2768203"/>
            <a:ext cx="5817154" cy="3733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47305" y="2234803"/>
            <a:ext cx="2832100" cy="501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365125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chemeClr val="accent2"/>
                </a:solidFill>
              </a:rPr>
              <a:t>Main issues: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sz="2400" b="1" dirty="0">
                <a:solidFill>
                  <a:schemeClr val="accent2"/>
                </a:solidFill>
              </a:rPr>
              <a:t>Shape</a:t>
            </a:r>
            <a:r>
              <a:rPr lang="en-US" sz="2400" dirty="0">
                <a:solidFill>
                  <a:schemeClr val="accent2"/>
                </a:solidFill>
              </a:rPr>
              <a:t> of data structure (e.g. tree, shortcuts, …)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sz="2400" b="1" dirty="0">
                <a:solidFill>
                  <a:schemeClr val="accent2"/>
                </a:solidFill>
              </a:rPr>
              <a:t>What</a:t>
            </a:r>
            <a:r>
              <a:rPr lang="en-US" sz="2400" dirty="0">
                <a:solidFill>
                  <a:schemeClr val="accent2"/>
                </a:solidFill>
              </a:rPr>
              <a:t> info to keep about files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sz="2400" b="1" dirty="0">
                <a:solidFill>
                  <a:schemeClr val="accent2"/>
                </a:solidFill>
              </a:rPr>
              <a:t>Where</a:t>
            </a:r>
            <a:r>
              <a:rPr lang="en-US" sz="2400" dirty="0">
                <a:solidFill>
                  <a:schemeClr val="accent2"/>
                </a:solidFill>
              </a:rPr>
              <a:t> to keep it? (in directory?)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sz="2400" b="1" dirty="0">
                <a:solidFill>
                  <a:schemeClr val="accent2"/>
                </a:solidFill>
              </a:rPr>
              <a:t>How</a:t>
            </a:r>
            <a:r>
              <a:rPr lang="en-US" sz="2400" dirty="0">
                <a:solidFill>
                  <a:schemeClr val="accent2"/>
                </a:solidFill>
              </a:rPr>
              <a:t> to organize entries for efficiency?</a:t>
            </a:r>
          </a:p>
        </p:txBody>
      </p:sp>
    </p:spTree>
    <p:extLst>
      <p:ext uri="{BB962C8B-B14F-4D97-AF65-F5344CB8AC3E}">
        <p14:creationId xmlns:p14="http://schemas.microsoft.com/office/powerpoint/2010/main" val="934553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Directories</a:t>
            </a:r>
            <a:endParaRPr lang="en-SG" dirty="0"/>
          </a:p>
        </p:txBody>
      </p:sp>
      <p:pic>
        <p:nvPicPr>
          <p:cNvPr id="4" name="Picture 5" descr="10-3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27685" y="2367542"/>
            <a:ext cx="5904730" cy="47429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1415" y="1910341"/>
            <a:ext cx="38100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>
            <a:lvl1pPr marL="342900" indent="-3429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5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74650" indent="635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600">
                <a:solidFill>
                  <a:srgbClr val="003399"/>
                </a:solidFill>
                <a:latin typeface="+mn-lt"/>
              </a:defRPr>
            </a:lvl2pPr>
            <a:lvl3pPr marL="755650" indent="15875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2200" b="1">
                <a:solidFill>
                  <a:srgbClr val="FF6600"/>
                </a:solidFill>
                <a:latin typeface="+mn-lt"/>
              </a:defRPr>
            </a:lvl3pPr>
            <a:lvl4pPr marL="1143000" indent="635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200" i="1">
                <a:solidFill>
                  <a:srgbClr val="003399"/>
                </a:solidFill>
                <a:latin typeface="+mn-lt"/>
              </a:defRPr>
            </a:lvl4pPr>
            <a:lvl5pPr marL="1524000" indent="3048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  <a:latin typeface="+mn-lt"/>
              </a:defRPr>
            </a:lvl5pPr>
            <a:lvl6pPr marL="1981200" algn="l" defTabSz="1014413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  <a:latin typeface="+mn-lt"/>
              </a:defRPr>
            </a:lvl6pPr>
            <a:lvl7pPr marL="2438400" algn="l" defTabSz="1014413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  <a:latin typeface="+mn-lt"/>
              </a:defRPr>
            </a:lvl7pPr>
            <a:lvl8pPr marL="2895600" algn="l" defTabSz="1014413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  <a:latin typeface="+mn-lt"/>
              </a:defRPr>
            </a:lvl8pPr>
            <a:lvl9pPr marL="3352800" algn="l" defTabSz="1014413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3399"/>
                </a:solidFill>
                <a:latin typeface="+mn-lt"/>
              </a:defRPr>
            </a:lvl9pPr>
          </a:lstStyle>
          <a:p>
            <a:r>
              <a:rPr lang="en-US" sz="2800" kern="0" dirty="0"/>
              <a:t>Tree-structured</a:t>
            </a:r>
          </a:p>
          <a:p>
            <a:pPr lvl="1"/>
            <a:r>
              <a:rPr lang="en-US" sz="2400" b="1" kern="0" dirty="0"/>
              <a:t>Simple</a:t>
            </a:r>
            <a:r>
              <a:rPr lang="en-US" sz="2400" kern="0" dirty="0"/>
              <a:t> search, insert, delete operations</a:t>
            </a:r>
          </a:p>
          <a:p>
            <a:pPr lvl="1"/>
            <a:r>
              <a:rPr lang="en-US" sz="2400" kern="0" dirty="0"/>
              <a:t>Sharing is </a:t>
            </a:r>
            <a:r>
              <a:rPr lang="en-US" sz="2400" b="1" kern="0" dirty="0"/>
              <a:t>asymmetric</a:t>
            </a:r>
            <a:r>
              <a:rPr lang="en-US" sz="2400" kern="0" dirty="0"/>
              <a:t> (only one parent)</a:t>
            </a:r>
          </a:p>
          <a:p>
            <a:pPr algn="ctr">
              <a:buFontTx/>
              <a:buNone/>
            </a:pPr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130731068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10460</TotalTime>
  <Words>1158</Words>
  <Application>Microsoft Macintosh PowerPoint</Application>
  <PresentationFormat>Custom</PresentationFormat>
  <Paragraphs>247</Paragraphs>
  <Slides>44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Courier New</vt:lpstr>
      <vt:lpstr>Times</vt:lpstr>
      <vt:lpstr>Times New Roman</vt:lpstr>
      <vt:lpstr>Wingdings</vt:lpstr>
      <vt:lpstr>Blank</vt:lpstr>
      <vt:lpstr>PowerPoint Presentation</vt:lpstr>
      <vt:lpstr>What is a File System?</vt:lpstr>
      <vt:lpstr>Hierarchical View of File Systems</vt:lpstr>
      <vt:lpstr>User’s View of a File</vt:lpstr>
      <vt:lpstr>User’s View of a File</vt:lpstr>
      <vt:lpstr>Operations on Files</vt:lpstr>
      <vt:lpstr>Operations on Files</vt:lpstr>
      <vt:lpstr>Directory Management</vt:lpstr>
      <vt:lpstr>File Directories</vt:lpstr>
      <vt:lpstr>File Directories</vt:lpstr>
      <vt:lpstr>Operations on File Directories</vt:lpstr>
      <vt:lpstr>Implementation of Directories</vt:lpstr>
      <vt:lpstr>Implementation of Directories</vt:lpstr>
      <vt:lpstr>Revisit file operations</vt:lpstr>
      <vt:lpstr>Basic File System</vt:lpstr>
      <vt:lpstr>Basic File System</vt:lpstr>
      <vt:lpstr>Basic File System</vt:lpstr>
      <vt:lpstr>Organizing Data on a Disk</vt:lpstr>
      <vt:lpstr>Organizing Files</vt:lpstr>
      <vt:lpstr>Data Structures on Disk</vt:lpstr>
      <vt:lpstr>Physical Organization Methods</vt:lpstr>
      <vt:lpstr>Physical Organization Methods</vt:lpstr>
      <vt:lpstr>Linked List Allocation - FAT</vt:lpstr>
      <vt:lpstr>MSDOS File System Layout</vt:lpstr>
      <vt:lpstr>DOS Directory</vt:lpstr>
      <vt:lpstr>FAT Organization</vt:lpstr>
      <vt:lpstr>FAT Organization</vt:lpstr>
      <vt:lpstr>MSDOS: Deleting a File</vt:lpstr>
      <vt:lpstr>FAT16 Cluster Size</vt:lpstr>
      <vt:lpstr>VFAT</vt:lpstr>
      <vt:lpstr>FAT32</vt:lpstr>
      <vt:lpstr>Disk Fragmentation</vt:lpstr>
      <vt:lpstr>Disk Fragmentation</vt:lpstr>
      <vt:lpstr>Physical Organization Methods</vt:lpstr>
      <vt:lpstr>Physical Organization Methods</vt:lpstr>
      <vt:lpstr>UNIX File Systems</vt:lpstr>
      <vt:lpstr>s5fs: Inodes</vt:lpstr>
      <vt:lpstr>Unix Table of Contents (TOC)</vt:lpstr>
      <vt:lpstr>s5fs: TOC Index Blocks</vt:lpstr>
      <vt:lpstr>s5fs: File System Parameters</vt:lpstr>
      <vt:lpstr>s5fs: File System Parameters</vt:lpstr>
      <vt:lpstr>s5fs: Directories</vt:lpstr>
      <vt:lpstr>s5fs: Link + Unlink</vt:lpstr>
      <vt:lpstr>Free Storage Space 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PowerPC</dc:creator>
  <cp:lastModifiedBy>Tan Keng Yan, Colin</cp:lastModifiedBy>
  <cp:revision>393</cp:revision>
  <cp:lastPrinted>2002-11-20T02:08:40Z</cp:lastPrinted>
  <dcterms:created xsi:type="dcterms:W3CDTF">2001-10-04T11:39:11Z</dcterms:created>
  <dcterms:modified xsi:type="dcterms:W3CDTF">2021-10-09T05:28:35Z</dcterms:modified>
</cp:coreProperties>
</file>