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8"/>
  </p:notesMasterIdLst>
  <p:sldIdLst>
    <p:sldId id="256" r:id="rId2"/>
    <p:sldId id="300" r:id="rId3"/>
    <p:sldId id="290" r:id="rId4"/>
    <p:sldId id="623" r:id="rId5"/>
    <p:sldId id="275" r:id="rId6"/>
    <p:sldId id="301" r:id="rId7"/>
    <p:sldId id="285" r:id="rId8"/>
    <p:sldId id="618" r:id="rId9"/>
    <p:sldId id="619" r:id="rId10"/>
    <p:sldId id="620" r:id="rId11"/>
    <p:sldId id="621" r:id="rId12"/>
    <p:sldId id="281" r:id="rId13"/>
    <p:sldId id="622" r:id="rId14"/>
    <p:sldId id="269" r:id="rId15"/>
    <p:sldId id="617" r:id="rId16"/>
    <p:sldId id="581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2F0D9"/>
    <a:srgbClr val="006600"/>
    <a:srgbClr val="FBE5D6"/>
    <a:srgbClr val="0000FF"/>
    <a:srgbClr val="5B9BD5"/>
    <a:srgbClr val="C56F11"/>
    <a:srgbClr val="CC0099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5" autoAdjust="0"/>
    <p:restoredTop sz="94098" autoAdjust="0"/>
  </p:normalViewPr>
  <p:slideViewPr>
    <p:cSldViewPr snapToGrid="0">
      <p:cViewPr varScale="1">
        <p:scale>
          <a:sx n="98" d="100"/>
          <a:sy n="98" d="100"/>
        </p:scale>
        <p:origin x="81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29/8/21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008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99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86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009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312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03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2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49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04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84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29/8/21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29/8/21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29/8/21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29/8/21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29/8/21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29/8/21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29/8/21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29/8/21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29/8/21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29/8/21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29/8/21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29/8/21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IT5002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#1</a:t>
            </a:r>
          </a:p>
          <a:p>
            <a:r>
              <a:rPr lang="en-SG" sz="4400" dirty="0"/>
              <a:t>C and Number Systems</a:t>
            </a:r>
          </a:p>
          <a:p>
            <a:r>
              <a:rPr lang="en-SG" dirty="0"/>
              <a:t>(Prepared by: </a:t>
            </a:r>
            <a:r>
              <a:rPr lang="en-SG"/>
              <a:t>Aaron Tan for CS2100)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Convert the following decimal numbers to fixed-point binary in 2’s complement, with 4 bits for the integer portion and 3 bits for the fraction portion.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1098286" y="2060726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(d) 2.1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6C801-EAB3-4CA5-886C-3098DEA94DA9}"/>
              </a:ext>
            </a:extLst>
          </p:cNvPr>
          <p:cNvSpPr txBox="1"/>
          <p:nvPr/>
        </p:nvSpPr>
        <p:spPr>
          <a:xfrm>
            <a:off x="8134947" y="3359976"/>
            <a:ext cx="256666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8288" algn="l"/>
              </a:tabLst>
            </a:pPr>
            <a:r>
              <a:rPr lang="en-SG" sz="2800" dirty="0"/>
              <a:t>	0.1</a:t>
            </a:r>
            <a:r>
              <a:rPr lang="en-SG" sz="2800" dirty="0">
                <a:sym typeface="Symbol" panose="05050102010706020507" pitchFamily="18" charset="2"/>
              </a:rPr>
              <a:t>2 = 0.2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0.22 = 0.4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0.42 = 0.8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0.82 = 1.6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315DF-DCF3-474C-B40E-42C8E861F10D}"/>
              </a:ext>
            </a:extLst>
          </p:cNvPr>
          <p:cNvSpPr txBox="1"/>
          <p:nvPr/>
        </p:nvSpPr>
        <p:spPr>
          <a:xfrm>
            <a:off x="2008467" y="2840167"/>
            <a:ext cx="144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0.1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BB692-7B94-4FCA-867E-4A51C2F90C6C}"/>
              </a:ext>
            </a:extLst>
          </p:cNvPr>
          <p:cNvSpPr txBox="1"/>
          <p:nvPr/>
        </p:nvSpPr>
        <p:spPr>
          <a:xfrm>
            <a:off x="2625249" y="2814178"/>
            <a:ext cx="211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(0.0001)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8805A-A241-4C26-BCEC-BAF81A8CAFEE}"/>
                  </a:ext>
                </a:extLst>
              </p:cNvPr>
              <p:cNvSpPr txBox="1"/>
              <p:nvPr/>
            </p:nvSpPr>
            <p:spPr>
              <a:xfrm>
                <a:off x="4297828" y="2827173"/>
                <a:ext cx="21115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SG" sz="2800" dirty="0"/>
                  <a:t> (0.001)</a:t>
                </a:r>
                <a:r>
                  <a:rPr lang="en-SG" sz="2800" baseline="-25000" dirty="0"/>
                  <a:t>2</a:t>
                </a:r>
                <a:r>
                  <a:rPr lang="en-SG" sz="28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8805A-A241-4C26-BCEC-BAF81A8CA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8" y="2827173"/>
                <a:ext cx="211159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D363DF-79B5-4C20-A0CB-DF237BC3F193}"/>
              </a:ext>
            </a:extLst>
          </p:cNvPr>
          <p:cNvSpPr txBox="1"/>
          <p:nvPr/>
        </p:nvSpPr>
        <p:spPr>
          <a:xfrm>
            <a:off x="1983454" y="3471836"/>
            <a:ext cx="456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 2.1 = (0010.001)</a:t>
            </a:r>
            <a:r>
              <a:rPr lang="en-SG" sz="2800" baseline="-25000" dirty="0"/>
              <a:t>2</a:t>
            </a:r>
            <a:r>
              <a:rPr lang="en-SG" sz="2800" dirty="0"/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7DC5C1-7A6D-461E-8F0A-49F47AE6ABC9}"/>
              </a:ext>
            </a:extLst>
          </p:cNvPr>
          <p:cNvSpPr txBox="1"/>
          <p:nvPr/>
        </p:nvSpPr>
        <p:spPr>
          <a:xfrm>
            <a:off x="3979809" y="4006307"/>
            <a:ext cx="256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(0010.001)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28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20" grpId="0"/>
      <p:bldP spid="2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Using the binary representations you have just derived, convert them back into decimal.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9086929" y="1337452"/>
            <a:ext cx="153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(d) 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53C11-1E7A-47C2-9DB1-BA4372104331}"/>
              </a:ext>
            </a:extLst>
          </p:cNvPr>
          <p:cNvSpPr txBox="1"/>
          <p:nvPr/>
        </p:nvSpPr>
        <p:spPr>
          <a:xfrm>
            <a:off x="457623" y="1337452"/>
            <a:ext cx="1536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(a) 1.75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17244-1C69-471F-9D14-2E0E27D8B298}"/>
              </a:ext>
            </a:extLst>
          </p:cNvPr>
          <p:cNvSpPr txBox="1"/>
          <p:nvPr/>
        </p:nvSpPr>
        <p:spPr>
          <a:xfrm>
            <a:off x="3302793" y="1337452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(b) -2.5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A3791-3C1B-4259-8577-FDDBE9DCC2C7}"/>
              </a:ext>
            </a:extLst>
          </p:cNvPr>
          <p:cNvSpPr txBox="1"/>
          <p:nvPr/>
        </p:nvSpPr>
        <p:spPr>
          <a:xfrm>
            <a:off x="6214483" y="1337452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(c) 3.876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E1AF5-F988-4D03-8788-87194162563C}"/>
              </a:ext>
            </a:extLst>
          </p:cNvPr>
          <p:cNvSpPr txBox="1"/>
          <p:nvPr/>
        </p:nvSpPr>
        <p:spPr>
          <a:xfrm>
            <a:off x="1011199" y="1774973"/>
            <a:ext cx="2566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(0001.110)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  <a:p>
            <a:r>
              <a:rPr lang="en-SG" sz="2800" dirty="0"/>
              <a:t>= (0001.110)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0FA11D-DFAE-48AE-8989-3ADDAC941446}"/>
              </a:ext>
            </a:extLst>
          </p:cNvPr>
          <p:cNvSpPr txBox="1"/>
          <p:nvPr/>
        </p:nvSpPr>
        <p:spPr>
          <a:xfrm>
            <a:off x="3813695" y="1774973"/>
            <a:ext cx="2566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(1101.100)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  <a:p>
            <a:r>
              <a:rPr lang="en-SG" sz="2800" dirty="0"/>
              <a:t>= –(0010.100)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965ED-B5EA-4EAF-A4EB-7529C9B542A7}"/>
              </a:ext>
            </a:extLst>
          </p:cNvPr>
          <p:cNvSpPr txBox="1"/>
          <p:nvPr/>
        </p:nvSpPr>
        <p:spPr>
          <a:xfrm>
            <a:off x="6720424" y="1774973"/>
            <a:ext cx="2566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(0011.111)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  <a:p>
            <a:r>
              <a:rPr lang="en-SG" sz="2800" dirty="0"/>
              <a:t>= (0011.111)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30259-4728-4570-B923-3019B5269BF4}"/>
              </a:ext>
            </a:extLst>
          </p:cNvPr>
          <p:cNvSpPr txBox="1"/>
          <p:nvPr/>
        </p:nvSpPr>
        <p:spPr>
          <a:xfrm>
            <a:off x="9595859" y="1774973"/>
            <a:ext cx="23988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(0010.001)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  <a:p>
            <a:r>
              <a:rPr lang="en-SG" sz="2800" dirty="0"/>
              <a:t>= (0010.001)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7F942-9B82-4250-8D7F-751E4882EBDB}"/>
              </a:ext>
            </a:extLst>
          </p:cNvPr>
          <p:cNvSpPr txBox="1"/>
          <p:nvPr/>
        </p:nvSpPr>
        <p:spPr>
          <a:xfrm>
            <a:off x="1011199" y="3212941"/>
            <a:ext cx="240081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(0001.110)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2</a:t>
            </a:r>
            <a:r>
              <a:rPr lang="en-SG" sz="2800" baseline="30000" dirty="0"/>
              <a:t>0</a:t>
            </a:r>
            <a:r>
              <a:rPr lang="en-SG" sz="2800" dirty="0"/>
              <a:t> + 2</a:t>
            </a:r>
            <a:r>
              <a:rPr lang="en-SG" sz="2800" baseline="30000" dirty="0"/>
              <a:t>-1</a:t>
            </a:r>
            <a:r>
              <a:rPr lang="en-SG" sz="2800" dirty="0"/>
              <a:t> + 2</a:t>
            </a:r>
            <a:r>
              <a:rPr lang="en-SG" sz="2800" baseline="30000" dirty="0"/>
              <a:t>-2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1.75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249775-2EE8-4120-B5F9-CE08569FAF36}"/>
              </a:ext>
            </a:extLst>
          </p:cNvPr>
          <p:cNvSpPr txBox="1"/>
          <p:nvPr/>
        </p:nvSpPr>
        <p:spPr>
          <a:xfrm>
            <a:off x="3979544" y="3212941"/>
            <a:ext cx="240081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–(0010.100)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–(2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-1</a:t>
            </a:r>
            <a:r>
              <a:rPr lang="en-SG" sz="2800" dirty="0"/>
              <a:t>)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–2.5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ED3CF-5DE1-4E5A-8E12-71900357499F}"/>
              </a:ext>
            </a:extLst>
          </p:cNvPr>
          <p:cNvSpPr txBox="1"/>
          <p:nvPr/>
        </p:nvSpPr>
        <p:spPr>
          <a:xfrm>
            <a:off x="6616191" y="3212941"/>
            <a:ext cx="2566667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(0011.111)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0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  + 2</a:t>
            </a:r>
            <a:r>
              <a:rPr lang="en-SG" sz="2800" baseline="30000" dirty="0"/>
              <a:t>-1</a:t>
            </a:r>
            <a:r>
              <a:rPr lang="en-SG" sz="2800" dirty="0"/>
              <a:t> + 2</a:t>
            </a:r>
            <a:r>
              <a:rPr lang="en-SG" sz="2800" baseline="30000" dirty="0"/>
              <a:t>-2</a:t>
            </a:r>
            <a:r>
              <a:rPr lang="en-SG" sz="2800" dirty="0"/>
              <a:t> + 2</a:t>
            </a:r>
            <a:r>
              <a:rPr lang="en-SG" sz="2800" baseline="30000" dirty="0"/>
              <a:t>-3</a:t>
            </a:r>
            <a:endParaRPr lang="en-SG" sz="2800" dirty="0"/>
          </a:p>
          <a:p>
            <a:pPr>
              <a:spcAft>
                <a:spcPts val="600"/>
              </a:spcAft>
            </a:pPr>
            <a:r>
              <a:rPr lang="en-SG" sz="2800" dirty="0"/>
              <a:t>= 3.875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A4744E-E39B-4886-9AC4-BA2094724D8F}"/>
              </a:ext>
            </a:extLst>
          </p:cNvPr>
          <p:cNvSpPr txBox="1"/>
          <p:nvPr/>
        </p:nvSpPr>
        <p:spPr>
          <a:xfrm>
            <a:off x="9595859" y="3212941"/>
            <a:ext cx="22059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(0010.001)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-3</a:t>
            </a:r>
            <a:r>
              <a:rPr lang="en-SG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2.125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E400E6-CF8F-46AF-9F10-4E3173D63CA8}"/>
              </a:ext>
            </a:extLst>
          </p:cNvPr>
          <p:cNvCxnSpPr>
            <a:cxnSpLocks/>
          </p:cNvCxnSpPr>
          <p:nvPr/>
        </p:nvCxnSpPr>
        <p:spPr>
          <a:xfrm>
            <a:off x="3302793" y="1337452"/>
            <a:ext cx="0" cy="403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3EA21B-9D0F-4B12-9CD3-BDA2AE4E02AB}"/>
              </a:ext>
            </a:extLst>
          </p:cNvPr>
          <p:cNvCxnSpPr>
            <a:cxnSpLocks/>
          </p:cNvCxnSpPr>
          <p:nvPr/>
        </p:nvCxnSpPr>
        <p:spPr>
          <a:xfrm>
            <a:off x="6207148" y="1337452"/>
            <a:ext cx="0" cy="403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565C19-E0C6-45EC-A3B7-B9BCB684EF89}"/>
              </a:ext>
            </a:extLst>
          </p:cNvPr>
          <p:cNvCxnSpPr>
            <a:cxnSpLocks/>
          </p:cNvCxnSpPr>
          <p:nvPr/>
        </p:nvCxnSpPr>
        <p:spPr>
          <a:xfrm>
            <a:off x="9086929" y="1337452"/>
            <a:ext cx="0" cy="403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25EDA-B620-4BA2-A4AD-90AC25BF2C18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5A4B2-7C2F-44B6-8AC7-D54C32552E96}"/>
              </a:ext>
            </a:extLst>
          </p:cNvPr>
          <p:cNvSpPr txBox="1"/>
          <p:nvPr/>
        </p:nvSpPr>
        <p:spPr>
          <a:xfrm>
            <a:off x="1098286" y="260234"/>
            <a:ext cx="1089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would you represent the decimal value </a:t>
            </a:r>
            <a:r>
              <a:rPr lang="en-SG" sz="2800" dirty="0">
                <a:solidFill>
                  <a:srgbClr val="0033CC"/>
                </a:solidFill>
              </a:rPr>
              <a:t>-0.078125</a:t>
            </a:r>
            <a:r>
              <a:rPr lang="en-SG" sz="2800" dirty="0"/>
              <a:t> in the IEEE 754 single-precision representation? Express your answer in hexadecimal.</a:t>
            </a:r>
            <a:endParaRPr lang="en-SG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61D51-2335-4344-894D-4652F42D730D}"/>
              </a:ext>
            </a:extLst>
          </p:cNvPr>
          <p:cNvSpPr txBox="1"/>
          <p:nvPr/>
        </p:nvSpPr>
        <p:spPr>
          <a:xfrm>
            <a:off x="1195755" y="1287890"/>
            <a:ext cx="237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-0.078125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0BB14-7FF2-4883-B005-D894F3B32826}"/>
              </a:ext>
            </a:extLst>
          </p:cNvPr>
          <p:cNvSpPr txBox="1"/>
          <p:nvPr/>
        </p:nvSpPr>
        <p:spPr>
          <a:xfrm>
            <a:off x="3083169" y="1293062"/>
            <a:ext cx="2836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= -(0.000101)</a:t>
            </a:r>
            <a:r>
              <a:rPr lang="en-SG" sz="3200" baseline="-25000" dirty="0"/>
              <a:t>2</a:t>
            </a:r>
            <a:r>
              <a:rPr lang="en-SG" sz="3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487C4-2BC5-4F4D-AFD5-7EEF8444C2F7}"/>
              </a:ext>
            </a:extLst>
          </p:cNvPr>
          <p:cNvSpPr txBox="1"/>
          <p:nvPr/>
        </p:nvSpPr>
        <p:spPr>
          <a:xfrm>
            <a:off x="5615354" y="1287889"/>
            <a:ext cx="2836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= -( 1.01 )</a:t>
            </a:r>
            <a:r>
              <a:rPr lang="en-SG" sz="3200" baseline="-25000" dirty="0"/>
              <a:t>2</a:t>
            </a:r>
            <a:r>
              <a:rPr lang="en-SG" sz="3200" dirty="0"/>
              <a:t> </a:t>
            </a:r>
            <a:r>
              <a:rPr lang="en-SG" sz="3200" dirty="0">
                <a:sym typeface="Symbol" panose="05050102010706020507" pitchFamily="18" charset="2"/>
              </a:rPr>
              <a:t> 2</a:t>
            </a:r>
            <a:r>
              <a:rPr lang="en-SG" sz="3200" baseline="30000" dirty="0">
                <a:sym typeface="Symbol" panose="05050102010706020507" pitchFamily="18" charset="2"/>
              </a:rPr>
              <a:t>-4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4E0A6-248D-4100-94ED-C019BF983E34}"/>
              </a:ext>
            </a:extLst>
          </p:cNvPr>
          <p:cNvSpPr txBox="1"/>
          <p:nvPr/>
        </p:nvSpPr>
        <p:spPr>
          <a:xfrm>
            <a:off x="993535" y="3480866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222871-2BE6-4FDE-993D-F749D1838968}"/>
              </a:ext>
            </a:extLst>
          </p:cNvPr>
          <p:cNvGrpSpPr/>
          <p:nvPr/>
        </p:nvGrpSpPr>
        <p:grpSpPr>
          <a:xfrm>
            <a:off x="826478" y="3480867"/>
            <a:ext cx="9900137" cy="1053367"/>
            <a:chOff x="826478" y="4091353"/>
            <a:chExt cx="9900137" cy="10533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35E1C7-EEB1-4E5D-9403-EA199FBCA3CA}"/>
                </a:ext>
              </a:extLst>
            </p:cNvPr>
            <p:cNvSpPr/>
            <p:nvPr/>
          </p:nvSpPr>
          <p:spPr>
            <a:xfrm>
              <a:off x="984739" y="4091354"/>
              <a:ext cx="679938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EBA904-AF79-4544-9A1A-EC1EA32F827A}"/>
                </a:ext>
              </a:extLst>
            </p:cNvPr>
            <p:cNvSpPr/>
            <p:nvPr/>
          </p:nvSpPr>
          <p:spPr>
            <a:xfrm>
              <a:off x="1981199" y="4091354"/>
              <a:ext cx="252046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A91040-9852-481C-BBB0-F3407849DB8E}"/>
                </a:ext>
              </a:extLst>
            </p:cNvPr>
            <p:cNvSpPr/>
            <p:nvPr/>
          </p:nvSpPr>
          <p:spPr>
            <a:xfrm>
              <a:off x="4818183" y="4091353"/>
              <a:ext cx="590843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D3C3AE-0A49-400F-A00F-6A71BBCFB5D9}"/>
                </a:ext>
              </a:extLst>
            </p:cNvPr>
            <p:cNvSpPr txBox="1"/>
            <p:nvPr/>
          </p:nvSpPr>
          <p:spPr>
            <a:xfrm>
              <a:off x="826478" y="4744610"/>
              <a:ext cx="996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Sign-bit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C4E1A7-27AC-4F14-852F-87928054DCD6}"/>
                </a:ext>
              </a:extLst>
            </p:cNvPr>
            <p:cNvSpPr txBox="1"/>
            <p:nvPr/>
          </p:nvSpPr>
          <p:spPr>
            <a:xfrm>
              <a:off x="2385647" y="4676128"/>
              <a:ext cx="1758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8-bit exponent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389E41-ED11-422F-9A00-3B15A50BDE48}"/>
                </a:ext>
              </a:extLst>
            </p:cNvPr>
            <p:cNvSpPr txBox="1"/>
            <p:nvPr/>
          </p:nvSpPr>
          <p:spPr>
            <a:xfrm>
              <a:off x="6764215" y="4676128"/>
              <a:ext cx="2379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23-bit mantissa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A38930-AD7E-4AEB-90BE-635D84675260}"/>
              </a:ext>
            </a:extLst>
          </p:cNvPr>
          <p:cNvSpPr txBox="1"/>
          <p:nvPr/>
        </p:nvSpPr>
        <p:spPr>
          <a:xfrm>
            <a:off x="5040921" y="3506097"/>
            <a:ext cx="543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7030A0"/>
                </a:solidFill>
              </a:rPr>
              <a:t>01000000000000000000000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C321671-41D1-46FC-BB7E-AB519BFE658B}"/>
              </a:ext>
            </a:extLst>
          </p:cNvPr>
          <p:cNvGrpSpPr/>
          <p:nvPr/>
        </p:nvGrpSpPr>
        <p:grpSpPr>
          <a:xfrm>
            <a:off x="6641897" y="1313119"/>
            <a:ext cx="544349" cy="2062241"/>
            <a:chOff x="6641897" y="1923605"/>
            <a:chExt cx="544349" cy="206224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00F2E3-AD11-4C77-AEB7-5C7A99254577}"/>
                </a:ext>
              </a:extLst>
            </p:cNvPr>
            <p:cNvSpPr/>
            <p:nvPr/>
          </p:nvSpPr>
          <p:spPr>
            <a:xfrm>
              <a:off x="6641897" y="1923605"/>
              <a:ext cx="544349" cy="584775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EB9B15-615F-4FED-AE48-35C7A7BF3215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6914072" y="2508380"/>
              <a:ext cx="119774" cy="147746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5D4826-231D-498F-822A-8A61FDF2EF21}"/>
              </a:ext>
            </a:extLst>
          </p:cNvPr>
          <p:cNvSpPr txBox="1"/>
          <p:nvPr/>
        </p:nvSpPr>
        <p:spPr>
          <a:xfrm>
            <a:off x="7306021" y="1818638"/>
            <a:ext cx="339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Exponent: -4 + 127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EA480C-45FF-4F8D-AD69-8253B0635C29}"/>
              </a:ext>
            </a:extLst>
          </p:cNvPr>
          <p:cNvSpPr txBox="1"/>
          <p:nvPr/>
        </p:nvSpPr>
        <p:spPr>
          <a:xfrm>
            <a:off x="8844160" y="2248488"/>
            <a:ext cx="107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= 123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26A49-4950-42F3-A1FB-A0E0DCFEA831}"/>
              </a:ext>
            </a:extLst>
          </p:cNvPr>
          <p:cNvSpPr txBox="1"/>
          <p:nvPr/>
        </p:nvSpPr>
        <p:spPr>
          <a:xfrm>
            <a:off x="8851228" y="2695957"/>
            <a:ext cx="233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= (01111011)</a:t>
            </a:r>
            <a:r>
              <a:rPr lang="en-SG" sz="2800" baseline="-25000" dirty="0">
                <a:solidFill>
                  <a:srgbClr val="006600"/>
                </a:solidFill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7E14A0-CD14-46E1-AF23-58FBC0E42AE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284784" y="2957567"/>
            <a:ext cx="4566444" cy="416876"/>
          </a:xfrm>
          <a:prstGeom prst="straightConnector1">
            <a:avLst/>
          </a:prstGeom>
          <a:ln w="19050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C01D67-CB22-490D-9BA6-9D4EC2D98A4D}"/>
              </a:ext>
            </a:extLst>
          </p:cNvPr>
          <p:cNvSpPr txBox="1"/>
          <p:nvPr/>
        </p:nvSpPr>
        <p:spPr>
          <a:xfrm>
            <a:off x="2174629" y="3480866"/>
            <a:ext cx="212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6600"/>
                </a:solidFill>
              </a:rPr>
              <a:t>01111011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354325F-B4BC-4022-982A-8C9E958A4962}"/>
              </a:ext>
            </a:extLst>
          </p:cNvPr>
          <p:cNvSpPr/>
          <p:nvPr/>
        </p:nvSpPr>
        <p:spPr>
          <a:xfrm>
            <a:off x="7954107" y="1244638"/>
            <a:ext cx="413145" cy="467576"/>
          </a:xfrm>
          <a:prstGeom prst="ellipse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48183D-A365-494C-A9E6-60766A2255C6}"/>
              </a:ext>
            </a:extLst>
          </p:cNvPr>
          <p:cNvSpPr txBox="1"/>
          <p:nvPr/>
        </p:nvSpPr>
        <p:spPr>
          <a:xfrm>
            <a:off x="1822938" y="4559521"/>
            <a:ext cx="7661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1 </a:t>
            </a:r>
            <a:r>
              <a:rPr lang="en-SG" sz="3200" dirty="0">
                <a:solidFill>
                  <a:srgbClr val="006600"/>
                </a:solidFill>
              </a:rPr>
              <a:t>01111011</a:t>
            </a:r>
            <a:r>
              <a:rPr lang="en-SG" sz="3200" dirty="0">
                <a:solidFill>
                  <a:srgbClr val="7030A0"/>
                </a:solidFill>
              </a:rPr>
              <a:t> 01000000000000000000000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8C7F08-13AD-44C9-B566-B1E08D1A908E}"/>
              </a:ext>
            </a:extLst>
          </p:cNvPr>
          <p:cNvGrpSpPr/>
          <p:nvPr/>
        </p:nvGrpSpPr>
        <p:grpSpPr>
          <a:xfrm>
            <a:off x="2271251" y="5141406"/>
            <a:ext cx="6734616" cy="257304"/>
            <a:chOff x="2271251" y="5141406"/>
            <a:chExt cx="6734616" cy="257304"/>
          </a:xfrm>
        </p:grpSpPr>
        <p:sp>
          <p:nvSpPr>
            <p:cNvPr id="105" name="Right Brace 104">
              <a:extLst>
                <a:ext uri="{FF2B5EF4-FFF2-40B4-BE49-F238E27FC236}">
                  <a16:creationId xmlns:a16="http://schemas.microsoft.com/office/drawing/2014/main" id="{42F88C4C-1F84-439A-A299-3CEC7C41BF62}"/>
                </a:ext>
              </a:extLst>
            </p:cNvPr>
            <p:cNvSpPr/>
            <p:nvPr/>
          </p:nvSpPr>
          <p:spPr>
            <a:xfrm rot="5400000">
              <a:off x="2581930" y="4830727"/>
              <a:ext cx="257303" cy="878661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EE166EFB-2FBB-42BC-BD4A-99F87FECBE41}"/>
                </a:ext>
              </a:extLst>
            </p:cNvPr>
            <p:cNvSpPr/>
            <p:nvPr/>
          </p:nvSpPr>
          <p:spPr>
            <a:xfrm rot="5400000">
              <a:off x="3469482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73E0CF08-EA1F-4A62-8A69-EA4DC8F4BA46}"/>
                </a:ext>
              </a:extLst>
            </p:cNvPr>
            <p:cNvSpPr/>
            <p:nvPr/>
          </p:nvSpPr>
          <p:spPr>
            <a:xfrm rot="5400000">
              <a:off x="4342758" y="4845003"/>
              <a:ext cx="257303" cy="850109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2E9B8374-421F-46BC-8427-92B43481D9E6}"/>
                </a:ext>
              </a:extLst>
            </p:cNvPr>
            <p:cNvSpPr/>
            <p:nvPr/>
          </p:nvSpPr>
          <p:spPr>
            <a:xfrm rot="5400000">
              <a:off x="5193721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28849CA7-C52D-429D-A934-0E9E01488831}"/>
                </a:ext>
              </a:extLst>
            </p:cNvPr>
            <p:cNvSpPr/>
            <p:nvPr/>
          </p:nvSpPr>
          <p:spPr>
            <a:xfrm rot="5400000">
              <a:off x="6027655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CB6F1A08-6810-4932-8A0E-5E4C70F3E67B}"/>
                </a:ext>
              </a:extLst>
            </p:cNvPr>
            <p:cNvSpPr/>
            <p:nvPr/>
          </p:nvSpPr>
          <p:spPr>
            <a:xfrm rot="5400000">
              <a:off x="6871479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1D41BAA5-94F1-4491-ABC2-B8FB348F330B}"/>
                </a:ext>
              </a:extLst>
            </p:cNvPr>
            <p:cNvSpPr/>
            <p:nvPr/>
          </p:nvSpPr>
          <p:spPr>
            <a:xfrm rot="5400000">
              <a:off x="7669183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76554BE9-3F93-47A5-87BA-CF08A0425BBC}"/>
                </a:ext>
              </a:extLst>
            </p:cNvPr>
            <p:cNvSpPr/>
            <p:nvPr/>
          </p:nvSpPr>
          <p:spPr>
            <a:xfrm rot="5400000">
              <a:off x="8503117" y="4895960"/>
              <a:ext cx="257304" cy="748196"/>
            </a:xfrm>
            <a:prstGeom prst="rightBrace">
              <a:avLst>
                <a:gd name="adj1" fmla="val 2738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4435B1-516D-4748-9851-4298BE8C9ED3}"/>
              </a:ext>
            </a:extLst>
          </p:cNvPr>
          <p:cNvGrpSpPr/>
          <p:nvPr/>
        </p:nvGrpSpPr>
        <p:grpSpPr>
          <a:xfrm>
            <a:off x="1535724" y="1476031"/>
            <a:ext cx="4667047" cy="1899329"/>
            <a:chOff x="1535724" y="1476031"/>
            <a:chExt cx="4667047" cy="189932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3EAC0E-E363-400C-9987-F919B5041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724" y="1769962"/>
              <a:ext cx="4384430" cy="1605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D01621-5624-4F1A-BC30-06C22E5D845B}"/>
                </a:ext>
              </a:extLst>
            </p:cNvPr>
            <p:cNvSpPr/>
            <p:nvPr/>
          </p:nvSpPr>
          <p:spPr>
            <a:xfrm>
              <a:off x="5914292" y="1476031"/>
              <a:ext cx="288479" cy="313223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159-3722-47D1-9406-324255EC7496}"/>
              </a:ext>
            </a:extLst>
          </p:cNvPr>
          <p:cNvSpPr txBox="1"/>
          <p:nvPr/>
        </p:nvSpPr>
        <p:spPr>
          <a:xfrm>
            <a:off x="2403232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FFC157-9DBB-4AC9-A998-D2C786987734}"/>
              </a:ext>
            </a:extLst>
          </p:cNvPr>
          <p:cNvSpPr txBox="1"/>
          <p:nvPr/>
        </p:nvSpPr>
        <p:spPr>
          <a:xfrm>
            <a:off x="3258165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ADE56E-C828-418F-9B5D-5AA25E625D87}"/>
              </a:ext>
            </a:extLst>
          </p:cNvPr>
          <p:cNvSpPr txBox="1"/>
          <p:nvPr/>
        </p:nvSpPr>
        <p:spPr>
          <a:xfrm>
            <a:off x="4138246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1FB10F-EEB8-408C-A840-13601AE1BED8}"/>
              </a:ext>
            </a:extLst>
          </p:cNvPr>
          <p:cNvSpPr txBox="1"/>
          <p:nvPr/>
        </p:nvSpPr>
        <p:spPr>
          <a:xfrm>
            <a:off x="4982404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F68A6-C5BA-48D9-B90C-68D08D35BD92}"/>
              </a:ext>
            </a:extLst>
          </p:cNvPr>
          <p:cNvSpPr txBox="1"/>
          <p:nvPr/>
        </p:nvSpPr>
        <p:spPr>
          <a:xfrm>
            <a:off x="5826755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6E9AD3-74E6-4F0D-861D-BA8A77713183}"/>
              </a:ext>
            </a:extLst>
          </p:cNvPr>
          <p:cNvSpPr txBox="1"/>
          <p:nvPr/>
        </p:nvSpPr>
        <p:spPr>
          <a:xfrm>
            <a:off x="6644629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434B01-5FD4-4455-AF3A-31BC612AAB73}"/>
              </a:ext>
            </a:extLst>
          </p:cNvPr>
          <p:cNvSpPr txBox="1"/>
          <p:nvPr/>
        </p:nvSpPr>
        <p:spPr>
          <a:xfrm>
            <a:off x="7453512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71710A-E14E-47F0-9447-5F953B984106}"/>
              </a:ext>
            </a:extLst>
          </p:cNvPr>
          <p:cNvSpPr txBox="1"/>
          <p:nvPr/>
        </p:nvSpPr>
        <p:spPr>
          <a:xfrm>
            <a:off x="8297670" y="5433793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33CC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14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3" grpId="0"/>
      <p:bldP spid="29" grpId="0"/>
      <p:bldP spid="31" grpId="0"/>
      <p:bldP spid="36" grpId="0"/>
      <p:bldP spid="40" grpId="0"/>
      <p:bldP spid="103" grpId="0" animBg="1"/>
      <p:bldP spid="4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25EDA-B620-4BA2-A4AD-90AC25BF2C18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Q6.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5A4B2-7C2F-44B6-8AC7-D54C32552E96}"/>
              </a:ext>
            </a:extLst>
          </p:cNvPr>
          <p:cNvSpPr txBox="1"/>
          <p:nvPr/>
        </p:nvSpPr>
        <p:spPr>
          <a:xfrm>
            <a:off x="1098286" y="260234"/>
            <a:ext cx="10896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Trace the program manually and write out its output.</a:t>
            </a:r>
            <a:endParaRPr lang="en-SG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845A1-E7F6-4723-A880-13D870BD59E3}"/>
              </a:ext>
            </a:extLst>
          </p:cNvPr>
          <p:cNvSpPr txBox="1"/>
          <p:nvPr/>
        </p:nvSpPr>
        <p:spPr>
          <a:xfrm>
            <a:off x="738550" y="937846"/>
            <a:ext cx="81944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a = 3, *b, c, *d, e, *f;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= &amp;a;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*b = 5;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= *b * 3;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= b;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 = *b + c;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*d = c + e;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 = &amp;e;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spcAft>
                <a:spcPts val="600"/>
              </a:spcAft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*f + *b;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*f = *d - *b;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("a = %d, c = %d, e = %d\n", a, c, e);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>
              <a:tabLst>
                <a:tab pos="460375" algn="l"/>
                <a:tab pos="699770" algn="l"/>
              </a:tabLst>
            </a:pPr>
            <a:r>
              <a:rPr lang="en-SG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SG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("*b = %d, *d = %d, *f = %d\n", *b, *d, *f);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F0EA46-228F-4D6F-8221-FF619372B351}"/>
              </a:ext>
            </a:extLst>
          </p:cNvPr>
          <p:cNvGrpSpPr/>
          <p:nvPr/>
        </p:nvGrpSpPr>
        <p:grpSpPr>
          <a:xfrm>
            <a:off x="6986954" y="1151347"/>
            <a:ext cx="4337537" cy="2214435"/>
            <a:chOff x="6986954" y="862455"/>
            <a:chExt cx="4337537" cy="22144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DDDC99-E9D1-4D6B-BACC-4014D046986A}"/>
                </a:ext>
              </a:extLst>
            </p:cNvPr>
            <p:cNvSpPr/>
            <p:nvPr/>
          </p:nvSpPr>
          <p:spPr>
            <a:xfrm>
              <a:off x="7350369" y="1234961"/>
              <a:ext cx="832339" cy="5861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32337B-DE0B-40AA-9D2A-5C05455B214F}"/>
                </a:ext>
              </a:extLst>
            </p:cNvPr>
            <p:cNvSpPr/>
            <p:nvPr/>
          </p:nvSpPr>
          <p:spPr>
            <a:xfrm>
              <a:off x="8932983" y="1234961"/>
              <a:ext cx="832339" cy="5861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6090869-02B9-4073-B16B-37E1FA0C65A7}"/>
                </a:ext>
              </a:extLst>
            </p:cNvPr>
            <p:cNvSpPr/>
            <p:nvPr/>
          </p:nvSpPr>
          <p:spPr>
            <a:xfrm>
              <a:off x="10492152" y="1234961"/>
              <a:ext cx="832339" cy="5861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D7E0EC-068C-42F7-A860-D16E206B9868}"/>
                </a:ext>
              </a:extLst>
            </p:cNvPr>
            <p:cNvSpPr txBox="1"/>
            <p:nvPr/>
          </p:nvSpPr>
          <p:spPr>
            <a:xfrm>
              <a:off x="6986954" y="862456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C8D744-8D87-4BCE-B22F-EDF4146B36B4}"/>
                </a:ext>
              </a:extLst>
            </p:cNvPr>
            <p:cNvSpPr txBox="1"/>
            <p:nvPr/>
          </p:nvSpPr>
          <p:spPr>
            <a:xfrm>
              <a:off x="8581290" y="875173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377334-96D4-4AFF-93CD-8B73A37F2DD4}"/>
                </a:ext>
              </a:extLst>
            </p:cNvPr>
            <p:cNvSpPr txBox="1"/>
            <p:nvPr/>
          </p:nvSpPr>
          <p:spPr>
            <a:xfrm>
              <a:off x="10122875" y="862455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F81D9A7-9DAA-4866-8987-73E6F3B6C05F}"/>
                </a:ext>
              </a:extLst>
            </p:cNvPr>
            <p:cNvSpPr/>
            <p:nvPr/>
          </p:nvSpPr>
          <p:spPr>
            <a:xfrm>
              <a:off x="7350369" y="2490736"/>
              <a:ext cx="832339" cy="58615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EF002BF-1895-4D47-A38A-2DD307961AD4}"/>
                </a:ext>
              </a:extLst>
            </p:cNvPr>
            <p:cNvSpPr/>
            <p:nvPr/>
          </p:nvSpPr>
          <p:spPr>
            <a:xfrm>
              <a:off x="8932983" y="2490736"/>
              <a:ext cx="832339" cy="58615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16CA4A-C1C1-464E-8FBE-919956A466F9}"/>
                </a:ext>
              </a:extLst>
            </p:cNvPr>
            <p:cNvSpPr/>
            <p:nvPr/>
          </p:nvSpPr>
          <p:spPr>
            <a:xfrm>
              <a:off x="10492152" y="2490736"/>
              <a:ext cx="832339" cy="58615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E13D9-5D1C-4F37-B2CC-7CEDF307699E}"/>
                </a:ext>
              </a:extLst>
            </p:cNvPr>
            <p:cNvSpPr txBox="1"/>
            <p:nvPr/>
          </p:nvSpPr>
          <p:spPr>
            <a:xfrm>
              <a:off x="6986954" y="2118231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b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2E5DC3-CC66-4F9C-B221-E43E8811A544}"/>
                </a:ext>
              </a:extLst>
            </p:cNvPr>
            <p:cNvSpPr txBox="1"/>
            <p:nvPr/>
          </p:nvSpPr>
          <p:spPr>
            <a:xfrm>
              <a:off x="8581290" y="2130948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F4D3A2-BA02-4AE3-A286-088AC448D2AC}"/>
                </a:ext>
              </a:extLst>
            </p:cNvPr>
            <p:cNvSpPr txBox="1"/>
            <p:nvPr/>
          </p:nvSpPr>
          <p:spPr>
            <a:xfrm>
              <a:off x="10122875" y="2118230"/>
              <a:ext cx="46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3CFB951-760C-4648-9DA0-4983E0ACE241}"/>
              </a:ext>
            </a:extLst>
          </p:cNvPr>
          <p:cNvSpPr txBox="1"/>
          <p:nvPr/>
        </p:nvSpPr>
        <p:spPr>
          <a:xfrm>
            <a:off x="7435360" y="1549093"/>
            <a:ext cx="43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357549" y="987577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98FAF1F-7A07-47F0-AE87-7B5050DDFDBC}"/>
              </a:ext>
            </a:extLst>
          </p:cNvPr>
          <p:cNvSpPr/>
          <p:nvPr/>
        </p:nvSpPr>
        <p:spPr>
          <a:xfrm>
            <a:off x="357549" y="1601701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43EB705-C239-4152-82EF-00C18DBEEB25}"/>
              </a:ext>
            </a:extLst>
          </p:cNvPr>
          <p:cNvSpPr/>
          <p:nvPr/>
        </p:nvSpPr>
        <p:spPr>
          <a:xfrm>
            <a:off x="357549" y="2001790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E0F7D6F-DD20-453C-B9A0-192056983717}"/>
              </a:ext>
            </a:extLst>
          </p:cNvPr>
          <p:cNvSpPr/>
          <p:nvPr/>
        </p:nvSpPr>
        <p:spPr>
          <a:xfrm>
            <a:off x="357549" y="2414496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E8BD824-5862-40A3-9C1D-917707DA9305}"/>
              </a:ext>
            </a:extLst>
          </p:cNvPr>
          <p:cNvSpPr/>
          <p:nvPr/>
        </p:nvSpPr>
        <p:spPr>
          <a:xfrm>
            <a:off x="357549" y="2783813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4024850-B65B-4153-AB9D-CD2DBED0B2A9}"/>
              </a:ext>
            </a:extLst>
          </p:cNvPr>
          <p:cNvSpPr/>
          <p:nvPr/>
        </p:nvSpPr>
        <p:spPr>
          <a:xfrm>
            <a:off x="357549" y="3165046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493C7120-AF43-49FC-80F7-D9794B02F467}"/>
              </a:ext>
            </a:extLst>
          </p:cNvPr>
          <p:cNvSpPr/>
          <p:nvPr/>
        </p:nvSpPr>
        <p:spPr>
          <a:xfrm>
            <a:off x="357549" y="3520357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C7812600-F18D-4E03-B7BB-F78E14965103}"/>
              </a:ext>
            </a:extLst>
          </p:cNvPr>
          <p:cNvSpPr/>
          <p:nvPr/>
        </p:nvSpPr>
        <p:spPr>
          <a:xfrm>
            <a:off x="357549" y="3875668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DDD3EEAD-E083-4E47-9184-DE6F81220ADD}"/>
              </a:ext>
            </a:extLst>
          </p:cNvPr>
          <p:cNvSpPr/>
          <p:nvPr/>
        </p:nvSpPr>
        <p:spPr>
          <a:xfrm>
            <a:off x="357549" y="4288374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CC6CE8E6-7328-408F-8D45-03E045F26898}"/>
              </a:ext>
            </a:extLst>
          </p:cNvPr>
          <p:cNvSpPr/>
          <p:nvPr/>
        </p:nvSpPr>
        <p:spPr>
          <a:xfrm>
            <a:off x="357549" y="4629780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FF6994FA-3F6A-4ACD-9CC0-F4154EB1FC02}"/>
              </a:ext>
            </a:extLst>
          </p:cNvPr>
          <p:cNvSpPr/>
          <p:nvPr/>
        </p:nvSpPr>
        <p:spPr>
          <a:xfrm>
            <a:off x="357549" y="5292192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D745701-9629-4F41-9FFA-F9A04568BE99}"/>
              </a:ext>
            </a:extLst>
          </p:cNvPr>
          <p:cNvSpPr/>
          <p:nvPr/>
        </p:nvSpPr>
        <p:spPr>
          <a:xfrm>
            <a:off x="357549" y="5575740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BCA812-D3FC-4F85-B865-44FA2EEA4078}"/>
              </a:ext>
            </a:extLst>
          </p:cNvPr>
          <p:cNvSpPr txBox="1"/>
          <p:nvPr/>
        </p:nvSpPr>
        <p:spPr>
          <a:xfrm>
            <a:off x="7650771" y="1559604"/>
            <a:ext cx="49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C804D6-04F2-4E46-9264-564ABF452F65}"/>
              </a:ext>
            </a:extLst>
          </p:cNvPr>
          <p:cNvCxnSpPr/>
          <p:nvPr/>
        </p:nvCxnSpPr>
        <p:spPr>
          <a:xfrm flipV="1">
            <a:off x="7766537" y="2110007"/>
            <a:ext cx="0" cy="962698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38B46E-68EE-4795-A280-B43A9204C2D7}"/>
              </a:ext>
            </a:extLst>
          </p:cNvPr>
          <p:cNvCxnSpPr/>
          <p:nvPr/>
        </p:nvCxnSpPr>
        <p:spPr>
          <a:xfrm flipH="1">
            <a:off x="7435360" y="1625730"/>
            <a:ext cx="331177" cy="446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502660F-06E0-4571-9AB3-3C152F94C172}"/>
              </a:ext>
            </a:extLst>
          </p:cNvPr>
          <p:cNvSpPr txBox="1"/>
          <p:nvPr/>
        </p:nvSpPr>
        <p:spPr>
          <a:xfrm>
            <a:off x="8988286" y="1549093"/>
            <a:ext cx="63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15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6C95FC-59DD-4B1A-BEDE-17A67358601E}"/>
              </a:ext>
            </a:extLst>
          </p:cNvPr>
          <p:cNvSpPr txBox="1"/>
          <p:nvPr/>
        </p:nvSpPr>
        <p:spPr>
          <a:xfrm>
            <a:off x="10937149" y="1520300"/>
            <a:ext cx="49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96409F-DB1D-48C0-BAA5-663C14800BF9}"/>
              </a:ext>
            </a:extLst>
          </p:cNvPr>
          <p:cNvSpPr txBox="1"/>
          <p:nvPr/>
        </p:nvSpPr>
        <p:spPr>
          <a:xfrm>
            <a:off x="2536724" y="2592613"/>
            <a:ext cx="382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This does NOT make d point to b!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E13A591-B525-43DB-B0CD-A5E2023C7F7C}"/>
              </a:ext>
            </a:extLst>
          </p:cNvPr>
          <p:cNvCxnSpPr>
            <a:cxnSpLocks/>
          </p:cNvCxnSpPr>
          <p:nvPr/>
        </p:nvCxnSpPr>
        <p:spPr>
          <a:xfrm flipH="1" flipV="1">
            <a:off x="8282350" y="1999005"/>
            <a:ext cx="1090251" cy="962698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A738C57-FF5A-4C1F-B846-4A1FC3074140}"/>
              </a:ext>
            </a:extLst>
          </p:cNvPr>
          <p:cNvSpPr txBox="1"/>
          <p:nvPr/>
        </p:nvSpPr>
        <p:spPr>
          <a:xfrm>
            <a:off x="2905054" y="2842073"/>
            <a:ext cx="382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This copies the content of b into d.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3EAAB3-7EC4-4B98-B233-804E9022BC16}"/>
              </a:ext>
            </a:extLst>
          </p:cNvPr>
          <p:cNvSpPr txBox="1"/>
          <p:nvPr/>
        </p:nvSpPr>
        <p:spPr>
          <a:xfrm>
            <a:off x="10455418" y="1520300"/>
            <a:ext cx="63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20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7E2C8A-DAC3-4991-8705-245B7593AD83}"/>
              </a:ext>
            </a:extLst>
          </p:cNvPr>
          <p:cNvCxnSpPr/>
          <p:nvPr/>
        </p:nvCxnSpPr>
        <p:spPr>
          <a:xfrm flipH="1">
            <a:off x="7679367" y="1639321"/>
            <a:ext cx="331177" cy="446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A3F3096-C167-47CD-A257-B7A285A2F94F}"/>
              </a:ext>
            </a:extLst>
          </p:cNvPr>
          <p:cNvSpPr txBox="1"/>
          <p:nvPr/>
        </p:nvSpPr>
        <p:spPr>
          <a:xfrm>
            <a:off x="7616780" y="1133287"/>
            <a:ext cx="63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35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9AC3A0-985D-4330-8406-E1E7DB306D5F}"/>
              </a:ext>
            </a:extLst>
          </p:cNvPr>
          <p:cNvCxnSpPr/>
          <p:nvPr/>
        </p:nvCxnSpPr>
        <p:spPr>
          <a:xfrm flipV="1">
            <a:off x="10908321" y="2072313"/>
            <a:ext cx="0" cy="962698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DE42FBD-2E57-4988-B613-97A9DBB3B012}"/>
              </a:ext>
            </a:extLst>
          </p:cNvPr>
          <p:cNvCxnSpPr>
            <a:cxnSpLocks/>
          </p:cNvCxnSpPr>
          <p:nvPr/>
        </p:nvCxnSpPr>
        <p:spPr>
          <a:xfrm flipH="1">
            <a:off x="7713877" y="1299995"/>
            <a:ext cx="450581" cy="2185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EAE6459-E56C-4930-99A1-690A8388C367}"/>
              </a:ext>
            </a:extLst>
          </p:cNvPr>
          <p:cNvSpPr txBox="1"/>
          <p:nvPr/>
        </p:nvSpPr>
        <p:spPr>
          <a:xfrm>
            <a:off x="7997781" y="902455"/>
            <a:ext cx="63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55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CD3D980-3B28-4583-A788-C8A9DA5743AB}"/>
              </a:ext>
            </a:extLst>
          </p:cNvPr>
          <p:cNvCxnSpPr>
            <a:cxnSpLocks/>
          </p:cNvCxnSpPr>
          <p:nvPr/>
        </p:nvCxnSpPr>
        <p:spPr>
          <a:xfrm flipH="1">
            <a:off x="10549961" y="1711937"/>
            <a:ext cx="450581" cy="2185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7CC2957-2878-44AE-935F-5A3FE4C0E937}"/>
              </a:ext>
            </a:extLst>
          </p:cNvPr>
          <p:cNvSpPr txBox="1"/>
          <p:nvPr/>
        </p:nvSpPr>
        <p:spPr>
          <a:xfrm>
            <a:off x="4817428" y="3641504"/>
            <a:ext cx="5461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Output:</a:t>
            </a:r>
          </a:p>
          <a:p>
            <a:r>
              <a:rPr lang="en-SG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55, c = 15, e = 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9B662B-DAD7-47BD-87A1-2B73EE40D314}"/>
              </a:ext>
            </a:extLst>
          </p:cNvPr>
          <p:cNvSpPr txBox="1"/>
          <p:nvPr/>
        </p:nvSpPr>
        <p:spPr>
          <a:xfrm>
            <a:off x="4817427" y="4560968"/>
            <a:ext cx="546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 = 55, *d = 55, *f = 0</a:t>
            </a:r>
          </a:p>
        </p:txBody>
      </p:sp>
    </p:spTree>
    <p:extLst>
      <p:ext uri="{BB962C8B-B14F-4D97-AF65-F5344CB8AC3E}">
        <p14:creationId xmlns:p14="http://schemas.microsoft.com/office/powerpoint/2010/main" val="11530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28" grpId="0"/>
      <p:bldP spid="89" grpId="0"/>
      <p:bldP spid="90" grpId="0"/>
      <p:bldP spid="92" grpId="0"/>
      <p:bldP spid="95" grpId="0"/>
      <p:bldP spid="98" grpId="0"/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06694" y="3927898"/>
            <a:ext cx="8356506" cy="2262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 </a:t>
            </a:r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b="1" dirty="0">
                <a:solidFill>
                  <a:srgbClr val="C00000"/>
                </a:solidFill>
              </a:rPr>
              <a:t> = 2</a:t>
            </a:r>
            <a:r>
              <a:rPr lang="en-US" b="1" i="1" baseline="30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–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endParaRPr lang="en-US" b="1" dirty="0">
              <a:solidFill>
                <a:srgbClr val="C00000"/>
              </a:solidFill>
            </a:endParaRP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i="1" dirty="0"/>
              <a:t>x</a:t>
            </a:r>
            <a:r>
              <a:rPr lang="en-US" dirty="0"/>
              <a:t>=12; Assume 8 bits, -</a:t>
            </a:r>
            <a:r>
              <a:rPr lang="en-US" i="1" dirty="0"/>
              <a:t>x</a:t>
            </a:r>
            <a:r>
              <a:rPr lang="en-US" dirty="0"/>
              <a:t> = 2</a:t>
            </a:r>
            <a:r>
              <a:rPr lang="en-US" baseline="30000" dirty="0"/>
              <a:t>8</a:t>
            </a:r>
            <a:r>
              <a:rPr lang="en-US" dirty="0"/>
              <a:t> – 12 = 244 = (11110100)</a:t>
            </a:r>
            <a:r>
              <a:rPr lang="en-US" baseline="-25000" dirty="0"/>
              <a:t>2s</a:t>
            </a:r>
            <a:r>
              <a:rPr lang="en-US" dirty="0"/>
              <a:t> 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Technique: </a:t>
            </a:r>
            <a:r>
              <a:rPr lang="en-US" dirty="0">
                <a:solidFill>
                  <a:srgbClr val="C00000"/>
                </a:solidFill>
              </a:rPr>
              <a:t>invert the bits then plus 1</a:t>
            </a:r>
            <a:r>
              <a:rPr lang="en-US" dirty="0"/>
              <a:t>. 12 = (00001100)</a:t>
            </a:r>
            <a:r>
              <a:rPr lang="en-US" baseline="-25000" dirty="0"/>
              <a:t>2s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-12 = (11110100)</a:t>
            </a:r>
            <a:r>
              <a:rPr lang="en-US" baseline="-25000" dirty="0">
                <a:sym typeface="Wingdings" panose="05000000000000000000" pitchFamily="2" charset="2"/>
              </a:rPr>
              <a:t>2s</a:t>
            </a:r>
            <a:endParaRPr lang="en-US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677AE-59F2-42EE-AF96-CC7146F13A56}"/>
              </a:ext>
            </a:extLst>
          </p:cNvPr>
          <p:cNvSpPr txBox="1"/>
          <p:nvPr/>
        </p:nvSpPr>
        <p:spPr>
          <a:xfrm>
            <a:off x="1981201" y="3489322"/>
            <a:ext cx="26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2s complement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0BEF361-A633-468B-9164-8DA8B0A5B950}"/>
              </a:ext>
            </a:extLst>
          </p:cNvPr>
          <p:cNvSpPr txBox="1">
            <a:spLocks noChangeArrowheads="1"/>
          </p:cNvSpPr>
          <p:nvPr/>
        </p:nvSpPr>
        <p:spPr>
          <a:xfrm>
            <a:off x="2006694" y="1006240"/>
            <a:ext cx="8356506" cy="2262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 </a:t>
            </a:r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b="1" dirty="0">
                <a:solidFill>
                  <a:srgbClr val="C00000"/>
                </a:solidFill>
              </a:rPr>
              <a:t> = 2</a:t>
            </a:r>
            <a:r>
              <a:rPr lang="en-US" b="1" i="1" baseline="30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– </a:t>
            </a:r>
            <a:r>
              <a:rPr lang="en-US" b="1" i="1" dirty="0">
                <a:solidFill>
                  <a:srgbClr val="C00000"/>
                </a:solidFill>
              </a:rPr>
              <a:t>x –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i="1" dirty="0"/>
              <a:t>x</a:t>
            </a:r>
            <a:r>
              <a:rPr lang="en-US" dirty="0"/>
              <a:t>=12; Assume 8 bits, -</a:t>
            </a:r>
            <a:r>
              <a:rPr lang="en-US" i="1" dirty="0"/>
              <a:t>x</a:t>
            </a:r>
            <a:r>
              <a:rPr lang="en-US" dirty="0"/>
              <a:t> = 2</a:t>
            </a:r>
            <a:r>
              <a:rPr lang="en-US" baseline="30000" dirty="0"/>
              <a:t>8</a:t>
            </a:r>
            <a:r>
              <a:rPr lang="en-US" dirty="0"/>
              <a:t> – 12 – 1 = 243 = (11110011)</a:t>
            </a:r>
            <a:r>
              <a:rPr lang="en-US" baseline="-25000" dirty="0"/>
              <a:t>1s</a:t>
            </a:r>
            <a:r>
              <a:rPr lang="en-US" dirty="0"/>
              <a:t> 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Technique: </a:t>
            </a:r>
            <a:r>
              <a:rPr lang="en-US" dirty="0">
                <a:solidFill>
                  <a:srgbClr val="C00000"/>
                </a:solidFill>
              </a:rPr>
              <a:t>invert the bits</a:t>
            </a:r>
            <a:r>
              <a:rPr lang="en-US" dirty="0"/>
              <a:t>. 12 = (00001100)</a:t>
            </a:r>
            <a:r>
              <a:rPr lang="en-US" baseline="-25000" dirty="0"/>
              <a:t>1s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-12 = (11110011)</a:t>
            </a:r>
            <a:r>
              <a:rPr lang="en-US" baseline="-25000" dirty="0">
                <a:sym typeface="Wingdings" panose="05000000000000000000" pitchFamily="2" charset="2"/>
              </a:rPr>
              <a:t>1s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29085-6D79-4186-B79F-C1B5043AC73A}"/>
              </a:ext>
            </a:extLst>
          </p:cNvPr>
          <p:cNvSpPr txBox="1"/>
          <p:nvPr/>
        </p:nvSpPr>
        <p:spPr>
          <a:xfrm>
            <a:off x="1981201" y="567664"/>
            <a:ext cx="26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1s complement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593E7-F475-4B18-8D15-22A027B45712}"/>
              </a:ext>
            </a:extLst>
          </p:cNvPr>
          <p:cNvSpPr txBox="1"/>
          <p:nvPr/>
        </p:nvSpPr>
        <p:spPr>
          <a:xfrm>
            <a:off x="316522" y="152667"/>
            <a:ext cx="227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For reference.</a:t>
            </a:r>
          </a:p>
        </p:txBody>
      </p:sp>
    </p:spTree>
    <p:extLst>
      <p:ext uri="{BB962C8B-B14F-4D97-AF65-F5344CB8AC3E}">
        <p14:creationId xmlns:p14="http://schemas.microsoft.com/office/powerpoint/2010/main" val="389450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10.4 Comparisons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1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4" name="WordArt 5"/>
          <p:cNvSpPr>
            <a:spLocks noChangeArrowheads="1" noChangeShapeType="1" noTextEdit="1"/>
          </p:cNvSpPr>
          <p:nvPr/>
        </p:nvSpPr>
        <p:spPr bwMode="auto">
          <a:xfrm>
            <a:off x="7315200" y="381001"/>
            <a:ext cx="25146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75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6096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9890" y="3110845"/>
            <a:ext cx="280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366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43AFD1-2A44-45CD-87F5-C31000E91C0A}"/>
              </a:ext>
            </a:extLst>
          </p:cNvPr>
          <p:cNvSpPr txBox="1"/>
          <p:nvPr/>
        </p:nvSpPr>
        <p:spPr>
          <a:xfrm>
            <a:off x="316522" y="152667"/>
            <a:ext cx="227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For reference.</a:t>
            </a:r>
          </a:p>
        </p:txBody>
      </p:sp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738" y="230993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98701-521B-48EA-861D-EC6EB56A4E79}"/>
              </a:ext>
            </a:extLst>
          </p:cNvPr>
          <p:cNvPicPr/>
          <p:nvPr/>
        </p:nvPicPr>
        <p:blipFill rotWithShape="1">
          <a:blip r:embed="rId3" cstate="print"/>
          <a:srcRect l="-170" t="1367" b="2829"/>
          <a:stretch/>
        </p:blipFill>
        <p:spPr bwMode="auto">
          <a:xfrm>
            <a:off x="2505195" y="345374"/>
            <a:ext cx="8153496" cy="58537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2A5148-4F3B-485F-A150-D213A05BFB72}"/>
              </a:ext>
            </a:extLst>
          </p:cNvPr>
          <p:cNvSpPr txBox="1"/>
          <p:nvPr/>
        </p:nvSpPr>
        <p:spPr>
          <a:xfrm>
            <a:off x="222738" y="855784"/>
            <a:ext cx="228245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600" dirty="0"/>
              <a:t>You will learn this in week 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D9A9D-356D-45B0-A730-2D3B51C0FE34}"/>
              </a:ext>
            </a:extLst>
          </p:cNvPr>
          <p:cNvSpPr txBox="1"/>
          <p:nvPr/>
        </p:nvSpPr>
        <p:spPr>
          <a:xfrm>
            <a:off x="222738" y="3370728"/>
            <a:ext cx="2282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33CC"/>
                </a:solidFill>
              </a:rPr>
              <a:t>What is </a:t>
            </a:r>
            <a:r>
              <a:rPr lang="en-SG" sz="3200" dirty="0">
                <a:solidFill>
                  <a:srgbClr val="C00000"/>
                </a:solidFill>
              </a:rPr>
              <a:t>sign extension</a:t>
            </a:r>
            <a:r>
              <a:rPr lang="en-SG" sz="3200" dirty="0">
                <a:solidFill>
                  <a:srgbClr val="0033CC"/>
                </a:solidFill>
              </a:rPr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0D105-A405-4329-BC0F-8B27D9FA551A}"/>
              </a:ext>
            </a:extLst>
          </p:cNvPr>
          <p:cNvCxnSpPr/>
          <p:nvPr/>
        </p:nvCxnSpPr>
        <p:spPr>
          <a:xfrm>
            <a:off x="2215096" y="4247891"/>
            <a:ext cx="2965939" cy="738554"/>
          </a:xfrm>
          <a:prstGeom prst="straightConnector1">
            <a:avLst/>
          </a:prstGeom>
          <a:ln w="38100">
            <a:solidFill>
              <a:srgbClr val="0033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5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FA00-5C3D-4E3A-B803-BC717167B191}"/>
              </a:ext>
            </a:extLst>
          </p:cNvPr>
          <p:cNvSpPr txBox="1"/>
          <p:nvPr/>
        </p:nvSpPr>
        <p:spPr>
          <a:xfrm>
            <a:off x="1122575" y="310204"/>
            <a:ext cx="1051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Sign extension </a:t>
            </a:r>
            <a:r>
              <a:rPr lang="en-SG" sz="2800" dirty="0"/>
              <a:t>– extending the sign bit to fill in the bit representation.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184031" y="973016"/>
            <a:ext cx="491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Example: from 4 bits to 8 bits.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7CDD9-3BCE-4795-BA66-B04E8FACB3EC}"/>
              </a:ext>
            </a:extLst>
          </p:cNvPr>
          <p:cNvSpPr txBox="1"/>
          <p:nvPr/>
        </p:nvSpPr>
        <p:spPr>
          <a:xfrm>
            <a:off x="2803383" y="1981200"/>
            <a:ext cx="12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(5)</a:t>
            </a:r>
            <a:r>
              <a:rPr lang="en-SG" sz="3200" baseline="-25000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D35C6-B62F-4224-BD2B-B16237F9E2DA}"/>
              </a:ext>
            </a:extLst>
          </p:cNvPr>
          <p:cNvSpPr txBox="1"/>
          <p:nvPr/>
        </p:nvSpPr>
        <p:spPr>
          <a:xfrm>
            <a:off x="4579328" y="1981200"/>
            <a:ext cx="166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</a:t>
            </a:r>
            <a:r>
              <a:rPr lang="en-SG" sz="3200" dirty="0">
                <a:solidFill>
                  <a:srgbClr val="C00000"/>
                </a:solidFill>
              </a:rPr>
              <a:t>0</a:t>
            </a:r>
            <a:r>
              <a:rPr lang="en-SG" sz="3200" dirty="0"/>
              <a:t>101)</a:t>
            </a:r>
            <a:r>
              <a:rPr lang="en-SG" sz="3200" baseline="-25000" dirty="0"/>
              <a:t>2s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8F837-AA47-416D-8399-4BFD7B894875}"/>
              </a:ext>
            </a:extLst>
          </p:cNvPr>
          <p:cNvSpPr txBox="1"/>
          <p:nvPr/>
        </p:nvSpPr>
        <p:spPr>
          <a:xfrm>
            <a:off x="6635262" y="1981200"/>
            <a:ext cx="265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</a:t>
            </a:r>
            <a:r>
              <a:rPr lang="en-SG" sz="3200" dirty="0">
                <a:solidFill>
                  <a:srgbClr val="C00000"/>
                </a:solidFill>
              </a:rPr>
              <a:t>00000</a:t>
            </a:r>
            <a:r>
              <a:rPr lang="en-SG" sz="3200" dirty="0"/>
              <a:t>101)</a:t>
            </a:r>
            <a:r>
              <a:rPr lang="en-SG" sz="3200" baseline="-25000" dirty="0"/>
              <a:t>2s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502CE-749D-44C8-B638-FB0025003B67}"/>
              </a:ext>
            </a:extLst>
          </p:cNvPr>
          <p:cNvSpPr txBox="1"/>
          <p:nvPr/>
        </p:nvSpPr>
        <p:spPr>
          <a:xfrm>
            <a:off x="3836377" y="1981200"/>
            <a:ext cx="90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EAF6B-92BD-4097-AC45-27E4B949C12C}"/>
              </a:ext>
            </a:extLst>
          </p:cNvPr>
          <p:cNvSpPr txBox="1"/>
          <p:nvPr/>
        </p:nvSpPr>
        <p:spPr>
          <a:xfrm>
            <a:off x="6066793" y="1981200"/>
            <a:ext cx="79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71E4F-B544-4E25-977A-71E997C8EDA6}"/>
              </a:ext>
            </a:extLst>
          </p:cNvPr>
          <p:cNvSpPr txBox="1"/>
          <p:nvPr/>
        </p:nvSpPr>
        <p:spPr>
          <a:xfrm>
            <a:off x="2803383" y="2844225"/>
            <a:ext cx="12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(-3)</a:t>
            </a:r>
            <a:r>
              <a:rPr lang="en-SG" sz="3200" baseline="-25000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1BA8F-C9D9-49EF-872B-ACC9E2FD3A87}"/>
              </a:ext>
            </a:extLst>
          </p:cNvPr>
          <p:cNvSpPr txBox="1"/>
          <p:nvPr/>
        </p:nvSpPr>
        <p:spPr>
          <a:xfrm>
            <a:off x="4579328" y="2844225"/>
            <a:ext cx="166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</a:t>
            </a:r>
            <a:r>
              <a:rPr lang="en-SG" sz="3200" dirty="0">
                <a:solidFill>
                  <a:srgbClr val="C00000"/>
                </a:solidFill>
              </a:rPr>
              <a:t>1</a:t>
            </a:r>
            <a:r>
              <a:rPr lang="en-SG" sz="3200" dirty="0"/>
              <a:t>101)</a:t>
            </a:r>
            <a:r>
              <a:rPr lang="en-SG" sz="3200" baseline="-25000" dirty="0"/>
              <a:t>2s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B18B8-6523-4E3B-9570-20C5BF63B3BF}"/>
              </a:ext>
            </a:extLst>
          </p:cNvPr>
          <p:cNvSpPr txBox="1"/>
          <p:nvPr/>
        </p:nvSpPr>
        <p:spPr>
          <a:xfrm>
            <a:off x="6635262" y="2844225"/>
            <a:ext cx="265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(</a:t>
            </a:r>
            <a:r>
              <a:rPr lang="en-SG" sz="3200" dirty="0">
                <a:solidFill>
                  <a:srgbClr val="C00000"/>
                </a:solidFill>
              </a:rPr>
              <a:t>11111</a:t>
            </a:r>
            <a:r>
              <a:rPr lang="en-SG" sz="3200" dirty="0"/>
              <a:t>101)</a:t>
            </a:r>
            <a:r>
              <a:rPr lang="en-SG" sz="3200" baseline="-25000" dirty="0"/>
              <a:t>2s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D71CB-E80A-49B2-AD48-252489106354}"/>
              </a:ext>
            </a:extLst>
          </p:cNvPr>
          <p:cNvSpPr txBox="1"/>
          <p:nvPr/>
        </p:nvSpPr>
        <p:spPr>
          <a:xfrm>
            <a:off x="3836377" y="2844225"/>
            <a:ext cx="90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31C4AB-F26F-4513-8C9D-CE948148C2C9}"/>
              </a:ext>
            </a:extLst>
          </p:cNvPr>
          <p:cNvSpPr txBox="1"/>
          <p:nvPr/>
        </p:nvSpPr>
        <p:spPr>
          <a:xfrm>
            <a:off x="6066793" y="2844225"/>
            <a:ext cx="79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99FC2-7890-4218-8B09-AF1F62361DE3}"/>
              </a:ext>
            </a:extLst>
          </p:cNvPr>
          <p:cNvSpPr txBox="1"/>
          <p:nvPr/>
        </p:nvSpPr>
        <p:spPr>
          <a:xfrm>
            <a:off x="832338" y="3960148"/>
            <a:ext cx="7655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33CC"/>
                </a:solidFill>
              </a:rPr>
              <a:t>Note: Sign extension works for complement systems (1’s complement and 2’s complement.)</a:t>
            </a:r>
            <a:endParaRPr lang="en-SG" sz="2400" dirty="0">
              <a:solidFill>
                <a:srgbClr val="0033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49FBF4-22F2-4B49-A6E6-EA5FA41CBADB}"/>
              </a:ext>
            </a:extLst>
          </p:cNvPr>
          <p:cNvSpPr txBox="1"/>
          <p:nvPr/>
        </p:nvSpPr>
        <p:spPr>
          <a:xfrm>
            <a:off x="832339" y="5029887"/>
            <a:ext cx="765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Does it work for sign-and-magnitude system?</a:t>
            </a:r>
            <a:endParaRPr lang="en-SG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9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A918A-5041-4D83-9440-56DD3139E98E}"/>
              </a:ext>
            </a:extLst>
          </p:cNvPr>
          <p:cNvSpPr txBox="1"/>
          <p:nvPr/>
        </p:nvSpPr>
        <p:spPr>
          <a:xfrm>
            <a:off x="876390" y="299566"/>
            <a:ext cx="999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Positive values – straightforward: (5)</a:t>
            </a:r>
            <a:r>
              <a:rPr lang="en-SG" sz="2800" baseline="-25000" dirty="0"/>
              <a:t>10</a:t>
            </a:r>
            <a:r>
              <a:rPr lang="en-SG" sz="2800" dirty="0"/>
              <a:t> = (</a:t>
            </a:r>
            <a:r>
              <a:rPr lang="en-SG" sz="2800" dirty="0">
                <a:solidFill>
                  <a:srgbClr val="C00000"/>
                </a:solidFill>
              </a:rPr>
              <a:t>0</a:t>
            </a:r>
            <a:r>
              <a:rPr lang="en-SG" sz="2800" dirty="0"/>
              <a:t>101)</a:t>
            </a:r>
            <a:r>
              <a:rPr lang="en-SG" sz="2800" baseline="-25000" dirty="0"/>
              <a:t>2s</a:t>
            </a:r>
            <a:r>
              <a:rPr lang="en-SG" sz="2800" dirty="0"/>
              <a:t> = (</a:t>
            </a:r>
            <a:r>
              <a:rPr lang="en-SG" sz="2800" dirty="0">
                <a:solidFill>
                  <a:srgbClr val="C00000"/>
                </a:solidFill>
              </a:rPr>
              <a:t>00000</a:t>
            </a:r>
            <a:r>
              <a:rPr lang="en-SG" sz="2800" dirty="0"/>
              <a:t>101)</a:t>
            </a:r>
            <a:r>
              <a:rPr lang="en-SG" sz="2800" baseline="-25000" dirty="0"/>
              <a:t>2s</a:t>
            </a:r>
            <a:endParaRPr lang="en-SG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8CAAB-0999-4CD4-96A0-B8AC3921C099}"/>
              </a:ext>
            </a:extLst>
          </p:cNvPr>
          <p:cNvSpPr txBox="1"/>
          <p:nvPr/>
        </p:nvSpPr>
        <p:spPr>
          <a:xfrm>
            <a:off x="1650114" y="1503326"/>
            <a:ext cx="734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/>
              <a:t>(-3)</a:t>
            </a:r>
            <a:r>
              <a:rPr lang="en-SG" sz="3600" baseline="-25000" dirty="0"/>
              <a:t>10</a:t>
            </a:r>
            <a:r>
              <a:rPr lang="en-SG" sz="3600" dirty="0"/>
              <a:t> = (</a:t>
            </a:r>
            <a:r>
              <a:rPr lang="en-SG" sz="3600" dirty="0">
                <a:solidFill>
                  <a:srgbClr val="C00000"/>
                </a:solidFill>
              </a:rPr>
              <a:t>1</a:t>
            </a:r>
            <a:r>
              <a:rPr lang="en-SG" sz="3600" dirty="0"/>
              <a:t>101)</a:t>
            </a:r>
            <a:r>
              <a:rPr lang="en-SG" sz="3600" baseline="-25000" dirty="0"/>
              <a:t>2s</a:t>
            </a:r>
            <a:r>
              <a:rPr lang="en-SG" sz="3600" dirty="0"/>
              <a:t> = (</a:t>
            </a:r>
            <a:r>
              <a:rPr lang="en-SG" sz="3600" dirty="0">
                <a:solidFill>
                  <a:srgbClr val="C00000"/>
                </a:solidFill>
              </a:rPr>
              <a:t>11111</a:t>
            </a:r>
            <a:r>
              <a:rPr lang="en-SG" sz="3600" dirty="0"/>
              <a:t>101)</a:t>
            </a:r>
            <a:r>
              <a:rPr lang="en-SG" sz="3600" baseline="-25000" dirty="0"/>
              <a:t>2s</a:t>
            </a:r>
            <a:endParaRPr lang="en-SG" sz="4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B2AD5-8B44-45A4-80D6-D54C3F80F15B}"/>
              </a:ext>
            </a:extLst>
          </p:cNvPr>
          <p:cNvSpPr txBox="1"/>
          <p:nvPr/>
        </p:nvSpPr>
        <p:spPr>
          <a:xfrm>
            <a:off x="876390" y="844062"/>
            <a:ext cx="857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Negative values? Why does padding 1s in front work?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09E798-3014-4A0F-8B72-F1393868F293}"/>
              </a:ext>
            </a:extLst>
          </p:cNvPr>
          <p:cNvGrpSpPr/>
          <p:nvPr/>
        </p:nvGrpSpPr>
        <p:grpSpPr>
          <a:xfrm>
            <a:off x="1190653" y="2149657"/>
            <a:ext cx="2888978" cy="1103106"/>
            <a:chOff x="1190653" y="2149657"/>
            <a:chExt cx="2888978" cy="110310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29CEFE-14C3-42D2-B815-E8EA52EC6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505" y="2149657"/>
              <a:ext cx="846126" cy="5798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25D8B-A145-494F-BCF4-AC151488BCE9}"/>
                </a:ext>
              </a:extLst>
            </p:cNvPr>
            <p:cNvSpPr txBox="1"/>
            <p:nvPr/>
          </p:nvSpPr>
          <p:spPr>
            <a:xfrm>
              <a:off x="1190653" y="2729543"/>
              <a:ext cx="2754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Value: –2</a:t>
              </a:r>
              <a:r>
                <a:rPr lang="en-SG" sz="2800" baseline="30000" dirty="0"/>
                <a:t>3</a:t>
              </a:r>
              <a:r>
                <a:rPr lang="en-SG" sz="2800" dirty="0"/>
                <a:t> = –8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0A468D-3A06-47E8-9FD5-E5BB6E4BA1CC}"/>
              </a:ext>
            </a:extLst>
          </p:cNvPr>
          <p:cNvGrpSpPr/>
          <p:nvPr/>
        </p:nvGrpSpPr>
        <p:grpSpPr>
          <a:xfrm>
            <a:off x="5062854" y="2121213"/>
            <a:ext cx="5064371" cy="1231065"/>
            <a:chOff x="5062854" y="2121213"/>
            <a:chExt cx="5064371" cy="1231065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9213A00-5305-4338-99B8-8232A98E864B}"/>
                </a:ext>
              </a:extLst>
            </p:cNvPr>
            <p:cNvSpPr/>
            <p:nvPr/>
          </p:nvSpPr>
          <p:spPr>
            <a:xfrm rot="5400000">
              <a:off x="6364814" y="1593201"/>
              <a:ext cx="235559" cy="1291584"/>
            </a:xfrm>
            <a:prstGeom prst="rightBrace">
              <a:avLst>
                <a:gd name="adj1" fmla="val 37222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F6421C-0E04-4638-B560-587B7094E89B}"/>
                </a:ext>
              </a:extLst>
            </p:cNvPr>
            <p:cNvSpPr txBox="1"/>
            <p:nvPr/>
          </p:nvSpPr>
          <p:spPr>
            <a:xfrm>
              <a:off x="5062854" y="2398171"/>
              <a:ext cx="50643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Value: – 2</a:t>
              </a:r>
              <a:r>
                <a:rPr lang="en-SG" sz="2800" baseline="30000" dirty="0"/>
                <a:t>7</a:t>
              </a:r>
              <a:r>
                <a:rPr lang="en-SG" sz="2800" dirty="0"/>
                <a:t> + 2</a:t>
              </a:r>
              <a:r>
                <a:rPr lang="en-SG" sz="2800" baseline="30000" dirty="0"/>
                <a:t>6 </a:t>
              </a:r>
              <a:r>
                <a:rPr lang="en-SG" sz="2800" dirty="0"/>
                <a:t>+ 2</a:t>
              </a:r>
              <a:r>
                <a:rPr lang="en-SG" sz="2800" baseline="30000" dirty="0"/>
                <a:t>5 </a:t>
              </a:r>
              <a:r>
                <a:rPr lang="en-SG" sz="2800" dirty="0"/>
                <a:t>+ 2</a:t>
              </a:r>
              <a:r>
                <a:rPr lang="en-SG" sz="2800" baseline="30000" dirty="0"/>
                <a:t>4 </a:t>
              </a:r>
              <a:r>
                <a:rPr lang="en-SG" sz="2800" dirty="0"/>
                <a:t>+ 2</a:t>
              </a:r>
              <a:r>
                <a:rPr lang="en-SG" sz="2800" baseline="30000" dirty="0"/>
                <a:t>3 </a:t>
              </a:r>
            </a:p>
            <a:p>
              <a:pPr>
                <a:tabLst>
                  <a:tab pos="895350" algn="l"/>
                </a:tabLst>
              </a:pPr>
              <a:r>
                <a:rPr lang="en-SG" sz="2800" dirty="0"/>
                <a:t>	= –128+64+32+16+8 = –8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69F85-4239-4FDB-9A61-673DDB386CF9}"/>
              </a:ext>
            </a:extLst>
          </p:cNvPr>
          <p:cNvCxnSpPr/>
          <p:nvPr/>
        </p:nvCxnSpPr>
        <p:spPr>
          <a:xfrm>
            <a:off x="876390" y="3429000"/>
            <a:ext cx="1043353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298C8F2-B555-4C6D-A9A1-D972B44228A6}"/>
                  </a:ext>
                </a:extLst>
              </p:cNvPr>
              <p:cNvSpPr txBox="1"/>
              <p:nvPr/>
            </p:nvSpPr>
            <p:spPr>
              <a:xfrm>
                <a:off x="2341204" y="3558139"/>
                <a:ext cx="83744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dirty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298C8F2-B555-4C6D-A9A1-D972B442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04" y="3558139"/>
                <a:ext cx="837447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0571C-E523-4F73-81E0-BD3F0F63CF50}"/>
                  </a:ext>
                </a:extLst>
              </p:cNvPr>
              <p:cNvSpPr txBox="1"/>
              <p:nvPr/>
            </p:nvSpPr>
            <p:spPr>
              <a:xfrm>
                <a:off x="6275067" y="3485406"/>
                <a:ext cx="5476568" cy="189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 …</m:t>
                      </m:r>
                      <m:r>
                        <a:rPr lang="en-SG" sz="2800" i="1" baseline="30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SG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aseline="30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SG" sz="2800" i="1" dirty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SG" sz="2800" b="0" dirty="0"/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SG" sz="2800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SG" sz="2800" dirty="0"/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0571C-E523-4F73-81E0-BD3F0F63C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67" y="3485406"/>
                <a:ext cx="5476568" cy="1894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77ABB9-4471-41E3-AC7F-496DE56FC028}"/>
                  </a:ext>
                </a:extLst>
              </p:cNvPr>
              <p:cNvSpPr txBox="1"/>
              <p:nvPr/>
            </p:nvSpPr>
            <p:spPr>
              <a:xfrm>
                <a:off x="327296" y="5280023"/>
                <a:ext cx="5702711" cy="8387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Recall that sum of a GP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SG" dirty="0"/>
                  <a:t>.</a:t>
                </a:r>
              </a:p>
              <a:p>
                <a:r>
                  <a:rPr lang="en-SG" dirty="0"/>
                  <a:t>Here,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77ABB9-4471-41E3-AC7F-496DE56FC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96" y="5280023"/>
                <a:ext cx="5702711" cy="838756"/>
              </a:xfrm>
              <a:prstGeom prst="rect">
                <a:avLst/>
              </a:prstGeom>
              <a:blipFill>
                <a:blip r:embed="rId5"/>
                <a:stretch>
                  <a:fillRect l="-1067"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1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96" grpId="0"/>
      <p:bldP spid="34" grpId="0" uiExpand="1" build="p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26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Performing subtraction in 1’s complement.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991F0-1DF9-41C9-BB83-24991A153B77}"/>
                  </a:ext>
                </a:extLst>
              </p:cNvPr>
              <p:cNvSpPr txBox="1"/>
              <p:nvPr/>
            </p:nvSpPr>
            <p:spPr>
              <a:xfrm>
                <a:off x="1098286" y="845009"/>
                <a:ext cx="6638945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/>
                  <a:t>Strategy: Convert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200" dirty="0"/>
                  <a:t> to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991F0-1DF9-41C9-BB83-24991A153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86" y="845009"/>
                <a:ext cx="6638945" cy="584775"/>
              </a:xfrm>
              <a:prstGeom prst="rect">
                <a:avLst/>
              </a:prstGeom>
              <a:blipFill>
                <a:blip r:embed="rId3"/>
                <a:stretch>
                  <a:fillRect l="-2296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9A3755E-3D6A-49F7-B3CC-44774CBB9839}"/>
              </a:ext>
            </a:extLst>
          </p:cNvPr>
          <p:cNvSpPr txBox="1"/>
          <p:nvPr/>
        </p:nvSpPr>
        <p:spPr>
          <a:xfrm>
            <a:off x="8358554" y="845009"/>
            <a:ext cx="297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Why not perform subtraction directly?</a:t>
            </a:r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647810" y="2014559"/>
            <a:ext cx="524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(a)	0101.11 – 010.0101</a:t>
            </a:r>
          </a:p>
        </p:txBody>
      </p:sp>
    </p:spTree>
    <p:extLst>
      <p:ext uri="{BB962C8B-B14F-4D97-AF65-F5344CB8AC3E}">
        <p14:creationId xmlns:p14="http://schemas.microsoft.com/office/powerpoint/2010/main" val="714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26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Performing subtraction in 1’s complement.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991F0-1DF9-41C9-BB83-24991A153B77}"/>
                  </a:ext>
                </a:extLst>
              </p:cNvPr>
              <p:cNvSpPr txBox="1"/>
              <p:nvPr/>
            </p:nvSpPr>
            <p:spPr>
              <a:xfrm>
                <a:off x="1098286" y="845009"/>
                <a:ext cx="6638945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/>
                  <a:t>Strategy: Convert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200" dirty="0"/>
                  <a:t> to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991F0-1DF9-41C9-BB83-24991A153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86" y="845009"/>
                <a:ext cx="6638945" cy="584775"/>
              </a:xfrm>
              <a:prstGeom prst="rect">
                <a:avLst/>
              </a:prstGeom>
              <a:blipFill>
                <a:blip r:embed="rId3"/>
                <a:stretch>
                  <a:fillRect l="-2296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647809" y="2014559"/>
            <a:ext cx="582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(b)	010111.101 – 0111010.11</a:t>
            </a:r>
          </a:p>
        </p:txBody>
      </p:sp>
    </p:spTree>
    <p:extLst>
      <p:ext uri="{BB962C8B-B14F-4D97-AF65-F5344CB8AC3E}">
        <p14:creationId xmlns:p14="http://schemas.microsoft.com/office/powerpoint/2010/main" val="38384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Convert the following decimal numbers to fixed-point binary in 2’s complement, with 4 bits for the integer portion and 3 bits for the fraction portion.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1098286" y="2060726"/>
            <a:ext cx="1536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(a) 1.75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E03EA-045F-46F3-8245-943D8AE95D31}"/>
              </a:ext>
            </a:extLst>
          </p:cNvPr>
          <p:cNvSpPr txBox="1"/>
          <p:nvPr/>
        </p:nvSpPr>
        <p:spPr>
          <a:xfrm>
            <a:off x="2008467" y="2840167"/>
            <a:ext cx="100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0.75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EDAAC-EC4E-411A-85DF-8A73D6107D39}"/>
              </a:ext>
            </a:extLst>
          </p:cNvPr>
          <p:cNvSpPr txBox="1"/>
          <p:nvPr/>
        </p:nvSpPr>
        <p:spPr>
          <a:xfrm>
            <a:off x="2791968" y="2840167"/>
            <a:ext cx="213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0.5 + 0.25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056875-E0EC-4C6C-839E-407D974C5C17}"/>
                  </a:ext>
                </a:extLst>
              </p:cNvPr>
              <p:cNvSpPr txBox="1"/>
              <p:nvPr/>
            </p:nvSpPr>
            <p:spPr>
              <a:xfrm>
                <a:off x="4596887" y="2706898"/>
                <a:ext cx="1718569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056875-E0EC-4C6C-839E-407D974C5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887" y="2706898"/>
                <a:ext cx="1718569" cy="787716"/>
              </a:xfrm>
              <a:prstGeom prst="rect">
                <a:avLst/>
              </a:prstGeom>
              <a:blipFill>
                <a:blip r:embed="rId3"/>
                <a:stretch>
                  <a:fillRect l="-8865" b="-124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930A71-EB64-4F3B-BA0E-111937FC618E}"/>
                  </a:ext>
                </a:extLst>
              </p:cNvPr>
              <p:cNvSpPr txBox="1"/>
              <p:nvPr/>
            </p:nvSpPr>
            <p:spPr>
              <a:xfrm>
                <a:off x="6096000" y="2840167"/>
                <a:ext cx="28646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SG" sz="2800" dirty="0"/>
                  <a:t>(0.1)</a:t>
                </a:r>
                <a:r>
                  <a:rPr lang="en-SG" sz="2800" baseline="-25000" dirty="0"/>
                  <a:t>2</a:t>
                </a:r>
                <a:r>
                  <a:rPr lang="en-SG" sz="2800" dirty="0"/>
                  <a:t> + (0.01)</a:t>
                </a:r>
                <a:r>
                  <a:rPr lang="en-SG" sz="2800" baseline="-25000" dirty="0"/>
                  <a:t>2</a:t>
                </a:r>
                <a:endParaRPr lang="en-SG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930A71-EB64-4F3B-BA0E-111937FC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40167"/>
                <a:ext cx="2864618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F091490-92B9-40C1-A99F-3DA9B832D400}"/>
              </a:ext>
            </a:extLst>
          </p:cNvPr>
          <p:cNvSpPr txBox="1"/>
          <p:nvPr/>
        </p:nvSpPr>
        <p:spPr>
          <a:xfrm>
            <a:off x="8696031" y="2839146"/>
            <a:ext cx="1718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(0.11)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F7BD1-0CBA-43CD-9E03-00E55F68BE01}"/>
              </a:ext>
            </a:extLst>
          </p:cNvPr>
          <p:cNvSpPr txBox="1"/>
          <p:nvPr/>
        </p:nvSpPr>
        <p:spPr>
          <a:xfrm>
            <a:off x="1983454" y="3655774"/>
            <a:ext cx="456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 1.75 = (0001.110)</a:t>
            </a:r>
            <a:r>
              <a:rPr lang="en-SG" sz="2800" baseline="-25000" dirty="0"/>
              <a:t>2</a:t>
            </a:r>
            <a:r>
              <a:rPr lang="en-SG" sz="2800" dirty="0"/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6F3F9-D36B-47C0-A18C-D9737360722E}"/>
              </a:ext>
            </a:extLst>
          </p:cNvPr>
          <p:cNvSpPr txBox="1"/>
          <p:nvPr/>
        </p:nvSpPr>
        <p:spPr>
          <a:xfrm>
            <a:off x="6244975" y="3655774"/>
            <a:ext cx="256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(0001.110)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79183-3A68-4F80-B417-3C0632F32AEC}"/>
              </a:ext>
            </a:extLst>
          </p:cNvPr>
          <p:cNvSpPr txBox="1"/>
          <p:nvPr/>
        </p:nvSpPr>
        <p:spPr>
          <a:xfrm>
            <a:off x="8894900" y="4217557"/>
            <a:ext cx="233983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or</a:t>
            </a:r>
          </a:p>
          <a:p>
            <a:pPr>
              <a:tabLst>
                <a:tab pos="268288" algn="l"/>
              </a:tabLst>
            </a:pPr>
            <a:r>
              <a:rPr lang="en-SG" sz="2400" dirty="0"/>
              <a:t>	0.75</a:t>
            </a:r>
            <a:r>
              <a:rPr lang="en-SG" sz="2400" dirty="0">
                <a:sym typeface="Symbol" panose="05050102010706020507" pitchFamily="18" charset="2"/>
              </a:rPr>
              <a:t>2 = 1.5</a:t>
            </a:r>
          </a:p>
          <a:p>
            <a:pPr>
              <a:tabLst>
                <a:tab pos="268288" algn="l"/>
              </a:tabLst>
            </a:pPr>
            <a:r>
              <a:rPr lang="en-SG" sz="2400" dirty="0">
                <a:sym typeface="Symbol" panose="05050102010706020507" pitchFamily="18" charset="2"/>
              </a:rPr>
              <a:t>	0.5  2 = 1.0</a:t>
            </a:r>
          </a:p>
          <a:p>
            <a:pPr>
              <a:tabLst>
                <a:tab pos="268288" algn="l"/>
              </a:tabLst>
            </a:pPr>
            <a:r>
              <a:rPr lang="en-SG" sz="2400" dirty="0">
                <a:sym typeface="Symbol" panose="05050102010706020507" pitchFamily="18" charset="2"/>
              </a:rPr>
              <a:t>	end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3C3ED2-8433-40A0-8C19-CC705484B07D}"/>
              </a:ext>
            </a:extLst>
          </p:cNvPr>
          <p:cNvGrpSpPr/>
          <p:nvPr/>
        </p:nvGrpSpPr>
        <p:grpSpPr>
          <a:xfrm>
            <a:off x="9555316" y="3362366"/>
            <a:ext cx="1056452" cy="1630405"/>
            <a:chOff x="9555316" y="3362366"/>
            <a:chExt cx="1056452" cy="163040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8A112C-119C-4D63-80BD-835D85608FA3}"/>
                </a:ext>
              </a:extLst>
            </p:cNvPr>
            <p:cNvSpPr/>
            <p:nvPr/>
          </p:nvSpPr>
          <p:spPr>
            <a:xfrm>
              <a:off x="10300661" y="4627646"/>
              <a:ext cx="311107" cy="36512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09E5E1-B266-4092-A692-AB807A041063}"/>
                </a:ext>
              </a:extLst>
            </p:cNvPr>
            <p:cNvCxnSpPr>
              <a:cxnSpLocks/>
              <a:stCxn id="15" idx="1"/>
              <a:endCxn id="17" idx="2"/>
            </p:cNvCxnSpPr>
            <p:nvPr/>
          </p:nvCxnSpPr>
          <p:spPr>
            <a:xfrm flipH="1" flipV="1">
              <a:off x="9555316" y="3362366"/>
              <a:ext cx="790906" cy="1318751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821D8-26D0-430B-8CB4-2366121F573F}"/>
              </a:ext>
            </a:extLst>
          </p:cNvPr>
          <p:cNvGrpSpPr/>
          <p:nvPr/>
        </p:nvGrpSpPr>
        <p:grpSpPr>
          <a:xfrm>
            <a:off x="9783097" y="3333135"/>
            <a:ext cx="1440666" cy="2053764"/>
            <a:chOff x="9783097" y="3333135"/>
            <a:chExt cx="1440666" cy="205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28FD03-F339-4671-BB33-EC26A363BD36}"/>
                </a:ext>
              </a:extLst>
            </p:cNvPr>
            <p:cNvSpPr/>
            <p:nvPr/>
          </p:nvSpPr>
          <p:spPr>
            <a:xfrm>
              <a:off x="10259046" y="5021774"/>
              <a:ext cx="311107" cy="36512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016C729-A411-4F0E-AC95-7B3A680C477B}"/>
                </a:ext>
              </a:extLst>
            </p:cNvPr>
            <p:cNvSpPr/>
            <p:nvPr/>
          </p:nvSpPr>
          <p:spPr>
            <a:xfrm>
              <a:off x="9783097" y="3333135"/>
              <a:ext cx="1440666" cy="1759975"/>
            </a:xfrm>
            <a:custGeom>
              <a:avLst/>
              <a:gdLst>
                <a:gd name="connsiteX0" fmla="*/ 766916 w 1440666"/>
                <a:gd name="connsiteY0" fmla="*/ 1759975 h 1759975"/>
                <a:gd name="connsiteX1" fmla="*/ 1415845 w 1440666"/>
                <a:gd name="connsiteY1" fmla="*/ 1307691 h 1759975"/>
                <a:gd name="connsiteX2" fmla="*/ 0 w 1440666"/>
                <a:gd name="connsiteY2" fmla="*/ 0 h 175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666" h="1759975">
                  <a:moveTo>
                    <a:pt x="766916" y="1759975"/>
                  </a:moveTo>
                  <a:cubicBezTo>
                    <a:pt x="1155290" y="1680497"/>
                    <a:pt x="1543664" y="1601020"/>
                    <a:pt x="1415845" y="1307691"/>
                  </a:cubicBezTo>
                  <a:cubicBezTo>
                    <a:pt x="1288026" y="1014362"/>
                    <a:pt x="644013" y="507181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0169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  <p:bldP spid="16" grpId="0"/>
      <p:bldP spid="17" grpId="0"/>
      <p:bldP spid="18" grpId="0"/>
      <p:bldP spid="1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Convert the following decimal numbers to fixed-point binary in 2’s complement, with 4 bits for the integer portion and 3 bits for the fraction portion.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1098286" y="2060726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(b) -2.5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E03EA-045F-46F3-8245-943D8AE95D31}"/>
              </a:ext>
            </a:extLst>
          </p:cNvPr>
          <p:cNvSpPr txBox="1"/>
          <p:nvPr/>
        </p:nvSpPr>
        <p:spPr>
          <a:xfrm>
            <a:off x="2008467" y="2840167"/>
            <a:ext cx="100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2.5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91490-92B9-40C1-A99F-3DA9B832D400}"/>
              </a:ext>
            </a:extLst>
          </p:cNvPr>
          <p:cNvSpPr txBox="1"/>
          <p:nvPr/>
        </p:nvSpPr>
        <p:spPr>
          <a:xfrm>
            <a:off x="2709759" y="2809915"/>
            <a:ext cx="2520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(0010.100)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6F3F9-D36B-47C0-A18C-D9737360722E}"/>
              </a:ext>
            </a:extLst>
          </p:cNvPr>
          <p:cNvSpPr txBox="1"/>
          <p:nvPr/>
        </p:nvSpPr>
        <p:spPr>
          <a:xfrm>
            <a:off x="2806831" y="4565017"/>
            <a:ext cx="256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(1101.100)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9C748-27C5-4486-9DFD-326BDBB1A15F}"/>
              </a:ext>
            </a:extLst>
          </p:cNvPr>
          <p:cNvSpPr txBox="1"/>
          <p:nvPr/>
        </p:nvSpPr>
        <p:spPr>
          <a:xfrm>
            <a:off x="2008467" y="3491617"/>
            <a:ext cx="100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-2.5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148CD-109F-4ECD-BE6A-610147B4D609}"/>
              </a:ext>
            </a:extLst>
          </p:cNvPr>
          <p:cNvSpPr txBox="1"/>
          <p:nvPr/>
        </p:nvSpPr>
        <p:spPr>
          <a:xfrm>
            <a:off x="2709759" y="3439181"/>
            <a:ext cx="2520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–(0010.100)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6888C-08D8-4E55-963F-35DBF8AF2814}"/>
              </a:ext>
            </a:extLst>
          </p:cNvPr>
          <p:cNvSpPr txBox="1"/>
          <p:nvPr/>
        </p:nvSpPr>
        <p:spPr>
          <a:xfrm>
            <a:off x="5105487" y="3727009"/>
            <a:ext cx="5801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Invert bits in 0010.100 and add 0.001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BA21CB-A2E9-4ECA-8355-1A6353C40C24}"/>
              </a:ext>
            </a:extLst>
          </p:cNvPr>
          <p:cNvGrpSpPr/>
          <p:nvPr/>
        </p:nvGrpSpPr>
        <p:grpSpPr>
          <a:xfrm>
            <a:off x="8610435" y="4276447"/>
            <a:ext cx="2106333" cy="1384995"/>
            <a:chOff x="8610435" y="4276447"/>
            <a:chExt cx="2106333" cy="138499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2C5F44-BE3C-4412-83AE-55030F0C4066}"/>
                </a:ext>
              </a:extLst>
            </p:cNvPr>
            <p:cNvSpPr txBox="1"/>
            <p:nvPr/>
          </p:nvSpPr>
          <p:spPr>
            <a:xfrm>
              <a:off x="8610435" y="4276447"/>
              <a:ext cx="2106333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2800" dirty="0"/>
                <a:t>  1101.011</a:t>
              </a:r>
            </a:p>
            <a:p>
              <a:r>
                <a:rPr lang="en-SG" sz="2800" dirty="0"/>
                <a:t>+               1</a:t>
              </a:r>
            </a:p>
            <a:p>
              <a:r>
                <a:rPr lang="en-SG" sz="2800" dirty="0"/>
                <a:t>  1101.100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843FE9-99CE-45F2-A24C-98FD7E9B2CAA}"/>
                </a:ext>
              </a:extLst>
            </p:cNvPr>
            <p:cNvCxnSpPr>
              <a:cxnSpLocks/>
            </p:cNvCxnSpPr>
            <p:nvPr/>
          </p:nvCxnSpPr>
          <p:spPr>
            <a:xfrm>
              <a:off x="8729472" y="5138222"/>
              <a:ext cx="16703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81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2" grpId="0"/>
      <p:bldP spid="23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Convert the following decimal numbers to fixed-point binary in 2’s complement, with 4 bits for the integer portion and 3 bits for the fraction portion.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231E-2374-416B-AF2E-1F862EFB6668}"/>
              </a:ext>
            </a:extLst>
          </p:cNvPr>
          <p:cNvSpPr txBox="1"/>
          <p:nvPr/>
        </p:nvSpPr>
        <p:spPr>
          <a:xfrm>
            <a:off x="1098286" y="2060726"/>
            <a:ext cx="235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(c) 3.876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6C801-EAB3-4CA5-886C-3098DEA94DA9}"/>
              </a:ext>
            </a:extLst>
          </p:cNvPr>
          <p:cNvSpPr txBox="1"/>
          <p:nvPr/>
        </p:nvSpPr>
        <p:spPr>
          <a:xfrm>
            <a:off x="8134947" y="3359976"/>
            <a:ext cx="313334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8288" algn="l"/>
              </a:tabLst>
            </a:pPr>
            <a:r>
              <a:rPr lang="en-SG" sz="2800" dirty="0"/>
              <a:t>	0.876</a:t>
            </a:r>
            <a:r>
              <a:rPr lang="en-SG" sz="2800" dirty="0">
                <a:sym typeface="Symbol" panose="05050102010706020507" pitchFamily="18" charset="2"/>
              </a:rPr>
              <a:t>2 = 1.752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0.7522 = 1.504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0.5042 = 1.008</a:t>
            </a:r>
          </a:p>
          <a:p>
            <a:pPr>
              <a:tabLst>
                <a:tab pos="268288" algn="l"/>
              </a:tabLst>
            </a:pPr>
            <a:r>
              <a:rPr lang="en-SG" sz="2800" dirty="0">
                <a:sym typeface="Symbol" panose="05050102010706020507" pitchFamily="18" charset="2"/>
              </a:rPr>
              <a:t>	0.0082 = 0.016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315DF-DCF3-474C-B40E-42C8E861F10D}"/>
              </a:ext>
            </a:extLst>
          </p:cNvPr>
          <p:cNvSpPr txBox="1"/>
          <p:nvPr/>
        </p:nvSpPr>
        <p:spPr>
          <a:xfrm>
            <a:off x="2008467" y="2840167"/>
            <a:ext cx="144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0.876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BB692-7B94-4FCA-867E-4A51C2F90C6C}"/>
              </a:ext>
            </a:extLst>
          </p:cNvPr>
          <p:cNvSpPr txBox="1"/>
          <p:nvPr/>
        </p:nvSpPr>
        <p:spPr>
          <a:xfrm>
            <a:off x="2948085" y="2814178"/>
            <a:ext cx="211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(0.1110)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8805A-A241-4C26-BCEC-BAF81A8CAFEE}"/>
                  </a:ext>
                </a:extLst>
              </p:cNvPr>
              <p:cNvSpPr txBox="1"/>
              <p:nvPr/>
            </p:nvSpPr>
            <p:spPr>
              <a:xfrm>
                <a:off x="4624485" y="2827173"/>
                <a:ext cx="21115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SG" sz="2800" dirty="0"/>
                  <a:t> (0.111)</a:t>
                </a:r>
                <a:r>
                  <a:rPr lang="en-SG" sz="2800" baseline="-25000" dirty="0"/>
                  <a:t>2</a:t>
                </a:r>
                <a:r>
                  <a:rPr lang="en-SG" sz="28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8805A-A241-4C26-BCEC-BAF81A8CA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485" y="2827173"/>
                <a:ext cx="211159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D363DF-79B5-4C20-A0CB-DF237BC3F193}"/>
              </a:ext>
            </a:extLst>
          </p:cNvPr>
          <p:cNvSpPr txBox="1"/>
          <p:nvPr/>
        </p:nvSpPr>
        <p:spPr>
          <a:xfrm>
            <a:off x="1983454" y="3471836"/>
            <a:ext cx="456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 3.876 = (0011.111)</a:t>
            </a:r>
            <a:r>
              <a:rPr lang="en-SG" sz="2800" baseline="-25000" dirty="0"/>
              <a:t>2</a:t>
            </a:r>
            <a:r>
              <a:rPr lang="en-SG" sz="2800" dirty="0"/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7DC5C1-7A6D-461E-8F0A-49F47AE6ABC9}"/>
              </a:ext>
            </a:extLst>
          </p:cNvPr>
          <p:cNvSpPr txBox="1"/>
          <p:nvPr/>
        </p:nvSpPr>
        <p:spPr>
          <a:xfrm>
            <a:off x="4396948" y="3915118"/>
            <a:ext cx="256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= </a:t>
            </a:r>
            <a:r>
              <a:rPr lang="en-SG" sz="2800" b="1" dirty="0">
                <a:solidFill>
                  <a:srgbClr val="C00000"/>
                </a:solidFill>
              </a:rPr>
              <a:t>(0011.111)</a:t>
            </a:r>
            <a:r>
              <a:rPr lang="en-SG" sz="2800" b="1" baseline="-25000" dirty="0">
                <a:solidFill>
                  <a:srgbClr val="C00000"/>
                </a:solidFill>
              </a:rPr>
              <a:t>2s</a:t>
            </a:r>
            <a:r>
              <a:rPr lang="en-SG" sz="28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8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20" grpId="0"/>
      <p:bldP spid="21" grpId="0"/>
      <p:bldP spid="2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2709</TotalTime>
  <Words>1254</Words>
  <Application>Microsoft Macintosh PowerPoint</Application>
  <PresentationFormat>Widescreen</PresentationFormat>
  <Paragraphs>303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Impact</vt:lpstr>
      <vt:lpstr>Wingdings</vt:lpstr>
      <vt:lpstr>Retrospect</vt:lpstr>
      <vt:lpstr>IT5002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Keng Yan, Colin</cp:lastModifiedBy>
  <cp:revision>257</cp:revision>
  <cp:lastPrinted>2019-04-10T00:56:38Z</cp:lastPrinted>
  <dcterms:created xsi:type="dcterms:W3CDTF">2015-03-28T05:22:46Z</dcterms:created>
  <dcterms:modified xsi:type="dcterms:W3CDTF">2021-08-29T06:43:09Z</dcterms:modified>
</cp:coreProperties>
</file>