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1" r:id="rId4"/>
    <p:sldId id="258" r:id="rId5"/>
    <p:sldId id="282" r:id="rId6"/>
    <p:sldId id="260" r:id="rId7"/>
    <p:sldId id="261" r:id="rId8"/>
    <p:sldId id="262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3" r:id="rId19"/>
    <p:sldId id="289" r:id="rId20"/>
    <p:sldId id="290" r:id="rId21"/>
    <p:sldId id="284" r:id="rId22"/>
    <p:sldId id="291" r:id="rId23"/>
    <p:sldId id="292" r:id="rId24"/>
    <p:sldId id="293" r:id="rId25"/>
    <p:sldId id="285" r:id="rId26"/>
    <p:sldId id="286" r:id="rId27"/>
    <p:sldId id="287" r:id="rId28"/>
    <p:sldId id="274" r:id="rId29"/>
    <p:sldId id="276" r:id="rId30"/>
    <p:sldId id="277" r:id="rId31"/>
    <p:sldId id="279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VXNKMh+W2O7fc4P9Yr1hUA39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098E7-BAEA-4AF2-807E-3BBC93CEAF44}">
  <a:tblStyle styleId="{7F5098E7-BAEA-4AF2-807E-3BBC93CEAF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3721" autoAdjust="0"/>
  </p:normalViewPr>
  <p:slideViewPr>
    <p:cSldViewPr snapToGrid="0">
      <p:cViewPr varScale="1">
        <p:scale>
          <a:sx n="93" d="100"/>
          <a:sy n="93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stevenhalim7/pydemo#main.p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kattis.com/problems/statistics" TargetMode="External"/><Relationship Id="rId3" Type="http://schemas.openxmlformats.org/officeDocument/2006/relationships/hyperlink" Target="https://open.kattis.com/problems/hello" TargetMode="External"/><Relationship Id="rId7" Type="http://schemas.openxmlformats.org/officeDocument/2006/relationships/hyperlink" Target="https://open.kattis.com/problems/treasurehun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pen.kattis.com/problems/mia" TargetMode="External"/><Relationship Id="rId5" Type="http://schemas.openxmlformats.org/officeDocument/2006/relationships/hyperlink" Target="https://open.kattis.com/problems/timeloop" TargetMode="External"/><Relationship Id="rId10" Type="http://schemas.openxmlformats.org/officeDocument/2006/relationships/hyperlink" Target="https://nus.kattis.com/sessions/bohnku/problems/keylogger" TargetMode="External"/><Relationship Id="rId4" Type="http://schemas.openxmlformats.org/officeDocument/2006/relationships/hyperlink" Target="https://open.kattis.com/problems/judgingmoose" TargetMode="External"/><Relationship Id="rId9" Type="http://schemas.openxmlformats.org/officeDocument/2006/relationships/hyperlink" Target="https://nus.kattis.com/problems/compass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news/2812-2018-icpc-nakhon-jakart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.nus.edu.sg/news/2743-2018-ioi/" TargetMode="External"/><Relationship Id="rId5" Type="http://schemas.openxmlformats.org/officeDocument/2006/relationships/hyperlink" Target="http://news.nus.edu.sg/highlights/computing-teams-shine-regional-competition" TargetMode="External"/><Relationship Id="rId4" Type="http://schemas.openxmlformats.org/officeDocument/2006/relationships/hyperlink" Target="https://www.comp.nus.edu.sg/news/2829-2018-icpc-s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for tracking (no need for 2019++ until I fix that sytem)</a:t>
            </a:r>
            <a:endParaRPr/>
          </a:p>
        </p:txBody>
      </p:sp>
      <p:sp>
        <p:nvSpPr>
          <p:cNvPr id="153" name="Google Shape;1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trike="sngStrike" dirty="0"/>
              <a:t>But for e-lectures demo, I may occasionally use this instant stuff: </a:t>
            </a:r>
            <a:r>
              <a:rPr lang="en-US" u="sng" strike="sngStrike" dirty="0">
                <a:solidFill>
                  <a:schemeClr val="hlink"/>
                </a:solidFill>
                <a:hlinkClick r:id="rId3"/>
              </a:rPr>
              <a:t>https://replit.com/@stevenhalim7/pydemo#main.py</a:t>
            </a:r>
            <a:endParaRPr lang="en-US" strike="sngStrike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trike="sngStrike" dirty="0"/>
              <a:t>But be careful that everything here is public and only good for quick testing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trike="sngStrike" dirty="0"/>
              <a:t>If you do your </a:t>
            </a:r>
            <a:r>
              <a:rPr lang="en-US" strike="sngStrike" dirty="0" err="1"/>
              <a:t>PSes</a:t>
            </a:r>
            <a:r>
              <a:rPr lang="en-US" strike="sngStrike" dirty="0"/>
              <a:t> online like this, your code can become the source of plagiarism by others who Googled :O…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Update from 2023: I don’t use repl.it anymore</a:t>
            </a:r>
            <a:endParaRPr dirty="0"/>
          </a:p>
        </p:txBody>
      </p:sp>
      <p:sp>
        <p:nvSpPr>
          <p:cNvPr id="172" name="Google Shape;17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Last few AYs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hello</a:t>
            </a:r>
            <a:r>
              <a:rPr lang="en-US" dirty="0"/>
              <a:t>, really just to test the O part of I/O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judgingmoose</a:t>
            </a:r>
            <a:r>
              <a:rPr lang="en-US" dirty="0"/>
              <a:t>, simple if else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timeloop</a:t>
            </a:r>
            <a:r>
              <a:rPr lang="en-US" dirty="0"/>
              <a:t>, simple I and N times O, curly braces styles, indentation styles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 err="1">
                <a:solidFill>
                  <a:schemeClr val="hlink"/>
                </a:solidFill>
                <a:hlinkClick r:id="rId6"/>
              </a:rPr>
              <a:t>mia</a:t>
            </a:r>
            <a:r>
              <a:rPr lang="en-US" dirty="0"/>
              <a:t>, can be used to demonstrate the usage of function to simplify/</a:t>
            </a:r>
            <a:r>
              <a:rPr lang="en-US" dirty="0" err="1"/>
              <a:t>modularise</a:t>
            </a:r>
            <a:r>
              <a:rPr lang="en-US" dirty="0"/>
              <a:t> code, if-else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 err="1">
                <a:solidFill>
                  <a:schemeClr val="hlink"/>
                </a:solidFill>
                <a:hlinkClick r:id="rId7"/>
              </a:rPr>
              <a:t>treasurehunt</a:t>
            </a:r>
            <a:r>
              <a:rPr lang="en-US" dirty="0"/>
              <a:t>, chosen to showcase recursive function (can be written iteratively), also about 2d array and recursive function :O, and first time showing the usage of … global variable :O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8"/>
              </a:rPr>
              <a:t>statistics</a:t>
            </a:r>
            <a:r>
              <a:rPr lang="en-US" dirty="0"/>
              <a:t>, highlighting either a simple array or on-the-fly computation with built in library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9"/>
              </a:rPr>
              <a:t>compass</a:t>
            </a:r>
            <a:r>
              <a:rPr lang="en-US" dirty="0"/>
              <a:t>, </a:t>
            </a:r>
            <a:r>
              <a:rPr lang="en-US" sz="1200" dirty="0"/>
              <a:t>Remarks about indentation, preference of as local variable as possible vs global variables :O, variable naming,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 err="1"/>
              <a:t>Kattis</a:t>
            </a:r>
            <a:r>
              <a:rPr lang="en-US" sz="1200" dirty="0"/>
              <a:t> </a:t>
            </a:r>
            <a:r>
              <a:rPr lang="en-US" dirty="0">
                <a:hlinkClick r:id="rId10"/>
              </a:rPr>
              <a:t>keylogger</a:t>
            </a:r>
            <a:r>
              <a:rPr lang="en-US" dirty="0"/>
              <a:t> (there is an easy way to do this) also has partial grading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249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339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11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For CS2040C only -&gt; Remarks about #include &lt;bits/</a:t>
            </a:r>
            <a:r>
              <a:rPr lang="en-US" dirty="0" err="1"/>
              <a:t>stdc</a:t>
            </a:r>
            <a:r>
              <a:rPr lang="en-US" dirty="0"/>
              <a:t>++.h&gt;, https://www.quora.com/Is-it-good-practice-to-use-include-bits-stdc++-h-in-programming-contests-instead-of-listing-a-lot-of-includes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14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663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260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587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476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803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Extras </a:t>
            </a:r>
            <a:r>
              <a:rPr lang="en-US" sz="1200" u="sng" dirty="0">
                <a:solidFill>
                  <a:schemeClr val="hlink"/>
                </a:solidFill>
                <a:hlinkClick r:id="rId3"/>
              </a:rPr>
              <a:t>this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chemeClr val="hlink"/>
                </a:solidFill>
                <a:hlinkClick r:id="rId4"/>
              </a:rPr>
              <a:t>this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chemeClr val="hlink"/>
                </a:solidFill>
                <a:hlinkClick r:id="rId5"/>
              </a:rPr>
              <a:t>this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this</a:t>
            </a:r>
            <a:endParaRPr lang="en-US" sz="12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steven_halim_7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02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 dirty="0"/>
              <a:t>Is it still there? Industry 4.0 sub-group?</a:t>
            </a:r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[not done in S1</a:t>
            </a:r>
            <a:r>
              <a:rPr lang="en-US" baseline="0" dirty="0"/>
              <a:t> AY23/24]: </a:t>
            </a:r>
            <a:r>
              <a:rPr lang="en-US" dirty="0"/>
              <a:t>From #off-topic ice-breaking questions in Discord, your background varies…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336"/>
            <a:ext cx="12192000" cy="5572664"/>
          </a:xfrm>
          <a:prstGeom prst="rect">
            <a:avLst/>
          </a:prstGeom>
        </p:spPr>
        <p:txBody>
          <a:bodyPr/>
          <a:lstStyle>
            <a:lvl1pPr marL="457200" indent="-277813">
              <a:buFont typeface="Arial" pitchFamily="34" charset="0"/>
              <a:buChar char="•"/>
              <a:defRPr/>
            </a:lvl1pPr>
            <a:lvl2pPr marL="914400" indent="-396875">
              <a:spcBef>
                <a:spcPts val="1200"/>
              </a:spcBef>
              <a:buClr>
                <a:schemeClr val="tx1"/>
              </a:buClr>
              <a:defRPr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4429"/>
            <a:ext cx="12192000" cy="914400"/>
          </a:xfrm>
          <a:prstGeom prst="rect">
            <a:avLst/>
          </a:prstGeom>
        </p:spPr>
        <p:txBody>
          <a:bodyPr/>
          <a:lstStyle>
            <a:lvl1pPr marL="179388" indent="0">
              <a:buNone/>
              <a:defRPr sz="4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0" y="809616"/>
            <a:ext cx="6113672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517046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etapps.nus.edu.sg/ctr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heconversation.com/job-survival-in-the-age-of-robots-and-intelligent-machines-33906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password/reset" TargetMode="External"/><Relationship Id="rId3" Type="http://schemas.openxmlformats.org/officeDocument/2006/relationships/hyperlink" Target="https://visualgo.net/" TargetMode="External"/><Relationship Id="rId7" Type="http://schemas.openxmlformats.org/officeDocument/2006/relationships/hyperlink" Target="https://visualgo.net/training?diff=Medium&amp;n=5&amp;tl=0&amp;module=sor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go.net/en/sorting" TargetMode="External"/><Relationship Id="rId5" Type="http://schemas.openxmlformats.org/officeDocument/2006/relationships/hyperlink" Target="https://visualgo.net/en/sorting/print" TargetMode="External"/><Relationship Id="rId4" Type="http://schemas.openxmlformats.org/officeDocument/2006/relationships/hyperlink" Target="https://visualgo.net/en/sorting?slide=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it5003.html#lessonpla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help/python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doc/sunset-python-2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it5003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s.kattis.com/problems/metronom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us.kattis.com/problems/babypanda" TargetMode="External"/><Relationship Id="rId4" Type="http://schemas.openxmlformats.org/officeDocument/2006/relationships/hyperlink" Target="https://nus.kattis.com/problems/addingtrou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s.kattis.com/problems/coffeecupcombo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xxxxxxx@u.nus.edu" TargetMode="External"/><Relationship Id="rId2" Type="http://schemas.openxmlformats.org/officeDocument/2006/relationships/hyperlink" Target="https://visualgo.net/log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visualgo.net/tests" TargetMode="External"/><Relationship Id="rId4" Type="http://schemas.openxmlformats.org/officeDocument/2006/relationships/hyperlink" Target="https://visualgo.net/password/rese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lu.com/shop/suhendry-effendy-and-felix-halim-and-steven-halim/competitive-programming-4-book-1/ebook/product-2978p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teven.halim.fb/posts/pfbid02mwppBvRxW3uEP6R8AThBx7WjfXhMvF661PpwgagPBxwGqBhT3wGxwwNNNAg5qVrrl" TargetMode="External"/><Relationship Id="rId2" Type="http://schemas.openxmlformats.org/officeDocument/2006/relationships/hyperlink" Target="https://www.wikihow.com/Address-a-Professor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visualgo.net/en/sorting?slide=1" TargetMode="External"/><Relationship Id="rId4" Type="http://schemas.openxmlformats.org/officeDocument/2006/relationships/hyperlink" Target="https://nus.kattis.com/courses/IT5003/IT5003_S1_AY2324/assignments/aa9x5h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us.kattis.com/" TargetMode="External"/><Relationship Id="rId4" Type="http://schemas.openxmlformats.org/officeDocument/2006/relationships/hyperlink" Target="https://www.comp.nus.edu.sg/~stevenha/it5003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moe.gov.sg/news/press-releases/20230921-strong-showing-by-singapore-students-at-international-olympiads" TargetMode="External"/><Relationship Id="rId7" Type="http://schemas.openxmlformats.org/officeDocument/2006/relationships/hyperlink" Target="https://www.comp.nus.edu.sg/about/awar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us.edu.sg/cdtl/teaching-and-learning-quality/teaching-awards/past-teaching-award-winners/past-honour-roll-recipients" TargetMode="External"/><Relationship Id="rId5" Type="http://schemas.openxmlformats.org/officeDocument/2006/relationships/hyperlink" Target="https://www.pmo.gov.sg/national-day-awards/recipients?page=1&amp;keywords=Steven+Halim&amp;award=&amp;year=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comp.nus.edu.sg/news/2022-icpc-asia-hochiminh-contest/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it5003.html#regist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etapps.nus.edu.sg/ctr/Hom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Zoom Cloud </a:t>
            </a:r>
            <a:r>
              <a:rPr lang="en-US" strike="sngStrike" dirty="0"/>
              <a:t>Recording</a:t>
            </a:r>
            <a:r>
              <a:rPr lang="en-US" dirty="0"/>
              <a:t> Link (SSG-funded)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are fully onsite </a:t>
            </a:r>
            <a:r>
              <a:rPr lang="en-US" dirty="0">
                <a:sym typeface="Wingdings" panose="05000000000000000000" pitchFamily="2" charset="2"/>
              </a:rPr>
              <a:t>at </a:t>
            </a:r>
            <a:r>
              <a:rPr lang="en-US" dirty="0" err="1">
                <a:sym typeface="Wingdings" panose="05000000000000000000" pitchFamily="2" charset="2"/>
              </a:rPr>
              <a:t>iCube</a:t>
            </a:r>
            <a:r>
              <a:rPr lang="en-US" dirty="0">
                <a:sym typeface="Wingdings" panose="05000000000000000000" pitchFamily="2" charset="2"/>
              </a:rPr>
              <a:t> Auditorium (FAQ: recorded)</a:t>
            </a:r>
          </a:p>
          <a:p>
            <a:pPr lvl="0"/>
            <a:r>
              <a:rPr lang="en-US" dirty="0">
                <a:sym typeface="Wingdings" panose="05000000000000000000" pitchFamily="2" charset="2"/>
              </a:rPr>
              <a:t>For SSG-funded students (35 </a:t>
            </a:r>
            <a:r>
              <a:rPr lang="en-US" dirty="0" err="1">
                <a:sym typeface="Wingdings" panose="05000000000000000000" pitchFamily="2" charset="2"/>
              </a:rPr>
              <a:t>pax</a:t>
            </a:r>
            <a:r>
              <a:rPr lang="en-US" dirty="0">
                <a:sym typeface="Wingdings" panose="05000000000000000000" pitchFamily="2" charset="2"/>
              </a:rPr>
              <a:t>): You will have to somehow appear in the Zoom session (not going to be recorded)…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Zoom link for </a:t>
            </a:r>
            <a:r>
              <a:rPr lang="en-US" dirty="0" err="1">
                <a:sym typeface="Wingdings" panose="05000000000000000000" pitchFamily="2" charset="2"/>
              </a:rPr>
              <a:t>Wed+Sat</a:t>
            </a:r>
            <a:r>
              <a:rPr lang="en-US" dirty="0">
                <a:sym typeface="Wingdings" panose="05000000000000000000" pitchFamily="2" charset="2"/>
              </a:rPr>
              <a:t> sessions have been emailed to the 35 of you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also need to declare your attendance here:</a:t>
            </a:r>
          </a:p>
          <a:p>
            <a:pPr lvl="2"/>
            <a:r>
              <a:rPr lang="en-US" dirty="0">
                <a:hlinkClick r:id="rId3"/>
              </a:rPr>
              <a:t>https://inetapps.nus.edu.sg/ctr/Home</a:t>
            </a:r>
            <a:r>
              <a:rPr lang="en-US" dirty="0"/>
              <a:t> (see the QR code)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 SSG-funded students (</a:t>
            </a:r>
            <a:r>
              <a:rPr lang="en-US" dirty="0" err="1">
                <a:sym typeface="Wingdings" panose="05000000000000000000" pitchFamily="2" charset="2"/>
              </a:rPr>
              <a:t>MComp</a:t>
            </a:r>
            <a:r>
              <a:rPr lang="en-US" dirty="0">
                <a:sym typeface="Wingdings" panose="05000000000000000000" pitchFamily="2" charset="2"/>
              </a:rPr>
              <a:t> students) don’t need to do this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 About Your Coding Skill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838200" y="1597024"/>
            <a:ext cx="10515600" cy="503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 should have background in at least </a:t>
            </a:r>
            <a:r>
              <a:rPr lang="en-US" u="sng" dirty="0"/>
              <a:t>one</a:t>
            </a:r>
            <a:r>
              <a:rPr lang="en-US" dirty="0"/>
              <a:t> programming language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By passing IT5001/CS1010/its variants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 assume that </a:t>
            </a:r>
            <a:r>
              <a:rPr lang="en-US" i="1" dirty="0"/>
              <a:t>most of you</a:t>
            </a:r>
            <a:r>
              <a:rPr lang="en-US" dirty="0"/>
              <a:t> can code in Python 3 (</a:t>
            </a:r>
            <a:r>
              <a:rPr lang="en-US" i="1" dirty="0"/>
              <a:t>at least a bit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Perhaps will be surprising?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 prefer not to teach too much basic Python in my version of IT5003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You will mostly self-learn, GIYF (Google Is  Your Friend), see demos today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We will help A LOT along the way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Real life experience: My kids learning (real) language(s)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217 of you, Live Survey, </a:t>
            </a:r>
            <a:r>
              <a:rPr lang="en-US" sz="3200" dirty="0"/>
              <a:t>just raise your hand</a:t>
            </a:r>
            <a:r>
              <a:rPr lang="en-US" dirty="0"/>
              <a:t> (3)</a:t>
            </a:r>
            <a:endParaRPr sz="4800" dirty="0"/>
          </a:p>
        </p:txBody>
      </p:sp>
      <p:graphicFrame>
        <p:nvGraphicFramePr>
          <p:cNvPr id="142" name="Google Shape;142;p9"/>
          <p:cNvGraphicFramePr/>
          <p:nvPr>
            <p:extLst>
              <p:ext uri="{D42A27DB-BD31-4B8C-83A1-F6EECF244321}">
                <p14:modId xmlns:p14="http://schemas.microsoft.com/office/powerpoint/2010/main" val="821536013"/>
              </p:ext>
            </p:extLst>
          </p:nvPr>
        </p:nvGraphicFramePr>
        <p:xfrm>
          <a:off x="-1" y="1559169"/>
          <a:ext cx="12192000" cy="5298850"/>
        </p:xfrm>
        <a:graphic>
          <a:graphicData uri="http://schemas.openxmlformats.org/drawingml/2006/table">
            <a:tbl>
              <a:tblPr bandRow="1">
                <a:noFill/>
                <a:tableStyleId>{7F5098E7-BAEA-4AF2-807E-3BBC93CEAF44}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C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Python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JavaScript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Others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91802" y="5270643"/>
            <a:ext cx="1746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assumption is that everyone can code in Python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8" name="Google Shape;148;p10" descr="https://cdn.theconversation.com/files/67279/width754/image-20141215-24297-6jsbm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65018" y="0"/>
            <a:ext cx="1371599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2310938" y="4954385"/>
            <a:ext cx="768096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Age of Machines</a:t>
            </a:r>
            <a:endParaRPr sz="8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VisuAlgo</a:t>
            </a:r>
            <a:br>
              <a:rPr lang="en-US"/>
            </a:br>
            <a:r>
              <a:rPr lang="en-US" sz="3200"/>
              <a:t>(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https://visualgo.net</a:t>
            </a:r>
            <a:r>
              <a:rPr lang="en-US" sz="3200"/>
              <a:t> --- ask Google about “algo visualization”)</a:t>
            </a: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Built (since 2011) and controlled by myself (</a:t>
            </a:r>
            <a:r>
              <a:rPr lang="en-US" sz="1600" dirty="0"/>
              <a:t>on active development again now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My dream is to have a </a:t>
            </a:r>
            <a:r>
              <a:rPr lang="en-US" b="1" dirty="0"/>
              <a:t>good</a:t>
            </a:r>
            <a:r>
              <a:rPr lang="en-US" dirty="0"/>
              <a:t> virtual copy of myself available 24/7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Very patient in explaining basic concepts; Never complains; Always available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Your lecture notes (the e-Lecture mode,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demo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zh</a:t>
            </a:r>
            <a:r>
              <a:rPr lang="en-US" dirty="0"/>
              <a:t>/id languages are ready for IT5003 related topics so far ☺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Print-friendly, click the handwriting note, or go to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URL like this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Your personal instructor/tutor (the exploration mode,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demo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Your examiner (the 3x9=27% Online Quiz,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demo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User accounts should have been mailed to you</a:t>
            </a:r>
            <a:endParaRPr dirty="0"/>
          </a:p>
          <a:p>
            <a:pPr marL="685800" lvl="1" indent="-228600">
              <a:buSzPts val="2400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https://visualgo.net/password/reset</a:t>
            </a:r>
            <a:r>
              <a:rPr lang="en-US" dirty="0"/>
              <a:t> it if you feel that you haven’t got it,</a:t>
            </a:r>
            <a:br>
              <a:rPr lang="en-US" dirty="0"/>
            </a:br>
            <a:r>
              <a:rPr lang="en-US" dirty="0"/>
              <a:t>use your NUSNET email (also check your junk mail), then open </a:t>
            </a:r>
            <a:r>
              <a:rPr lang="en-US" dirty="0">
                <a:hlinkClick r:id="rId4"/>
              </a:rPr>
              <a:t>https://visualgo.net/en/sorting?slide=1</a:t>
            </a:r>
            <a:r>
              <a:rPr lang="en-US" dirty="0"/>
              <a:t> NOW </a:t>
            </a:r>
            <a:r>
              <a:rPr lang="en-US" b="1" dirty="0">
                <a:solidFill>
                  <a:srgbClr val="FF0000"/>
                </a:solidFill>
              </a:rPr>
              <a:t>(VA OQ 0 at the end of tonight)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Flipped Classroom Strategies </a:t>
            </a:r>
            <a:r>
              <a:rPr lang="en-US" sz="2000"/>
              <a:t>(for medium to large class)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style will be enforced, i.e., no basic discussion of ‘trivial stuffs’ if </a:t>
            </a:r>
            <a:r>
              <a:rPr lang="en-US" sz="2400" dirty="0" err="1"/>
              <a:t>VisuAlgo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e-Lecture slides are already clear enough for majority of students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Consequently, those who do not read the prescribed e-Lecture slides </a:t>
            </a:r>
            <a:r>
              <a:rPr lang="en-US" sz="2000" i="1" u="sng" dirty="0"/>
              <a:t>before lecture</a:t>
            </a:r>
            <a:r>
              <a:rPr lang="en-US" sz="2000" dirty="0"/>
              <a:t> will be really lost during the real lecture…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PS: I know that many of you are working (</a:t>
            </a:r>
            <a:r>
              <a:rPr lang="en-US" sz="2000" dirty="0" err="1"/>
              <a:t>esp</a:t>
            </a:r>
            <a:r>
              <a:rPr lang="en-US" sz="2000" dirty="0"/>
              <a:t> the part-time students), what I am asking for is at least 30m to skim-through the prescribed reading material before each next e-class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For this module, Steven will just use his experience to discuss the usually top-X hardest slides/topics to be re-explained live (but online), in e-class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We will then be able to use remaining lecture time to solve some (easier) </a:t>
            </a:r>
            <a:r>
              <a:rPr lang="en-US" sz="2400" dirty="0" err="1"/>
              <a:t>Kattis</a:t>
            </a:r>
            <a:r>
              <a:rPr lang="en-US" sz="2400" dirty="0"/>
              <a:t> problems that require understanding of the ongoing topic that week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Classroom Strategies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Wed 6.30-8.30pm lecture at </a:t>
            </a:r>
            <a:r>
              <a:rPr lang="en-US" sz="2000" dirty="0" err="1"/>
              <a:t>iCube</a:t>
            </a:r>
            <a:r>
              <a:rPr lang="en-US" sz="2000" dirty="0"/>
              <a:t> Auditorium</a:t>
            </a:r>
          </a:p>
          <a:p>
            <a:pPr lvl="1"/>
            <a:r>
              <a:rPr lang="en-US" sz="1800" dirty="0"/>
              <a:t>Recorded centrally by NUS CIT, (e-)attendance is compulsory for SSG-funded students</a:t>
            </a:r>
          </a:p>
          <a:p>
            <a:pPr lvl="0"/>
            <a:r>
              <a:rPr lang="en-US" sz="2000" dirty="0"/>
              <a:t>Fri 2-4pm recitation at COM1-02-06 (SR1)</a:t>
            </a:r>
          </a:p>
          <a:p>
            <a:pPr lvl="1"/>
            <a:r>
              <a:rPr lang="en-US" sz="1800" dirty="0"/>
              <a:t>Optional: Mostly for full-time students who may need this, (self-)recorded using own Zoom link</a:t>
            </a:r>
          </a:p>
          <a:p>
            <a:pPr lvl="2"/>
            <a:r>
              <a:rPr lang="en-US" sz="1400" dirty="0"/>
              <a:t>Link not published :O… The intention is for onsite discussions only</a:t>
            </a:r>
          </a:p>
          <a:p>
            <a:pPr lvl="0"/>
            <a:r>
              <a:rPr lang="en-US" sz="2000" dirty="0"/>
              <a:t>Sat 9-10am lecture at </a:t>
            </a:r>
            <a:r>
              <a:rPr lang="en-US" sz="2000" dirty="0" err="1"/>
              <a:t>iCube</a:t>
            </a:r>
            <a:r>
              <a:rPr lang="en-US" sz="2000" dirty="0"/>
              <a:t> Auditorium</a:t>
            </a:r>
          </a:p>
          <a:p>
            <a:pPr lvl="1"/>
            <a:r>
              <a:rPr lang="en-US" sz="1800" dirty="0"/>
              <a:t>Recorded centrally by NUS CIT, (e-)attendance is compulsory for SSG-funded students</a:t>
            </a:r>
          </a:p>
          <a:p>
            <a:pPr lvl="0"/>
            <a:r>
              <a:rPr lang="en-US" sz="2000" dirty="0"/>
              <a:t>8 onsite labs (my B5 is over-crowded </a:t>
            </a:r>
            <a:r>
              <a:rPr lang="en-US" sz="2000" dirty="0">
                <a:sym typeface="Wingdings" panose="05000000000000000000" pitchFamily="2" charset="2"/>
              </a:rPr>
              <a:t>…)</a:t>
            </a:r>
            <a:endParaRPr lang="en-US" sz="2000" dirty="0"/>
          </a:p>
          <a:p>
            <a:pPr lvl="1"/>
            <a:r>
              <a:rPr lang="en-US" sz="1600" dirty="0"/>
              <a:t>Attendance is compulsory for SSG-funded students</a:t>
            </a:r>
          </a:p>
          <a:p>
            <a:pPr lvl="0"/>
            <a:r>
              <a:rPr lang="en-US" sz="2000" dirty="0"/>
              <a:t>PS: See </a:t>
            </a:r>
            <a:r>
              <a:rPr lang="en-US" sz="2000" dirty="0">
                <a:hlinkClick r:id="rId3"/>
              </a:rPr>
              <a:t>https://www.comp.nus.edu.sg/~stevenha/it5003.html#lessonplan</a:t>
            </a:r>
            <a:r>
              <a:rPr lang="en-US" sz="2000" dirty="0"/>
              <a:t> for some exceptions</a:t>
            </a:r>
          </a:p>
          <a:p>
            <a:pPr lvl="1"/>
            <a:r>
              <a:rPr lang="en-US" sz="1600" dirty="0"/>
              <a:t>We need to discuss the fate of Sat, 11 Nov </a:t>
            </a:r>
            <a:r>
              <a:rPr lang="en-US" sz="1600" dirty="0" smtClean="0"/>
              <a:t>2023 </a:t>
            </a:r>
            <a:r>
              <a:rPr lang="en-US" sz="1600" dirty="0" smtClean="0">
                <a:solidFill>
                  <a:srgbClr val="FF0000"/>
                </a:solidFill>
              </a:rPr>
              <a:t>[ok let’s just cancel it]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r>
              <a:rPr lang="en-US" sz="2000" dirty="0"/>
              <a:t>Important:</a:t>
            </a:r>
          </a:p>
          <a:p>
            <a:pPr lvl="1"/>
            <a:r>
              <a:rPr lang="en-US" sz="1800" dirty="0"/>
              <a:t>Ask class related questions at official class Discord instead of emailing me/TA directly,</a:t>
            </a:r>
            <a:br>
              <a:rPr lang="en-US" sz="1800" dirty="0"/>
            </a:br>
            <a:r>
              <a:rPr lang="en-US" sz="1800" dirty="0"/>
              <a:t>there should be others who are “free-</a:t>
            </a:r>
            <a:r>
              <a:rPr lang="en-US" sz="1800" dirty="0" err="1"/>
              <a:t>er</a:t>
            </a:r>
            <a:r>
              <a:rPr lang="en-US" sz="1800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IDE (or lack thereof)</a:t>
            </a:r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body" idx="1"/>
          </p:nvPr>
        </p:nvSpPr>
        <p:spPr>
          <a:xfrm>
            <a:off x="838200" y="1642744"/>
            <a:ext cx="10515600" cy="48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Our default standard is Python 3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Read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https://nus.kattis.com/help/python3</a:t>
            </a:r>
            <a:r>
              <a:rPr lang="en-US" dirty="0"/>
              <a:t> for more technical details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Python 2 already reached its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end of life on 1 January 2020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Personally (without the Internet), I use Python IDLE offline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Steven’s IT5003 Private Canvas</a:t>
            </a:r>
            <a:b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https://www.comp.nus.edu.sg/~stevenha/it5003.html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Let’s do a tour: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Overview of the module, Learning Objectives, TAs, syllabus, and course registration info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Latest news will be prominent upon loading that page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Very detailed lesson plan, detailing each week, with integrated ‘Files’ and clear weightage indicator for each weekly milestones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Bookmark important dates on your calendar!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PS: Discussion forum is at Discord (can be anonymous)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Join if you haven’t, you may miss interesting updates otherwise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Prof Halim will send a dummy “Hi” message to @everyone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Be FOMO, email me NOW if you are *not yet* in that class Discord channel…</a:t>
            </a:r>
          </a:p>
          <a:p>
            <a:pPr marL="1600200" lvl="3" indent="-228600">
              <a:buSzPts val="2000"/>
            </a:pPr>
            <a:r>
              <a:rPr lang="en-US" dirty="0"/>
              <a:t>I will invite you after this class tonight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Kattis Online Judge (OJ), NUS version :O</a:t>
            </a:r>
            <a:br>
              <a:rPr lang="en-US"/>
            </a:br>
            <a:r>
              <a:rPr lang="en-US" sz="3200"/>
              <a:t>(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https://nus.kattis.com</a:t>
            </a:r>
            <a:r>
              <a:rPr lang="en-US" sz="3200"/>
              <a:t>)</a:t>
            </a:r>
            <a:endParaRPr sz="320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0490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Online judges for (much) more programming exercises</a:t>
            </a:r>
          </a:p>
          <a:p>
            <a:pPr marL="685800" lvl="1" indent="-228600">
              <a:lnSpc>
                <a:spcPct val="100000"/>
              </a:lnSpc>
              <a:buSzPts val="2400"/>
            </a:pPr>
            <a:r>
              <a:rPr lang="en-US" dirty="0"/>
              <a:t>Registration since ~2 weeks ago (18 Sep 23) to clear many registration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Prof Halim will mention relevant, IT5003 level problems from these OJs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Our </a:t>
            </a:r>
            <a:r>
              <a:rPr lang="en-US" dirty="0" err="1"/>
              <a:t>PSes</a:t>
            </a:r>
            <a:r>
              <a:rPr lang="en-US" dirty="0"/>
              <a:t> will use </a:t>
            </a:r>
            <a:r>
              <a:rPr lang="en-US" dirty="0" err="1"/>
              <a:t>nus.kattis</a:t>
            </a:r>
            <a:r>
              <a:rPr lang="en-US" dirty="0"/>
              <a:t> too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Let’s do a live demo of solving a few simple problems with Python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Easy Python coding live review of some PS0 tasks: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Live SPEED coding, then I will re-explain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Especially for those who have not cleared 3 tasks of PS0 (“free” 1%)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Reference: CP4 – Book 1, page 23-30</a:t>
            </a:r>
          </a:p>
          <a:p>
            <a:pPr marL="1143000" lvl="2" indent="-228600">
              <a:buSzPts val="2000"/>
            </a:pPr>
            <a:r>
              <a:rPr lang="en-US" dirty="0">
                <a:hlinkClick r:id="rId4"/>
              </a:rPr>
              <a:t>metronome</a:t>
            </a:r>
            <a:r>
              <a:rPr lang="en-US" dirty="0"/>
              <a:t> (&gt; 198/217 ACs), so I will just show this directly</a:t>
            </a: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(input())/4)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discuss / 4, / 4.0, // 4, 2dp precision?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small precision error (usually) does not really matter in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Kattis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Kattis</a:t>
            </a:r>
            <a:r>
              <a:rPr lang="en-US" dirty="0"/>
              <a:t> Online Judge (OJ) – continued (1)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u="sng" dirty="0">
                <a:solidFill>
                  <a:schemeClr val="hlink"/>
                </a:solidFill>
                <a:hlinkClick r:id="rId3"/>
              </a:rPr>
              <a:t>https://nus.kattis.com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0490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Continued:</a:t>
            </a:r>
          </a:p>
          <a:p>
            <a:pPr marL="1143000" lvl="2" indent="-228600">
              <a:buSzPts val="2000"/>
            </a:pPr>
            <a:r>
              <a:rPr lang="en-US" dirty="0" err="1">
                <a:hlinkClick r:id="rId4"/>
              </a:rPr>
              <a:t>addingtrouble</a:t>
            </a:r>
            <a:r>
              <a:rPr lang="en-US" dirty="0"/>
              <a:t> (&gt; 190/217 ACs), again, very easy, so I just discuss one point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hard to do any shorter than this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discussion of 'code golf' and ternary conditional operator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A,B,C=map(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int,input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().split())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correct!"if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A+B==C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else"wrong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1143000" lvl="2" indent="-228600">
              <a:buSzPts val="2000"/>
            </a:pPr>
            <a:r>
              <a:rPr lang="en-US" sz="2000" dirty="0" err="1">
                <a:hlinkClick r:id="rId5"/>
              </a:rPr>
              <a:t>babypanda</a:t>
            </a:r>
            <a:r>
              <a:rPr lang="en-US" sz="2000" dirty="0"/>
              <a:t> (&gt; 98/217 ACs only, ~45%), so let’s discuss this in details + live coding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about working backwards: m down to 0 (odd vs even cases)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 is useless, long (but it is handled by default by Python)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with the 'long(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 solution first (will take 'some time')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show:</a:t>
            </a: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(input().split()[1])).count('1'))</a:t>
            </a:r>
          </a:p>
        </p:txBody>
      </p:sp>
    </p:spTree>
    <p:extLst>
      <p:ext uri="{BB962C8B-B14F-4D97-AF65-F5344CB8AC3E}">
        <p14:creationId xmlns:p14="http://schemas.microsoft.com/office/powerpoint/2010/main" val="1459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IT5003</a:t>
            </a:r>
            <a:br>
              <a:rPr lang="en-US" dirty="0"/>
            </a:br>
            <a:r>
              <a:rPr lang="en-US" sz="2400" dirty="0"/>
              <a:t>04 Oct - 07 Dec 2023 (~9 weeks, accelerated indeed…)</a:t>
            </a:r>
            <a:endParaRPr sz="2400"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Welcome to our </a:t>
            </a:r>
            <a:r>
              <a:rPr lang="en-US" b="1"/>
              <a:t>First Class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Kattis</a:t>
            </a:r>
            <a:r>
              <a:rPr lang="en-US" dirty="0"/>
              <a:t> Online Judge (OJ) – continued (2)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u="sng" dirty="0">
                <a:solidFill>
                  <a:schemeClr val="hlink"/>
                </a:solidFill>
                <a:hlinkClick r:id="rId3"/>
              </a:rPr>
              <a:t>https://nus.kattis.com</a:t>
            </a:r>
            <a:r>
              <a:rPr lang="en-US" sz="3200" dirty="0"/>
              <a:t>)</a:t>
            </a:r>
            <a:endParaRPr sz="3200" dirty="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0490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Continued:</a:t>
            </a:r>
          </a:p>
          <a:p>
            <a:pPr marL="1143000" lvl="2" indent="-228600">
              <a:buSzPts val="2000"/>
            </a:pPr>
            <a:r>
              <a:rPr lang="en-US" dirty="0" err="1">
                <a:hlinkClick r:id="rId4"/>
              </a:rPr>
              <a:t>coffeecupcombo</a:t>
            </a:r>
            <a:r>
              <a:rPr lang="en-US" dirty="0"/>
              <a:t> (&gt; 119/217 ACs only, 55%), so let’s code this live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about 1D Boolean flag array/list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greedy: buy two cups per coffee machine</a:t>
            </a:r>
          </a:p>
          <a:p>
            <a:pPr marL="1600200" lvl="3" indent="-228600">
              <a:buSzPts val="2000"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there are several way to implement this, introducing 'sentinels'</a:t>
            </a: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(input())</a:t>
            </a: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s=list(input())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discuss list(input())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a=['0']*(n+2)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discuss +2 for list a (awake)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]=='1':</a:t>
            </a: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]=a[i+1]=a[i+2]='1'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discuss this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0200" lvl="3" indent="-228600">
              <a:buSzPts val="2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print(a[:-2].count('1'))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discuss [:-2]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SzPts val="20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Week 00 Tasks for S1 AY23/24 – the rest</a:t>
            </a:r>
            <a:br>
              <a:rPr lang="en-US" dirty="0"/>
            </a:br>
            <a:r>
              <a:rPr lang="en-US" sz="2400" dirty="0"/>
              <a:t>CP4 – Book 1, page 23-30</a:t>
            </a:r>
            <a:endParaRPr sz="2400"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90748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The other 6 tasks:</a:t>
            </a:r>
            <a:endParaRPr sz="2400" dirty="0"/>
          </a:p>
          <a:p>
            <a:pPr marL="685800" lvl="1" indent="-228600">
              <a:buSzPct val="100000"/>
            </a:pPr>
            <a:r>
              <a:rPr lang="en-US" sz="2000" dirty="0"/>
              <a:t>/</a:t>
            </a:r>
            <a:r>
              <a:rPr lang="en-US" sz="2000" dirty="0" err="1"/>
              <a:t>codetosavelives</a:t>
            </a:r>
            <a:r>
              <a:rPr lang="en-US" sz="2000" dirty="0"/>
              <a:t> is about simple loops/repetitions (much simpler I/O solution exist)</a:t>
            </a:r>
          </a:p>
          <a:p>
            <a:pPr marL="685800" lvl="1" indent="-228600">
              <a:buSzPct val="100000"/>
            </a:pPr>
            <a:r>
              <a:rPr lang="en-US" sz="2000" dirty="0"/>
              <a:t>/</a:t>
            </a:r>
            <a:r>
              <a:rPr lang="en-US" sz="2000" dirty="0" err="1"/>
              <a:t>internationaldates</a:t>
            </a:r>
            <a:r>
              <a:rPr lang="en-US" sz="2000" dirty="0"/>
              <a:t>, token split by ‘/’, simple check, 3 cases only [EU/US/either]</a:t>
            </a:r>
          </a:p>
          <a:p>
            <a:pPr marL="685800" lvl="1" indent="-228600">
              <a:buSzPct val="100000"/>
            </a:pPr>
            <a:r>
              <a:rPr lang="en-US" sz="2000" dirty="0"/>
              <a:t>/</a:t>
            </a:r>
            <a:r>
              <a:rPr lang="en-US" sz="2000" dirty="0" err="1"/>
              <a:t>undeadoralive</a:t>
            </a:r>
            <a:r>
              <a:rPr lang="en-US" sz="2000" dirty="0"/>
              <a:t> is about selection, 4 cases</a:t>
            </a:r>
          </a:p>
          <a:p>
            <a:pPr marL="685800" lvl="1" indent="-228600">
              <a:buSzPct val="100000"/>
            </a:pPr>
            <a:r>
              <a:rPr lang="en-US" sz="2000" dirty="0"/>
              <a:t>/</a:t>
            </a:r>
            <a:r>
              <a:rPr lang="en-US" sz="2000" dirty="0" err="1"/>
              <a:t>electionparadox</a:t>
            </a:r>
            <a:r>
              <a:rPr lang="en-US" sz="2000" dirty="0"/>
              <a:t> is about SORTING (next Week 02) + simple greedy solution</a:t>
            </a:r>
          </a:p>
          <a:p>
            <a:pPr marL="685800" lvl="1" indent="-228600">
              <a:buSzPct val="100000"/>
            </a:pPr>
            <a:r>
              <a:rPr lang="en-US" sz="2000" dirty="0"/>
              <a:t>/</a:t>
            </a:r>
            <a:r>
              <a:rPr lang="en-US" sz="2000" dirty="0" err="1"/>
              <a:t>sifferprodukt</a:t>
            </a:r>
            <a:r>
              <a:rPr lang="en-US" sz="2000" dirty="0"/>
              <a:t> is about digit sum function, repeat the process</a:t>
            </a:r>
          </a:p>
          <a:p>
            <a:pPr marL="685800" lvl="1" indent="-228600">
              <a:buSzPct val="100000"/>
            </a:pPr>
            <a:r>
              <a:rPr lang="en-SG" sz="2000" dirty="0">
                <a:solidFill>
                  <a:schemeClr val="accent2"/>
                </a:solidFill>
              </a:rPr>
              <a:t>/</a:t>
            </a:r>
            <a:r>
              <a:rPr lang="en-SG" sz="2000" dirty="0" err="1">
                <a:solidFill>
                  <a:schemeClr val="accent2"/>
                </a:solidFill>
              </a:rPr>
              <a:t>bokhyllor</a:t>
            </a:r>
            <a:r>
              <a:rPr lang="en-SG" sz="2000" dirty="0">
                <a:solidFill>
                  <a:schemeClr val="accent2"/>
                </a:solidFill>
              </a:rPr>
              <a:t> is a case analysis task with some nasty corner cases…</a:t>
            </a:r>
          </a:p>
          <a:p>
            <a:pPr marL="1143000" lvl="2" indent="-228600">
              <a:buSzPct val="100000"/>
            </a:pPr>
            <a:r>
              <a:rPr lang="en-SG" sz="1600" dirty="0"/>
              <a:t>No, I am not going to reveal the secret test cases</a:t>
            </a:r>
          </a:p>
          <a:p>
            <a:pPr marL="1600200" lvl="3" indent="-228600">
              <a:buSzPct val="100000"/>
            </a:pPr>
            <a:r>
              <a:rPr lang="en-SG" sz="1400" dirty="0"/>
              <a:t>If you still get WA after deadline, just keep trying yourself or move on to PS1</a:t>
            </a:r>
            <a:endParaRPr sz="1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This is an early indicator whether your IT5001/variant grade is good or not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Prof Alan may give me more </a:t>
            </a:r>
            <a:r>
              <a:rPr lang="en-US" sz="2000"/>
              <a:t>information soon…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938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VisuAlgo</a:t>
            </a:r>
            <a:r>
              <a:rPr lang="en-US" dirty="0"/>
              <a:t> Online Quiz 0 (</a:t>
            </a:r>
            <a:r>
              <a:rPr lang="en-US" dirty="0">
                <a:solidFill>
                  <a:srgbClr val="FF0000"/>
                </a:solidFill>
              </a:rPr>
              <a:t>0.6%</a:t>
            </a:r>
            <a:r>
              <a:rPr lang="en-US" dirty="0"/>
              <a:t> :O)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Last minute addition to make *EVERYONE* do this (there were still around 80 out of 217 students who have not done this as of Tue, 03 Oct 2023, 3pm)</a:t>
            </a:r>
          </a:p>
          <a:p>
            <a:r>
              <a:rPr lang="en-US" sz="2400" dirty="0"/>
              <a:t>Login to </a:t>
            </a:r>
            <a:r>
              <a:rPr lang="en-US" sz="2400" dirty="0" err="1"/>
              <a:t>VisuAlgo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https://visualgo.net/login</a:t>
            </a:r>
            <a:endParaRPr lang="en-US" sz="24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hlinkClick r:id="rId3"/>
              </a:rPr>
              <a:t>exxxxxxx@u.nus.edu</a:t>
            </a:r>
            <a:r>
              <a:rPr lang="en-US" sz="2000" dirty="0"/>
              <a:t> email address, not any other friendly email/personal email</a:t>
            </a:r>
          </a:p>
          <a:p>
            <a:pPr lvl="1"/>
            <a:r>
              <a:rPr lang="en-US" sz="2000" dirty="0"/>
              <a:t>If you forget your password, use </a:t>
            </a:r>
            <a:r>
              <a:rPr lang="en-US" sz="2000" dirty="0">
                <a:hlinkClick r:id="rId4"/>
              </a:rPr>
              <a:t>https://visualgo.net/password/reset</a:t>
            </a:r>
            <a:endParaRPr lang="en-US" sz="2000" dirty="0"/>
          </a:p>
          <a:p>
            <a:r>
              <a:rPr lang="en-US" sz="2400" dirty="0"/>
              <a:t>Open </a:t>
            </a:r>
            <a:r>
              <a:rPr lang="en-US" sz="2400" dirty="0">
                <a:hlinkClick r:id="rId5"/>
              </a:rPr>
              <a:t>https://visualgo.net/tests</a:t>
            </a:r>
            <a:r>
              <a:rPr lang="en-US" sz="2400" dirty="0"/>
              <a:t> (notice ‘s’ at the back of ‘tests’)</a:t>
            </a:r>
          </a:p>
          <a:p>
            <a:r>
              <a:rPr lang="en-US" sz="2400" dirty="0"/>
              <a:t>Do test #139</a:t>
            </a:r>
          </a:p>
          <a:p>
            <a:endParaRPr lang="en-US" sz="2400" dirty="0"/>
          </a:p>
          <a:p>
            <a:r>
              <a:rPr lang="en-US" sz="2400" dirty="0"/>
              <a:t>Half of you will start at 8.20pm, the other half will start at 8.21pm</a:t>
            </a:r>
          </a:p>
          <a:p>
            <a:r>
              <a:rPr lang="en-US" sz="2400" dirty="0"/>
              <a:t>You have 5 minutes to enter this and click “submit”: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77_C4Ts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/>
              <a:t>No (double or single) quotes</a:t>
            </a:r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37" y="4751049"/>
            <a:ext cx="10296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 Expectations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 pay (a lot) to join this course (some with SSG subsidy...)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So, put some effort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My IT5003 (8 weeks) will be a subset of my CS2040C (13 weeks)</a:t>
            </a:r>
            <a:br>
              <a:rPr lang="en-US" dirty="0"/>
            </a:br>
            <a:r>
              <a:rPr lang="en-US" dirty="0"/>
              <a:t>and in (the easier) Python instead of (the slightly harder) C++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IT5003 will be taught at </a:t>
            </a:r>
            <a:r>
              <a:rPr lang="en-US" b="1" dirty="0"/>
              <a:t>slower pace</a:t>
            </a:r>
            <a:r>
              <a:rPr lang="en-US" dirty="0"/>
              <a:t> than CS2040/C/S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level of difficulty for this semester should be similar as the last one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SG" dirty="0"/>
              <a:t>At 3.9 difficulty rating (i.e., on par with any other courses in NUS)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Work hard to self learn as many programming language components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As I said, we will help along the way, throughout this module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IT5003/CS2040/C/S will NOT use very deep Python/C++/Java concepts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IT5003/CS2040/C/S assignments will be short (&lt; 50 SLOC)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Recitation This Fri, 06 Oct 2-4pm</a:t>
            </a:r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dirty="0"/>
              <a:t>At COM1-02-SR1</a:t>
            </a:r>
            <a:endParaRPr lang="en-US" dirty="0"/>
          </a:p>
          <a:p>
            <a:pPr lvl="0"/>
            <a:r>
              <a:rPr lang="en-US" dirty="0"/>
              <a:t>Predominantly for full-time students</a:t>
            </a:r>
          </a:p>
          <a:p>
            <a:pPr lvl="0"/>
            <a:r>
              <a:rPr lang="en-US" dirty="0"/>
              <a:t>We will discuss the many other basic Python exercises that are not discussed tonight</a:t>
            </a:r>
          </a:p>
          <a:p>
            <a:pPr lvl="0"/>
            <a:r>
              <a:rPr lang="en-US" dirty="0"/>
              <a:t>Self-Recorded (Zoom Link)</a:t>
            </a:r>
          </a:p>
          <a:p>
            <a:pPr lvl="1"/>
            <a:r>
              <a:rPr lang="en-US" dirty="0"/>
              <a:t>It is optional for the rest of the students whether you want to follow the recitation topics or not</a:t>
            </a:r>
          </a:p>
        </p:txBody>
      </p:sp>
    </p:spTree>
    <p:extLst>
      <p:ext uri="{BB962C8B-B14F-4D97-AF65-F5344CB8AC3E}">
        <p14:creationId xmlns:p14="http://schemas.microsoft.com/office/powerpoint/2010/main" val="31384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PS Rules 1 (from PS1b onwards)</a:t>
            </a:r>
            <a:br>
              <a:rPr lang="en-US" dirty="0"/>
            </a:br>
            <a:r>
              <a:rPr lang="en-US" sz="1800" dirty="0"/>
              <a:t>PS1a has very easy solution</a:t>
            </a:r>
            <a:endParaRPr sz="2000"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7442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Write your matric number, full name (as in Canvas class roster), </a:t>
            </a:r>
            <a:r>
              <a:rPr lang="en-US" sz="2000" b="1" u="sng" dirty="0"/>
              <a:t>lab group number, lab group TA name</a:t>
            </a:r>
            <a:r>
              <a:rPr lang="en-US" sz="2000" b="1" dirty="0"/>
              <a:t> </a:t>
            </a:r>
            <a:r>
              <a:rPr lang="en-US" sz="2000" dirty="0"/>
              <a:t>as the first FOUR lines of comments in your code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We need to tie your submission with you, as some of you use personal email address </a:t>
            </a:r>
            <a:r>
              <a:rPr lang="en-US" sz="1800" dirty="0" err="1"/>
              <a:t>etc</a:t>
            </a:r>
            <a:r>
              <a:rPr lang="en-US" sz="1800" dirty="0"/>
              <a:t> when signing up with </a:t>
            </a:r>
            <a:r>
              <a:rPr lang="en-US" sz="1800" dirty="0" err="1"/>
              <a:t>nus.kattis</a:t>
            </a:r>
            <a:r>
              <a:rPr lang="en-US" sz="1800" dirty="0"/>
              <a:t> and a few still have wrong display names at the moment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For those of you with “wrong” display name, please ask </a:t>
            </a:r>
            <a:r>
              <a:rPr lang="en-US" sz="1800" dirty="0" err="1"/>
              <a:t>Kattis’s</a:t>
            </a:r>
            <a:r>
              <a:rPr lang="en-US" sz="1800" dirty="0"/>
              <a:t> tech support (bottom right corner of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https://nus.kattis.com</a:t>
            </a:r>
            <a:r>
              <a:rPr lang="en-US" sz="1800" dirty="0"/>
              <a:t> to change your name as per your Matric card)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No “real” penalty for any wrong submission, but of course the more wrong submissions that you make, the lower your chance to do well in Final Assessment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Rank is determined by total number of unit time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Top 54 (Top 75%-</a:t>
            </a:r>
            <a:r>
              <a:rPr lang="en-US" sz="1800" dirty="0" err="1"/>
              <a:t>ile</a:t>
            </a:r>
            <a:r>
              <a:rPr lang="en-US" sz="1800" dirty="0"/>
              <a:t> of 217 pax) are publicly shown in the </a:t>
            </a:r>
            <a:r>
              <a:rPr lang="en-US" sz="1800" dirty="0" err="1"/>
              <a:t>ranklist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The rest are “hidden”, none of your peer knows where you are unless you reveal (Me &amp; TAs know this)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Top students who don’t like to show hand can wait until 54 others have showed their hands and be the first few at rank 55++ ☺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You can also set yourself as “Hidden user” in your </a:t>
            </a:r>
            <a:r>
              <a:rPr lang="en-US" sz="1400" dirty="0" err="1"/>
              <a:t>Kattis</a:t>
            </a:r>
            <a:r>
              <a:rPr lang="en-US" sz="1400" dirty="0"/>
              <a:t> profile and will only be (accidentally) shown if I show my screen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400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PS Rules 2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875264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Public discussion of the ALGORITHM is allowed (e.g., in official Discord or anywhere)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But, sharing code totally NOT allowed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Challenge to future As students: Do NOT use (sorting) libraries in your code for PS2 later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To minimize ‘similarities’ with code of other peers that you ‘interact with’…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Scoring for </a:t>
            </a:r>
            <a:r>
              <a:rPr lang="en-US" sz="2000" dirty="0" err="1"/>
              <a:t>PSes</a:t>
            </a:r>
            <a:r>
              <a:rPr lang="en-US" sz="2000" dirty="0"/>
              <a:t> is as score indicated by </a:t>
            </a:r>
            <a:r>
              <a:rPr lang="en-US" sz="2000" dirty="0" err="1"/>
              <a:t>Kattis</a:t>
            </a:r>
            <a:r>
              <a:rPr lang="en-US" sz="2000" dirty="0"/>
              <a:t>/200 points *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2.5</a:t>
            </a:r>
            <a:r>
              <a:rPr lang="en-US" sz="2000" dirty="0"/>
              <a:t>% (NEW: already 1% for PS0)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Getting about 100+ points is easy but getting full 200 points may be going to be tedious…</a:t>
            </a:r>
            <a:endParaRPr sz="1800" dirty="0">
              <a:solidFill>
                <a:srgbClr val="FF000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TA generally will not check too much, i.e., manpower saving by using automated judging system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We give *very small* partial additional marks for non green, i.e., </a:t>
            </a:r>
            <a:r>
              <a:rPr lang="en-US" sz="1800" dirty="0">
                <a:solidFill>
                  <a:srgbClr val="FF0000"/>
                </a:solidFill>
              </a:rPr>
              <a:t>red</a:t>
            </a:r>
            <a:r>
              <a:rPr lang="en-US" sz="1800" dirty="0"/>
              <a:t> submissions at the end</a:t>
            </a:r>
            <a:endParaRPr sz="20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TA generally only see </a:t>
            </a:r>
            <a:r>
              <a:rPr lang="en-US" sz="1400" dirty="0">
                <a:solidFill>
                  <a:srgbClr val="FF0000"/>
                </a:solidFill>
              </a:rPr>
              <a:t>last red submission</a:t>
            </a:r>
            <a:r>
              <a:rPr lang="en-US" sz="1400" dirty="0"/>
              <a:t> and will try to give you closure AFTER deadline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We give 0 (see next slide) to anyone who are reported by </a:t>
            </a:r>
            <a:r>
              <a:rPr lang="en-US" sz="1800" dirty="0" err="1"/>
              <a:t>Kattis</a:t>
            </a:r>
            <a:r>
              <a:rPr lang="en-US" sz="1800" dirty="0"/>
              <a:t> system to have plagiarized and can be proven without reasonable doubt that the student</a:t>
            </a:r>
            <a:endParaRPr sz="20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Submit friend’s OR senior’s code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Submit Google-able code :O, i.e., somebody’s solution in public GitHub, public </a:t>
            </a:r>
            <a:r>
              <a:rPr lang="en-US" sz="1400" dirty="0" err="1"/>
              <a:t>repl</a:t>
            </a:r>
            <a:r>
              <a:rPr lang="en-US" sz="1400" dirty="0"/>
              <a:t>, public </a:t>
            </a:r>
            <a:r>
              <a:rPr lang="en-US" sz="1400" dirty="0" err="1"/>
              <a:t>ideone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…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Uploads/shares code to other(s), privately or publicly (i.e., the SOURCE)…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“Helps a friend” and “accidentally” submit that friend’s code under YOUR own account…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NEW: Uses Generative AI tools, e.g., </a:t>
            </a:r>
            <a:r>
              <a:rPr lang="en-US" sz="1400" dirty="0" err="1">
                <a:highlight>
                  <a:srgbClr val="FFFF00"/>
                </a:highlight>
              </a:rPr>
              <a:t>ChatGPT</a:t>
            </a:r>
            <a:r>
              <a:rPr lang="en-US" sz="1400" dirty="0">
                <a:highlight>
                  <a:srgbClr val="FFFF00"/>
                </a:highlight>
              </a:rPr>
              <a:t>, and submit the ‘generated code’ </a:t>
            </a:r>
            <a:r>
              <a:rPr lang="en-US" sz="1400" b="1" dirty="0">
                <a:highlight>
                  <a:srgbClr val="FFFF00"/>
                </a:highlight>
              </a:rPr>
              <a:t>verbatim</a:t>
            </a:r>
            <a:r>
              <a:rPr lang="en-US" sz="1400" dirty="0">
                <a:highlight>
                  <a:srgbClr val="FFFF00"/>
                </a:highlight>
              </a:rPr>
              <a:t>, and someone else does the same </a:t>
            </a:r>
            <a:r>
              <a:rPr 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</a:t>
            </a:r>
          </a:p>
          <a:p>
            <a:pPr marL="1143000" lvl="2" indent="-228600">
              <a:buSzPts val="1600"/>
            </a:pPr>
            <a:r>
              <a:rPr lang="en-SG" sz="1400" dirty="0">
                <a:highlight>
                  <a:srgbClr val="FFFF00"/>
                </a:highlight>
                <a:sym typeface="Wingdings" panose="05000000000000000000" pitchFamily="2" charset="2"/>
              </a:rPr>
              <a:t>NEW: Uses Virtual Judge… https://vjudge.net/</a:t>
            </a:r>
            <a:endParaRPr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29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PS Rules 3</a:t>
            </a:r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14538" cy="4351338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strict policy </a:t>
            </a:r>
            <a:r>
              <a:rPr lang="en-US" sz="2000" dirty="0"/>
              <a:t>(1% PS0 is not subject to this, it is mostly “free” for all):</a:t>
            </a:r>
          </a:p>
          <a:p>
            <a:pPr lvl="1"/>
            <a:r>
              <a:rPr lang="en-US" sz="1800" dirty="0"/>
              <a:t>Anyone caught in PS1b-8 (the proper </a:t>
            </a:r>
            <a:r>
              <a:rPr lang="en-US" sz="1800" dirty="0" err="1"/>
              <a:t>PSes</a:t>
            </a:r>
            <a:r>
              <a:rPr lang="en-US" sz="1800" dirty="0"/>
              <a:t> with 2.5% each) will have </a:t>
            </a:r>
            <a:r>
              <a:rPr lang="en-US" sz="1800" i="1" dirty="0"/>
              <a:t>the rest</a:t>
            </a:r>
            <a:r>
              <a:rPr lang="en-US" sz="1800" dirty="0"/>
              <a:t> of your PS set to 0,</a:t>
            </a:r>
            <a:br>
              <a:rPr lang="en-US" sz="1800" dirty="0"/>
            </a:br>
            <a:r>
              <a:rPr lang="en-US" sz="1800" dirty="0"/>
              <a:t>i.e., we will NOT grade your future </a:t>
            </a:r>
            <a:r>
              <a:rPr lang="en-US" sz="1800" dirty="0" err="1"/>
              <a:t>PSes</a:t>
            </a:r>
            <a:r>
              <a:rPr lang="en-US" sz="1800" dirty="0"/>
              <a:t> anymore (e.g., if caught in PS2, then entire 7x2.5 = 17.5% gone)</a:t>
            </a:r>
          </a:p>
          <a:p>
            <a:pPr lvl="1"/>
            <a:r>
              <a:rPr lang="en-US" sz="1800" dirty="0"/>
              <a:t>That person can still take VA OQ/final, </a:t>
            </a:r>
            <a:r>
              <a:rPr lang="en-US" sz="1800" dirty="0" err="1"/>
              <a:t>etc</a:t>
            </a:r>
            <a:r>
              <a:rPr lang="en-US" sz="1800" dirty="0"/>
              <a:t>, but this can be up to ~3.5 letter grades penalty,</a:t>
            </a:r>
          </a:p>
          <a:p>
            <a:pPr lvl="2"/>
            <a:r>
              <a:rPr lang="en-US" sz="1400" dirty="0"/>
              <a:t>A+ (rethink if you want "to help peers") down to B+, A down to B, A- down to B-, and…</a:t>
            </a:r>
          </a:p>
          <a:p>
            <a:pPr lvl="2"/>
            <a:r>
              <a:rPr lang="en-US" sz="1400" dirty="0"/>
              <a:t>More seriously, those who could have gotten a C (and survive) will then get an F…</a:t>
            </a:r>
          </a:p>
          <a:p>
            <a:pPr lvl="1"/>
            <a:r>
              <a:rPr lang="en-US" sz="1800" dirty="0"/>
              <a:t>I used this strict policy from last semester and it caused a bit of “emotional damage” to a few students who get caught…</a:t>
            </a:r>
          </a:p>
          <a:p>
            <a:pPr lvl="2"/>
            <a:r>
              <a:rPr lang="en-US" sz="1400" dirty="0"/>
              <a:t>Let’s not be in this situation…</a:t>
            </a:r>
          </a:p>
          <a:p>
            <a:pPr lvl="0"/>
            <a:r>
              <a:rPr lang="en-US" sz="2000" dirty="0"/>
              <a:t>Any other loopholes that may still exist will be closed over time</a:t>
            </a:r>
          </a:p>
          <a:p>
            <a:pPr lvl="0"/>
            <a:r>
              <a:rPr lang="en-US" sz="2000" dirty="0"/>
              <a:t>All the best in completing PS1 (and the rest) with your own strength</a:t>
            </a:r>
          </a:p>
          <a:p>
            <a:pPr lvl="1"/>
            <a:r>
              <a:rPr lang="en-US" sz="1800" dirty="0"/>
              <a:t>TAs will help, but not on PS opening day, we maintain radio silence on PS opening day ☺</a:t>
            </a:r>
          </a:p>
          <a:p>
            <a:pPr lvl="1"/>
            <a:r>
              <a:rPr lang="en-US" sz="1800" dirty="0"/>
              <a:t>TAs will especially help nearing PS deadline :O…</a:t>
            </a:r>
          </a:p>
        </p:txBody>
      </p:sp>
    </p:spTree>
    <p:extLst>
      <p:ext uri="{BB962C8B-B14F-4D97-AF65-F5344CB8AC3E}">
        <p14:creationId xmlns:p14="http://schemas.microsoft.com/office/powerpoint/2010/main" val="41947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CP4 Book 1 Advertisement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CP4 Book 1 sales, suitable for IT5003/CS2040/C/S level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sz="2800" dirty="0"/>
              <a:t>No more physical copy left in Singapore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From lulu.com (get the e-book, 17.99 USD)</a:t>
            </a:r>
            <a:endParaRPr dirty="0"/>
          </a:p>
          <a:p>
            <a:pPr marL="1143000" lvl="2" indent="-228600">
              <a:buSzPts val="1600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https://www.lulu.com/shop/suhendry-effendy-and-felix-halim-and-steven-halim/competitive-programming-4-book-1/ebook/product-2978pr.html</a:t>
            </a:r>
            <a:endParaRPr lang="en-US" sz="1600" u="sng" dirty="0">
              <a:solidFill>
                <a:schemeClr val="hlink"/>
              </a:solidFill>
            </a:endParaRPr>
          </a:p>
          <a:p>
            <a:pPr marL="1143000" lvl="2" indent="-228600">
              <a:buSzPts val="1600"/>
            </a:pPr>
            <a:r>
              <a:rPr lang="en-US" sz="2400" dirty="0"/>
              <a:t>Instant delivery, do *not* pirate this</a:t>
            </a:r>
            <a:endParaRPr sz="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Help with Flipped Classroom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learning technique is likely very new for many of you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It takes lots of self-discipline to make it work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Pre-read the e-Lecture slides @ </a:t>
            </a:r>
            <a:r>
              <a:rPr lang="en-US" dirty="0" err="1"/>
              <a:t>VisuAlgo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coming to lecture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You will be </a:t>
            </a:r>
            <a:r>
              <a:rPr lang="en-US" b="1" i="1" dirty="0"/>
              <a:t>very</a:t>
            </a:r>
            <a:r>
              <a:rPr lang="en-US" dirty="0"/>
              <a:t> lost otherwise…, I will be strict on this :O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All sessions are recorded for </a:t>
            </a:r>
            <a:r>
              <a:rPr lang="en-US" b="1" dirty="0"/>
              <a:t>review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Ask lecturer or TAs for help, especially during the early days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But try to use Discord as primary means (don’t email us personally)</a:t>
            </a:r>
            <a:endParaRPr dirty="0"/>
          </a:p>
        </p:txBody>
      </p:sp>
      <p:pic>
        <p:nvPicPr>
          <p:cNvPr id="223" name="Google Shape;223;p21" descr="https://ivle.nus.edu.sg/images/fli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0515" y="78656"/>
            <a:ext cx="1570190" cy="5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319412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067">
                  <a:extLst>
                    <a:ext uri="{9D8B030D-6E8A-4147-A177-3AD203B41FA5}">
                      <a16:colId xmlns:a16="http://schemas.microsoft.com/office/drawing/2014/main" val="2673527325"/>
                    </a:ext>
                  </a:extLst>
                </a:gridCol>
                <a:gridCol w="2856089">
                  <a:extLst>
                    <a:ext uri="{9D8B030D-6E8A-4147-A177-3AD203B41FA5}">
                      <a16:colId xmlns:a16="http://schemas.microsoft.com/office/drawing/2014/main" val="952524894"/>
                    </a:ext>
                  </a:extLst>
                </a:gridCol>
                <a:gridCol w="2494844">
                  <a:extLst>
                    <a:ext uri="{9D8B030D-6E8A-4147-A177-3AD203B41FA5}">
                      <a16:colId xmlns:a16="http://schemas.microsoft.com/office/drawing/2014/main" val="155369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(Sur)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0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 (I spent 5 years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 for my PhD!)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Steven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sz="6600" dirty="0"/>
                        <a:t>Halim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04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Dr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7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Associate Professor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 (not yet)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Professor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 (not yet)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Prof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 (general version, “ok-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ish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”)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2344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https://www.wikihow.com/Address-a-Professor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9188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Tue, 13 June 2023, 3pm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60793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After Tue, 13 June 2023, 3pm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524000" y="4010859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356">
                  <a:extLst>
                    <a:ext uri="{9D8B030D-6E8A-4147-A177-3AD203B41FA5}">
                      <a16:colId xmlns:a16="http://schemas.microsoft.com/office/drawing/2014/main" val="2673527325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952524894"/>
                    </a:ext>
                  </a:extLst>
                </a:gridCol>
                <a:gridCol w="2494844">
                  <a:extLst>
                    <a:ext uri="{9D8B030D-6E8A-4147-A177-3AD203B41FA5}">
                      <a16:colId xmlns:a16="http://schemas.microsoft.com/office/drawing/2014/main" val="155369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(Sur)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0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 (I spent 5 years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 for my PhD!)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Steven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sz="6600" dirty="0"/>
                        <a:t>Halim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04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Dr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FFC000"/>
                          </a:solidFill>
                          <a:sym typeface="Symbol" panose="05050102010706020507" pitchFamily="18" charset="2"/>
                        </a:rPr>
                        <a:t> (but why just</a:t>
                      </a:r>
                      <a:r>
                        <a:rPr lang="en-US" baseline="0" dirty="0">
                          <a:solidFill>
                            <a:srgbClr val="FFC000"/>
                          </a:solidFill>
                          <a:sym typeface="Symbol" panose="05050102010706020507" pitchFamily="18" charset="2"/>
                        </a:rPr>
                        <a:t> use this</a:t>
                      </a:r>
                      <a:r>
                        <a:rPr lang="en-US" dirty="0">
                          <a:solidFill>
                            <a:srgbClr val="FFC000"/>
                          </a:solidFill>
                          <a:sym typeface="Symbol" panose="05050102010706020507" pitchFamily="18" charset="2"/>
                        </a:rPr>
                        <a:t>?)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7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Associate Professor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 (but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 too long)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Professor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 (my </a:t>
                      </a:r>
                      <a:r>
                        <a:rPr lang="en-US" i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next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 rank actually)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Prof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 (general version,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 best now)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234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632551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Summary: The best version is </a:t>
            </a:r>
            <a:r>
              <a:rPr lang="en-US" b="1" dirty="0">
                <a:solidFill>
                  <a:srgbClr val="00B050"/>
                </a:solidFill>
              </a:rPr>
              <a:t>Prof Halim</a:t>
            </a:r>
          </a:p>
        </p:txBody>
      </p:sp>
    </p:spTree>
    <p:extLst>
      <p:ext uri="{BB962C8B-B14F-4D97-AF65-F5344CB8AC3E}">
        <p14:creationId xmlns:p14="http://schemas.microsoft.com/office/powerpoint/2010/main" val="737243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Prelude to the First Real Flipped Classroom</a:t>
            </a: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Read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https://visualgo.net/en/sorting?slide=6</a:t>
            </a:r>
            <a:r>
              <a:rPr lang="en-US" dirty="0"/>
              <a:t> to slide 6-11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will review this on Sat, 07 Oct 2023 and we will have a lab session on basic Python coding and basic algorithm analysis afterwards (for the Saturday lab groups)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Mon lab groups will start the first lab on Mon, 09 Oct 2023</a:t>
            </a:r>
            <a:endParaRPr dirty="0"/>
          </a:p>
          <a:p>
            <a:pPr marL="228600" lvl="0" indent="-228600">
              <a:buSzPts val="2800"/>
            </a:pPr>
            <a:r>
              <a:rPr lang="en-US" sz="2600" dirty="0">
                <a:hlinkClick r:id="rId4"/>
              </a:rPr>
              <a:t>https://nus.kattis.com/courses/IT5003/IT5003_S1_AY2324/assignments/aa9x5h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GRADED PS1 is now out (a quick overview)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It is about “basic Python”… PS1a has easy solution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Try it; we will discuss them in high level during lab session too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Not today ☺, TAs/staff will be ‘silent’ on the day of PS release (every Wednesdays)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Then, by next Wed, 11 Oct 2023, you must have read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https://visualgo.net/en/sorting?slide=1</a:t>
            </a:r>
            <a:r>
              <a:rPr lang="en-US" dirty="0"/>
              <a:t> until slide 8-3 </a:t>
            </a:r>
            <a:r>
              <a:rPr lang="en-US" i="1" dirty="0"/>
              <a:t>at least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 dirty="0"/>
              <a:t>Super duper lost otherwise…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See you again soon…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Fri (recitation, COM1-02-SR1) and/or this Sat (official lecture, </a:t>
            </a:r>
            <a:r>
              <a:rPr lang="en-US" dirty="0" err="1"/>
              <a:t>iCube</a:t>
            </a:r>
            <a:r>
              <a:rPr lang="en-US" dirty="0"/>
              <a:t> Auditorium)</a:t>
            </a:r>
            <a:endParaRPr dirty="0"/>
          </a:p>
        </p:txBody>
      </p:sp>
      <p:pic>
        <p:nvPicPr>
          <p:cNvPr id="231" name="Google Shape;231;p22" descr="https://ivle.nus.edu.sg/images/flipp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3511" y="144606"/>
            <a:ext cx="1979076" cy="65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Postlude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admin slides and all relevant </a:t>
            </a:r>
            <a:r>
              <a:rPr lang="en-US" dirty="0" err="1"/>
              <a:t>Py</a:t>
            </a:r>
            <a:r>
              <a:rPr lang="en-US" dirty="0"/>
              <a:t> demo code</a:t>
            </a:r>
            <a:br>
              <a:rPr lang="en-US" dirty="0"/>
            </a:br>
            <a:r>
              <a:rPr lang="en-US" dirty="0"/>
              <a:t>will be uploaded to (real) Canvas “Files” every Wednesday night</a:t>
            </a:r>
          </a:p>
          <a:p>
            <a:pPr lvl="1"/>
            <a:r>
              <a:rPr lang="en-US" dirty="0"/>
              <a:t>Let’s make this a habit each week</a:t>
            </a:r>
          </a:p>
          <a:p>
            <a:r>
              <a:rPr lang="en-US" dirty="0"/>
              <a:t>For Saturday class, I probably do so by Saturday evening</a:t>
            </a:r>
            <a:br>
              <a:rPr lang="en-US" dirty="0"/>
            </a:br>
            <a:r>
              <a:rPr lang="en-US" dirty="0"/>
              <a:t>before I rest for the weekend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Again, for SSG-funded students: [scan the QR code, last chance]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 for the First Lecture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829544" cy="503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Introduction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About me and 7 other TAs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About (~217* of) you (+102 :O from 115 last S2 AY 2022/23 a few months ago…)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Course (online :O) tool</a:t>
            </a:r>
            <a:r>
              <a:rPr lang="en-US" b="1" u="sng" dirty="0"/>
              <a:t>s</a:t>
            </a:r>
            <a:r>
              <a:rPr lang="en-US" dirty="0"/>
              <a:t> + live demo</a:t>
            </a:r>
            <a:r>
              <a:rPr lang="en-US" b="1" u="sng" dirty="0"/>
              <a:t>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VisuAlgo</a:t>
            </a:r>
            <a:r>
              <a:rPr lang="en-US" dirty="0"/>
              <a:t> (type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</a:t>
            </a:r>
            <a:r>
              <a:rPr lang="en-US" dirty="0"/>
              <a:t> or… </a:t>
            </a:r>
            <a:r>
              <a:rPr lang="en-US" b="1" dirty="0"/>
              <a:t>Google search </a:t>
            </a:r>
            <a:r>
              <a:rPr lang="en-US" dirty="0"/>
              <a:t>“</a:t>
            </a:r>
            <a:r>
              <a:rPr lang="en-US" dirty="0" err="1"/>
              <a:t>algo</a:t>
            </a:r>
            <a:r>
              <a:rPr lang="en-US" dirty="0"/>
              <a:t> visualization”</a:t>
            </a:r>
            <a:r>
              <a:rPr lang="en-US" b="1" dirty="0"/>
              <a:t> </a:t>
            </a:r>
            <a:r>
              <a:rPr lang="en-US" dirty="0"/>
              <a:t>:O)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Steven’s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private “Canvas”</a:t>
            </a:r>
            <a:r>
              <a:rPr lang="en-US" dirty="0"/>
              <a:t> (doubles as course admin talk)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Kattis</a:t>
            </a:r>
            <a:r>
              <a:rPr lang="en-US" dirty="0"/>
              <a:t> (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https://nus.kattis.com</a:t>
            </a:r>
            <a:r>
              <a:rPr lang="en-US" dirty="0"/>
              <a:t>) online judge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(with Python introduction, review some problems from the warm-up PS0 set, due 8.00pm)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Setting Expectations for this Course (now mostly onsite) module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[ADS] CP4 Book 1, e-book version (unlikely to be reprinted soon)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Lecturer: </a:t>
            </a:r>
            <a:r>
              <a:rPr lang="en-US" b="1" dirty="0"/>
              <a:t>Prof Halim</a:t>
            </a:r>
            <a:endParaRPr b="1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614610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SG" sz="2400" dirty="0"/>
              <a:t>Read my IOI stuff (</a:t>
            </a:r>
            <a:r>
              <a:rPr lang="en-SG" sz="2400" dirty="0">
                <a:hlinkClick r:id="rId3"/>
              </a:rPr>
              <a:t>IOI 2023</a:t>
            </a:r>
            <a:r>
              <a:rPr lang="en-SG" sz="2400" dirty="0"/>
              <a:t>)</a:t>
            </a:r>
            <a:br>
              <a:rPr lang="en-SG" sz="2400" dirty="0"/>
            </a:br>
            <a:r>
              <a:rPr lang="en-SG" sz="2400" dirty="0"/>
              <a:t>or my ICPC stuff (</a:t>
            </a:r>
            <a:r>
              <a:rPr lang="en-SG" sz="2400" dirty="0">
                <a:hlinkClick r:id="rId4"/>
              </a:rPr>
              <a:t>ICPC HCMC 2022</a:t>
            </a:r>
            <a:r>
              <a:rPr lang="en-SG" sz="2400" dirty="0"/>
              <a:t>)</a:t>
            </a:r>
            <a:br>
              <a:rPr lang="en-SG" sz="2400" dirty="0"/>
            </a:br>
            <a:r>
              <a:rPr lang="en-SG" sz="2400" dirty="0"/>
              <a:t>or my achievements (</a:t>
            </a:r>
            <a:r>
              <a:rPr lang="en-SG" sz="2400" dirty="0">
                <a:hlinkClick r:id="rId5"/>
              </a:rPr>
              <a:t>NDA18</a:t>
            </a:r>
            <a:r>
              <a:rPr lang="en-SG" sz="2400" dirty="0"/>
              <a:t>, </a:t>
            </a:r>
            <a:r>
              <a:rPr lang="en-SG" sz="2400" dirty="0">
                <a:hlinkClick r:id="rId6"/>
              </a:rPr>
              <a:t>ATEA list</a:t>
            </a:r>
            <a:r>
              <a:rPr lang="en-SG" sz="2400" dirty="0"/>
              <a:t>, </a:t>
            </a:r>
            <a:r>
              <a:rPr lang="en-SG" sz="2400" dirty="0">
                <a:hlinkClick r:id="rId7"/>
              </a:rPr>
              <a:t>SoC list</a:t>
            </a:r>
            <a:r>
              <a:rPr lang="en-SG" sz="2400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Office: COM2-03-37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(usually in every Mon-Fri, 10am-5pm)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Office Phone: [not used, just email me]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Email: dcssh@nus.edu.sg</a:t>
            </a:r>
            <a:endParaRPr lang="en-US" sz="2400" u="sng" dirty="0">
              <a:solidFill>
                <a:schemeClr val="hlink"/>
              </a:solidFill>
            </a:endParaRPr>
          </a:p>
          <a:p>
            <a:pPr marL="685800" lvl="1" indent="-228600">
              <a:spcBef>
                <a:spcPts val="1000"/>
              </a:spcBef>
              <a:buSzPts val="2400"/>
            </a:pPr>
            <a:r>
              <a:rPr lang="en-US" sz="2000" dirty="0"/>
              <a:t>‘</a:t>
            </a:r>
            <a:r>
              <a:rPr lang="en-US" sz="2000" dirty="0" err="1"/>
              <a:t>prof_halim</a:t>
            </a:r>
            <a:r>
              <a:rPr lang="en-US" sz="2000" dirty="0"/>
              <a:t>’ at Discord</a:t>
            </a:r>
            <a:endParaRPr sz="2000" dirty="0"/>
          </a:p>
          <a:p>
            <a:pPr marL="685800" lvl="1" indent="-228600">
              <a:buSzPts val="2000"/>
            </a:pPr>
            <a:r>
              <a:rPr lang="en-SG" sz="2000" dirty="0"/>
              <a:t>On https://www.instagram.com/steven_halim_7/, </a:t>
            </a:r>
            <a:r>
              <a:rPr lang="en-SG" sz="2000" strike="sngStrike" dirty="0"/>
              <a:t>Facebook, Telegram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 have 1 wife (Grace) and</a:t>
            </a:r>
            <a:br>
              <a:rPr lang="en-US" sz="2400" dirty="0"/>
            </a:br>
            <a:r>
              <a:rPr lang="en-US" sz="2400" dirty="0"/>
              <a:t>3 ‘J’ kids (</a:t>
            </a:r>
            <a:r>
              <a:rPr lang="en-US" sz="2400" b="1" u="sng" dirty="0">
                <a:solidFill>
                  <a:srgbClr val="FF0000"/>
                </a:solidFill>
              </a:rPr>
              <a:t>J</a:t>
            </a:r>
            <a:r>
              <a:rPr lang="en-US" sz="2400" dirty="0"/>
              <a:t>ane, </a:t>
            </a:r>
            <a:r>
              <a:rPr lang="en-US" sz="2400" b="1" u="sng" dirty="0">
                <a:solidFill>
                  <a:srgbClr val="FF0000"/>
                </a:solidFill>
              </a:rPr>
              <a:t>J</a:t>
            </a:r>
            <a:r>
              <a:rPr lang="en-US" sz="2400" dirty="0"/>
              <a:t>oshua, </a:t>
            </a:r>
            <a:r>
              <a:rPr lang="en-US" sz="2400" b="1" u="sng" dirty="0">
                <a:solidFill>
                  <a:srgbClr val="FF0000"/>
                </a:solidFill>
              </a:rPr>
              <a:t>J</a:t>
            </a:r>
            <a:r>
              <a:rPr lang="en-US" sz="2400" dirty="0"/>
              <a:t>emimah)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Wish for IT5003 S1 AY23/24: Uh, new class record…?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3447" y="2257138"/>
            <a:ext cx="2809218" cy="2106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3447" y="4429504"/>
            <a:ext cx="2809217" cy="23395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3446" y="80476"/>
            <a:ext cx="2809217" cy="21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TAs: 8 of us</a:t>
            </a:r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See </a:t>
            </a:r>
            <a:r>
              <a:rPr lang="en-US" sz="2400" dirty="0">
                <a:hlinkClick r:id="rId3"/>
              </a:rPr>
              <a:t>https://www.comp.nus.edu.sg/~stevenha/it5003.html#registration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217 of you, Live Survey, </a:t>
            </a:r>
            <a:r>
              <a:rPr lang="en-US" sz="3200" dirty="0"/>
              <a:t>just raise your hand</a:t>
            </a:r>
            <a:r>
              <a:rPr lang="en-US" dirty="0"/>
              <a:t> (1)</a:t>
            </a:r>
            <a:endParaRPr dirty="0"/>
          </a:p>
        </p:txBody>
      </p:sp>
      <p:graphicFrame>
        <p:nvGraphicFramePr>
          <p:cNvPr id="122" name="Google Shape;122;p6"/>
          <p:cNvGraphicFramePr/>
          <p:nvPr>
            <p:extLst>
              <p:ext uri="{D42A27DB-BD31-4B8C-83A1-F6EECF244321}">
                <p14:modId xmlns:p14="http://schemas.microsoft.com/office/powerpoint/2010/main" val="1969965039"/>
              </p:ext>
            </p:extLst>
          </p:nvPr>
        </p:nvGraphicFramePr>
        <p:xfrm>
          <a:off x="-1" y="1550006"/>
          <a:ext cx="12192050" cy="5307994"/>
        </p:xfrm>
        <a:graphic>
          <a:graphicData uri="http://schemas.openxmlformats.org/drawingml/2006/table">
            <a:tbl>
              <a:tblPr bandRow="1">
                <a:noFill/>
                <a:tableStyleId>{7F5098E7-BAEA-4AF2-807E-3BBC93CEAF44}</a:tableStyleId>
              </a:tblPr>
              <a:tblGrid>
                <a:gridCol w="15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6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&lt; 24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I am still young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[24..26]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Fresh Graduate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[27..29]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Not-so Fresh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[30..34]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UG was </a:t>
                      </a:r>
                      <a:r>
                        <a:rPr lang="en-US" sz="1600" u="none" strike="noStrike" cap="none" dirty="0"/>
                        <a:t>~</a:t>
                      </a:r>
                      <a:r>
                        <a:rPr lang="en-US" sz="1800" u="none" strike="noStrike" cap="none" dirty="0"/>
                        <a:t>10y ago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[35..40]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:O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&gt;= 41 years old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Steven is here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3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Previous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(Highest)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Education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Background</a:t>
                      </a:r>
                      <a:endParaRPr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Engineering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(Elec/</a:t>
                      </a:r>
                      <a:r>
                        <a:rPr lang="en-US" sz="1800" u="none" strike="noStrike" cap="none" dirty="0" err="1"/>
                        <a:t>Chem</a:t>
                      </a:r>
                      <a:r>
                        <a:rPr lang="en-US" sz="1800" u="none" strike="noStrike" cap="none" dirty="0"/>
                        <a:t>/</a:t>
                      </a:r>
                      <a:r>
                        <a:rPr lang="en-US" sz="1800" u="none" strike="noStrike" cap="none" dirty="0" err="1"/>
                        <a:t>Mech</a:t>
                      </a:r>
                      <a:r>
                        <a:rPr lang="en-US" sz="1800" u="none" strike="noStrike" cap="none" dirty="0"/>
                        <a:t>/</a:t>
                      </a:r>
                      <a:r>
                        <a:rPr lang="en-US" sz="1800" u="none" strike="noStrike" cap="none" dirty="0" err="1"/>
                        <a:t>etc</a:t>
                      </a:r>
                      <a:r>
                        <a:rPr lang="en-US" sz="18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Science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(Math/Stats/Phys/Bio/</a:t>
                      </a:r>
                      <a:r>
                        <a:rPr lang="en-US" sz="1800" u="none" strike="noStrike" cap="none" dirty="0" err="1"/>
                        <a:t>etc</a:t>
                      </a:r>
                      <a:r>
                        <a:rPr lang="en-US" sz="18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Others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(mention)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71308" y="2979506"/>
            <a:ext cx="730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Roughly centered here                                                                                    around 1-2 </a:t>
            </a:r>
            <a:r>
              <a:rPr lang="en-US" dirty="0" err="1" smtClean="0">
                <a:solidFill>
                  <a:srgbClr val="FF0000"/>
                </a:solidFill>
              </a:rPr>
              <a:t>pax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1344" y="5474414"/>
            <a:ext cx="911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about 70-80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about </a:t>
            </a:r>
            <a:r>
              <a:rPr lang="en-US" dirty="0" smtClean="0">
                <a:solidFill>
                  <a:srgbClr val="FF0000"/>
                </a:solidFill>
              </a:rPr>
              <a:t>70-80                                                  the rest     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217 of you, Live Survey, </a:t>
            </a:r>
            <a:r>
              <a:rPr lang="en-US" sz="3200" dirty="0"/>
              <a:t>just raise your hand</a:t>
            </a:r>
            <a:r>
              <a:rPr lang="en-US" dirty="0"/>
              <a:t> (2)</a:t>
            </a:r>
            <a:endParaRPr dirty="0"/>
          </a:p>
        </p:txBody>
      </p:sp>
      <p:graphicFrame>
        <p:nvGraphicFramePr>
          <p:cNvPr id="128" name="Google Shape;128;p7"/>
          <p:cNvGraphicFramePr/>
          <p:nvPr>
            <p:extLst>
              <p:ext uri="{D42A27DB-BD31-4B8C-83A1-F6EECF244321}">
                <p14:modId xmlns:p14="http://schemas.microsoft.com/office/powerpoint/2010/main" val="4223365718"/>
              </p:ext>
            </p:extLst>
          </p:nvPr>
        </p:nvGraphicFramePr>
        <p:xfrm>
          <a:off x="0" y="1547446"/>
          <a:ext cx="12191999" cy="5310554"/>
        </p:xfrm>
        <a:graphic>
          <a:graphicData uri="http://schemas.openxmlformats.org/drawingml/2006/table">
            <a:tbl>
              <a:tblPr bandRow="1">
                <a:noFill/>
                <a:tableStyleId>{7F5098E7-BAEA-4AF2-807E-3BBC93CEAF44}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049">
                  <a:extLst>
                    <a:ext uri="{9D8B030D-6E8A-4147-A177-3AD203B41FA5}">
                      <a16:colId xmlns:a16="http://schemas.microsoft.com/office/drawing/2014/main" val="368400080"/>
                    </a:ext>
                  </a:extLst>
                </a:gridCol>
                <a:gridCol w="2192398">
                  <a:extLst>
                    <a:ext uri="{9D8B030D-6E8A-4147-A177-3AD203B41FA5}">
                      <a16:colId xmlns:a16="http://schemas.microsoft.com/office/drawing/2014/main" val="454541480"/>
                    </a:ext>
                  </a:extLst>
                </a:gridCol>
                <a:gridCol w="2735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41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Student Status</a:t>
                      </a:r>
                      <a:endParaRPr dirty="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Full-time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Part-time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Programme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MComp</a:t>
                      </a:r>
                      <a:r>
                        <a:rPr lang="en-US" sz="1800" u="none" strike="noStrike" cap="none" dirty="0"/>
                        <a:t> Gen Track </a:t>
                      </a:r>
                      <a:r>
                        <a:rPr lang="en-US" sz="1800" u="none" strike="noStrike" cap="none" dirty="0" smtClean="0"/>
                        <a:t>(100+)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err="1"/>
                        <a:t>MComp</a:t>
                      </a:r>
                      <a:r>
                        <a:rPr lang="en-US" sz="1800" dirty="0"/>
                        <a:t> Digital </a:t>
                      </a:r>
                      <a:r>
                        <a:rPr lang="en-US" sz="1800" dirty="0" err="1"/>
                        <a:t>FinTech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(~30?)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err="1"/>
                        <a:t>MComp</a:t>
                      </a:r>
                      <a:r>
                        <a:rPr lang="en-US" sz="1800" dirty="0"/>
                        <a:t> Biomed </a:t>
                      </a:r>
                      <a:r>
                        <a:rPr lang="en-US" sz="1800" dirty="0" smtClean="0"/>
                        <a:t>(~30?)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u="none" strike="noStrike" cap="none" dirty="0" err="1"/>
                        <a:t>GDCert</a:t>
                      </a:r>
                      <a:r>
                        <a:rPr lang="en-US" sz="1800" u="none" strike="noStrike" cap="none" dirty="0"/>
                        <a:t>-CF I or 2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(21+2 = 23)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NUS L3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Life-Long Learners (12)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71308" y="2979506"/>
            <a:ext cx="626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approx</a:t>
            </a:r>
            <a:r>
              <a:rPr lang="en-US" dirty="0" smtClean="0">
                <a:solidFill>
                  <a:srgbClr val="FF0000"/>
                </a:solidFill>
              </a:rPr>
              <a:t> 140                                                 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approx</a:t>
            </a:r>
            <a:r>
              <a:rPr lang="en-US" dirty="0" smtClean="0">
                <a:solidFill>
                  <a:srgbClr val="FF0000"/>
                </a:solidFill>
              </a:rPr>
              <a:t> 80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that I don’t forget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GCCF-I, GCCF-II, and NUS L3 students at Zoom (total 35 </a:t>
            </a:r>
            <a:r>
              <a:rPr lang="en-US" dirty="0" err="1"/>
              <a:t>pax</a:t>
            </a:r>
            <a:r>
              <a:rPr lang="en-US" dirty="0"/>
              <a:t>), let’s take a screenshot (turn on your webcam)</a:t>
            </a:r>
          </a:p>
          <a:p>
            <a:pPr lvl="1"/>
            <a:r>
              <a:rPr lang="en-US" dirty="0"/>
              <a:t>Regardless whether you are actually also onsite at </a:t>
            </a:r>
            <a:r>
              <a:rPr lang="en-US" dirty="0" err="1"/>
              <a:t>iCube</a:t>
            </a:r>
            <a:r>
              <a:rPr lang="en-US" dirty="0"/>
              <a:t>-Auditorium</a:t>
            </a:r>
          </a:p>
          <a:p>
            <a:r>
              <a:rPr lang="en-US" dirty="0"/>
              <a:t>Also, complete your attendance taking using QR code at </a:t>
            </a:r>
            <a:r>
              <a:rPr lang="en-US" dirty="0">
                <a:hlinkClick r:id="rId2"/>
              </a:rPr>
              <a:t>https://inetapps.nus.edu.sg/ctr/Home</a:t>
            </a:r>
            <a:r>
              <a:rPr lang="en-US" dirty="0"/>
              <a:t> one more time...</a:t>
            </a:r>
          </a:p>
        </p:txBody>
      </p:sp>
    </p:spTree>
    <p:extLst>
      <p:ext uri="{BB962C8B-B14F-4D97-AF65-F5344CB8AC3E}">
        <p14:creationId xmlns:p14="http://schemas.microsoft.com/office/powerpoint/2010/main" val="39618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3760</Words>
  <Application>Microsoft Office PowerPoint</Application>
  <PresentationFormat>Widescreen</PresentationFormat>
  <Paragraphs>337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Symbol</vt:lpstr>
      <vt:lpstr>Wingdings</vt:lpstr>
      <vt:lpstr>Office Theme</vt:lpstr>
      <vt:lpstr>Zoom Cloud Recording Link (SSG-funded)</vt:lpstr>
      <vt:lpstr>IT5003 04 Oct - 07 Dec 2023 (~9 weeks, accelerated indeed…)</vt:lpstr>
      <vt:lpstr>PowerPoint Presentation</vt:lpstr>
      <vt:lpstr>Agenda for the First Lecture</vt:lpstr>
      <vt:lpstr>Lecturer: Prof Halim</vt:lpstr>
      <vt:lpstr>TAs: 8 of us</vt:lpstr>
      <vt:lpstr>217 of you, Live Survey, just raise your hand (1)</vt:lpstr>
      <vt:lpstr>217 of you, Live Survey, just raise your hand (2)</vt:lpstr>
      <vt:lpstr>So that I don’t forget</vt:lpstr>
      <vt:lpstr>Assumption About Your Coding Skill</vt:lpstr>
      <vt:lpstr>217 of you, Live Survey, just raise your hand (3)</vt:lpstr>
      <vt:lpstr>PowerPoint Presentation</vt:lpstr>
      <vt:lpstr>VisuAlgo (https://visualgo.net --- ask Google about “algo visualization”)</vt:lpstr>
      <vt:lpstr>Flipped Classroom Strategies (for medium to large class)</vt:lpstr>
      <vt:lpstr>Classroom Strategies</vt:lpstr>
      <vt:lpstr>Python IDE (or lack thereof)</vt:lpstr>
      <vt:lpstr>Steven’s IT5003 Private Canvas (https://www.comp.nus.edu.sg/~stevenha/it5003.html)</vt:lpstr>
      <vt:lpstr>Kattis Online Judge (OJ), NUS version :O (https://nus.kattis.com)</vt:lpstr>
      <vt:lpstr>Kattis Online Judge (OJ) – continued (1) (https://nus.kattis.com)</vt:lpstr>
      <vt:lpstr>Kattis Online Judge (OJ) – continued (2) (https://nus.kattis.com)</vt:lpstr>
      <vt:lpstr>Week 00 Tasks for S1 AY23/24 – the rest CP4 – Book 1, page 23-30</vt:lpstr>
      <vt:lpstr>VisuAlgo Online Quiz 0 (0.6% :O)</vt:lpstr>
      <vt:lpstr>Setting Expectations</vt:lpstr>
      <vt:lpstr>Recitation This Fri, 06 Oct 2-4pm</vt:lpstr>
      <vt:lpstr>PS Rules 1 (from PS1b onwards) PS1a has very easy solution</vt:lpstr>
      <vt:lpstr>PS Rules 2</vt:lpstr>
      <vt:lpstr>PS Rules 3</vt:lpstr>
      <vt:lpstr>CP4 Book 1 Advertisement</vt:lpstr>
      <vt:lpstr>Help with Flipped Classroom</vt:lpstr>
      <vt:lpstr>Prelude to the First Real Flipped Classroom</vt:lpstr>
      <vt:lpstr>Postlude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Cloud Recording Link</dc:title>
  <dc:creator>Steven Halim</dc:creator>
  <cp:lastModifiedBy>Steven Halim</cp:lastModifiedBy>
  <cp:revision>277</cp:revision>
  <dcterms:created xsi:type="dcterms:W3CDTF">2017-08-11T03:34:03Z</dcterms:created>
  <dcterms:modified xsi:type="dcterms:W3CDTF">2023-10-05T03:32:04Z</dcterms:modified>
</cp:coreProperties>
</file>