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3" r:id="rId3"/>
    <p:sldId id="272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lXpHY3cjmhOPkIQMaWvnLf62N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61" autoAdjust="0"/>
  </p:normalViewPr>
  <p:slideViewPr>
    <p:cSldViewPr snapToGrid="0">
      <p:cViewPr varScale="1">
        <p:scale>
          <a:sx n="84" d="100"/>
          <a:sy n="84" d="100"/>
        </p:scale>
        <p:origin x="15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dirty="0" err="1"/>
              <a:t>spehrling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I gave the key idea of common prefix, again not too far from here </a:t>
            </a:r>
          </a:p>
          <a:p>
            <a:pPr lvl="0"/>
            <a:r>
              <a:rPr lang="en-US" sz="2000" dirty="0" err="1"/>
              <a:t>busskortet</a:t>
            </a:r>
            <a:r>
              <a:rPr lang="en-US" sz="2000" dirty="0"/>
              <a:t> -&gt; I gave the brute force idea, only missing something involving 'wasted’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92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go to ‘modern students' solution’: </a:t>
            </a:r>
            <a:r>
              <a:rPr lang="en-US" dirty="0" err="1"/>
              <a:t>wolframalpha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n*(n+1)/2, O(n^2)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(n-1)*n/2, O(n^2)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Sum of convergent geometric series, but just let the summation to continue to infinity (1+1/2+1/4+1/8+…) * n, so it is upper bounded by 2*n (no need to be very precise, i.e., the close form is 2n-1 if we want to be very precise, as we will later do asymptotic analysis and simplify this to O(n)),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log(823543)/log(7) = 7, O(log n)</a:t>
            </a:r>
            <a:endParaRPr dirty="0"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 from: https://www.hackerearth.com/practice/notes/sorting-and-searching-algorithms-time-complexities-cheat-sheet/ but I can always generate such thing by myself</a:t>
            </a: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2040c/demos/SpeedTest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tevenhalim/cpbook-code/blob/master/ch3/cs/itertools2.py" TargetMode="External"/><Relationship Id="rId4" Type="http://schemas.openxmlformats.org/officeDocument/2006/relationships/hyperlink" Target="https://github.com/stevenhalim/cpbook-code/blob/master/ch3/cs/itertools1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courses/IT5003/IT5003_S2_AY2223/assignments/gtm7k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iki.python.org/moin/TimeComplexity" TargetMode="External"/><Relationship Id="rId4" Type="http://schemas.openxmlformats.org/officeDocument/2006/relationships/hyperlink" Target="https://nus.kattis.com/courses/IT5003/IT5003_S2_AY2223/assignments/bgbyh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courses/IT5003/IT5003_S1_AY2223/assignments/ufg6t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us.kattis.com/courses/IT5003/IT5003_S1_AY2324/assignments/jtf69q/stan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sifferproduk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us-sg.zoom.us/rec/share/dDq5Nc7ezNUPR4nMdY3H8Oy7TLd2OzCzdrU6aHh4kUVN-je7Zsv42tj8ndjqHS7D.S-vWzMPSyVsZCoib?startTime=169657219300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6-1" TargetMode="External"/><Relationship Id="rId7" Type="http://schemas.openxmlformats.org/officeDocument/2006/relationships/hyperlink" Target="https://www.wolframalpha.com/input/?i=7%5Ex+%3D+82354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olframalpha.com/input/?i=%281%2B1%2F2%2B1%2F4%2B1%2F8%2B...%29*n" TargetMode="External"/><Relationship Id="rId5" Type="http://schemas.openxmlformats.org/officeDocument/2006/relationships/hyperlink" Target="https://www.wolframalpha.com/input/?i=1%2B2%2B3%2B...%2B%28n-1%29" TargetMode="External"/><Relationship Id="rId4" Type="http://schemas.openxmlformats.org/officeDocument/2006/relationships/hyperlink" Target="https://www.wolframalpha.com/input/?i=1%2B2%2B3%2B%E2%80%A6%2B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courses/IT5003/IT5003_S1_AY2324/assignments/amqr3d/standings" TargetMode="External"/><Relationship Id="rId7" Type="http://schemas.openxmlformats.org/officeDocument/2006/relationships/hyperlink" Target="https://visualgo.net/en/sorting?slide=6-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mp.nus.edu.sg/~stevenha/cs2040c/demos/SpeedTest.java" TargetMode="External"/><Relationship Id="rId5" Type="http://schemas.openxmlformats.org/officeDocument/2006/relationships/hyperlink" Target="https://www.comp.nus.edu.sg/~stevenha/cs2040c/demos/SpeedTest.py" TargetMode="External"/><Relationship Id="rId4" Type="http://schemas.openxmlformats.org/officeDocument/2006/relationships/hyperlink" Target="https://www.comp.nus.edu.sg/~stevenha/cs2040c/demos/SpeedTest.c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than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us.kattis.com/courses/IT5003/IT5003_S1_AY2324/assignments/jtf69q/standing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IT5003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Near ppt-less class continues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For SSG-funded students: [scan QR code]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IT5003 Lab 1</a:t>
            </a:r>
            <a:endParaRPr dirty="0"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B5 (35? </a:t>
            </a:r>
            <a:r>
              <a:rPr lang="en-US" sz="2400" dirty="0" err="1"/>
              <a:t>pax</a:t>
            </a:r>
            <a:r>
              <a:rPr lang="en-US" sz="2400" dirty="0"/>
              <a:t>) is with Steven at PL1</a:t>
            </a:r>
          </a:p>
          <a:p>
            <a:pPr marL="685800" lvl="1" indent="-228600">
              <a:spcBef>
                <a:spcPts val="1000"/>
              </a:spcBef>
              <a:buSzPts val="2400"/>
            </a:pPr>
            <a:r>
              <a:rPr lang="en-US" sz="2000" dirty="0"/>
              <a:t>I will join by </a:t>
            </a:r>
            <a:r>
              <a:rPr lang="en-US" sz="2000" dirty="0">
                <a:solidFill>
                  <a:srgbClr val="FF0000"/>
                </a:solidFill>
              </a:rPr>
              <a:t>10.15am</a:t>
            </a:r>
            <a:r>
              <a:rPr lang="en-US" sz="2000" dirty="0"/>
              <a:t> latest after I clear last </a:t>
            </a:r>
            <a:r>
              <a:rPr lang="en-US" sz="2000" dirty="0" err="1"/>
              <a:t>QnA</a:t>
            </a:r>
            <a:r>
              <a:rPr lang="en-US" sz="2000" dirty="0"/>
              <a:t> at </a:t>
            </a:r>
            <a:r>
              <a:rPr lang="en-US" sz="2000" dirty="0" err="1"/>
              <a:t>iCube</a:t>
            </a:r>
            <a:r>
              <a:rPr lang="en-US" sz="2000" dirty="0"/>
              <a:t> Auditorium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Monday groups, join your respective group this coming Monday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(Again)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98368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Ice breaking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SpeedTest.py</a:t>
            </a:r>
            <a:r>
              <a:rPr lang="en-US"/>
              <a:t> Revisited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98368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Let’s do more interesting time complexity analysis, live, with a real Python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then “feel” the speed (or the slowness)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Let’s start from this one again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https://www.comp.nus.edu.sg/~stevenha/cs2040c/demos/SpeedTest.py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Showing the O(1), O(log n), O(n</a:t>
            </a:r>
            <a:r>
              <a:rPr lang="en-US" sz="2400" baseline="30000"/>
              <a:t>3</a:t>
            </a:r>
            <a:r>
              <a:rPr lang="en-US" sz="2400"/>
              <a:t>), and the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https://github.com/stevenhalim/cpbook-code/blob/master/ch3/cs/itertools1.py</a:t>
            </a:r>
            <a:r>
              <a:rPr lang="en-US" sz="2000"/>
              <a:t> O(n!) version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https://github.com/stevenhalim/cpbook-code/blob/master/ch3/cs/itertools2.py</a:t>
            </a:r>
            <a:r>
              <a:rPr lang="en-US" sz="2000"/>
              <a:t> O(2</a:t>
            </a:r>
            <a:r>
              <a:rPr lang="en-US" sz="2000" baseline="30000"/>
              <a:t>n</a:t>
            </a:r>
            <a:r>
              <a:rPr lang="en-US" sz="2000"/>
              <a:t>) version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Warm-up exercises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1</a:t>
            </a:r>
            <a:r>
              <a:rPr lang="en-US" dirty="0"/>
              <a:t>+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2</a:t>
            </a:r>
            <a:r>
              <a:rPr lang="en-US" dirty="0"/>
              <a:t> Revisited (with Analysis)</a:t>
            </a:r>
            <a:br>
              <a:rPr lang="en-US" dirty="0"/>
            </a:br>
            <a:r>
              <a:rPr lang="en-US" sz="2000" u="sng" dirty="0">
                <a:solidFill>
                  <a:schemeClr val="hlink"/>
                </a:solidFill>
                <a:hlinkClick r:id="rId5"/>
              </a:rPr>
              <a:t>https://wiki.python.org/moin/TimeComplexity</a:t>
            </a:r>
            <a:endParaRPr dirty="0"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98368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See it5003lab1-ans.pdf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Warm-up exercises</a:t>
            </a:r>
            <a:r>
              <a:rPr lang="en-US" dirty="0"/>
              <a:t> problem, continued</a:t>
            </a:r>
            <a:endParaRPr dirty="0"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0490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en-US" sz="2400" dirty="0"/>
              <a:t>Vaccine Efficacy</a:t>
            </a:r>
          </a:p>
          <a:p>
            <a:pPr marL="228600" indent="-228600">
              <a:spcBef>
                <a:spcPts val="1000"/>
              </a:spcBef>
              <a:buSzPts val="2400"/>
            </a:pPr>
            <a:r>
              <a:rPr lang="en-US" sz="2400" dirty="0"/>
              <a:t>Let’s code along, we will give hints along the way</a:t>
            </a:r>
          </a:p>
          <a:p>
            <a:pPr marL="228600" indent="-228600">
              <a:buSzPts val="2400"/>
            </a:pPr>
            <a:r>
              <a:rPr lang="en-US" sz="2000" dirty="0"/>
              <a:t>Tracker: </a:t>
            </a:r>
            <a:r>
              <a:rPr lang="en-US" sz="2000" dirty="0">
                <a:hlinkClick r:id="rId4"/>
              </a:rPr>
              <a:t>https://nus.kattis.com/courses/IT5003/IT5003_S1_AY2324/assignments/jtf69q/standings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 OQ 0 part 2 (for 36 </a:t>
            </a:r>
            <a:r>
              <a:rPr lang="en-US" dirty="0" err="1"/>
              <a:t>pax</a:t>
            </a:r>
            <a:r>
              <a:rPr lang="en-US" dirty="0"/>
              <a:t> who got ‘issues’ (or </a:t>
            </a:r>
            <a:r>
              <a:rPr lang="en-US"/>
              <a:t>really absent))</a:t>
            </a:r>
          </a:p>
          <a:p>
            <a:r>
              <a:rPr lang="en-US" dirty="0"/>
              <a:t>Go through last few slides of 1a (</a:t>
            </a:r>
            <a:r>
              <a:rPr lang="en-US" dirty="0" err="1"/>
              <a:t>PS_rules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Take we-fie (</a:t>
            </a:r>
            <a:r>
              <a:rPr lang="en-US" dirty="0" err="1"/>
              <a:t>esp</a:t>
            </a:r>
            <a:r>
              <a:rPr lang="en-US" dirty="0"/>
              <a:t> SSG-funded) at Zoom and at </a:t>
            </a:r>
            <a:r>
              <a:rPr lang="en-US" dirty="0" err="1"/>
              <a:t>iCube</a:t>
            </a:r>
            <a:r>
              <a:rPr lang="en-US" dirty="0"/>
              <a:t> Auditorium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5EEF22-0EA8-5BD5-7DAB-78892975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Online Recitation Yesterday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039C0D-598F-C66A-0709-2EF802FC3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discussed these tasks</a:t>
            </a:r>
          </a:p>
          <a:p>
            <a:pPr lvl="1"/>
            <a:r>
              <a:rPr lang="en-US" sz="2000" dirty="0">
                <a:hlinkClick r:id="rId3"/>
              </a:rPr>
              <a:t>https://nus.kattis.com/problems/sifferprodukt</a:t>
            </a:r>
            <a:r>
              <a:rPr lang="en-US" sz="2000" dirty="0"/>
              <a:t> from PS0</a:t>
            </a:r>
            <a:endParaRPr lang="en-SG" sz="3600" dirty="0"/>
          </a:p>
          <a:p>
            <a:pPr lvl="1"/>
            <a:r>
              <a:rPr lang="en-US" sz="2000" dirty="0"/>
              <a:t>https://nus.kattis.com/problems/basicprogramming1</a:t>
            </a:r>
            <a:endParaRPr lang="en-SG" sz="3600" dirty="0"/>
          </a:p>
          <a:p>
            <a:r>
              <a:rPr lang="en-US" sz="2400" dirty="0"/>
              <a:t>Only ~10/215 pax appeared</a:t>
            </a:r>
          </a:p>
          <a:p>
            <a:r>
              <a:rPr lang="en-US" sz="2400" dirty="0"/>
              <a:t>So, for the other 215-10 = 205, you can review the recording</a:t>
            </a:r>
          </a:p>
          <a:p>
            <a:pPr lvl="1"/>
            <a:r>
              <a:rPr lang="pl-PL" sz="1800" dirty="0">
                <a:hlinkClick r:id="rId4" tooltip="https://nus-sg.zoom.us/rec/share/dDq5Nc7ezNUPR4nMdY3H8Oy7TLd2OzCzdrU6aHh4kUVN-je7Zsv42tj8ndjqHS7D.S-vWzMPSyVsZCoib?startTime=1696572193000"/>
              </a:rPr>
              <a:t>https://nus-sg.zoom.us/rec/share/dDq5Nc7ezNUPR4nMdY3H8Oy7TLd2OzCzdrU6aHh4kUVN-je7Zsv42tj8ndjqHS7D.S-vWzMPSyVsZCoib?startTime=1696572193000</a:t>
            </a:r>
            <a:endParaRPr lang="en-US" sz="1800" dirty="0"/>
          </a:p>
          <a:p>
            <a:pPr lvl="1"/>
            <a:r>
              <a:rPr lang="pl-PL" sz="1800" dirty="0"/>
              <a:t>Passcode: Z66&amp;?K$w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900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Algorithm Analysis : Math Checks</a:t>
            </a:r>
            <a:br>
              <a:rPr lang="en-US" dirty="0"/>
            </a:b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https://visualgo.net/en/sorting?slide=6-1</a:t>
            </a:r>
            <a:endParaRPr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1+2+3+…+n</a:t>
            </a:r>
            <a:r>
              <a:rPr lang="en-US" dirty="0"/>
              <a:t> = ______________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(n-1)+(n-2)+(n-3)+…+1 </a:t>
            </a:r>
            <a:r>
              <a:rPr lang="en-US" dirty="0"/>
              <a:t>= ______________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 dirty="0" err="1">
                <a:solidFill>
                  <a:schemeClr val="hlink"/>
                </a:solidFill>
                <a:hlinkClick r:id="rId6"/>
              </a:rPr>
              <a:t>n+n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/2+n/4+n/8+…+1</a:t>
            </a:r>
            <a:r>
              <a:rPr lang="en-US" dirty="0"/>
              <a:t> = ______________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7</a:t>
            </a:r>
            <a:r>
              <a:rPr lang="en-US" u="sng" baseline="30000" dirty="0">
                <a:solidFill>
                  <a:schemeClr val="hlink"/>
                </a:solidFill>
                <a:hlinkClick r:id="rId7"/>
              </a:rPr>
              <a:t>x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 = 823,543</a:t>
            </a:r>
            <a:r>
              <a:rPr lang="en-US" dirty="0"/>
              <a:t>, x = ______________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Typical Picture</a:t>
            </a:r>
            <a:br>
              <a:rPr lang="en-US"/>
            </a:br>
            <a:r>
              <a:rPr lang="en-US" sz="2400"/>
              <a:t>Review of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https://visualgo.net/en/sorting?slide=6</a:t>
            </a:r>
            <a:r>
              <a:rPr lang="en-US" sz="2400"/>
              <a:t> to 6-11</a:t>
            </a:r>
            <a:endParaRPr/>
          </a:p>
        </p:txBody>
      </p:sp>
      <p:pic>
        <p:nvPicPr>
          <p:cNvPr id="109" name="Google Shape;109;p4" descr="Image Loading.....Graph of Time Complex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7110" y="1517586"/>
            <a:ext cx="8253075" cy="47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Asymptotic Algorithm Analysis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838198" y="1597024"/>
            <a:ext cx="11151872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sz="2400" dirty="0"/>
              <a:t>The tasks discussed in PS0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https://nus.kattis.com/courses/IT5003/IT5003_S1_AY2324/assignments/amqr3d/standings</a:t>
            </a:r>
            <a:br>
              <a:rPr lang="en-US" sz="2000" u="sng" dirty="0">
                <a:solidFill>
                  <a:schemeClr val="hlink"/>
                </a:solidFill>
              </a:rPr>
            </a:br>
            <a:r>
              <a:rPr lang="en-US" sz="2400" dirty="0"/>
              <a:t>(and in Recitation 1) so far have </a:t>
            </a:r>
            <a:r>
              <a:rPr lang="en-US" sz="2400" b="1" dirty="0"/>
              <a:t>small ranges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2000" dirty="0"/>
              <a:t>We (re-)discuss ‘some of them’ and let the rest be discussed at Lab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Simple live demonstration of O(</a:t>
            </a:r>
            <a:r>
              <a:rPr lang="en-US" sz="2400" b="1" dirty="0"/>
              <a:t>n</a:t>
            </a:r>
            <a:r>
              <a:rPr lang="en-US" sz="2400" dirty="0"/>
              <a:t>), O(</a:t>
            </a:r>
            <a:r>
              <a:rPr lang="en-US" sz="2400" b="1" dirty="0"/>
              <a:t>n</a:t>
            </a:r>
            <a:r>
              <a:rPr lang="en-US" sz="2400" dirty="0"/>
              <a:t> log </a:t>
            </a:r>
            <a:r>
              <a:rPr lang="en-US" sz="2400" b="1" dirty="0"/>
              <a:t>n</a:t>
            </a:r>
            <a:r>
              <a:rPr lang="en-US" sz="2400" dirty="0"/>
              <a:t>), O(</a:t>
            </a:r>
            <a:r>
              <a:rPr lang="en-US" sz="2400" b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), O(</a:t>
            </a:r>
            <a:r>
              <a:rPr lang="en-US" sz="2400" b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  <a:endParaRPr sz="2400" dirty="0"/>
          </a:p>
          <a:p>
            <a:pPr marL="685800" lvl="1" indent="-228600">
              <a:buSzPts val="2400"/>
            </a:pPr>
            <a:r>
              <a:rPr lang="en-US" sz="2000" dirty="0"/>
              <a:t>See </a:t>
            </a:r>
            <a:r>
              <a:rPr lang="en-US" sz="2000" u="sng" dirty="0">
                <a:solidFill>
                  <a:schemeClr val="hlink"/>
                </a:solidFill>
                <a:hlinkClick r:id="rId4"/>
              </a:rPr>
              <a:t>SpeedTest.cpp</a:t>
            </a:r>
            <a:r>
              <a:rPr lang="en-US" sz="2000" dirty="0"/>
              <a:t> | </a:t>
            </a:r>
            <a:r>
              <a:rPr lang="en-US" sz="2000" u="sng" dirty="0" err="1">
                <a:solidFill>
                  <a:schemeClr val="hlink"/>
                </a:solidFill>
                <a:hlinkClick r:id="rId5"/>
              </a:rPr>
              <a:t>py</a:t>
            </a:r>
            <a:r>
              <a:rPr lang="en-US" sz="2000" dirty="0"/>
              <a:t> (for IT5003) | </a:t>
            </a:r>
            <a:r>
              <a:rPr lang="en-US" sz="2000" u="sng" dirty="0">
                <a:solidFill>
                  <a:schemeClr val="hlink"/>
                </a:solidFill>
                <a:hlinkClick r:id="rId6"/>
              </a:rPr>
              <a:t>java</a:t>
            </a:r>
            <a:endParaRPr lang="en-US" sz="2000" dirty="0"/>
          </a:p>
          <a:p>
            <a:pPr marL="685800" lvl="1" indent="-228600">
              <a:buSzPts val="2400"/>
            </a:pPr>
            <a:r>
              <a:rPr lang="en-US" sz="2000" dirty="0"/>
              <a:t>We will use these demo code to show these:</a:t>
            </a:r>
            <a:endParaRPr sz="2000" dirty="0"/>
          </a:p>
          <a:p>
            <a:pPr marL="12573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600" dirty="0"/>
              <a:t>Runtime measurement (bad, inconsistent, *unless you ask an ‘independent’ judge, like </a:t>
            </a:r>
            <a:r>
              <a:rPr lang="en-US" sz="1600" dirty="0" err="1"/>
              <a:t>Kattis</a:t>
            </a:r>
            <a:r>
              <a:rPr lang="en-US" sz="1600" dirty="0"/>
              <a:t>*)</a:t>
            </a:r>
            <a:endParaRPr sz="1600" dirty="0"/>
          </a:p>
          <a:p>
            <a:pPr marL="12573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600" dirty="0"/>
              <a:t>Counting actual # of operations (tedious, error prone, can also be inconsistent)</a:t>
            </a:r>
            <a:endParaRPr sz="1800" dirty="0"/>
          </a:p>
          <a:p>
            <a:pPr marL="12573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600" dirty="0"/>
              <a:t>Asymptotic analysis, especially Big-O analysis ☺</a:t>
            </a:r>
            <a:endParaRPr sz="16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We will complicate this with other common Big-O: O(</a:t>
            </a:r>
            <a:r>
              <a:rPr lang="en-US" sz="2000" b="1" dirty="0"/>
              <a:t>1</a:t>
            </a:r>
            <a:r>
              <a:rPr lang="en-US" sz="2000" dirty="0"/>
              <a:t>), log </a:t>
            </a:r>
            <a:r>
              <a:rPr lang="en-US" sz="2000" b="1" dirty="0"/>
              <a:t>n</a:t>
            </a:r>
            <a:r>
              <a:rPr lang="en-US" sz="2000" dirty="0"/>
              <a:t>, </a:t>
            </a:r>
            <a:r>
              <a:rPr lang="en-US" sz="2000" b="1" dirty="0"/>
              <a:t>n</a:t>
            </a:r>
            <a:r>
              <a:rPr lang="en-US" sz="2000" dirty="0"/>
              <a:t>!, 2</a:t>
            </a:r>
            <a:r>
              <a:rPr lang="en-US" sz="2000" b="1" baseline="30000" dirty="0"/>
              <a:t>n</a:t>
            </a:r>
            <a:r>
              <a:rPr lang="en-US" sz="2000" b="1" dirty="0"/>
              <a:t> </a:t>
            </a:r>
            <a:r>
              <a:rPr lang="en-US" sz="2000" dirty="0"/>
              <a:t>in the future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Review the math of Big-O notation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7"/>
              </a:rPr>
              <a:t>https://visualgo.net/en/sorting?slide=6-9</a:t>
            </a:r>
            <a:endParaRPr lang="en-US" sz="2000" u="sng" dirty="0">
              <a:solidFill>
                <a:schemeClr val="hlink"/>
              </a:solidFill>
            </a:endParaRPr>
          </a:p>
          <a:p>
            <a:pPr marL="1143000" lvl="2" indent="-228600">
              <a:buSzPts val="2400"/>
            </a:pPr>
            <a:r>
              <a:rPr lang="en-US" dirty="0"/>
              <a:t>It is OK to gloss this over for IT5003 level, but this thing is very important in my other CS3230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Asymptotic Algorithm Analysis (2)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6788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Now, let’s solve another easy task that has interesting analysis</a:t>
            </a:r>
            <a:endParaRPr dirty="0"/>
          </a:p>
          <a:p>
            <a:pPr marL="685800" lvl="1" indent="-228600">
              <a:buSzPts val="2400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https://nus.kattis.com/problems/thanos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using this </a:t>
            </a:r>
            <a:r>
              <a:rPr lang="en-US" b="1" dirty="0">
                <a:solidFill>
                  <a:srgbClr val="FF0000"/>
                </a:solidFill>
              </a:rPr>
              <a:t>non-graded</a:t>
            </a:r>
            <a:r>
              <a:rPr lang="en-US" dirty="0"/>
              <a:t> tracking session</a:t>
            </a:r>
            <a:br>
              <a:rPr lang="en-US" dirty="0"/>
            </a:br>
            <a:r>
              <a:rPr lang="en-US" sz="2000" dirty="0">
                <a:hlinkClick r:id="rId4"/>
              </a:rPr>
              <a:t>https://nus.kattis.com/courses/IT5003/IT5003_S1_AY2324/assignments/jtf69q/standings</a:t>
            </a:r>
            <a:endParaRPr lang="en-US"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It has interesting analysis: O(</a:t>
            </a:r>
            <a:r>
              <a:rPr lang="en-US" dirty="0" err="1"/>
              <a:t>log</a:t>
            </a:r>
            <a:r>
              <a:rPr lang="en-US" baseline="-25000" dirty="0" err="1"/>
              <a:t>R</a:t>
            </a:r>
            <a:r>
              <a:rPr lang="en-US" dirty="0"/>
              <a:t> F) = O(log F)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Worst case is when F = 10</a:t>
            </a:r>
            <a:r>
              <a:rPr lang="en-US" baseline="30000" dirty="0"/>
              <a:t>9</a:t>
            </a:r>
            <a:r>
              <a:rPr lang="en-US" dirty="0"/>
              <a:t>, R is as low as possible (R = 2), and P =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PS: We will frequently do such big-O asymptotic algorithm analysis throughout our IT5003 class, so this topic is not a one-off lecture but will be repeated many times…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Hopefully, most of you master it by the time this course is over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For Next Week: 11+13+14 October 2023</a:t>
            </a:r>
            <a:endParaRPr dirty="0"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61466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Self read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https://visualgo.net/en/sorting?slide=1</a:t>
            </a:r>
            <a:r>
              <a:rPr lang="en-US" sz="2400" dirty="0"/>
              <a:t> to the end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Most of those slides should be “self-explanatory”</a:t>
            </a:r>
            <a:br>
              <a:rPr lang="en-US" sz="2000" dirty="0"/>
            </a:br>
            <a:r>
              <a:rPr lang="en-US" sz="2000" dirty="0"/>
              <a:t>(hopefully even for this IT5003/non-computing batch)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However, any topics/slides that are still found to be hard (by some of you next week)</a:t>
            </a:r>
            <a:br>
              <a:rPr lang="en-US" sz="2000" dirty="0"/>
            </a:br>
            <a:r>
              <a:rPr lang="en-US" sz="2000" dirty="0"/>
              <a:t>will be further refined for future IT5003/CS2040/C/S classes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PS1 already open and run until </a:t>
            </a:r>
            <a:r>
              <a:rPr lang="en-US" sz="2400" dirty="0">
                <a:solidFill>
                  <a:srgbClr val="FF0000"/>
                </a:solidFill>
              </a:rPr>
              <a:t>Wednesday, 11 October 2023, 07.59am</a:t>
            </a:r>
            <a:endParaRPr dirty="0"/>
          </a:p>
          <a:p>
            <a:pPr marL="685800" lvl="1" indent="-228600">
              <a:buSzPts val="2000"/>
            </a:pPr>
            <a:r>
              <a:rPr lang="en-US" sz="2000" dirty="0"/>
              <a:t>For exactly 168 hours (7 days * 24 hours) - 1 second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PS2 will open on </a:t>
            </a:r>
            <a:r>
              <a:rPr lang="en-US" sz="2400" dirty="0">
                <a:solidFill>
                  <a:srgbClr val="FF0000"/>
                </a:solidFill>
              </a:rPr>
              <a:t>Wednesday, 11 October 2023, 08.00am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For exactly 168 hours (7 days * 24 hours) - 1 second too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This pattern will repeat until the last PS8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Each PS worth </a:t>
            </a:r>
            <a:r>
              <a:rPr lang="en-US" sz="2000" dirty="0">
                <a:solidFill>
                  <a:srgbClr val="FF0000"/>
                </a:solidFill>
              </a:rPr>
              <a:t>2.5</a:t>
            </a:r>
            <a:r>
              <a:rPr lang="en-US" sz="2000" dirty="0"/>
              <a:t>% of the course weightage (except PS1 is 1.5% as 1% is chopped for PS0)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A bunch of PS rules shown earlier</a:t>
            </a:r>
          </a:p>
          <a:p>
            <a:pPr marL="1143000" lvl="2" indent="-228600">
              <a:buSzPts val="2000"/>
            </a:pPr>
            <a:r>
              <a:rPr lang="en-US" dirty="0"/>
              <a:t>Basically, don’t plagiarize, don’t use </a:t>
            </a:r>
            <a:r>
              <a:rPr lang="en-US" dirty="0" err="1"/>
              <a:t>ChatGPT</a:t>
            </a:r>
            <a:r>
              <a:rPr lang="en-US" dirty="0"/>
              <a:t> output verbatim…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all these, see you again next Wed</a:t>
            </a: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98368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Reminder: Read sorting e-Lecture slides before Lecture 2a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https://visualgo.net/en/sorting?slide=1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At least until slide 9-3, preferably more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1223</Words>
  <Application>Microsoft Office PowerPoint</Application>
  <PresentationFormat>Widescreen</PresentationFormat>
  <Paragraphs>91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IT5003</vt:lpstr>
      <vt:lpstr>Admins</vt:lpstr>
      <vt:lpstr>From Online Recitation Yesterday</vt:lpstr>
      <vt:lpstr>Algorithm Analysis : Math Checks https://visualgo.net/en/sorting?slide=6-1</vt:lpstr>
      <vt:lpstr>Typical Picture Review of https://visualgo.net/en/sorting?slide=6 to 6-11</vt:lpstr>
      <vt:lpstr>Asymptotic Algorithm Analysis</vt:lpstr>
      <vt:lpstr>Asymptotic Algorithm Analysis (2)</vt:lpstr>
      <vt:lpstr>For Next Week: 11+13+14 October 2023</vt:lpstr>
      <vt:lpstr>Review all these, see you again next Wed</vt:lpstr>
      <vt:lpstr>IT5003 Lab 1</vt:lpstr>
      <vt:lpstr>Introduction (Again)</vt:lpstr>
      <vt:lpstr>SpeedTest.py Revisited</vt:lpstr>
      <vt:lpstr>Warm-up exercises 1+2 Revisited (with Analysis) https://wiki.python.org/moin/TimeComplexity</vt:lpstr>
      <vt:lpstr>Warm-up exercises problem,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Cloud Recording Link</dc:title>
  <dc:creator>Steven Halim</dc:creator>
  <cp:lastModifiedBy>Steven Halim</cp:lastModifiedBy>
  <cp:revision>70</cp:revision>
  <dcterms:created xsi:type="dcterms:W3CDTF">2017-08-18T07:05:45Z</dcterms:created>
  <dcterms:modified xsi:type="dcterms:W3CDTF">2023-10-08T14:31:11Z</dcterms:modified>
</cp:coreProperties>
</file>