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83" r:id="rId4"/>
    <p:sldId id="273" r:id="rId5"/>
    <p:sldId id="259" r:id="rId6"/>
    <p:sldId id="284" r:id="rId7"/>
    <p:sldId id="285" r:id="rId8"/>
    <p:sldId id="274" r:id="rId9"/>
    <p:sldId id="28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28" autoAdjust="0"/>
  </p:normalViewPr>
  <p:slideViewPr>
    <p:cSldViewPr snapToGrid="0">
      <p:cViewPr varScale="1">
        <p:scale>
          <a:sx n="84" d="100"/>
          <a:sy n="84" d="100"/>
        </p:scale>
        <p:origin x="14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lineu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mjehuri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sortofsort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8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Kattis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lineup</a:t>
            </a:r>
            <a:r>
              <a:rPr lang="en-US" baseline="0" dirty="0"/>
              <a:t>, sort </a:t>
            </a:r>
            <a:r>
              <a:rPr lang="en-US" baseline="0" dirty="0" err="1"/>
              <a:t>asc</a:t>
            </a:r>
            <a:r>
              <a:rPr lang="en-US" baseline="0" dirty="0"/>
              <a:t>, sort desc (or reverse the sort </a:t>
            </a:r>
            <a:r>
              <a:rPr lang="en-US" baseline="0" dirty="0" err="1"/>
              <a:t>asc</a:t>
            </a:r>
            <a:r>
              <a:rPr lang="en-US" baseline="0" dirty="0"/>
              <a:t> vector), compare vector/</a:t>
            </a:r>
            <a:r>
              <a:rPr lang="en-US" baseline="0" dirty="0" err="1"/>
              <a:t>ArrayList</a:t>
            </a:r>
            <a:r>
              <a:rPr lang="en-US" baseline="0" dirty="0"/>
              <a:t>, skipped this time, just use </a:t>
            </a:r>
            <a:r>
              <a:rPr lang="en-US" baseline="0" dirty="0" err="1"/>
              <a:t>nothanks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55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3"/>
              </a:rPr>
              <a:t>mjehuric</a:t>
            </a:r>
            <a:r>
              <a:rPr lang="en-US" dirty="0"/>
              <a:t>, just a review of bubble sort :O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– height, just do insertion sort simulation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QnA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3"/>
              </a:rPr>
              <a:t>sortofsorting</a:t>
            </a:r>
            <a:r>
              <a:rPr lang="en-US" dirty="0"/>
              <a:t>, stable</a:t>
            </a:r>
            <a:r>
              <a:rPr lang="en-US" baseline="0" dirty="0"/>
              <a:t> </a:t>
            </a:r>
            <a:r>
              <a:rPr lang="en-US" dirty="0"/>
              <a:t>sorting, special comparison function (first two characters</a:t>
            </a:r>
            <a:r>
              <a:rPr lang="en-US" baseline="0" dirty="0"/>
              <a:t> only), lambda function (C++11/Java), special custom comparator (Python)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91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courses/IT5003/IT5003_S1_AY2324/assignments/mmyspc/standings" TargetMode="External"/><Relationship Id="rId2" Type="http://schemas.openxmlformats.org/officeDocument/2006/relationships/hyperlink" Target="https://visualgo.net/en/sorting?slide=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nothan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?slide=1-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mjehuric" TargetMode="External"/><Relationship Id="rId7" Type="http://schemas.openxmlformats.org/officeDocument/2006/relationships/hyperlink" Target="https://www.comp.nus.edu.sg/~stevenha/cs2040c/demos/SortingDemo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sorting?slide=9" TargetMode="External"/><Relationship Id="rId5" Type="http://schemas.openxmlformats.org/officeDocument/2006/relationships/hyperlink" Target="https://nus.kattis.com/problems/height" TargetMode="External"/><Relationship Id="rId4" Type="http://schemas.openxmlformats.org/officeDocument/2006/relationships/hyperlink" Target="https://visualgo.net/en/sorting?slide=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training?diff=Medium&amp;n=3&amp;tl=0&amp;module=sorting" TargetMode="External"/><Relationship Id="rId2" Type="http://schemas.openxmlformats.org/officeDocument/2006/relationships/hyperlink" Target="https://visualgo.net/en/sorting?slide=1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sortofsor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?slide=17-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IT5003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Near ppt-less class continues</a:t>
            </a:r>
          </a:p>
          <a:p>
            <a:endParaRPr lang="en-US" sz="1800" dirty="0"/>
          </a:p>
          <a:p>
            <a:r>
              <a:rPr lang="en-US" sz="1800" dirty="0"/>
              <a:t>As usual, attendance taking first only for the 35 </a:t>
            </a:r>
            <a:r>
              <a:rPr lang="en-US" sz="1800"/>
              <a:t>SSG-funded students</a:t>
            </a:r>
            <a:br>
              <a:rPr lang="en-US" sz="1800"/>
            </a:br>
            <a:r>
              <a:rPr lang="en-US" sz="1800"/>
              <a:t>(</a:t>
            </a:r>
            <a:r>
              <a:rPr lang="en-US" sz="1800" dirty="0"/>
              <a:t>join Zoom link AND scan the QR code)</a:t>
            </a:r>
          </a:p>
          <a:p>
            <a:r>
              <a:rPr lang="en-US" sz="1800" dirty="0"/>
              <a:t>The other 215-35 = 180 non SSG-funded students do NOT have to do this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Saturday (2b)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5032375"/>
          </a:xfrm>
        </p:spPr>
        <p:txBody>
          <a:bodyPr>
            <a:normAutofit/>
          </a:bodyPr>
          <a:lstStyle/>
          <a:p>
            <a:r>
              <a:rPr lang="en-SG" dirty="0"/>
              <a:t>Self-read </a:t>
            </a:r>
            <a:r>
              <a:rPr lang="en-SG" dirty="0">
                <a:hlinkClick r:id="rId2"/>
              </a:rPr>
              <a:t>https://visualgo.net/en/sorting?slide=10</a:t>
            </a:r>
            <a:r>
              <a:rPr lang="en-SG" dirty="0"/>
              <a:t> </a:t>
            </a:r>
            <a:r>
              <a:rPr lang="en-US" dirty="0"/>
              <a:t>to 12-13; 14 to 15, and 17 to end (or re-read them again in more depth)</a:t>
            </a:r>
          </a:p>
          <a:p>
            <a:pPr lvl="1"/>
            <a:r>
              <a:rPr lang="en-US" dirty="0"/>
              <a:t>But skipping Rand Quick Sort analysis (but I will tell you how randomization helps)</a:t>
            </a:r>
          </a:p>
          <a:p>
            <a:pPr lvl="2"/>
            <a:r>
              <a:rPr lang="en-US" dirty="0"/>
              <a:t>Anyone interested about the details, discuss offline (randomization is a big topic in CS3230)</a:t>
            </a:r>
          </a:p>
          <a:p>
            <a:r>
              <a:rPr lang="en-US" dirty="0"/>
              <a:t>We will switch to longer analysis mode as (Randomized) Quick Sort is ‘not that easy to fully understand’ compared to the easier O(</a:t>
            </a:r>
            <a:r>
              <a:rPr lang="en-US" b="1" dirty="0"/>
              <a:t>n</a:t>
            </a:r>
            <a:r>
              <a:rPr lang="en-US" baseline="30000" dirty="0"/>
              <a:t>2</a:t>
            </a:r>
            <a:r>
              <a:rPr lang="en-US" dirty="0"/>
              <a:t>) sorting algorithms and a bit more involved to explain than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Merge Sort</a:t>
            </a:r>
          </a:p>
          <a:p>
            <a:r>
              <a:rPr lang="en-US" u="sng" dirty="0"/>
              <a:t>PS2 already runs</a:t>
            </a:r>
            <a:r>
              <a:rPr lang="en-US" dirty="0"/>
              <a:t>, </a:t>
            </a:r>
            <a:r>
              <a:rPr lang="en-US" sz="1600" u="sng" dirty="0">
                <a:hlinkClick r:id="rId3"/>
              </a:rPr>
              <a:t>https://nus.kattis.com/courses/IT5003/IT5003_S1_AY2324/assignments/mmyspc/standings</a:t>
            </a:r>
            <a:endParaRPr lang="en-US" sz="1800" u="sng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Hopefully by now you have settled into class weekly rhythm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Those who cleared PS2 tasks without too much effort today,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challenge yourself and “avoid using Python </a:t>
            </a:r>
            <a:r>
              <a:rPr lang="en-US" dirty="0" err="1">
                <a:sym typeface="Wingdings" panose="05000000000000000000" pitchFamily="2" charset="2"/>
              </a:rPr>
              <a:t>listname.sort</a:t>
            </a:r>
            <a:r>
              <a:rPr lang="en-US" dirty="0">
                <a:sym typeface="Wingdings" panose="05000000000000000000" pitchFamily="2" charset="2"/>
              </a:rPr>
              <a:t>() or sorted(</a:t>
            </a:r>
            <a:r>
              <a:rPr lang="en-US" dirty="0" err="1">
                <a:sym typeface="Wingdings" panose="05000000000000000000" pitchFamily="2" charset="2"/>
              </a:rPr>
              <a:t>listname</a:t>
            </a:r>
            <a:r>
              <a:rPr lang="en-US" dirty="0">
                <a:sym typeface="Wingdings" panose="05000000000000000000" pitchFamily="2" charset="2"/>
              </a:rPr>
              <a:t>)?”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96600" cy="5032375"/>
          </a:xfrm>
        </p:spPr>
        <p:txBody>
          <a:bodyPr>
            <a:normAutofit/>
          </a:bodyPr>
          <a:lstStyle/>
          <a:p>
            <a:r>
              <a:rPr lang="en-SG" dirty="0"/>
              <a:t>What is </a:t>
            </a:r>
            <a:r>
              <a:rPr lang="en-SG" b="1" dirty="0"/>
              <a:t>N</a:t>
            </a:r>
            <a:r>
              <a:rPr lang="en-SG" dirty="0"/>
              <a:t> (the actual class size)?</a:t>
            </a:r>
          </a:p>
          <a:p>
            <a:pPr lvl="1"/>
            <a:r>
              <a:rPr lang="en-SG" dirty="0"/>
              <a:t>We started with </a:t>
            </a:r>
            <a:r>
              <a:rPr lang="en-SG" b="1" dirty="0"/>
              <a:t>N</a:t>
            </a:r>
            <a:r>
              <a:rPr lang="en-SG" dirty="0"/>
              <a:t> = 217 students on first lecture 1a</a:t>
            </a:r>
          </a:p>
          <a:p>
            <a:pPr lvl="1"/>
            <a:r>
              <a:rPr lang="en-SG" dirty="0"/>
              <a:t>Today, I checked, it is </a:t>
            </a:r>
            <a:r>
              <a:rPr lang="en-SG" b="1" dirty="0"/>
              <a:t>N</a:t>
            </a:r>
            <a:r>
              <a:rPr lang="en-SG" dirty="0"/>
              <a:t> = 215 students</a:t>
            </a:r>
          </a:p>
          <a:p>
            <a:pPr lvl="2"/>
            <a:r>
              <a:rPr lang="en-SG" dirty="0"/>
              <a:t>… </a:t>
            </a:r>
            <a:r>
              <a:rPr lang="en-SG" dirty="0">
                <a:solidFill>
                  <a:srgbClr val="FF0000"/>
                </a:solidFill>
              </a:rPr>
              <a:t>but 10 students didn’t even try PS1</a:t>
            </a:r>
            <a:r>
              <a:rPr lang="en-SG" dirty="0"/>
              <a:t> … </a:t>
            </a:r>
            <a:r>
              <a:rPr lang="en-SG" dirty="0" err="1"/>
              <a:t>hm</a:t>
            </a:r>
            <a:r>
              <a:rPr lang="en-SG" dirty="0"/>
              <a:t> …</a:t>
            </a:r>
          </a:p>
          <a:p>
            <a:r>
              <a:rPr lang="en-SG" dirty="0"/>
              <a:t>PS1 will be/have been graded</a:t>
            </a:r>
          </a:p>
          <a:p>
            <a:pPr lvl="1"/>
            <a:r>
              <a:rPr lang="en-SG" dirty="0"/>
              <a:t>Just a random skim through for those who got 200/200 to mainly check for potential plagiarism cases and verifying first 4 lines (review PS_RULES.pptx again)</a:t>
            </a:r>
          </a:p>
          <a:p>
            <a:pPr lvl="2"/>
            <a:r>
              <a:rPr lang="en-SG" dirty="0"/>
              <a:t>Still too many students haven’t put anything on the first 4 lines…</a:t>
            </a:r>
          </a:p>
          <a:p>
            <a:pPr lvl="1"/>
            <a:r>
              <a:rPr lang="en-SG" dirty="0"/>
              <a:t>At least one quick feedback from TA per non 100/100 submission (A or B)</a:t>
            </a:r>
          </a:p>
          <a:p>
            <a:pPr lvl="2"/>
            <a:r>
              <a:rPr lang="en-SG" dirty="0"/>
              <a:t>Less than 15 </a:t>
            </a:r>
            <a:r>
              <a:rPr lang="en-SG" dirty="0" err="1"/>
              <a:t>pax</a:t>
            </a:r>
            <a:r>
              <a:rPr lang="en-SG" dirty="0"/>
              <a:t> in </a:t>
            </a:r>
            <a:r>
              <a:rPr lang="en-SG"/>
              <a:t>this situation</a:t>
            </a:r>
            <a:endParaRPr lang="en-SG" dirty="0"/>
          </a:p>
          <a:p>
            <a:r>
              <a:rPr lang="en-SG" dirty="0"/>
              <a:t>PS2 is already running</a:t>
            </a:r>
          </a:p>
        </p:txBody>
      </p:sp>
    </p:spTree>
    <p:extLst>
      <p:ext uri="{BB962C8B-B14F-4D97-AF65-F5344CB8AC3E}">
        <p14:creationId xmlns:p14="http://schemas.microsoft.com/office/powerpoint/2010/main" val="97014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13 “suspected plagiarism” cases total for this </a:t>
            </a:r>
            <a:r>
              <a:rPr lang="en-US" sz="2400" dirty="0" err="1"/>
              <a:t>sem’s</a:t>
            </a:r>
            <a:r>
              <a:rPr lang="en-US" sz="2400" dirty="0"/>
              <a:t> PS1…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  <a:p>
            <a:pPr lvl="1"/>
            <a:r>
              <a:rPr lang="en-US" sz="2000" dirty="0" smtClean="0"/>
              <a:t>6 </a:t>
            </a:r>
            <a:r>
              <a:rPr lang="en-US" sz="2000" dirty="0"/>
              <a:t>are false alarms (using “his/her other </a:t>
            </a:r>
            <a:r>
              <a:rPr lang="en-US" sz="2000" dirty="0" err="1"/>
              <a:t>Kattis</a:t>
            </a:r>
            <a:r>
              <a:rPr lang="en-US" sz="2000" dirty="0"/>
              <a:t> account on personal email)</a:t>
            </a:r>
          </a:p>
          <a:p>
            <a:pPr lvl="2"/>
            <a:r>
              <a:rPr lang="en-US" sz="1800" dirty="0"/>
              <a:t>dismissed, with stern warning not to repeat this case anymore</a:t>
            </a:r>
          </a:p>
          <a:p>
            <a:pPr lvl="1"/>
            <a:r>
              <a:rPr lang="en-US" sz="2000" dirty="0" smtClean="0"/>
              <a:t>7 </a:t>
            </a:r>
            <a:r>
              <a:rPr lang="en-US" sz="2000" dirty="0"/>
              <a:t>real cases involving 4 students</a:t>
            </a:r>
          </a:p>
          <a:p>
            <a:pPr lvl="2"/>
            <a:r>
              <a:rPr lang="en-US" sz="1800" dirty="0"/>
              <a:t>4 different students all submitted “the exact same, no room for doubt” code for PS1 A /</a:t>
            </a:r>
            <a:r>
              <a:rPr lang="en-US" sz="1800" dirty="0" err="1"/>
              <a:t>contingencyplanning</a:t>
            </a:r>
            <a:r>
              <a:rPr lang="en-US" sz="1800" dirty="0"/>
              <a:t>, and *NOT THE CODE GOLF version*, i.e., about half page long</a:t>
            </a:r>
          </a:p>
          <a:p>
            <a:pPr lvl="2"/>
            <a:r>
              <a:rPr lang="en-US" sz="1800" dirty="0"/>
              <a:t>If these 4 have used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factorial</a:t>
            </a:r>
            <a:r>
              <a:rPr lang="en-US" sz="1800" dirty="0"/>
              <a:t>, I probably won’t be that suspicious, but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 err="1"/>
              <a:t>Penalised</a:t>
            </a:r>
            <a:r>
              <a:rPr lang="en-US" sz="1800" dirty="0"/>
              <a:t> (minor)</a:t>
            </a:r>
          </a:p>
          <a:p>
            <a:pPr lvl="2"/>
            <a:r>
              <a:rPr lang="en-US" sz="1800" dirty="0"/>
              <a:t>3 different students (2 are the same as the 4 above) all submitted “the exact same, no room for doubt” code for PS1 B /cocktail</a:t>
            </a:r>
          </a:p>
          <a:p>
            <a:pPr lvl="2"/>
            <a:r>
              <a:rPr lang="en-US" sz="1800" dirty="0" err="1"/>
              <a:t>Penalised</a:t>
            </a:r>
            <a:r>
              <a:rPr lang="en-US" sz="1800" dirty="0"/>
              <a:t> (heavily)</a:t>
            </a:r>
          </a:p>
        </p:txBody>
      </p:sp>
      <p:pic>
        <p:nvPicPr>
          <p:cNvPr id="1026" name="Picture 2" descr="https://cdn.discordapp.com/attachments/1125680097945452605/116154696402285367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800" y="0"/>
            <a:ext cx="584200" cy="6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440" y="4110990"/>
            <a:ext cx="3352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6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library routine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Kattis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 err="1">
                <a:sym typeface="Wingdings" panose="05000000000000000000" pitchFamily="2" charset="2"/>
                <a:hlinkClick r:id="rId3"/>
              </a:rPr>
              <a:t>nothanks</a:t>
            </a:r>
            <a:endParaRPr lang="en-US" dirty="0"/>
          </a:p>
          <a:p>
            <a:pPr lvl="1"/>
            <a:r>
              <a:rPr lang="en-US" dirty="0"/>
              <a:t>Sorting objects (here, </a:t>
            </a:r>
            <a:r>
              <a:rPr lang="en-US" b="1" dirty="0"/>
              <a:t>n</a:t>
            </a:r>
            <a:r>
              <a:rPr lang="en-US" dirty="0"/>
              <a:t> integers) in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time using Python standard library (it is fast), and use the sorted ordering to solve the actual problem</a:t>
            </a:r>
          </a:p>
          <a:p>
            <a:pPr lvl="1"/>
            <a:r>
              <a:rPr lang="en-US" dirty="0">
                <a:hlinkClick r:id="rId4"/>
              </a:rPr>
              <a:t>https://visualgo.net/en/sorting?slide=1-2</a:t>
            </a:r>
            <a:r>
              <a:rPr lang="en-US" dirty="0"/>
              <a:t>, “variant” of application 3</a:t>
            </a:r>
          </a:p>
          <a:p>
            <a:pPr lvl="2"/>
            <a:r>
              <a:rPr lang="en-US" dirty="0"/>
              <a:t>We can ignore “the theories” covered in IT5003 first and just use library code</a:t>
            </a:r>
            <a:br>
              <a:rPr lang="en-US" dirty="0"/>
            </a:br>
            <a:r>
              <a:rPr lang="en-US" dirty="0"/>
              <a:t>(if you know how to use the proper library code for this problem) :O…</a:t>
            </a:r>
          </a:p>
        </p:txBody>
      </p:sp>
    </p:spTree>
    <p:extLst>
      <p:ext uri="{BB962C8B-B14F-4D97-AF65-F5344CB8AC3E}">
        <p14:creationId xmlns:p14="http://schemas.microsoft.com/office/powerpoint/2010/main" val="10779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continued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8980" cy="5032375"/>
          </a:xfrm>
        </p:spPr>
        <p:txBody>
          <a:bodyPr>
            <a:normAutofit/>
          </a:bodyPr>
          <a:lstStyle/>
          <a:p>
            <a:r>
              <a:rPr lang="en-US" sz="2400" dirty="0" err="1"/>
              <a:t>Kattis</a:t>
            </a:r>
            <a:r>
              <a:rPr lang="en-US" sz="2400" dirty="0"/>
              <a:t> – </a:t>
            </a:r>
            <a:r>
              <a:rPr lang="en-US" sz="2400" dirty="0" err="1">
                <a:hlinkClick r:id="rId3"/>
              </a:rPr>
              <a:t>mjehuric</a:t>
            </a:r>
            <a:endParaRPr lang="en-US" sz="2400" dirty="0"/>
          </a:p>
          <a:p>
            <a:pPr lvl="1"/>
            <a:r>
              <a:rPr lang="en-US" sz="2000" dirty="0"/>
              <a:t>What else, if not “that” basic sorting algorithm</a:t>
            </a:r>
          </a:p>
          <a:p>
            <a:pPr lvl="2"/>
            <a:r>
              <a:rPr lang="en-US" sz="1800" dirty="0"/>
              <a:t>Bubble sort, </a:t>
            </a:r>
            <a:r>
              <a:rPr lang="en-US" sz="1800" dirty="0">
                <a:hlinkClick r:id="rId4"/>
              </a:rPr>
              <a:t>https://visualgo.net/en/sorting?slide=7</a:t>
            </a:r>
            <a:r>
              <a:rPr lang="en-US" sz="1800" dirty="0"/>
              <a:t> to 7-3</a:t>
            </a:r>
          </a:p>
          <a:p>
            <a:r>
              <a:rPr lang="en-US" sz="2400" dirty="0" err="1"/>
              <a:t>Kattis</a:t>
            </a:r>
            <a:r>
              <a:rPr lang="en-US" sz="2400" dirty="0"/>
              <a:t> – </a:t>
            </a:r>
            <a:r>
              <a:rPr lang="en-US" sz="2400" dirty="0">
                <a:hlinkClick r:id="rId5"/>
              </a:rPr>
              <a:t>height</a:t>
            </a:r>
            <a:endParaRPr lang="en-US" sz="2400" dirty="0"/>
          </a:p>
          <a:p>
            <a:pPr lvl="1"/>
            <a:r>
              <a:rPr lang="en-US" sz="2000" dirty="0"/>
              <a:t>Another classic basic sorting algorithm</a:t>
            </a:r>
          </a:p>
          <a:p>
            <a:pPr lvl="2"/>
            <a:r>
              <a:rPr lang="en-US" sz="1800" dirty="0"/>
              <a:t>Insertion sort, </a:t>
            </a:r>
            <a:r>
              <a:rPr lang="en-US" sz="1800" dirty="0">
                <a:hlinkClick r:id="rId6"/>
              </a:rPr>
              <a:t>https://visualgo.net/en/sorting?slide=9</a:t>
            </a:r>
            <a:r>
              <a:rPr lang="en-US" sz="1800" dirty="0"/>
              <a:t> to 9-3</a:t>
            </a:r>
          </a:p>
          <a:p>
            <a:r>
              <a:rPr lang="en-US" sz="2400" dirty="0"/>
              <a:t>Q&amp;A of basic sorting problem and various O(</a:t>
            </a:r>
            <a:r>
              <a:rPr lang="en-US" sz="2400" b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 sorting algorithms</a:t>
            </a:r>
          </a:p>
          <a:p>
            <a:pPr lvl="1"/>
            <a:r>
              <a:rPr lang="en-US" sz="2000" dirty="0"/>
              <a:t>Since we didn’t discuss Selection Sort at /</a:t>
            </a:r>
            <a:r>
              <a:rPr lang="en-US" sz="2000" dirty="0" err="1"/>
              <a:t>mjehuric</a:t>
            </a:r>
            <a:r>
              <a:rPr lang="en-US" sz="2000" dirty="0"/>
              <a:t> and /height above,</a:t>
            </a:r>
            <a:br>
              <a:rPr lang="en-US" sz="2000" dirty="0"/>
            </a:br>
            <a:r>
              <a:rPr lang="en-US" sz="2000" dirty="0"/>
              <a:t>you can see one possible Python implementation of Selection sort at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https://www.comp.nus.edu.sg/~stevenha/cs2040c/demos/SortingDemo.py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38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sorting algorithm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do the first round of Merge Sort discussion now, </a:t>
            </a:r>
            <a:r>
              <a:rPr lang="en-US" sz="2400" dirty="0">
                <a:hlinkClick r:id="rId2"/>
              </a:rPr>
              <a:t>https://visualgo.net/en/sorting?slide=11</a:t>
            </a:r>
            <a:endParaRPr lang="en-US" sz="2400" dirty="0"/>
          </a:p>
          <a:p>
            <a:pPr lvl="1"/>
            <a:r>
              <a:rPr lang="en-US" sz="2000" dirty="0"/>
              <a:t>We will use Merge Sort implementation at SortingDemo.py</a:t>
            </a:r>
          </a:p>
          <a:p>
            <a:pPr lvl="1"/>
            <a:r>
              <a:rPr lang="en-US" sz="2000" dirty="0"/>
              <a:t>We will discuss Merge Sort properly today (its details, and why it is O(</a:t>
            </a:r>
            <a:r>
              <a:rPr lang="en-US" sz="2000" b="1" dirty="0"/>
              <a:t>N</a:t>
            </a:r>
            <a:r>
              <a:rPr lang="en-US" sz="2000" dirty="0"/>
              <a:t> log </a:t>
            </a:r>
            <a:r>
              <a:rPr lang="en-US" sz="2000" b="1" dirty="0"/>
              <a:t>N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We probably discuss Counting Sort on Friday Recitation (extra, </a:t>
            </a:r>
            <a:r>
              <a:rPr lang="en-US" sz="2000"/>
              <a:t>not examinable)</a:t>
            </a:r>
            <a:endParaRPr lang="en-US" sz="2000" dirty="0"/>
          </a:p>
          <a:p>
            <a:pPr lvl="1"/>
            <a:r>
              <a:rPr lang="en-US" sz="2000" dirty="0"/>
              <a:t>We will discuss the details of </a:t>
            </a:r>
            <a:r>
              <a:rPr lang="en-US" sz="2000" u="sng" dirty="0"/>
              <a:t>Randomized</a:t>
            </a:r>
            <a:r>
              <a:rPr lang="en-US" sz="2000" dirty="0"/>
              <a:t> Quick Sort on Saturday</a:t>
            </a:r>
          </a:p>
          <a:p>
            <a:r>
              <a:rPr lang="en-US" sz="2400" dirty="0"/>
              <a:t>For self practice:</a:t>
            </a:r>
          </a:p>
          <a:p>
            <a:pPr lvl="1"/>
            <a:r>
              <a:rPr lang="en-US" sz="2000" dirty="0">
                <a:hlinkClick r:id="rId3"/>
              </a:rPr>
              <a:t>https://visualgo.net/training?diff=Medium&amp;n=3&amp;tl=0&amp;module=sorting</a:t>
            </a:r>
            <a:r>
              <a:rPr lang="en-US" sz="2000" dirty="0"/>
              <a:t> (shown briefly)</a:t>
            </a:r>
          </a:p>
        </p:txBody>
      </p:sp>
    </p:spTree>
    <p:extLst>
      <p:ext uri="{BB962C8B-B14F-4D97-AF65-F5344CB8AC3E}">
        <p14:creationId xmlns:p14="http://schemas.microsoft.com/office/powerpoint/2010/main" val="35931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FB6D-0338-E0D2-6113-542FA15C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to self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D39C-BDAA-12AE-4A3C-98028BD1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class we-fie, onsite and Zoom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152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library routine again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Kattis – </a:t>
            </a:r>
            <a:r>
              <a:rPr lang="en-US" dirty="0" err="1">
                <a:hlinkClick r:id="rId3"/>
              </a:rPr>
              <a:t>sortofsorting</a:t>
            </a:r>
            <a:endParaRPr lang="en-US" b="1" dirty="0"/>
          </a:p>
          <a:p>
            <a:pPr lvl="1"/>
            <a:r>
              <a:rPr lang="en-US" dirty="0"/>
              <a:t>We can modify the way the comparison inside sorting routine is done</a:t>
            </a:r>
          </a:p>
          <a:p>
            <a:pPr lvl="1"/>
            <a:r>
              <a:rPr lang="en-US" dirty="0"/>
              <a:t>We can provide custom comparison function (</a:t>
            </a:r>
            <a:r>
              <a:rPr lang="en-US" b="1" dirty="0"/>
              <a:t>first two characters only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Using lambda expression is cleanest</a:t>
            </a:r>
          </a:p>
          <a:p>
            <a:pPr lvl="1"/>
            <a:r>
              <a:rPr lang="en-US" dirty="0"/>
              <a:t>And the preview of stable sorting, </a:t>
            </a:r>
            <a:r>
              <a:rPr lang="en-US" dirty="0">
                <a:hlinkClick r:id="rId4"/>
              </a:rPr>
              <a:t>https://visualgo.net/en/sorting?slide=17-2</a:t>
            </a:r>
            <a:endParaRPr lang="en-US" dirty="0"/>
          </a:p>
          <a:p>
            <a:pPr lvl="2"/>
            <a:r>
              <a:rPr lang="en-US" dirty="0"/>
              <a:t>Default in Python </a:t>
            </a:r>
            <a:r>
              <a:rPr lang="en-US" dirty="0" err="1"/>
              <a:t>list.sort</a:t>
            </a:r>
            <a:r>
              <a:rPr lang="en-US" dirty="0"/>
              <a:t>(),</a:t>
            </a:r>
          </a:p>
          <a:p>
            <a:pPr lvl="2"/>
            <a:r>
              <a:rPr lang="en-US" dirty="0"/>
              <a:t>Also default in Java </a:t>
            </a:r>
            <a:r>
              <a:rPr lang="en-US" dirty="0" err="1"/>
              <a:t>Collections.sort</a:t>
            </a:r>
            <a:r>
              <a:rPr lang="en-US" dirty="0"/>
              <a:t>(list),</a:t>
            </a:r>
          </a:p>
          <a:p>
            <a:pPr lvl="2"/>
            <a:r>
              <a:rPr lang="en-US" dirty="0"/>
              <a:t>But we need to use </a:t>
            </a:r>
            <a:r>
              <a:rPr lang="en-US" dirty="0" err="1"/>
              <a:t>stable_sort</a:t>
            </a:r>
            <a:r>
              <a:rPr lang="en-US" dirty="0"/>
              <a:t> instead of sort in C++</a:t>
            </a:r>
          </a:p>
        </p:txBody>
      </p:sp>
    </p:spTree>
    <p:extLst>
      <p:ext uri="{BB962C8B-B14F-4D97-AF65-F5344CB8AC3E}">
        <p14:creationId xmlns:p14="http://schemas.microsoft.com/office/powerpoint/2010/main" val="11821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Friday (optional Recitation)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review algorithm analysis again + Wed sorting stuffs at the start</a:t>
            </a:r>
          </a:p>
          <a:p>
            <a:r>
              <a:rPr lang="en-US" dirty="0"/>
              <a:t>Then digress to an extra: Counting Sort (only)</a:t>
            </a:r>
          </a:p>
          <a:p>
            <a:pPr lvl="1"/>
            <a:r>
              <a:rPr lang="en-US" dirty="0"/>
              <a:t>These extras not going to be examinable on Thu, 7 Dec 2023</a:t>
            </a:r>
          </a:p>
        </p:txBody>
      </p:sp>
    </p:spTree>
    <p:extLst>
      <p:ext uri="{BB962C8B-B14F-4D97-AF65-F5344CB8AC3E}">
        <p14:creationId xmlns:p14="http://schemas.microsoft.com/office/powerpoint/2010/main" val="41127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907</Words>
  <Application>Microsoft Office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IT5003</vt:lpstr>
      <vt:lpstr>Admins</vt:lpstr>
      <vt:lpstr>Plagiarism Issues</vt:lpstr>
      <vt:lpstr>Sorting, library routine</vt:lpstr>
      <vt:lpstr>Sorting, continued</vt:lpstr>
      <vt:lpstr>Sorting, O(N log N) sorting algorithm preview</vt:lpstr>
      <vt:lpstr>Reminder to self</vt:lpstr>
      <vt:lpstr>Sorting, library routine again</vt:lpstr>
      <vt:lpstr>For this Friday (optional Recitation)</vt:lpstr>
      <vt:lpstr>For This Saturday (2b)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246</cp:revision>
  <dcterms:created xsi:type="dcterms:W3CDTF">2017-08-18T07:05:45Z</dcterms:created>
  <dcterms:modified xsi:type="dcterms:W3CDTF">2023-10-12T03:31:16Z</dcterms:modified>
</cp:coreProperties>
</file>