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VdJd81dJ3ijaujOv0SbzPQJ6m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8" autoAdjust="0"/>
  </p:normalViewPr>
  <p:slideViewPr>
    <p:cSldViewPr snapToGrid="0">
      <p:cViewPr varScale="1">
        <p:scale>
          <a:sx n="87" d="100"/>
          <a:sy n="87" d="100"/>
        </p:scale>
        <p:origin x="13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065774/why-does-cache-locality-matter-for-array-performa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Wrong overwrite otherwise, you can try it yourself (btw, we have merge sort variants that tackle this issue, see Wikipedia page https://en.wikipedia.org/wiki/Merge_sort#Variants, Steven hasn’t explored them yet)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Consider what Merge Sort will do if there is/are duplicates, e.g., try sorting A = {4a, 4b, 1, 2}, the current implementation as shown in VA is stable, we can make it unstable though by implementing it differently (but what’s the point of doing that</a:t>
            </a:r>
            <a:r>
              <a:rPr lang="en-US" baseline="0" dirty="0"/>
              <a:t> :O, as stability is a good feature to have)</a:t>
            </a:r>
            <a:endParaRPr dirty="0"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Pivot p can be anything, we choose a[i] (leftmost side just for convenience)</a:t>
            </a:r>
            <a:br>
              <a:rPr lang="en-US"/>
            </a:br>
            <a:r>
              <a:rPr lang="en-US"/>
              <a:t>If a[k] == p, we should not always put it in one side (randomize this, with 50-50 chance, analysis omitted)</a:t>
            </a:r>
            <a:br>
              <a:rPr lang="en-US"/>
            </a:br>
            <a:r>
              <a:rPr lang="en-US"/>
              <a:t>There is a 3-way partition (Dutch National Flag) that can do this cleaner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When a[k] == p, we randomly throw it to left/right side, doing this destroys stability</a:t>
            </a:r>
            <a:br>
              <a:rPr lang="en-US"/>
            </a:br>
            <a:r>
              <a:rPr lang="en-US"/>
              <a:t>We also randomly pick a pivot and this also destroys stability</a:t>
            </a: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200" b="0" i="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quick introduction to Counting Sort, review the recitation recording</a:t>
            </a:r>
            <a:endParaRPr dirty="0"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Advanced: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too hard to understand without understanding about cache memory, you can read stuffs like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https://stackoverflow.com/questions/12065774/why-does-cache-locality-matter-for-array-performance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skipped until Priority Queue (Binary Heap) lecture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Skipped for IT5003: (Randomized)-Quick Sort, Radix Sort, many others, see https://en.wikipedia.org/wiki/Sorting_algorithm#Comparison_of_algorithms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one (for 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sortofsorting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and there are others</a:t>
            </a:r>
            <a:endParaRPr dirty="0"/>
          </a:p>
        </p:txBody>
      </p:sp>
      <p:sp>
        <p:nvSpPr>
          <p:cNvPr id="114" name="Google Shape;11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rec/share/SLcw3W5Z3IFJ2rjUJfSjBtgkiF1llzpEYDoiQw6txfSlVTb4lxDPompCsc2r5cPz.0ZwJ5dtOEnIOxNh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isualgo.net/en/sorting?slide=10-10" TargetMode="External"/><Relationship Id="rId4" Type="http://schemas.openxmlformats.org/officeDocument/2006/relationships/hyperlink" Target="https://visualgo.net/en/sorting?slide=10-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isualgo.net/en/sorting?slide=10-10" TargetMode="External"/><Relationship Id="rId4" Type="http://schemas.openxmlformats.org/officeDocument/2006/relationships/hyperlink" Target="https://visualgo.net/en/sorting?slide=12-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isualgo.net/en/sorting?slide=18-2" TargetMode="External"/><Relationship Id="rId4" Type="http://schemas.openxmlformats.org/officeDocument/2006/relationships/hyperlink" Target="https://visualgo.net/en/sorting?slide=17-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IT5003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Near ppt-less class continues</a:t>
            </a:r>
            <a:br>
              <a:rPr lang="en-US" dirty="0"/>
            </a:br>
            <a:r>
              <a:rPr lang="en-US" dirty="0"/>
              <a:t>Are you used to it by now?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r>
              <a:rPr lang="en-US" dirty="0"/>
              <a:t>As usual, attendance taking </a:t>
            </a:r>
            <a:r>
              <a:rPr lang="en-US" dirty="0" smtClean="0"/>
              <a:t>first </a:t>
            </a:r>
            <a:r>
              <a:rPr lang="en-US" smtClean="0"/>
              <a:t>for SSG-funded students [QR code]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Recitation r2 recording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Fri, 13 Oct 2023, 2-3.50pm</a:t>
            </a:r>
          </a:p>
          <a:p>
            <a:r>
              <a:rPr lang="en-US" sz="1400" dirty="0" smtClean="0">
                <a:hlinkClick r:id="rId2" tooltip="https://nus-sg.zoom.us/rec/share/SLcw3W5Z3IFJ2rjUJfSjBtgkiF1llzpEYDoiQw6txfSlVTb4lxDPompCsc2r5cPz.0ZwJ5dtOEnIOxNh7"/>
              </a:rPr>
              <a:t>https</a:t>
            </a:r>
            <a:r>
              <a:rPr lang="en-US" sz="1400" dirty="0">
                <a:hlinkClick r:id="rId2" tooltip="https://nus-sg.zoom.us/rec/share/SLcw3W5Z3IFJ2rjUJfSjBtgkiF1llzpEYDoiQw6txfSlVTb4lxDPompCsc2r5cPz.0ZwJ5dtOEnIOxNh7"/>
              </a:rPr>
              <a:t>://</a:t>
            </a:r>
            <a:r>
              <a:rPr lang="en-US" sz="1400" dirty="0" smtClean="0">
                <a:hlinkClick r:id="rId2" tooltip="https://nus-sg.zoom.us/rec/share/SLcw3W5Z3IFJ2rjUJfSjBtgkiF1llzpEYDoiQw6txfSlVTb4lxDPompCsc2r5cPz.0ZwJ5dtOEnIOxNh7"/>
              </a:rPr>
              <a:t>nus-sg.zoom.us/rec/share/SLcw3W5Z3IFJ2rjUJfSjBtgkiF1llzpEYDoiQw6txfSlVTb4lxDPompCsc2r5cPz.0ZwJ5dtOEnIOxNh7</a:t>
            </a:r>
            <a:endParaRPr lang="en-US" sz="1400" dirty="0" smtClean="0"/>
          </a:p>
          <a:p>
            <a:r>
              <a:rPr lang="en-US" sz="1400" dirty="0" smtClean="0"/>
              <a:t>Passcode</a:t>
            </a:r>
            <a:r>
              <a:rPr lang="en-US" sz="1400" dirty="0"/>
              <a:t>: E3$dFYDC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476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Sorting,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 sorting algorithm 1</a:t>
            </a:r>
            <a:endParaRPr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https://visualgo.net/en/sorting?slide=10</a:t>
            </a:r>
            <a:r>
              <a:rPr lang="en-US" dirty="0"/>
              <a:t> to 11-11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Fast </a:t>
            </a:r>
            <a:r>
              <a:rPr lang="en-US" dirty="0" smtClean="0"/>
              <a:t>bug fix of Selection Sort and review </a:t>
            </a:r>
            <a:r>
              <a:rPr lang="en-US" dirty="0"/>
              <a:t>of O(</a:t>
            </a:r>
            <a:r>
              <a:rPr lang="en-US" b="1" dirty="0"/>
              <a:t>N </a:t>
            </a:r>
            <a:r>
              <a:rPr lang="en-US" dirty="0"/>
              <a:t>log </a:t>
            </a:r>
            <a:r>
              <a:rPr lang="en-US" b="1" dirty="0"/>
              <a:t>N</a:t>
            </a:r>
            <a:r>
              <a:rPr lang="en-US" dirty="0"/>
              <a:t>) </a:t>
            </a:r>
            <a:r>
              <a:rPr lang="en-US" dirty="0" smtClean="0"/>
              <a:t>Merge Sort (using </a:t>
            </a:r>
            <a:r>
              <a:rPr lang="en-US" dirty="0"/>
              <a:t>SortingDemo.py)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My questions to you (if not already asked above)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Why Merge Sort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needs temporary array/list b</a:t>
            </a:r>
            <a:r>
              <a:rPr lang="en-US" dirty="0"/>
              <a:t>? (slightly different implementation in SortingDemo.py as I used left and right </a:t>
            </a:r>
            <a:r>
              <a:rPr lang="en-US" dirty="0" err="1"/>
              <a:t>sublists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and </a:t>
            </a:r>
            <a:r>
              <a:rPr lang="en-US" dirty="0"/>
              <a:t>using pass by reference)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Thus, we call Merge Sort: “not in-place”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Why (typical implementation of) Merge Sort is a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stable sort algorithm</a:t>
            </a:r>
            <a:r>
              <a:rPr lang="en-US" dirty="0"/>
              <a:t>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Note that some answers to </a:t>
            </a:r>
            <a:r>
              <a:rPr lang="en-US" dirty="0" err="1"/>
              <a:t>VisuAlgo</a:t>
            </a:r>
            <a:r>
              <a:rPr lang="en-US" dirty="0"/>
              <a:t> hidden e-Lecture slides are available as slide notes of this PowerPoint slide</a:t>
            </a:r>
            <a:endParaRPr dirty="0"/>
          </a:p>
          <a:p>
            <a: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dirty="0"/>
          </a:p>
        </p:txBody>
      </p:sp>
      <p:sp>
        <p:nvSpPr>
          <p:cNvPr id="103" name="Google Shape;103;p3"/>
          <p:cNvSpPr/>
          <p:nvPr/>
        </p:nvSpPr>
        <p:spPr>
          <a:xfrm>
            <a:off x="11374244" y="5497551"/>
            <a:ext cx="524107" cy="12489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Sorting, O(</a:t>
            </a:r>
            <a:r>
              <a:rPr lang="en-US" b="1"/>
              <a:t>N</a:t>
            </a:r>
            <a:r>
              <a:rPr lang="en-US"/>
              <a:t> log </a:t>
            </a:r>
            <a:r>
              <a:rPr lang="en-US" b="1"/>
              <a:t>N</a:t>
            </a:r>
            <a:r>
              <a:rPr lang="en-US"/>
              <a:t>) sorting algorithm 2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https://visualgo.net/en/sorting?slide=12</a:t>
            </a:r>
            <a:r>
              <a:rPr lang="en-US" dirty="0"/>
              <a:t> to 13-2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Q&amp;A of another O(</a:t>
            </a:r>
            <a:r>
              <a:rPr lang="en-US" b="1" dirty="0"/>
              <a:t>N </a:t>
            </a:r>
            <a:r>
              <a:rPr lang="en-US" dirty="0"/>
              <a:t>log </a:t>
            </a:r>
            <a:r>
              <a:rPr lang="en-US" b="1" dirty="0"/>
              <a:t>N</a:t>
            </a:r>
            <a:r>
              <a:rPr lang="en-US" dirty="0"/>
              <a:t>) sorting algorithm:</a:t>
            </a:r>
            <a:br>
              <a:rPr lang="en-US" dirty="0"/>
            </a:br>
            <a:r>
              <a:rPr lang="en-US" dirty="0"/>
              <a:t>Randomized Quick Sort (also using SortingDemo.py)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My questions to you (if not already asked above)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Do you fully understand the concept of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partitioning</a:t>
            </a:r>
            <a:r>
              <a:rPr lang="en-US" dirty="0"/>
              <a:t>?,</a:t>
            </a:r>
            <a:br>
              <a:rPr lang="en-US" dirty="0"/>
            </a:br>
            <a:r>
              <a:rPr lang="en-US" dirty="0"/>
              <a:t>e.g., Why p = a[</a:t>
            </a:r>
            <a:r>
              <a:rPr lang="en-US" dirty="0" err="1"/>
              <a:t>i</a:t>
            </a:r>
            <a:r>
              <a:rPr lang="en-US" dirty="0"/>
              <a:t>]? What if a[k] == p?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Partitioning can be done in-place and very cache-memory friendly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Why (typical implementation of) Quick Sort (especially when it is randomized) is never classified as a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stable sort algorithm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Sorting, Misc Stuffs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https://visualgo.net/en/sorting?slide=17</a:t>
            </a:r>
            <a:r>
              <a:rPr lang="en-US" dirty="0"/>
              <a:t> to end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Q&amp;A on </a:t>
            </a:r>
            <a:r>
              <a:rPr lang="en-US" dirty="0" err="1"/>
              <a:t>Misc</a:t>
            </a:r>
            <a:r>
              <a:rPr lang="en-US" dirty="0"/>
              <a:t> sorting stuffs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PS: Counting Sort already discussed as extra during recitation yesterday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Radix Sort is one step more advanced (in CS3230 topic), skipped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Mostly for advanced discussions outside class: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Caching stuff</a:t>
            </a:r>
            <a:r>
              <a:rPr lang="en-US" dirty="0"/>
              <a:t> is only for those who have taken Computer Organization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What is </a:t>
            </a:r>
            <a:r>
              <a:rPr lang="en-US" u="sng" dirty="0" err="1">
                <a:solidFill>
                  <a:schemeClr val="hlink"/>
                </a:solidFill>
                <a:hlinkClick r:id="rId5"/>
              </a:rPr>
              <a:t>partial_sort</a:t>
            </a:r>
            <a:r>
              <a:rPr lang="en-US" dirty="0"/>
              <a:t>? (actually, will be revisited soon)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Other sorting algorithms?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Other custom comparison functions (we have seen one in </a:t>
            </a:r>
            <a:r>
              <a:rPr lang="en-US" dirty="0" err="1"/>
              <a:t>sortofsorting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Flipped Classroom Continued</a:t>
            </a:r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By this coming Wednesday, start reading the next topic</a:t>
            </a:r>
          </a:p>
          <a:p>
            <a:pPr lvl="1"/>
            <a:r>
              <a:rPr lang="en-US" sz="2000" dirty="0">
                <a:hlinkClick r:id="rId3"/>
              </a:rPr>
              <a:t>https://visualgo.net/en/list?slide=1</a:t>
            </a:r>
            <a:r>
              <a:rPr lang="en-US" sz="2000" dirty="0"/>
              <a:t> to at least slide 4-7 (List, SLL, and Stack)</a:t>
            </a:r>
          </a:p>
          <a:p>
            <a:r>
              <a:rPr lang="en-US" sz="2400" dirty="0"/>
              <a:t>And if you haven’t declared your attendance, scan the QR code</a:t>
            </a:r>
          </a:p>
        </p:txBody>
      </p:sp>
      <p:pic>
        <p:nvPicPr>
          <p:cNvPr id="130" name="Google Shape;130;p7" descr="https://ivle.nus.edu.sg/images/flipp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3511" y="144606"/>
            <a:ext cx="1979076" cy="65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655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IT5003</vt:lpstr>
      <vt:lpstr>Recitation r2 recording</vt:lpstr>
      <vt:lpstr>Sorting, O(N log N) sorting algorithm 1</vt:lpstr>
      <vt:lpstr>Sorting, O(N log N) sorting algorithm 2</vt:lpstr>
      <vt:lpstr>Sorting, Misc Stuffs</vt:lpstr>
      <vt:lpstr>Flipped Classroom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IT5003</dc:title>
  <dc:creator>Steven Halim</dc:creator>
  <cp:lastModifiedBy>Steven Halim</cp:lastModifiedBy>
  <cp:revision>22</cp:revision>
  <dcterms:created xsi:type="dcterms:W3CDTF">2017-08-18T07:05:45Z</dcterms:created>
  <dcterms:modified xsi:type="dcterms:W3CDTF">2023-10-13T08:17:06Z</dcterms:modified>
</cp:coreProperties>
</file>