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2" r:id="rId3"/>
    <p:sldId id="274" r:id="rId4"/>
    <p:sldId id="271" r:id="rId5"/>
    <p:sldId id="273" r:id="rId6"/>
    <p:sldId id="259" r:id="rId7"/>
    <p:sldId id="260" r:id="rId8"/>
    <p:sldId id="261" r:id="rId9"/>
    <p:sldId id="269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uxSHnqX6iFHjLj61lD0zW+D7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A78D68-2D4C-4D8D-8755-828AD542CFC9}">
  <a:tblStyle styleId="{17A78D68-2D4C-4D8D-8755-828AD542CF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6" autoAdjust="0"/>
  </p:normalViewPr>
  <p:slideViewPr>
    <p:cSldViewPr snapToGrid="0">
      <p:cViewPr varScale="1">
        <p:scale>
          <a:sx n="86" d="100"/>
          <a:sy n="86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3-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25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Abstract Data Type: data, its possible values/contents, and possible operations on data, not concerning the actual implementation; List ADT is like what we discussed, a mathematical model to describe a collection of (similar type objects) that referred via their indices; common operations: get(</a:t>
            </a:r>
            <a:r>
              <a:rPr lang="en-US" dirty="0" err="1"/>
              <a:t>i</a:t>
            </a:r>
            <a:r>
              <a:rPr lang="en-US" dirty="0"/>
              <a:t>), search(v), insert(</a:t>
            </a:r>
            <a:r>
              <a:rPr lang="en-US" dirty="0" err="1"/>
              <a:t>i</a:t>
            </a:r>
            <a:r>
              <a:rPr lang="en-US" dirty="0"/>
              <a:t>, v), remove(</a:t>
            </a:r>
            <a:r>
              <a:rPr lang="en-US" dirty="0" err="1"/>
              <a:t>i</a:t>
            </a:r>
            <a:r>
              <a:rPr lang="en-US" dirty="0"/>
              <a:t>).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Perhaps remove(specific-value) --- be careful of accidental Run Time Error if specific-value doesn’t exist, </a:t>
            </a:r>
            <a:r>
              <a:rPr lang="en-US" dirty="0" err="1"/>
              <a:t>isEmpty</a:t>
            </a:r>
            <a:r>
              <a:rPr lang="en-US" dirty="0"/>
              <a:t>(), </a:t>
            </a:r>
            <a:r>
              <a:rPr lang="en-US" dirty="0" err="1"/>
              <a:t>printList</a:t>
            </a:r>
            <a:r>
              <a:rPr lang="en-US" dirty="0"/>
              <a:t>(), </a:t>
            </a:r>
            <a:r>
              <a:rPr lang="en-US" dirty="0" err="1"/>
              <a:t>sortList</a:t>
            </a:r>
            <a:r>
              <a:rPr lang="en-US" dirty="0"/>
              <a:t>()?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We have used vector [] (for get), will? use vector insert(pos, value) for insert(</a:t>
            </a:r>
            <a:r>
              <a:rPr lang="en-US" dirty="0" err="1"/>
              <a:t>i</a:t>
            </a:r>
            <a:r>
              <a:rPr lang="en-US" dirty="0"/>
              <a:t>, v), erase(pos) for erase(</a:t>
            </a:r>
            <a:r>
              <a:rPr lang="en-US" dirty="0" err="1"/>
              <a:t>i</a:t>
            </a:r>
            <a:r>
              <a:rPr lang="en-US" dirty="0"/>
              <a:t>), and can use </a:t>
            </a:r>
            <a:r>
              <a:rPr lang="en-US" b="1" dirty="0"/>
              <a:t>in</a:t>
            </a:r>
            <a:r>
              <a:rPr lang="en-US" dirty="0"/>
              <a:t> for search(v). However, it does not solve the space wastage (not that important though as memory is ‘cheap’ nowadays) and content shifting problems during insert/remove though…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  <a:tabLst/>
              <a:defRPr/>
            </a:pPr>
            <a:r>
              <a:rPr lang="en-US" dirty="0"/>
              <a:t>Much more complicated to implement correctly and efficiently, e.g., get(</a:t>
            </a:r>
            <a:r>
              <a:rPr lang="en-US" dirty="0" err="1"/>
              <a:t>i</a:t>
            </a:r>
            <a:r>
              <a:rPr lang="en-US" dirty="0"/>
              <a:t>) is now no longer an easy O(1)</a:t>
            </a:r>
            <a:endParaRPr dirty="0"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Others: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Theoretical array has a fixed size, but Python array or Python list can grow </a:t>
            </a:r>
            <a:r>
              <a:rPr lang="en-US" dirty="0" smtClean="0"/>
              <a:t>dynamically, the technicalities of why this dynamic growing doesn’t affect the O(1) time complexity of append (at the back</a:t>
            </a:r>
            <a:r>
              <a:rPr lang="en-US" baseline="0" dirty="0" smtClean="0"/>
              <a:t> of Python list) is beyond this module, just tell yourself “appending to the back of a Python list is fast and </a:t>
            </a:r>
            <a:r>
              <a:rPr lang="en-US" baseline="0" smtClean="0"/>
              <a:t>the list can grow as per needed”</a:t>
            </a:r>
            <a:endParaRPr dirty="0"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We </a:t>
            </a:r>
            <a:r>
              <a:rPr lang="en-US" dirty="0"/>
              <a:t>will use humans to emulate SLL </a:t>
            </a:r>
            <a:r>
              <a:rPr lang="en-US" dirty="0" smtClean="0"/>
              <a:t>in live classes ☺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Standard stuffs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Round 1: Python list/array wins, Round 2: LL wins, Round 3: Tie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Round 1: LL wins, Round 2: Python list/array wins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What SLL can do, we can emulate (and slightly better) with Python list; SLL’s main strength is in the way it allows the vertices to be non-contiguous in memory, which will be used more in Stack ADT and especially Queue ADT; on some application that requires fast delete/fast insertion without needing to close the gap, we may need SLL/DLL (like a text editor: Notepad, Microsoft Word, this PowerPoint</a:t>
            </a:r>
            <a:r>
              <a:rPr lang="en-US" dirty="0" smtClean="0"/>
              <a:t>…)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endParaRPr lang="en-US" dirty="0" smtClean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PS: Only for CS2040C: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C </a:t>
            </a:r>
            <a:r>
              <a:rPr lang="en-US" u="sng" dirty="0" err="1" smtClean="0">
                <a:solidFill>
                  <a:schemeClr val="hlink"/>
                </a:solidFill>
                <a:hlinkClick r:id="rId3"/>
              </a:rPr>
              <a:t>struct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 or C++ class</a:t>
            </a:r>
            <a:r>
              <a:rPr lang="en-US" dirty="0" smtClean="0"/>
              <a:t> for Linked List Vertex/Node?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Up to you, both are okay</a:t>
            </a:r>
            <a:endParaRPr dirty="0"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We just use SLL as a stack, we will see this again soon with queue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We use Python list’s back side as the top (head) of stack side :</a:t>
            </a:r>
            <a:r>
              <a:rPr lang="en-US" dirty="0" smtClean="0"/>
              <a:t>O</a:t>
            </a:r>
            <a:endParaRPr dirty="0"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Python list cannot be easily used as Queue ADT, pop(0) is costly, O(N)…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SLL allows dynamic expansion and shrinking, it never need to rearrange vertices; it has O(1) performances for enqueue and dequeue operations that are needed for Queue ADT;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SLL with tail pointer that has O(1) </a:t>
            </a:r>
            <a:r>
              <a:rPr lang="en-SG" baseline="0" dirty="0" err="1"/>
              <a:t>InsertAfterTail</a:t>
            </a:r>
            <a:r>
              <a:rPr lang="en-SG" baseline="0" dirty="0"/>
              <a:t> performance can be used as efficient Queue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For this, we need to quickly digress to DLL and </a:t>
            </a:r>
            <a:r>
              <a:rPr lang="en-SG" baseline="0" dirty="0" err="1"/>
              <a:t>Deque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We will revisit the super important application of Queue ADT later when we learn Breadth-First Search (BFS) graph traversal algorithm in the second half of the class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72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test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2-6" TargetMode="External"/><Relationship Id="rId3" Type="http://schemas.openxmlformats.org/officeDocument/2006/relationships/hyperlink" Target="https://visualgo.net/en/list?slide=1" TargetMode="External"/><Relationship Id="rId7" Type="http://schemas.openxmlformats.org/officeDocument/2006/relationships/hyperlink" Target="https://visualgo.net/en/list?slide=2-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n/list?slide=2-7" TargetMode="External"/><Relationship Id="rId5" Type="http://schemas.openxmlformats.org/officeDocument/2006/relationships/hyperlink" Target="https://visualgo.net/en/list?slide=2-1" TargetMode="External"/><Relationship Id="rId4" Type="http://schemas.openxmlformats.org/officeDocument/2006/relationships/hyperlink" Target="https://en.wikipedia.org/wiki/Abstract_data_typ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3-15" TargetMode="External"/><Relationship Id="rId3" Type="http://schemas.openxmlformats.org/officeDocument/2006/relationships/hyperlink" Target="https://visualgo.net/en/list?slide=3" TargetMode="External"/><Relationship Id="rId7" Type="http://schemas.openxmlformats.org/officeDocument/2006/relationships/hyperlink" Target="https://visualgo.net/en/list?slide=3-12" TargetMode="External"/><Relationship Id="rId12" Type="http://schemas.openxmlformats.org/officeDocument/2006/relationships/hyperlink" Target="https://visualgo.net/en/list?slide=3-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go.net/en/list?slide=3-8" TargetMode="External"/><Relationship Id="rId11" Type="http://schemas.openxmlformats.org/officeDocument/2006/relationships/hyperlink" Target="https://visualgo.net/en/list?slide=3-20" TargetMode="External"/><Relationship Id="rId5" Type="http://schemas.openxmlformats.org/officeDocument/2006/relationships/hyperlink" Target="https://visualgo.net/en/list?slide=3-1" TargetMode="External"/><Relationship Id="rId10" Type="http://schemas.openxmlformats.org/officeDocument/2006/relationships/hyperlink" Target="https://visualgo.net/en/list?slide=3-16" TargetMode="External"/><Relationship Id="rId4" Type="http://schemas.openxmlformats.org/officeDocument/2006/relationships/hyperlink" Target="https://www.comp.nus.edu.sg/~stevenha/cs2040c/demos/SLLDemo.py" TargetMode="External"/><Relationship Id="rId9" Type="http://schemas.openxmlformats.org/officeDocument/2006/relationships/hyperlink" Target="https://visualgo.net/en/list?slide=3-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mp.nus.edu.sg/~stevenha/cs2040c/demos/SLLDemo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mp.nus.edu.sg/~stevenha/cs2040c/demos/SLLDemo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Well… short slides </a:t>
            </a:r>
            <a:r>
              <a:rPr lang="en-US" dirty="0" smtClean="0"/>
              <a:t>again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r>
              <a:rPr lang="en-US" dirty="0"/>
              <a:t>As usual, attendance taking </a:t>
            </a:r>
            <a:r>
              <a:rPr lang="en-US" dirty="0" smtClean="0"/>
              <a:t>first</a:t>
            </a:r>
            <a:endParaRPr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e-Lecture for our Flipped Classroom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10857272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Read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https://visualgo.net/en/list?slide=5</a:t>
            </a:r>
            <a:r>
              <a:rPr lang="en-US" sz="2400" dirty="0"/>
              <a:t> to end</a:t>
            </a:r>
            <a:endParaRPr sz="2400" i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smtClean="0"/>
              <a:t>DLL and </a:t>
            </a:r>
            <a:r>
              <a:rPr lang="en-US" sz="2000" dirty="0" err="1" smtClean="0"/>
              <a:t>Deque</a:t>
            </a:r>
            <a:r>
              <a:rPr lang="en-US" sz="2000" dirty="0" smtClean="0"/>
              <a:t> ADT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smtClean="0"/>
              <a:t>High-level </a:t>
            </a:r>
            <a:r>
              <a:rPr lang="en-US" sz="2000" dirty="0"/>
              <a:t>understanding of Deque is needed for Python </a:t>
            </a:r>
            <a:r>
              <a:rPr lang="en-US" sz="2000" dirty="0" err="1"/>
              <a:t>deque</a:t>
            </a:r>
            <a:r>
              <a:rPr lang="en-US" sz="2000" dirty="0"/>
              <a:t> </a:t>
            </a:r>
            <a:r>
              <a:rPr lang="en-US" sz="2000" dirty="0" smtClean="0"/>
              <a:t>later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smtClean="0"/>
              <a:t>Some applications involving List/Stack/Queue/</a:t>
            </a:r>
            <a:r>
              <a:rPr lang="en-US" sz="2000" dirty="0" err="1" smtClean="0"/>
              <a:t>Deque</a:t>
            </a:r>
            <a:r>
              <a:rPr lang="en-US" sz="2000" smtClean="0"/>
              <a:t> ADTs</a:t>
            </a:r>
            <a:endParaRPr sz="2000" dirty="0"/>
          </a:p>
        </p:txBody>
      </p:sp>
      <p:pic>
        <p:nvPicPr>
          <p:cNvPr id="175" name="Google Shape;175;p11" descr="https://ivle.nus.edu.sg/images/flipp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PS2…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16</a:t>
            </a:r>
            <a:r>
              <a:rPr lang="en-US" sz="2400" dirty="0" smtClean="0"/>
              <a:t> submissions with red flags for PS2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1 dismissed (resubmit with “his other account”, remnant of PS1 case/early PS2 submitter, forgiven)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For 9 submissions, the degree of similarities inflated because these 9 of these submissions include sample test case 1 of charting progress as “test strings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” (a major fraction of the code thus become </a:t>
            </a:r>
            <a:r>
              <a:rPr lang="en-US" sz="2000" smtClean="0">
                <a:solidFill>
                  <a:srgbClr val="00B050"/>
                </a:solidFill>
                <a:sym typeface="Wingdings" panose="05000000000000000000" pitchFamily="2" charset="2"/>
              </a:rPr>
              <a:t>too similar with a few others)…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so these 9 cases are dismissed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For 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3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submissions, they try to print sample output 1 verbatim (that clashes with some other random people trying to do the same :O), also 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dismissed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1 indeed plagiarized (same person with PS1 case/early PS2 submitter, penalized one-off again, but only for PS1 and PS2)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2 plagiarize cases confirmed (exact same between each other and exact same with “many others” outside this class), different outcome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One did it early on last week and recode further afterwards,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this is classified as early PS2 submitter case, penalized one-off (last chance)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The second one did it last night (‘moment of weakness’)… PS2-8 no longer checked severe penalty…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</a:t>
            </a:r>
          </a:p>
        </p:txBody>
      </p:sp>
    </p:spTree>
    <p:extLst>
      <p:ext uri="{BB962C8B-B14F-4D97-AF65-F5344CB8AC3E}">
        <p14:creationId xmlns:p14="http://schemas.microsoft.com/office/powerpoint/2010/main" val="41097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real issue is this…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9 with just 100/200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more with 0/200 despite trying one or both tasks</a:t>
            </a:r>
          </a:p>
          <a:p>
            <a:r>
              <a:rPr lang="en-US" dirty="0" smtClean="0"/>
              <a:t>For those 14, TA will help figure out what is/are the bug(s)…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But… 11 with 0/200 without any attempt…</a:t>
            </a:r>
          </a:p>
          <a:p>
            <a:r>
              <a:rPr lang="en-US" dirty="0" smtClean="0"/>
              <a:t>Are you still in this course?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315" y="41275"/>
            <a:ext cx="1340685" cy="68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Admins – The Really True Class Size?</a:t>
            </a:r>
            <a:endParaRPr lang="en-US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IT5001 midterm (last month), PE (2.5 weeks ago), and final (1.5 weeks ago) have all been graded, and Prof Alan has shared with IT5003 team on who</a:t>
            </a:r>
            <a:br>
              <a:rPr lang="en-US" sz="2400" dirty="0" smtClean="0"/>
            </a:br>
            <a:r>
              <a:rPr lang="en-US" sz="2400" dirty="0" smtClean="0"/>
              <a:t>“did not pass IT5001 (yet)”</a:t>
            </a:r>
          </a:p>
          <a:p>
            <a:pPr lvl="1"/>
            <a:r>
              <a:rPr lang="en-US" sz="2000" dirty="0" smtClean="0"/>
              <a:t>There will be some form of remedial</a:t>
            </a:r>
          </a:p>
          <a:p>
            <a:pPr lvl="0"/>
            <a:r>
              <a:rPr lang="en-US" sz="2400" dirty="0" smtClean="0"/>
              <a:t>We are currently at 215 last week to </a:t>
            </a:r>
            <a:r>
              <a:rPr lang="en-US" sz="2400" dirty="0" smtClean="0">
                <a:solidFill>
                  <a:srgbClr val="FF0000"/>
                </a:solidFill>
              </a:rPr>
              <a:t>207</a:t>
            </a:r>
            <a:r>
              <a:rPr lang="en-US" sz="2400" dirty="0" smtClean="0"/>
              <a:t> students now (</a:t>
            </a:r>
            <a:r>
              <a:rPr lang="en-US" sz="2400" dirty="0" smtClean="0">
                <a:solidFill>
                  <a:srgbClr val="FF0000"/>
                </a:solidFill>
              </a:rPr>
              <a:t>-8</a:t>
            </a:r>
            <a:r>
              <a:rPr lang="en-US" sz="2400" dirty="0" smtClean="0"/>
              <a:t> from Week 02)</a:t>
            </a:r>
          </a:p>
          <a:p>
            <a:pPr lvl="1"/>
            <a:r>
              <a:rPr lang="en-US" sz="2000" dirty="0" smtClean="0"/>
              <a:t>These -8 have been emailed by Graduate office a few days ago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There are still a few more debatable [borderline] cases…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Verbally, I will step away from the mike…</a:t>
            </a:r>
          </a:p>
          <a:p>
            <a:r>
              <a:rPr lang="en-US" sz="2400" dirty="0" smtClean="0"/>
              <a:t>There can still be changes (to a lower number)</a:t>
            </a:r>
            <a:br>
              <a:rPr lang="en-US" sz="2400" dirty="0" smtClean="0"/>
            </a:br>
            <a:r>
              <a:rPr lang="en-US" sz="2400" dirty="0" smtClean="0"/>
              <a:t>Drop </a:t>
            </a:r>
            <a:r>
              <a:rPr lang="en-US" sz="2400" smtClean="0"/>
              <a:t>without penalty </a:t>
            </a:r>
            <a:r>
              <a:rPr lang="en-US" sz="2400" dirty="0" smtClean="0"/>
              <a:t>no later by Thu, 19 Oct 2023 </a:t>
            </a:r>
            <a:r>
              <a:rPr lang="en-US" sz="2400" smtClean="0"/>
              <a:t>tomorrow 6pm</a:t>
            </a:r>
            <a:br>
              <a:rPr lang="en-US" sz="2400" smtClean="0"/>
            </a:br>
            <a:r>
              <a:rPr lang="en-US" sz="2400" smtClean="0"/>
              <a:t>(</a:t>
            </a:r>
            <a:r>
              <a:rPr lang="en-US" sz="2400" dirty="0" smtClean="0"/>
              <a:t>before office closes)…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4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FAQ (for Wed of Week 04, 25 Oct)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how to train on </a:t>
            </a:r>
            <a:r>
              <a:rPr lang="en-US" dirty="0" err="1" smtClean="0"/>
              <a:t>VisuAlgo</a:t>
            </a:r>
            <a:r>
              <a:rPr lang="en-US" dirty="0" smtClean="0"/>
              <a:t> Online Quiz “Hard mode”</a:t>
            </a:r>
          </a:p>
          <a:p>
            <a:pPr lvl="1"/>
            <a:r>
              <a:rPr lang="en-US" dirty="0" smtClean="0"/>
              <a:t>See the recording for the required actions</a:t>
            </a:r>
            <a:endParaRPr lang="en-US" dirty="0"/>
          </a:p>
          <a:p>
            <a:pPr lvl="1"/>
            <a:endParaRPr lang="en-US" dirty="0"/>
          </a:p>
          <a:p>
            <a:pPr marL="571500" lvl="1" indent="0">
              <a:buNone/>
            </a:pPr>
            <a:r>
              <a:rPr lang="en-US" dirty="0" err="1">
                <a:hlinkClick r:id="rId2"/>
              </a:rPr>
              <a:t>VisuAlgo</a:t>
            </a:r>
            <a:r>
              <a:rPr lang="en-US" dirty="0">
                <a:hlinkClick r:id="rId2"/>
              </a:rPr>
              <a:t> Online Quiz 1</a:t>
            </a:r>
            <a:r>
              <a:rPr lang="en-US" dirty="0"/>
              <a:t> </a:t>
            </a:r>
            <a:r>
              <a:rPr lang="en-US" b="1" dirty="0"/>
              <a:t>(8.4%)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 2 topics of IT5003: sorting and list only,</a:t>
            </a:r>
            <a:br>
              <a:rPr lang="en-US" dirty="0"/>
            </a:br>
            <a:r>
              <a:rPr lang="en-US" dirty="0"/>
              <a:t>with a few new questions</a:t>
            </a:r>
            <a:br>
              <a:rPr lang="en-US" dirty="0"/>
            </a:br>
            <a:r>
              <a:rPr lang="en-US" dirty="0"/>
              <a:t>total 14 questions</a:t>
            </a:r>
            <a:br>
              <a:rPr lang="en-US" dirty="0"/>
            </a:br>
            <a:r>
              <a:rPr lang="en-US" dirty="0"/>
              <a:t>8.05-8.20pm, onsite</a:t>
            </a:r>
            <a:br>
              <a:rPr lang="en-US" dirty="0"/>
            </a:br>
            <a:r>
              <a:rPr lang="en-US" dirty="0"/>
              <a:t>Bring your own laptop</a:t>
            </a:r>
          </a:p>
        </p:txBody>
      </p:sp>
    </p:spTree>
    <p:extLst>
      <p:ext uri="{BB962C8B-B14F-4D97-AF65-F5344CB8AC3E}">
        <p14:creationId xmlns:p14="http://schemas.microsoft.com/office/powerpoint/2010/main" val="41553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List, review of List ADT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https://visualgo.net/en/list?slide=1</a:t>
            </a:r>
            <a:r>
              <a:rPr lang="en-US" dirty="0"/>
              <a:t> to 2-8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Basic List ADT stuffs: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What is an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ADT</a:t>
            </a:r>
            <a:r>
              <a:rPr lang="en-US" dirty="0"/>
              <a:t> actually? And for this lecture: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List ADT</a:t>
            </a:r>
            <a:r>
              <a:rPr lang="en-US" dirty="0"/>
              <a:t>?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Are there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other operations for List ADT</a:t>
            </a:r>
            <a:r>
              <a:rPr lang="en-US" dirty="0"/>
              <a:t>?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Do you understand how to use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Python list</a:t>
            </a:r>
            <a:r>
              <a:rPr lang="en-US" dirty="0"/>
              <a:t> for List ADT?</a:t>
            </a:r>
          </a:p>
          <a:p>
            <a:pPr lvl="1" indent="-457200">
              <a:buSzPts val="2400"/>
              <a:buFont typeface="Calibri"/>
              <a:buAutoNum type="arabicPeriod"/>
            </a:pPr>
            <a:r>
              <a:rPr lang="en-US" dirty="0"/>
              <a:t>What happens to List ADT implementation if we use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non-compact</a:t>
            </a:r>
            <a:r>
              <a:rPr lang="en-US" dirty="0"/>
              <a:t> array?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be explored at home by yourself: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What is the 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main issue</a:t>
            </a:r>
            <a:r>
              <a:rPr lang="en-US" dirty="0"/>
              <a:t> of compact array for List ADT implementation?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List, review of basic (Single/y) LL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https://visualgo.net/en/list?slide=3</a:t>
            </a:r>
            <a:r>
              <a:rPr lang="en-US" dirty="0"/>
              <a:t> to 3-22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Basic Single/y LL stuffs: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Review: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SLLDemo.py</a:t>
            </a:r>
            <a:r>
              <a:rPr lang="en-US" dirty="0"/>
              <a:t>, a basic SLL demo code in Python by stitching: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this</a:t>
            </a:r>
            <a:r>
              <a:rPr lang="en-US" dirty="0"/>
              <a:t> (Vertex class),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this</a:t>
            </a:r>
            <a:r>
              <a:rPr lang="en-US" dirty="0"/>
              <a:t> (insert at head),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this</a:t>
            </a:r>
            <a:r>
              <a:rPr lang="en-US" dirty="0"/>
              <a:t> (insert </a:t>
            </a:r>
            <a:r>
              <a:rPr lang="en-US" u="sng" dirty="0"/>
              <a:t>after</a:t>
            </a:r>
            <a:r>
              <a:rPr lang="en-US" dirty="0"/>
              <a:t> tail), 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this</a:t>
            </a:r>
            <a:r>
              <a:rPr lang="en-US" dirty="0"/>
              <a:t> (remove at head)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Demonstrating Python class (FYI only)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List ADT insert(</a:t>
            </a:r>
            <a:r>
              <a:rPr lang="en-US" dirty="0" err="1"/>
              <a:t>i</a:t>
            </a:r>
            <a:r>
              <a:rPr lang="en-US" dirty="0"/>
              <a:t>, v): Python list/array vs True Linked List: 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round 1</a:t>
            </a:r>
            <a:r>
              <a:rPr lang="en-US" dirty="0"/>
              <a:t>,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round 2</a:t>
            </a:r>
            <a:r>
              <a:rPr lang="en-US" dirty="0"/>
              <a:t>,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round 3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List ADT remove(</a:t>
            </a:r>
            <a:r>
              <a:rPr lang="en-US" dirty="0" err="1"/>
              <a:t>i</a:t>
            </a:r>
            <a:r>
              <a:rPr lang="en-US" dirty="0"/>
              <a:t>): Python list/array vs True Linked List: </a:t>
            </a:r>
            <a:r>
              <a:rPr lang="en-US" u="sng" dirty="0">
                <a:solidFill>
                  <a:schemeClr val="hlink"/>
                </a:solidFill>
                <a:hlinkClick r:id="rId10"/>
              </a:rPr>
              <a:t>round 1</a:t>
            </a:r>
            <a:r>
              <a:rPr lang="en-US" dirty="0"/>
              <a:t>, </a:t>
            </a:r>
            <a:r>
              <a:rPr lang="en-US" u="sng" dirty="0">
                <a:solidFill>
                  <a:schemeClr val="hlink"/>
                </a:solidFill>
                <a:hlinkClick r:id="rId11"/>
              </a:rPr>
              <a:t>round 2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That </a:t>
            </a:r>
            <a:r>
              <a:rPr lang="en-US" b="1" dirty="0"/>
              <a:t>SLL by itself</a:t>
            </a:r>
            <a:r>
              <a:rPr lang="en-US" dirty="0"/>
              <a:t> is basically ‘</a:t>
            </a:r>
            <a:r>
              <a:rPr lang="en-US" u="sng" dirty="0">
                <a:solidFill>
                  <a:schemeClr val="hlink"/>
                </a:solidFill>
                <a:hlinkClick r:id="rId12"/>
              </a:rPr>
              <a:t>not that useful</a:t>
            </a:r>
            <a:r>
              <a:rPr lang="en-US" dirty="0"/>
              <a:t>’ compared to Python list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be explored at home by yourself: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N/A, we </a:t>
            </a:r>
            <a:r>
              <a:rPr lang="en-US" dirty="0" err="1"/>
              <a:t>kinda</a:t>
            </a:r>
            <a:r>
              <a:rPr lang="en-US" dirty="0"/>
              <a:t> discussed most of 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Linked List, review of basic Stack</a:t>
            </a:r>
            <a:endParaRPr dirty="0"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https://visualgo.net/en/list?slide=4</a:t>
            </a:r>
            <a:r>
              <a:rPr lang="en-US" dirty="0"/>
              <a:t> to 4-7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Basic Stack stuffs: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Using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SLLDemo.py</a:t>
            </a:r>
            <a:r>
              <a:rPr lang="en-US" dirty="0"/>
              <a:t> as a stack </a:t>
            </a:r>
            <a:r>
              <a:rPr lang="en-US" sz="2000" dirty="0"/>
              <a:t>(push/peek/pop = </a:t>
            </a:r>
            <a:r>
              <a:rPr lang="en-US" sz="2000" dirty="0" err="1"/>
              <a:t>InsertAtHead</a:t>
            </a:r>
            <a:r>
              <a:rPr lang="en-US" sz="2000" dirty="0"/>
              <a:t>/</a:t>
            </a:r>
            <a:r>
              <a:rPr lang="en-US" sz="2000" dirty="0" err="1"/>
              <a:t>GetHead</a:t>
            </a:r>
            <a:r>
              <a:rPr lang="en-US" sz="2000" dirty="0"/>
              <a:t>/</a:t>
            </a:r>
            <a:r>
              <a:rPr lang="en-US" sz="2000" dirty="0" err="1"/>
              <a:t>DeleteHead</a:t>
            </a:r>
            <a:r>
              <a:rPr lang="en-US" sz="2000" dirty="0"/>
              <a:t>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Using Python list as a stack… :O (push/peek/pop = append/[-1]/pop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Queue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https://visualgo.net/en/list?slide=5</a:t>
            </a:r>
            <a:r>
              <a:rPr lang="en-SG" dirty="0"/>
              <a:t> to 5-6</a:t>
            </a:r>
          </a:p>
          <a:p>
            <a:r>
              <a:rPr lang="en-US" dirty="0"/>
              <a:t>Q&amp;A on Basic Queue ADT stuffs [extension from </a:t>
            </a:r>
            <a:r>
              <a:rPr lang="en-US" dirty="0" smtClean="0"/>
              <a:t>SLL]: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see the issue with Python list as Queue ADT (either side)?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“agree” that SLL is </a:t>
            </a:r>
            <a:r>
              <a:rPr lang="en-US" i="1" dirty="0"/>
              <a:t>one of the best</a:t>
            </a:r>
            <a:r>
              <a:rPr lang="en-US" dirty="0"/>
              <a:t> data structure to implement this basic Queue ADT?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Analyzing </a:t>
            </a:r>
            <a:r>
              <a:rPr lang="en-US" dirty="0" err="1"/>
              <a:t>InsertAfterTail</a:t>
            </a:r>
            <a:r>
              <a:rPr lang="en-US" dirty="0"/>
              <a:t> of </a:t>
            </a:r>
            <a:r>
              <a:rPr lang="en-US" dirty="0">
                <a:hlinkClick r:id="rId4"/>
              </a:rPr>
              <a:t>SLLDemo.py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efficient Python library for queue?</a:t>
            </a:r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Seems N/A </a:t>
            </a:r>
            <a:r>
              <a:rPr lang="en-US" dirty="0">
                <a:sym typeface="Wingdings" panose="05000000000000000000" pitchFamily="2" charset="2"/>
              </a:rPr>
              <a:t>, but consider a</a:t>
            </a:r>
            <a:r>
              <a:rPr lang="en-US" dirty="0"/>
              <a:t>pplication of Queue ADT?</a:t>
            </a:r>
          </a:p>
        </p:txBody>
      </p:sp>
    </p:spTree>
    <p:extLst>
      <p:ext uri="{BB962C8B-B14F-4D97-AF65-F5344CB8AC3E}">
        <p14:creationId xmlns:p14="http://schemas.microsoft.com/office/powerpoint/2010/main" val="197590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1394</Words>
  <Application>Microsoft Office PowerPoint</Application>
  <PresentationFormat>Widescreen</PresentationFormat>
  <Paragraphs>100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IT5003</vt:lpstr>
      <vt:lpstr>PS2…</vt:lpstr>
      <vt:lpstr>But the real issue is this…</vt:lpstr>
      <vt:lpstr>Admins – The Really True Class Size?</vt:lpstr>
      <vt:lpstr>Another FAQ (for Wed of Week 04, 25 Oct)</vt:lpstr>
      <vt:lpstr>Linked List, review of List ADT</vt:lpstr>
      <vt:lpstr>Linked List, review of basic (Single/y) LL</vt:lpstr>
      <vt:lpstr>Linked List, review of basic Stack</vt:lpstr>
      <vt:lpstr>Linked List, review of Queue ADT</vt:lpstr>
      <vt:lpstr>Next e-Lecture for our Flipped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Cloud Recording</dc:title>
  <dc:creator>Steven Halim</dc:creator>
  <cp:lastModifiedBy>Steven Halim</cp:lastModifiedBy>
  <cp:revision>65</cp:revision>
  <dcterms:created xsi:type="dcterms:W3CDTF">2017-08-18T07:05:45Z</dcterms:created>
  <dcterms:modified xsi:type="dcterms:W3CDTF">2023-10-19T00:39:19Z</dcterms:modified>
</cp:coreProperties>
</file>