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296" r:id="rId4"/>
    <p:sldId id="298" r:id="rId5"/>
    <p:sldId id="289" r:id="rId6"/>
    <p:sldId id="299" r:id="rId7"/>
    <p:sldId id="300" r:id="rId8"/>
    <p:sldId id="301" r:id="rId9"/>
    <p:sldId id="302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 varScale="1">
        <p:scale>
          <a:sx n="84" d="100"/>
          <a:sy n="84" d="100"/>
        </p:scale>
        <p:origin x="14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DLL has both forward and backward pointers, more memory per vertex, but then it allows fast deletion of tail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Standard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Good read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But actually, we can still implement Queue ADT using other things that is not SLL and also get O(1) enqueue/dequeue performance:</a:t>
            </a:r>
            <a:br>
              <a:rPr lang="en-SG" baseline="0" dirty="0"/>
            </a:br>
            <a:r>
              <a:rPr lang="en-SG" baseline="0" dirty="0"/>
              <a:t>a. using head + tail indices and/or with circular looping may </a:t>
            </a:r>
            <a:r>
              <a:rPr lang="en-SG" baseline="0" dirty="0" smtClean="0"/>
              <a:t>help, okay if max size of the queue is known, </a:t>
            </a:r>
            <a:r>
              <a:rPr lang="en-SG" baseline="0" dirty="0"/>
              <a:t>but has </a:t>
            </a:r>
            <a:r>
              <a:rPr lang="en-SG" baseline="0" dirty="0" smtClean="0"/>
              <a:t>overhead if </a:t>
            </a:r>
            <a:r>
              <a:rPr lang="en-SG" baseline="0" dirty="0"/>
              <a:t>the queue will grow/shrink dynamically – we need understanding of amortised analysis to understand that it is actually “not that bad”;</a:t>
            </a:r>
            <a:br>
              <a:rPr lang="en-SG" baseline="0" dirty="0"/>
            </a:br>
            <a:r>
              <a:rPr lang="en-SG" baseline="0" dirty="0"/>
              <a:t>b. the 2 Stacks idea – </a:t>
            </a:r>
            <a:r>
              <a:rPr lang="en-SG" baseline="0" dirty="0" smtClean="0"/>
              <a:t>review r3 recording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87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Yes, with help of a stack (initially empty)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 one pass, read the expression from left to right, O(n)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If we encounter an operand, we will push it to the stack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If we encounter an operator, we will pop the top two items of the stack, do the required operation, and then put the result back to the stack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Return the top (the only item) of the stack as the final answer</a:t>
            </a: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4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60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Linear pass, O(N), with help of a Last In First Out (LIFO) data structure: a stack</a:t>
            </a:r>
            <a:endParaRPr sz="1600"/>
          </a:p>
        </p:txBody>
      </p:sp>
      <p:sp>
        <p:nvSpPr>
          <p:cNvPr id="145" name="Google Shape;14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4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S2 AY2018/19 (reused in S1 AY2021/22)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To get even sum, we need to sum two even numbers or two odd numbers, we can ignore the actual numbers and just put 1 for odd numbers and 0 for even numbers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We can remove two adjacent 11 or 00, in any order actually (but slow if you do so, especially the requirement for ‘closing the gap’, remember than n is 100 000)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But the easiest order is to process from left to right with a stack, somewhat similar to Bracket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84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21/10/2023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go.net/en/heap?slide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0WG8I0ZvO-XyZdTQCQBEH0B9hbTTJKsSg3Jqdl72UH64BSFvnXvV1_TF-D7vrrIT.9Yg7zzPjJdfrHdv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training?diff=Medium&amp;n=3&amp;tl=5&amp;module=sorting,li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tevenha/it5003.html#lessonpl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9522787/time-complexity-of-random-access-in-deque-in-python" TargetMode="External"/><Relationship Id="rId4" Type="http://schemas.openxmlformats.org/officeDocument/2006/relationships/hyperlink" Target="https://stackoverflow.com/questions/6256983/how-are-deques-in-python-implemented-and-when-are-they-worse-than-lis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circuitmat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delimitersou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evenu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IT5003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3b</a:t>
            </a:r>
          </a:p>
          <a:p>
            <a:endParaRPr lang="en-US" dirty="0" smtClean="0"/>
          </a:p>
          <a:p>
            <a:r>
              <a:rPr lang="en-US" dirty="0" smtClean="0"/>
              <a:t>[Attendance taking first as usual for SSG-funded students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Do/clear PS3 – List problems if you haven’t done </a:t>
            </a:r>
            <a:r>
              <a:rPr lang="en-US" dirty="0" smtClean="0"/>
              <a:t>so</a:t>
            </a:r>
          </a:p>
          <a:p>
            <a:pPr lvl="1"/>
            <a:r>
              <a:rPr lang="en-US" dirty="0" smtClean="0"/>
              <a:t>PS3 A is “trivial” actually</a:t>
            </a:r>
            <a:endParaRPr lang="en-US" dirty="0"/>
          </a:p>
          <a:p>
            <a:r>
              <a:rPr lang="en-US" dirty="0"/>
              <a:t>By next Wednesday, you all should have started reading the next topic</a:t>
            </a:r>
          </a:p>
          <a:p>
            <a:pPr lvl="1"/>
            <a:r>
              <a:rPr lang="en-SG" dirty="0">
                <a:hlinkClick r:id="rId2"/>
              </a:rPr>
              <a:t>https://visualgo.net/en/heap?slide=1</a:t>
            </a:r>
            <a:r>
              <a:rPr lang="en-SG" dirty="0"/>
              <a:t> to at least slide 6</a:t>
            </a:r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Recitation r3 recording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Fri, 20 Oct 2023, 2-3.45pm</a:t>
            </a:r>
          </a:p>
          <a:p>
            <a:r>
              <a:rPr lang="en-US" sz="1400" dirty="0">
                <a:hlinkClick r:id="rId2" tooltip="https://nus-sg.zoom.us/rec/share/0WG8I0ZvO-XyZdTQCQBEH0B9hbTTJKsSg3Jqdl72UH64BSFvnXvV1_TF-D7vrrIT.9Yg7zzPjJdfrHdvW"/>
              </a:rPr>
              <a:t>https://nus-sg.zoom.us/rec/share/0WG8I0ZvO-XyZdTQCQBEH0B9hbTTJKsSg3Jqdl72UH64BSFvnXvV1_TF-D7vrrIT.9Yg7zzPjJdfrHdvW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Passcode</a:t>
            </a:r>
            <a:r>
              <a:rPr lang="en-US" sz="1400" dirty="0"/>
              <a:t>: </a:t>
            </a:r>
            <a:r>
              <a:rPr lang="en-US" sz="1400" dirty="0" smtClean="0"/>
              <a:t>P%S5#UwR</a:t>
            </a:r>
          </a:p>
          <a:p>
            <a:r>
              <a:rPr lang="en-US" dirty="0"/>
              <a:t>We discussed:</a:t>
            </a:r>
          </a:p>
          <a:p>
            <a:pPr lvl="1"/>
            <a:r>
              <a:rPr lang="en-US" dirty="0"/>
              <a:t>Almost all stuffs in past paper about </a:t>
            </a:r>
            <a:r>
              <a:rPr lang="en-US" dirty="0" smtClean="0"/>
              <a:t>list/stack/queue/</a:t>
            </a:r>
            <a:r>
              <a:rPr lang="en-US" dirty="0" err="1" smtClean="0"/>
              <a:t>deque</a:t>
            </a:r>
            <a:endParaRPr lang="en-US" dirty="0" smtClean="0"/>
          </a:p>
          <a:p>
            <a:pPr lvl="1"/>
            <a:r>
              <a:rPr lang="en-US" dirty="0" smtClean="0"/>
              <a:t>The optional way(s) to implement a queue instead of using Python </a:t>
            </a:r>
            <a:r>
              <a:rPr lang="en-US" dirty="0" err="1" smtClean="0"/>
              <a:t>deque</a:t>
            </a:r>
            <a:endParaRPr lang="en-US" dirty="0" smtClean="0"/>
          </a:p>
          <a:p>
            <a:pPr lvl="1"/>
            <a:r>
              <a:rPr lang="en-US" dirty="0" smtClean="0"/>
              <a:t>Solve Game of </a:t>
            </a:r>
            <a:r>
              <a:rPr lang="en-US" dirty="0" err="1" smtClean="0"/>
              <a:t>Throwns</a:t>
            </a:r>
            <a:r>
              <a:rPr lang="en-US" dirty="0" smtClean="0"/>
              <a:t> (/</a:t>
            </a:r>
            <a:r>
              <a:rPr lang="en-US" dirty="0" err="1" smtClean="0"/>
              <a:t>throwns</a:t>
            </a:r>
            <a:r>
              <a:rPr lang="en-US" dirty="0" smtClean="0"/>
              <a:t>), something involving Last In First Out (LIFO) behavior = Stack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Sorting + Basic LL, so </a:t>
            </a:r>
            <a:r>
              <a:rPr lang="en-US" dirty="0" smtClean="0"/>
              <a:t>far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sz="2400" dirty="0"/>
              <a:t>Let’s do this while waiting for the rest to come to this </a:t>
            </a:r>
            <a:r>
              <a:rPr lang="en-SG" sz="2400" dirty="0" smtClean="0"/>
              <a:t>e-Lecture </a:t>
            </a:r>
            <a:r>
              <a:rPr lang="en-SG" sz="2400" dirty="0" smtClean="0"/>
              <a:t>(9.00-9.10am</a:t>
            </a:r>
            <a:r>
              <a:rPr lang="en-SG" sz="2400" dirty="0" smtClean="0"/>
              <a:t>)</a:t>
            </a:r>
            <a:endParaRPr lang="en-SG" sz="2400" dirty="0"/>
          </a:p>
          <a:p>
            <a:r>
              <a:rPr lang="en-SG" sz="2400" dirty="0">
                <a:hlinkClick r:id="rId3"/>
              </a:rPr>
              <a:t>https://</a:t>
            </a:r>
            <a:r>
              <a:rPr lang="en-SG" sz="2400" dirty="0" smtClean="0">
                <a:hlinkClick r:id="rId3"/>
              </a:rPr>
              <a:t>visualgo.net/training?diff=Medium&amp;n=3&amp;tl=5&amp;module=sorting,list</a:t>
            </a:r>
            <a:endParaRPr lang="en-SG" sz="2400" dirty="0" smtClean="0"/>
          </a:p>
          <a:p>
            <a:pPr lvl="1"/>
            <a:r>
              <a:rPr lang="en-SG" sz="2000" dirty="0" smtClean="0"/>
              <a:t>You cannot do Hard setting like this (I can, student’s account </a:t>
            </a:r>
            <a:r>
              <a:rPr lang="en-SG" sz="2000" dirty="0" smtClean="0"/>
              <a:t>cannot do this)</a:t>
            </a:r>
            <a:endParaRPr lang="en-SG" sz="2000" dirty="0"/>
          </a:p>
          <a:p>
            <a:r>
              <a:rPr lang="en-US" sz="2400" dirty="0"/>
              <a:t>Please do this kind of review exercises every week (</a:t>
            </a:r>
            <a:r>
              <a:rPr lang="en-US" sz="2400" b="1" dirty="0"/>
              <a:t>formative</a:t>
            </a:r>
            <a:r>
              <a:rPr lang="en-US" sz="2400" dirty="0"/>
              <a:t> tests)</a:t>
            </a:r>
          </a:p>
          <a:p>
            <a:r>
              <a:rPr lang="en-US" sz="2400" dirty="0"/>
              <a:t>The individual links and expected timeline on when a topic should be</a:t>
            </a:r>
            <a:br>
              <a:rPr lang="en-US" sz="2400" dirty="0"/>
            </a:br>
            <a:r>
              <a:rPr lang="en-US" sz="2400" dirty="0"/>
              <a:t>doable for you can be found at: </a:t>
            </a:r>
            <a:r>
              <a:rPr lang="en-US" sz="2400" dirty="0">
                <a:hlinkClick r:id="rId4"/>
              </a:rPr>
              <a:t>https://www.comp.nus.edu.sg/~stevenha/it5003.html#lessonplan</a:t>
            </a:r>
            <a:endParaRPr lang="en-US" sz="2400" dirty="0"/>
          </a:p>
          <a:p>
            <a:r>
              <a:rPr lang="en-US" sz="2400" dirty="0"/>
              <a:t>We will do </a:t>
            </a:r>
            <a:r>
              <a:rPr lang="en-US" sz="2400" b="1" dirty="0" smtClean="0"/>
              <a:t>THREE</a:t>
            </a:r>
            <a:r>
              <a:rPr lang="en-US" sz="2400" dirty="0" smtClean="0"/>
              <a:t> graded </a:t>
            </a:r>
            <a:r>
              <a:rPr lang="en-US" sz="2400" dirty="0" err="1"/>
              <a:t>VisuAlgo</a:t>
            </a:r>
            <a:r>
              <a:rPr lang="en-US" sz="2400" dirty="0"/>
              <a:t> Online </a:t>
            </a:r>
            <a:r>
              <a:rPr lang="en-US" sz="2400" dirty="0" smtClean="0"/>
              <a:t>Quizzes </a:t>
            </a:r>
            <a:r>
              <a:rPr lang="en-US" sz="2400" dirty="0"/>
              <a:t>on Week </a:t>
            </a:r>
            <a:r>
              <a:rPr lang="en-US" sz="2400" dirty="0" smtClean="0"/>
              <a:t>04 (Wed), 06 (Wed), </a:t>
            </a:r>
            <a:r>
              <a:rPr lang="en-US" sz="2400" dirty="0"/>
              <a:t>and </a:t>
            </a:r>
            <a:r>
              <a:rPr lang="en-US" sz="2400" dirty="0" smtClean="0"/>
              <a:t>08 (Sat) </a:t>
            </a:r>
            <a:r>
              <a:rPr lang="en-US" sz="2400" dirty="0"/>
              <a:t>(</a:t>
            </a:r>
            <a:r>
              <a:rPr lang="en-US" sz="2400" b="1" dirty="0"/>
              <a:t>summative</a:t>
            </a:r>
            <a:r>
              <a:rPr lang="en-US" sz="2400" dirty="0"/>
              <a:t> test, using the same system, but on ‘test mode’ with </a:t>
            </a:r>
            <a:r>
              <a:rPr lang="en-US" sz="2400" b="1" dirty="0"/>
              <a:t>a few new </a:t>
            </a:r>
            <a:r>
              <a:rPr lang="en-US" sz="2400" b="1" dirty="0" smtClean="0"/>
              <a:t>questions </a:t>
            </a:r>
            <a:r>
              <a:rPr lang="en-US" sz="2400" dirty="0" smtClean="0"/>
              <a:t>that you cannot really prepare for)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9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</a:t>
            </a:r>
            <a:r>
              <a:rPr lang="en-US" dirty="0" err="1"/>
              <a:t>Deque</a:t>
            </a:r>
            <a:r>
              <a:rPr lang="en-US" dirty="0"/>
              <a:t>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https://visualgo.net/en/list?slide=6</a:t>
            </a:r>
            <a:r>
              <a:rPr lang="en-SG" dirty="0"/>
              <a:t> to 7-1</a:t>
            </a:r>
          </a:p>
          <a:p>
            <a:r>
              <a:rPr lang="en-US" dirty="0"/>
              <a:t>Q&amp;A on Doubly Linked List and Basic </a:t>
            </a:r>
            <a:r>
              <a:rPr lang="en-US" dirty="0" err="1"/>
              <a:t>Deque</a:t>
            </a:r>
            <a:r>
              <a:rPr lang="en-US" dirty="0"/>
              <a:t> ADT stuff: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quick highlights of what changes between Singly Linked List (SLL) and Doubly Linked List (DLL)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quick highlight on </a:t>
            </a:r>
            <a:r>
              <a:rPr lang="en-US" dirty="0" err="1"/>
              <a:t>Deque</a:t>
            </a:r>
            <a:r>
              <a:rPr lang="en-US" dirty="0"/>
              <a:t> ADT (that restricts DLL operations to only its both endpoints)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Python library again: </a:t>
            </a:r>
            <a:r>
              <a:rPr lang="en-US" dirty="0" err="1"/>
              <a:t>deque</a:t>
            </a:r>
            <a:r>
              <a:rPr lang="en-US" dirty="0"/>
              <a:t> (quick demonstration)</a:t>
            </a:r>
          </a:p>
          <a:p>
            <a:pPr lvl="2"/>
            <a:r>
              <a:rPr lang="en-US" dirty="0"/>
              <a:t>Good read</a:t>
            </a:r>
            <a:r>
              <a:rPr lang="en-US" dirty="0" smtClean="0"/>
              <a:t>:</a:t>
            </a:r>
          </a:p>
          <a:p>
            <a:pPr lvl="3"/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stackoverflow.com/questions/6256983/how-are-deques-in-python-implemented-and-when-are-they-worse-than-lists</a:t>
            </a:r>
            <a:r>
              <a:rPr lang="en-US" sz="1200" dirty="0"/>
              <a:t> </a:t>
            </a:r>
            <a:r>
              <a:rPr lang="en-US" sz="1200" dirty="0" smtClean="0"/>
              <a:t>and</a:t>
            </a:r>
          </a:p>
          <a:p>
            <a:pPr lvl="3"/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stackoverflow.com/questions/39522787/time-complexity-of-random-access-in-deque-in-python</a:t>
            </a:r>
            <a:endParaRPr lang="en-US" sz="1200" dirty="0"/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Queue ADT </a:t>
            </a:r>
            <a:r>
              <a:rPr lang="en-US" dirty="0" err="1"/>
              <a:t>enqueue+dequeue</a:t>
            </a:r>
            <a:r>
              <a:rPr lang="en-US" dirty="0"/>
              <a:t> operations can still be implemented in all O(1) using just the basic Python list… </a:t>
            </a:r>
            <a:r>
              <a:rPr lang="en-US" dirty="0" smtClean="0"/>
              <a:t>[review r3 recording…]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0410" cy="5032375"/>
          </a:xfrm>
        </p:spPr>
        <p:txBody>
          <a:bodyPr>
            <a:normAutofit/>
          </a:bodyPr>
          <a:lstStyle/>
          <a:p>
            <a:r>
              <a:rPr lang="en-US" dirty="0"/>
              <a:t>Just stack applications for now</a:t>
            </a:r>
          </a:p>
          <a:p>
            <a:r>
              <a:rPr lang="en-US" dirty="0"/>
              <a:t>For queue </a:t>
            </a:r>
            <a:r>
              <a:rPr lang="en-US" dirty="0">
                <a:sym typeface="Wingdings" panose="05000000000000000000" pitchFamily="2" charset="2"/>
              </a:rPr>
              <a:t> we will use it inside BFS (graph traversal) later</a:t>
            </a:r>
          </a:p>
          <a:p>
            <a:r>
              <a:rPr lang="en-US" dirty="0">
                <a:sym typeface="Wingdings" panose="05000000000000000000" pitchFamily="2" charset="2"/>
              </a:rPr>
              <a:t>For DLL  you will be “forced” to use it in PS3B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Actually the ‘three-pointers’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Postfix Calculator</a:t>
            </a:r>
            <a:endParaRPr dirty="0"/>
          </a:p>
        </p:txBody>
      </p:sp>
      <p:graphicFrame>
        <p:nvGraphicFramePr>
          <p:cNvPr id="129" name="Google Shape;129;p7"/>
          <p:cNvGraphicFramePr/>
          <p:nvPr/>
        </p:nvGraphicFramePr>
        <p:xfrm>
          <a:off x="893137" y="1850152"/>
          <a:ext cx="10232025" cy="19812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1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Infix</a:t>
                      </a:r>
                      <a:br>
                        <a:rPr lang="en-US" sz="2800" u="none" strike="noStrike" cap="none"/>
                      </a:br>
                      <a:r>
                        <a:rPr lang="en-US" sz="2800" u="none" strike="noStrike" cap="none"/>
                        <a:t>(Our Default)</a:t>
                      </a:r>
                      <a:endParaRPr sz="28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Postfix</a:t>
                      </a:r>
                      <a:br>
                        <a:rPr lang="en-US" sz="2800" u="none" strike="noStrike" cap="none"/>
                      </a:br>
                      <a:r>
                        <a:rPr lang="en-US" sz="2800" u="none" strike="noStrike" cap="none"/>
                        <a:t>(Reverse Polish)</a:t>
                      </a:r>
                      <a:endParaRPr sz="28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Result</a:t>
                      </a:r>
                      <a:endParaRPr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2 + 6 * 3</a:t>
                      </a:r>
                      <a:endParaRPr sz="2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 6 3 * +</a:t>
                      </a:r>
                      <a:endParaRPr sz="2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20</a:t>
                      </a:r>
                      <a:endParaRPr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( 2 + 6 ) * 3</a:t>
                      </a:r>
                      <a:endParaRPr sz="2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 6 + 3 *</a:t>
                      </a:r>
                      <a:endParaRPr sz="2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24</a:t>
                      </a:r>
                      <a:endParaRPr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7"/>
          <p:cNvSpPr txBox="1"/>
          <p:nvPr/>
        </p:nvSpPr>
        <p:spPr>
          <a:xfrm>
            <a:off x="2447594" y="4297223"/>
            <a:ext cx="7680853" cy="5678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144000" rIns="91425" bIns="144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evaluate a Postfix expression in O(N)?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5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Evaluate: 2 6 3 * +</a:t>
            </a:r>
            <a:endParaRPr dirty="0"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838200" y="1825625"/>
          <a:ext cx="10515625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First: push(2)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Second: push(6)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Third: push(3)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Fourth: Process 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Fifth: Process +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" name="Google Shape;137;p8"/>
          <p:cNvSpPr/>
          <p:nvPr/>
        </p:nvSpPr>
        <p:spPr>
          <a:xfrm>
            <a:off x="2971800" y="1569720"/>
            <a:ext cx="8534400" cy="2042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4788408" y="1648968"/>
            <a:ext cx="7060692" cy="2042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7001256" y="1722120"/>
            <a:ext cx="5089144" cy="2042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9232392" y="1667256"/>
            <a:ext cx="2858008" cy="2042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2341245" y="5703570"/>
            <a:ext cx="7509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Kattis </a:t>
            </a:r>
            <a:r>
              <a:rPr lang="en-US" sz="1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circuitmath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like this, but on AND/OR/NOT Boolean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3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[SKIPPED] Bracket Matching 1, </a:t>
            </a:r>
            <a:r>
              <a:rPr lang="en-US" sz="3600" dirty="0" err="1"/>
              <a:t>Kattis</a:t>
            </a:r>
            <a:r>
              <a:rPr lang="en-US" sz="3600" dirty="0"/>
              <a:t> – </a:t>
            </a:r>
            <a:r>
              <a:rPr lang="en-US" sz="3600" u="sng" dirty="0" err="1">
                <a:solidFill>
                  <a:schemeClr val="hlink"/>
                </a:solidFill>
                <a:hlinkClick r:id="rId3"/>
              </a:rPr>
              <a:t>delimitersoup</a:t>
            </a:r>
            <a:endParaRPr sz="3600" dirty="0"/>
          </a:p>
        </p:txBody>
      </p:sp>
      <p:graphicFrame>
        <p:nvGraphicFramePr>
          <p:cNvPr id="148" name="Google Shape;148;p9"/>
          <p:cNvGraphicFramePr/>
          <p:nvPr>
            <p:extLst>
              <p:ext uri="{D42A27DB-BD31-4B8C-83A1-F6EECF244321}">
                <p14:modId xmlns:p14="http://schemas.microsoft.com/office/powerpoint/2010/main" val="1620322739"/>
              </p:ext>
            </p:extLst>
          </p:nvPr>
        </p:nvGraphicFramePr>
        <p:xfrm>
          <a:off x="685800" y="1690688"/>
          <a:ext cx="10668000" cy="4175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Expression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Stack (bottom to top)</a:t>
                      </a:r>
                      <a:endParaRPr sz="2000" dirty="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Remarks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[[]] () ) [] {{}} {</a:t>
                      </a:r>
                      <a:endParaRPr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Initial, Sample Input 5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/>
                        <a:t>[]] ()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[</a:t>
                      </a: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Push [ to stack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2000"/>
                        <a:t>]] ()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[</a:t>
                      </a: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Push another [ to stack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[[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sz="2000"/>
                        <a:t>] ()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Match with top [, pop it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[[]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sz="2000"/>
                        <a:t> ()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Match with top [, pop it again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[[]]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000"/>
                        <a:t>)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(</a:t>
                      </a:r>
                      <a:endParaRPr sz="2000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Skip space, Push ( to stack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[[]]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2000"/>
                        <a:t> )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Match with top (, pop it</a:t>
                      </a:r>
                      <a:endParaRPr sz="20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[[]]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2000"/>
                        <a:t> [] {{}} {</a:t>
                      </a:r>
                      <a:endParaRPr sz="20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dirty="0"/>
                        <a:t>Skip space, then found a mismatch, report error at this 8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character, cannot match )</a:t>
                      </a:r>
                      <a:endParaRPr sz="20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9" name="Google Shape;149;p9"/>
          <p:cNvSpPr/>
          <p:nvPr/>
        </p:nvSpPr>
        <p:spPr>
          <a:xfrm>
            <a:off x="676075" y="2453644"/>
            <a:ext cx="11032164" cy="3585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676075" y="3310577"/>
            <a:ext cx="11032164" cy="3318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579918" y="3725797"/>
            <a:ext cx="11032164" cy="2848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2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4000" dirty="0"/>
              <a:t>[SKIPPED] Bracket Matching 2, </a:t>
            </a:r>
            <a:r>
              <a:rPr lang="en-US" sz="4000" dirty="0" err="1"/>
              <a:t>Kattis</a:t>
            </a:r>
            <a:r>
              <a:rPr lang="en-US" sz="4000" dirty="0"/>
              <a:t> – </a:t>
            </a:r>
            <a:r>
              <a:rPr lang="en-US" sz="4000" u="sng" dirty="0" err="1">
                <a:solidFill>
                  <a:schemeClr val="hlink"/>
                </a:solidFill>
                <a:hlinkClick r:id="rId3"/>
              </a:rPr>
              <a:t>evenup</a:t>
            </a:r>
            <a:endParaRPr sz="4000" dirty="0"/>
          </a:p>
        </p:txBody>
      </p:sp>
      <p:graphicFrame>
        <p:nvGraphicFramePr>
          <p:cNvPr id="158" name="Google Shape;158;p10"/>
          <p:cNvGraphicFramePr/>
          <p:nvPr/>
        </p:nvGraphicFramePr>
        <p:xfrm>
          <a:off x="880872" y="2001453"/>
          <a:ext cx="105157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10"/>
          <p:cNvGraphicFramePr/>
          <p:nvPr/>
        </p:nvGraphicFramePr>
        <p:xfrm>
          <a:off x="880872" y="3068339"/>
          <a:ext cx="105157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10"/>
          <p:cNvSpPr/>
          <p:nvPr/>
        </p:nvSpPr>
        <p:spPr>
          <a:xfrm>
            <a:off x="10387584" y="1353312"/>
            <a:ext cx="1298448" cy="2103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028699" y="3427653"/>
            <a:ext cx="1034143" cy="29391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869870" y="3439179"/>
            <a:ext cx="1034143" cy="29391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711041" y="3421139"/>
            <a:ext cx="1034143" cy="29391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5942182" y="3427653"/>
            <a:ext cx="4693161" cy="42210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880872" y="1646462"/>
            <a:ext cx="1611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880872" y="2722787"/>
            <a:ext cx="7544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1/0 for odd/even, respectively; even+even or odd+odd produces an even 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8635416" y="3434752"/>
            <a:ext cx="1034143" cy="29391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2476778" y="4515414"/>
            <a:ext cx="72384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like bracket matching, but instead of matching ‘(‘ with ‘)’,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match odd with odd (or even with even)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using stack whenever you need LIFO (Last-In First-Out) behaviour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67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1034</Words>
  <Application>Microsoft Office PowerPoint</Application>
  <PresentationFormat>Widescreen</PresentationFormat>
  <Paragraphs>142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IT5003</vt:lpstr>
      <vt:lpstr>Recitation r3 recording</vt:lpstr>
      <vt:lpstr>Review of Sorting + Basic LL, so far</vt:lpstr>
      <vt:lpstr>Linked List, review of Deque ADT</vt:lpstr>
      <vt:lpstr>Some Applications</vt:lpstr>
      <vt:lpstr>Postfix Calculator</vt:lpstr>
      <vt:lpstr>Evaluate: 2 6 3 * +</vt:lpstr>
      <vt:lpstr>[SKIPPED] Bracket Matching 1, Kattis – delimitersoup</vt:lpstr>
      <vt:lpstr>[SKIPPED] Bracket Matching 2, Kattis – evenup</vt:lpstr>
      <vt:lpstr>Flipped Classroom Continued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266</cp:revision>
  <dcterms:created xsi:type="dcterms:W3CDTF">2017-08-18T07:05:45Z</dcterms:created>
  <dcterms:modified xsi:type="dcterms:W3CDTF">2023-10-21T05:10:26Z</dcterms:modified>
</cp:coreProperties>
</file>