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i299rA/I55tY4dBOl9NemxtRY1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30" autoAdjust="0"/>
  </p:normalViewPr>
  <p:slideViewPr>
    <p:cSldViewPr snapToGrid="0">
      <p:cViewPr varScale="1">
        <p:scale>
          <a:sx n="84" d="100"/>
          <a:sy n="84" d="100"/>
        </p:scale>
        <p:origin x="15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338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Only applicable for live class, the Avianca Flight 52 or LaMia Flight 2933 (Chapecoense football club tragedy)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Either the enqueue or the dequeue is “slow”, in O(N)</a:t>
            </a:r>
            <a:endParaRPr/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Optional: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N/A</a:t>
            </a:r>
            <a:endParaRPr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Quick review of Complete Binary Tree and Binary Max Heap property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Quick review of O(log N) Insert and O(log n) ExtractMax that will be used for PriorityQueue operations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Concentrate on the details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For numbers (integers or floating points), simply insert the negation of the original numbers. This way, min becomes max and max becomes min. This technique does not work for non-numbers.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That we don’t have to do that manual Binary Heap everytime… just use Python’s heapq</a:t>
            </a:r>
            <a:endParaRPr/>
          </a:p>
        </p:txBody>
      </p:sp>
      <p:sp>
        <p:nvSpPr>
          <p:cNvPr id="106" name="Google Shape;10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O(n log n) version is simpler but just slightly slower. For O(n) analysis, just use </a:t>
            </a:r>
            <a:r>
              <a:rPr lang="en-US" dirty="0" err="1"/>
              <a:t>WolframAlpha</a:t>
            </a:r>
            <a:r>
              <a:rPr lang="en-US" dirty="0"/>
              <a:t> to help you understand some hard mathematics formula… it is not specifically tested in IT5003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Live discussion; Merge Sort discussed earlier is probably still m(</a:t>
            </a:r>
            <a:r>
              <a:rPr lang="en-US" dirty="0" err="1"/>
              <a:t>uch</a:t>
            </a:r>
            <a:r>
              <a:rPr lang="en-US" dirty="0"/>
              <a:t>) faster than Heap Sort (that jumps around, thereby making it difficult for your computer to utilize cache locality speedup),</a:t>
            </a:r>
            <a:br>
              <a:rPr lang="en-US" dirty="0"/>
            </a:br>
            <a:r>
              <a:rPr lang="en-US" dirty="0"/>
              <a:t>PS: Heap Sort is likely the implementation choice for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partial_sort</a:t>
            </a:r>
            <a:r>
              <a:rPr lang="en-US" dirty="0"/>
              <a:t> in C++ STL &lt;algorithm&gt;, no default </a:t>
            </a:r>
            <a:r>
              <a:rPr lang="en-US" dirty="0" smtClean="0"/>
              <a:t>equivalent code in Java/Python </a:t>
            </a:r>
            <a:r>
              <a:rPr lang="en-US" dirty="0"/>
              <a:t>but can be simulated easily with </a:t>
            </a:r>
            <a:r>
              <a:rPr lang="en-US" dirty="0" err="1"/>
              <a:t>heapify</a:t>
            </a:r>
            <a:r>
              <a:rPr lang="en-US" dirty="0"/>
              <a:t> and k </a:t>
            </a:r>
            <a:r>
              <a:rPr lang="en-US" dirty="0" err="1"/>
              <a:t>heappop</a:t>
            </a:r>
            <a:r>
              <a:rPr lang="en-US" dirty="0"/>
              <a:t>(s)</a:t>
            </a:r>
            <a:endParaRPr dirty="0"/>
          </a:p>
        </p:txBody>
      </p:sp>
      <p:sp>
        <p:nvSpPr>
          <p:cNvPr id="113" name="Google Shape;11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0" name="Google Shape;12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heap?slide=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isualgo.net/en/heap?slide=1-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heap?slide=2" TargetMode="External"/><Relationship Id="rId7" Type="http://schemas.openxmlformats.org/officeDocument/2006/relationships/hyperlink" Target="https://docs.python.org/3/library/heapq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omp.nus.edu.sg/~stevenha/cs2040c/demos/BinaryHeapDemo.java" TargetMode="External"/><Relationship Id="rId5" Type="http://schemas.openxmlformats.org/officeDocument/2006/relationships/hyperlink" Target="https://www.comp.nus.edu.sg/~stevenha/cs2040c/demos/BinaryHeapDemo.py" TargetMode="External"/><Relationship Id="rId4" Type="http://schemas.openxmlformats.org/officeDocument/2006/relationships/hyperlink" Target="https://www.comp.nus.edu.sg/~stevenha/cs2040c/demos/BinaryHeapDemo.c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heap?slide=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sualgo.net/en/heap?slide=8" TargetMode="External"/><Relationship Id="rId5" Type="http://schemas.openxmlformats.org/officeDocument/2006/relationships/hyperlink" Target="https://visualgo.net/en/heap?slide=7-2" TargetMode="External"/><Relationship Id="rId4" Type="http://schemas.openxmlformats.org/officeDocument/2006/relationships/hyperlink" Target="https://visualgo.net/en/heap?slide=7-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etapps.nus.edu.sg/ctr/Sess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isualgo.net/tes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list?slide=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IT5003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Session 4a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indent="0">
              <a:spcBef>
                <a:spcPts val="0"/>
              </a:spcBef>
            </a:pPr>
            <a:r>
              <a:rPr lang="en-US" sz="1800" dirty="0" smtClean="0"/>
              <a:t>Attendance taking for </a:t>
            </a:r>
            <a:r>
              <a:rPr lang="en-US" sz="1800" strike="sngStrike" dirty="0" smtClean="0"/>
              <a:t>SSG-funded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ALL</a:t>
            </a:r>
            <a:r>
              <a:rPr lang="en-US" sz="1800" dirty="0" smtClean="0"/>
              <a:t> students again [see QR code]</a:t>
            </a:r>
          </a:p>
          <a:p>
            <a:pPr marL="0" indent="0">
              <a:spcBef>
                <a:spcPts val="0"/>
              </a:spcBef>
            </a:pPr>
            <a:r>
              <a:rPr lang="en-US" sz="1800" dirty="0" smtClean="0"/>
              <a:t>I need to ascertain that you are onsite before I can give your VA OQ 1 scores later </a:t>
            </a:r>
            <a:r>
              <a:rPr lang="en-US" sz="1800" smtClean="0"/>
              <a:t>(</a:t>
            </a:r>
            <a:r>
              <a:rPr lang="en-US" sz="1800" smtClean="0"/>
              <a:t>8.05-8.21pm</a:t>
            </a:r>
            <a:r>
              <a:rPr lang="en-US" sz="1800" dirty="0" smtClean="0"/>
              <a:t>)</a:t>
            </a:r>
          </a:p>
          <a:p>
            <a:pPr marL="0" indent="0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Admins – The Really True Class Size?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199" y="1825624"/>
            <a:ext cx="10920985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are </a:t>
            </a:r>
            <a:r>
              <a:rPr lang="en-US" dirty="0" smtClean="0"/>
              <a:t>now </a:t>
            </a:r>
            <a:r>
              <a:rPr lang="en-US" dirty="0"/>
              <a:t>at </a:t>
            </a:r>
            <a:r>
              <a:rPr lang="en-US" dirty="0" smtClean="0">
                <a:solidFill>
                  <a:srgbClr val="FF0000"/>
                </a:solidFill>
              </a:rPr>
              <a:t>203</a:t>
            </a:r>
            <a:r>
              <a:rPr lang="en-US" dirty="0" smtClean="0"/>
              <a:t> </a:t>
            </a:r>
            <a:r>
              <a:rPr lang="en-US" dirty="0"/>
              <a:t>students (according to the Canvas class roster</a:t>
            </a:r>
            <a:r>
              <a:rPr lang="en-US" dirty="0" smtClean="0"/>
              <a:t>)</a:t>
            </a:r>
          </a:p>
          <a:p>
            <a:pPr marL="685800" lvl="1" indent="-228600">
              <a:buSzPts val="2800"/>
            </a:pPr>
            <a:r>
              <a:rPr lang="en-US" dirty="0"/>
              <a:t>Drop another </a:t>
            </a:r>
            <a:r>
              <a:rPr lang="en-US" dirty="0">
                <a:solidFill>
                  <a:srgbClr val="FF0000"/>
                </a:solidFill>
              </a:rPr>
              <a:t>-4</a:t>
            </a:r>
            <a:r>
              <a:rPr lang="en-US" dirty="0"/>
              <a:t> from </a:t>
            </a:r>
            <a:r>
              <a:rPr lang="en-US" dirty="0">
                <a:solidFill>
                  <a:srgbClr val="FF0000"/>
                </a:solidFill>
              </a:rPr>
              <a:t>207</a:t>
            </a:r>
            <a:r>
              <a:rPr lang="en-US" dirty="0"/>
              <a:t> last week.</a:t>
            </a:r>
            <a:endParaRPr dirty="0"/>
          </a:p>
          <a:p>
            <a:pPr marL="228600" indent="-228600">
              <a:buSzPts val="2800"/>
            </a:pPr>
            <a:r>
              <a:rPr lang="en-US" dirty="0" smtClean="0"/>
              <a:t>Is this the final number?</a:t>
            </a:r>
          </a:p>
          <a:p>
            <a:pPr marL="685800" lvl="1" indent="-228600">
              <a:buSzPts val="2800"/>
            </a:pPr>
            <a:r>
              <a:rPr lang="en-US" dirty="0" smtClean="0"/>
              <a:t>Likely not… Maybe </a:t>
            </a:r>
            <a:r>
              <a:rPr lang="en-US" dirty="0" smtClean="0">
                <a:solidFill>
                  <a:srgbClr val="FF0000"/>
                </a:solidFill>
              </a:rPr>
              <a:t>202 (an urgent email last night)</a:t>
            </a:r>
            <a:r>
              <a:rPr lang="en-US" dirty="0" smtClean="0"/>
              <a:t>?</a:t>
            </a:r>
          </a:p>
          <a:p>
            <a:pPr marL="685800" lvl="1" indent="-228600">
              <a:buSzPts val="2800"/>
            </a:pPr>
            <a:r>
              <a:rPr lang="en-US" dirty="0" smtClean="0"/>
              <a:t>Time window for drop without penalty is already ‘closed’*…</a:t>
            </a:r>
          </a:p>
          <a:p>
            <a:pPr marL="685800" lvl="1" indent="-228600">
              <a:buSzPts val="2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0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Binary Heap, review of Priority Queue ADT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https://visualgo.net/en/heap?slide=1</a:t>
            </a:r>
            <a:r>
              <a:rPr lang="en-US"/>
              <a:t> to 1-10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Q&amp;A on Basic PQ ADT stuffs (a bit faster this time):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PQ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in-class live demo</a:t>
            </a:r>
            <a:r>
              <a:rPr lang="en-US" u="sng">
                <a:solidFill>
                  <a:schemeClr val="hlink"/>
                </a:solidFill>
              </a:rPr>
              <a:t> (much faster this time)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Do you understand why the other two data structures that we have learned so far: C++ array/vector, </a:t>
            </a:r>
            <a:r>
              <a:rPr lang="en-US" u="sng"/>
              <a:t>Python list</a:t>
            </a:r>
            <a:r>
              <a:rPr lang="en-US"/>
              <a:t>, or Java array/ArrayList/Vector and Linked List (whatever variants, Singly, Doubly, sorted or not) are </a:t>
            </a:r>
            <a:r>
              <a:rPr lang="en-US" b="1"/>
              <a:t>not</a:t>
            </a:r>
            <a:r>
              <a:rPr lang="en-US"/>
              <a:t> good to be used for </a:t>
            </a:r>
            <a:r>
              <a:rPr lang="en-US" b="1"/>
              <a:t>efficient PQ</a:t>
            </a:r>
            <a:r>
              <a:rPr lang="en-US"/>
              <a:t> implementation?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be explored at home by yourself: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N/A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Binary Heap, review of Binary Heap basic</a:t>
            </a: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76325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https://visualgo.net/en/heap?slide=2</a:t>
            </a:r>
            <a:r>
              <a:rPr lang="en-US" dirty="0"/>
              <a:t> to 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Q&amp;A on Basic Binary Heap structure + Implementations: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Discussion of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Complete Binary Tree and Binary Max Heap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Bye </a:t>
            </a:r>
            <a:r>
              <a:rPr lang="en-US" dirty="0" err="1"/>
              <a:t>bye</a:t>
            </a:r>
            <a:r>
              <a:rPr lang="en-US" dirty="0"/>
              <a:t> “linear world” of list/array/vector and linked list (whatever variants)</a:t>
            </a:r>
            <a:endParaRPr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Or “not”, as we still use compact array (list) to internally implement Binary Heap :O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The O(log N) Insert(v) and O(log N) </a:t>
            </a:r>
            <a:r>
              <a:rPr lang="en-US" dirty="0" err="1"/>
              <a:t>ExtractMax</a:t>
            </a:r>
            <a:r>
              <a:rPr lang="en-US" dirty="0"/>
              <a:t>()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Calibri"/>
              <a:buAutoNum type="arabicPeriod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BinaryHeapDemo.cpp</a:t>
            </a:r>
            <a:r>
              <a:rPr lang="en-US" dirty="0"/>
              <a:t> | </a:t>
            </a:r>
            <a:r>
              <a:rPr lang="en-US" u="sng" dirty="0" err="1">
                <a:solidFill>
                  <a:schemeClr val="hlink"/>
                </a:solidFill>
                <a:hlinkClick r:id="rId5"/>
              </a:rPr>
              <a:t>py</a:t>
            </a:r>
            <a:r>
              <a:rPr lang="en-US" dirty="0"/>
              <a:t> | </a:t>
            </a:r>
            <a:r>
              <a:rPr lang="en-US" u="sng" dirty="0">
                <a:solidFill>
                  <a:schemeClr val="hlink"/>
                </a:solidFill>
                <a:hlinkClick r:id="rId6"/>
              </a:rPr>
              <a:t>java</a:t>
            </a:r>
            <a:r>
              <a:rPr lang="en-US" dirty="0"/>
              <a:t> demonstration (another OOP example)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Calibri"/>
              <a:buAutoNum type="arabicPeriod"/>
            </a:pPr>
            <a:r>
              <a:rPr lang="en-US" dirty="0"/>
              <a:t>Max-Min PQ easy conversion ☺ (only for numbers)</a:t>
            </a:r>
            <a:endParaRPr dirty="0"/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Python </a:t>
            </a:r>
            <a:r>
              <a:rPr lang="en-US" u="sng" dirty="0" err="1">
                <a:solidFill>
                  <a:schemeClr val="hlink"/>
                </a:solidFill>
                <a:hlinkClick r:id="rId7"/>
              </a:rPr>
              <a:t>heapq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(min PQ, so if we deal with numbers, we can insert negatives)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Binary Heap, the harder concepts </a:t>
            </a:r>
            <a:r>
              <a:rPr lang="en-US" sz="2800"/>
              <a:t>(“just one slide”)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617926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https://visualgo.net/en/heap?slide=7</a:t>
            </a:r>
            <a:r>
              <a:rPr lang="en-US" dirty="0"/>
              <a:t> to end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Q&amp;A on Binary Heap operations: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Creating a Heap from a Python list (an array) A</a:t>
            </a:r>
            <a:endParaRPr dirty="0"/>
          </a:p>
          <a:p>
            <a:pPr marL="137160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dirty="0"/>
              <a:t>in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O(N log N)</a:t>
            </a:r>
            <a:r>
              <a:rPr lang="en-US" dirty="0"/>
              <a:t> – (in Python, N calls of </a:t>
            </a:r>
            <a:r>
              <a:rPr lang="en-US" dirty="0" err="1"/>
              <a:t>heapq.heappush</a:t>
            </a:r>
            <a:r>
              <a:rPr lang="en-US" i="1" dirty="0" err="1"/>
              <a:t>es</a:t>
            </a:r>
            <a:r>
              <a:rPr lang="en-US" dirty="0"/>
              <a:t>) and,</a:t>
            </a:r>
            <a:endParaRPr dirty="0"/>
          </a:p>
          <a:p>
            <a:pPr marL="137160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dirty="0"/>
              <a:t>in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O(N)</a:t>
            </a:r>
            <a:r>
              <a:rPr lang="en-US" dirty="0"/>
              <a:t> - (in Python, one call of </a:t>
            </a:r>
            <a:r>
              <a:rPr lang="en-US" dirty="0" err="1"/>
              <a:t>heapq.heapify</a:t>
            </a:r>
            <a:r>
              <a:rPr lang="en-US" dirty="0"/>
              <a:t>) </a:t>
            </a:r>
            <a:r>
              <a:rPr lang="en-US" b="1" dirty="0"/>
              <a:t>– to be revisited this Saturday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Heap Sort, partial sort, other sorting algorithms</a:t>
            </a:r>
            <a:r>
              <a:rPr lang="en-US" dirty="0"/>
              <a:t> from previous lectures</a:t>
            </a:r>
            <a:endParaRPr dirty="0"/>
          </a:p>
          <a:p>
            <a:pPr lvl="2" indent="-457200">
              <a:buSzPts val="2400"/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O(N log N)</a:t>
            </a:r>
            <a:r>
              <a:rPr lang="en-US" dirty="0"/>
              <a:t> – (in Python, N calls of </a:t>
            </a:r>
            <a:r>
              <a:rPr lang="en-US" dirty="0" err="1" smtClean="0"/>
              <a:t>heapq.heappop</a:t>
            </a:r>
            <a:r>
              <a:rPr lang="en-US" i="1" dirty="0" err="1" smtClean="0"/>
              <a:t>s</a:t>
            </a:r>
            <a:r>
              <a:rPr lang="en-US" dirty="0"/>
              <a:t>) and</a:t>
            </a:r>
            <a:r>
              <a:rPr lang="en-US" dirty="0" smtClean="0"/>
              <a:t>,</a:t>
            </a:r>
          </a:p>
          <a:p>
            <a:pPr lvl="2" indent="-457200">
              <a:buSzPts val="2400"/>
              <a:buFont typeface="+mj-lt"/>
              <a:buAutoNum type="arabicPeriod"/>
            </a:pPr>
            <a:r>
              <a:rPr lang="en-US" dirty="0" smtClean="0"/>
              <a:t>in O(K log N)</a:t>
            </a:r>
            <a:r>
              <a:rPr lang="en-US" dirty="0"/>
              <a:t> – (in Python, </a:t>
            </a:r>
            <a:r>
              <a:rPr lang="en-US" dirty="0" smtClean="0"/>
              <a:t>K </a:t>
            </a:r>
            <a:r>
              <a:rPr lang="en-US" dirty="0"/>
              <a:t>calls of </a:t>
            </a:r>
            <a:r>
              <a:rPr lang="en-US" dirty="0" err="1"/>
              <a:t>heapq.heappop</a:t>
            </a:r>
            <a:r>
              <a:rPr lang="en-US" i="1" dirty="0" err="1"/>
              <a:t>s</a:t>
            </a:r>
            <a:r>
              <a:rPr lang="en-US" dirty="0" smtClean="0"/>
              <a:t>)</a:t>
            </a:r>
            <a:r>
              <a:rPr lang="en-US" b="1" dirty="0"/>
              <a:t> – to be revisited this Saturday</a:t>
            </a:r>
            <a:endParaRPr lang="en-US" dirty="0"/>
          </a:p>
          <a:p>
            <a:pPr marL="137160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 smtClean="0"/>
              <a:t>More </a:t>
            </a:r>
            <a:r>
              <a:rPr lang="en-US" dirty="0"/>
              <a:t>detailed discussion versus other sorting algorithms </a:t>
            </a:r>
            <a:r>
              <a:rPr lang="en-US" b="1" dirty="0"/>
              <a:t>is for this Saturday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Admins – VisuAlgo Online Quiz (VA OQ 1)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838198" y="1825624"/>
            <a:ext cx="11353801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environment setup (</a:t>
            </a:r>
            <a:r>
              <a:rPr lang="en-US" sz="2000" b="1" dirty="0"/>
              <a:t>must be onsite </a:t>
            </a:r>
            <a:r>
              <a:rPr lang="en-US" sz="2000" b="1" dirty="0" smtClean="0"/>
              <a:t>at LT15 today </a:t>
            </a:r>
            <a:r>
              <a:rPr lang="en-US" sz="2000" b="1" dirty="0"/>
              <a:t>to be counted</a:t>
            </a:r>
            <a:r>
              <a:rPr lang="en-US" sz="2000" dirty="0"/>
              <a:t>):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 smtClean="0"/>
              <a:t>Scan QR code here (for ALL) </a:t>
            </a:r>
            <a:r>
              <a:rPr lang="en-US" sz="1800" u="sng" dirty="0" smtClean="0">
                <a:solidFill>
                  <a:schemeClr val="hlink"/>
                </a:solidFill>
                <a:hlinkClick r:id="rId3"/>
              </a:rPr>
              <a:t>https</a:t>
            </a:r>
            <a:r>
              <a:rPr lang="en-US" sz="1800" u="sng" dirty="0">
                <a:solidFill>
                  <a:schemeClr val="hlink"/>
                </a:solidFill>
                <a:hlinkClick r:id="rId3"/>
              </a:rPr>
              <a:t>://inetapps.nus.edu.sg/ctr/Session</a:t>
            </a:r>
            <a:endParaRPr sz="1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No other browser tab, stay at </a:t>
            </a:r>
            <a:r>
              <a:rPr lang="en-US" sz="1800" u="sng" dirty="0">
                <a:solidFill>
                  <a:schemeClr val="hlink"/>
                </a:solidFill>
                <a:hlinkClick r:id="rId4"/>
              </a:rPr>
              <a:t>https://visualgo.net/tests</a:t>
            </a:r>
            <a:r>
              <a:rPr lang="en-US" sz="1800" dirty="0"/>
              <a:t>,</a:t>
            </a:r>
            <a:endParaRPr sz="1800" u="sng" dirty="0">
              <a:solidFill>
                <a:schemeClr val="hlink"/>
              </a:solidFill>
            </a:endParaRPr>
          </a:p>
          <a:p>
            <a:pPr marL="685800" lvl="1" indent="-228600">
              <a:buSzPts val="2400"/>
            </a:pPr>
            <a:r>
              <a:rPr lang="en-US" sz="1800" dirty="0" smtClean="0"/>
              <a:t>There are 9 </a:t>
            </a:r>
            <a:r>
              <a:rPr lang="en-US" sz="1800" dirty="0"/>
              <a:t>questions that you can train on hard mode, but </a:t>
            </a:r>
            <a:r>
              <a:rPr lang="en-US" sz="1800" dirty="0" smtClean="0"/>
              <a:t>5 </a:t>
            </a:r>
            <a:r>
              <a:rPr lang="en-US" sz="1800" dirty="0"/>
              <a:t>are “new”… </a:t>
            </a:r>
            <a:endParaRPr lang="en-US" sz="1800" dirty="0" smtClean="0"/>
          </a:p>
          <a:p>
            <a:pPr marL="685800" lvl="1" indent="-228600">
              <a:buSzPts val="2400"/>
            </a:pPr>
            <a:r>
              <a:rPr lang="en-US" sz="1800" dirty="0" smtClean="0"/>
              <a:t>15 minutes (8.05-8.20pm for first 101 students; </a:t>
            </a:r>
            <a:r>
              <a:rPr lang="en-US" sz="1800" b="1" dirty="0" smtClean="0">
                <a:solidFill>
                  <a:srgbClr val="FF0000"/>
                </a:solidFill>
              </a:rPr>
              <a:t>8.06-8.21pm for the next 102 students</a:t>
            </a:r>
            <a:r>
              <a:rPr lang="en-US" sz="1800" dirty="0" smtClean="0"/>
              <a:t>)</a:t>
            </a:r>
          </a:p>
          <a:p>
            <a:pPr marL="1143000" lvl="2" indent="-228600">
              <a:buSzPts val="2400"/>
            </a:pPr>
            <a:r>
              <a:rPr lang="en-US" sz="1400" dirty="0" smtClean="0"/>
              <a:t>Load balancing</a:t>
            </a:r>
            <a:endParaRPr lang="en-US" sz="14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No discussion (you won’t have much time for that, every person for him/herself),</a:t>
            </a:r>
            <a:endParaRPr sz="1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Open book,</a:t>
            </a:r>
            <a:endParaRPr sz="1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/>
              <a:t>NOT OPEN INTERNET (especially cannot open other </a:t>
            </a:r>
            <a:r>
              <a:rPr lang="en-US" sz="1800" dirty="0" err="1"/>
              <a:t>VisuAlgo</a:t>
            </a:r>
            <a:r>
              <a:rPr lang="en-US" sz="1800" dirty="0"/>
              <a:t> tabs),</a:t>
            </a:r>
            <a:endParaRPr sz="1800" dirty="0"/>
          </a:p>
          <a:p>
            <a:pPr marL="685800" lvl="1" indent="-228600">
              <a:buSzPts val="2400"/>
            </a:pPr>
            <a:r>
              <a:rPr lang="en-US" sz="1800" dirty="0"/>
              <a:t>FAQ: you </a:t>
            </a:r>
            <a:r>
              <a:rPr lang="en-US" sz="1800" b="1" u="sng" dirty="0"/>
              <a:t>can</a:t>
            </a:r>
            <a:r>
              <a:rPr lang="en-US" sz="1800" dirty="0"/>
              <a:t> use calculator, but the physical one only (not using your laptop/smartphone),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/>
              <a:t>Suggested material to use: Transparent plastic + marker over your own screen :O,</a:t>
            </a:r>
            <a:br>
              <a:rPr lang="en-US" sz="1800" dirty="0"/>
            </a:br>
            <a:r>
              <a:rPr lang="en-US" sz="1800" dirty="0"/>
              <a:t>blank paper to scribble, </a:t>
            </a:r>
            <a:r>
              <a:rPr lang="en-US" sz="1800" dirty="0" smtClean="0"/>
              <a:t>physical calculator</a:t>
            </a:r>
            <a:r>
              <a:rPr lang="en-US" sz="1800" dirty="0"/>
              <a:t>, various compiled tips and tricks for </a:t>
            </a:r>
            <a:r>
              <a:rPr lang="en-US" sz="1800"/>
              <a:t>Online </a:t>
            </a:r>
            <a:r>
              <a:rPr lang="en-US" sz="1800" smtClean="0"/>
              <a:t>Quiz</a:t>
            </a:r>
            <a:br>
              <a:rPr lang="en-US" sz="1800" smtClean="0"/>
            </a:br>
            <a:r>
              <a:rPr lang="en-US" sz="1800" smtClean="0"/>
              <a:t>(</a:t>
            </a:r>
            <a:r>
              <a:rPr lang="en-US" sz="1800" dirty="0" smtClean="0"/>
              <a:t>no need to reprint the entire </a:t>
            </a:r>
            <a:r>
              <a:rPr lang="en-US" sz="1800" smtClean="0"/>
              <a:t>lecture notes</a:t>
            </a:r>
            <a:r>
              <a:rPr lang="en-US" sz="1800" dirty="0" smtClean="0"/>
              <a:t>)</a:t>
            </a: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Anyone with technical glitch or </a:t>
            </a:r>
            <a:r>
              <a:rPr lang="en-US" sz="2000" b="1" dirty="0"/>
              <a:t>official MC </a:t>
            </a:r>
            <a:r>
              <a:rPr lang="en-US" sz="2000" dirty="0"/>
              <a:t>will re-do with </a:t>
            </a:r>
            <a:r>
              <a:rPr lang="en-US" sz="2000" dirty="0" smtClean="0"/>
              <a:t>Prof Halim </a:t>
            </a:r>
            <a:r>
              <a:rPr lang="en-US" sz="2000" dirty="0"/>
              <a:t>later</a:t>
            </a:r>
            <a:endParaRPr sz="2000" dirty="0"/>
          </a:p>
          <a:p>
            <a:pPr marL="685800" lvl="1" indent="-228600">
              <a:buSzPts val="2400"/>
            </a:pPr>
            <a:r>
              <a:rPr lang="en-US" sz="1800" dirty="0"/>
              <a:t>So far </a:t>
            </a:r>
            <a:r>
              <a:rPr lang="en-US" sz="1800" dirty="0" smtClean="0"/>
              <a:t>3 </a:t>
            </a:r>
            <a:r>
              <a:rPr lang="en-US" sz="1800" dirty="0"/>
              <a:t>approved </a:t>
            </a:r>
            <a:r>
              <a:rPr lang="en-US" sz="1800" dirty="0" smtClean="0"/>
              <a:t>cases </a:t>
            </a:r>
            <a:r>
              <a:rPr lang="en-US" sz="1800" dirty="0"/>
              <a:t>:O </a:t>
            </a:r>
            <a:r>
              <a:rPr lang="en-US" sz="1800" dirty="0" smtClean="0"/>
              <a:t>(1 COVID, 2 other ailments)</a:t>
            </a:r>
            <a:endParaRPr lang="en-US" sz="1800" dirty="0"/>
          </a:p>
          <a:p>
            <a:pPr marL="685800" lvl="1" indent="-228600">
              <a:buSzPts val="2400"/>
            </a:pPr>
            <a:r>
              <a:rPr lang="en-US" sz="1800" dirty="0"/>
              <a:t>But no such re-do for students who are </a:t>
            </a:r>
            <a:r>
              <a:rPr lang="en-US" sz="1800" b="1" dirty="0"/>
              <a:t>AWOL</a:t>
            </a:r>
            <a:endParaRPr sz="1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Next e-Lecture for our Flipped Classroom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By this Saturday, </a:t>
            </a:r>
            <a:r>
              <a:rPr lang="en-US" dirty="0" smtClean="0"/>
              <a:t>28 October </a:t>
            </a:r>
            <a:r>
              <a:rPr lang="en-US" dirty="0"/>
              <a:t>2023, 9am, you must have read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https://visualgo.net/en/heap?slide=9</a:t>
            </a:r>
            <a:r>
              <a:rPr lang="en-US" dirty="0"/>
              <a:t> until … </a:t>
            </a:r>
            <a:r>
              <a:rPr lang="en-US" b="1" dirty="0">
                <a:solidFill>
                  <a:srgbClr val="FF0000"/>
                </a:solidFill>
              </a:rPr>
              <a:t>the end </a:t>
            </a:r>
            <a:r>
              <a:rPr lang="en-US" dirty="0"/>
              <a:t>:O</a:t>
            </a:r>
            <a:endParaRPr i="1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 dirty="0"/>
              <a:t>And review the content of this lecture too…</a:t>
            </a:r>
            <a:endParaRPr dirty="0"/>
          </a:p>
        </p:txBody>
      </p:sp>
      <p:pic>
        <p:nvPicPr>
          <p:cNvPr id="136" name="Google Shape;136;p5" descr="https://ivle.nus.edu.sg/images/flipp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83511" y="144606"/>
            <a:ext cx="1979076" cy="653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923</Words>
  <Application>Microsoft Office PowerPoint</Application>
  <PresentationFormat>Widescreen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IT5003</vt:lpstr>
      <vt:lpstr>Admins – The Really True Class Size?</vt:lpstr>
      <vt:lpstr>Binary Heap, review of Priority Queue ADT</vt:lpstr>
      <vt:lpstr>Binary Heap, review of Binary Heap basic</vt:lpstr>
      <vt:lpstr>Binary Heap, the harder concepts (“just one slide”)</vt:lpstr>
      <vt:lpstr>Admins – VisuAlgo Online Quiz (VA OQ 1)</vt:lpstr>
      <vt:lpstr>Next e-Lecture for our Flipped Classroom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IT5003</dc:title>
  <dc:creator>Steven Halim</dc:creator>
  <cp:lastModifiedBy>Steven Halim</cp:lastModifiedBy>
  <cp:revision>55</cp:revision>
  <dcterms:created xsi:type="dcterms:W3CDTF">2017-08-18T07:05:45Z</dcterms:created>
  <dcterms:modified xsi:type="dcterms:W3CDTF">2023-10-26T03:44:53Z</dcterms:modified>
</cp:coreProperties>
</file>