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8" r:id="rId2"/>
    <p:sldId id="267" r:id="rId3"/>
    <p:sldId id="259" r:id="rId4"/>
    <p:sldId id="260" r:id="rId5"/>
    <p:sldId id="261" r:id="rId6"/>
    <p:sldId id="262" r:id="rId7"/>
    <p:sldId id="263" r:id="rId8"/>
    <p:sldId id="264"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U/kOy9afAG2QTZbj+RDNuc50c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930" autoAdjust="0"/>
  </p:normalViewPr>
  <p:slideViewPr>
    <p:cSldViewPr snapToGrid="0">
      <p:cViewPr varScale="1">
        <p:scale>
          <a:sx n="72" d="100"/>
          <a:sy n="72" d="100"/>
        </p:scale>
        <p:origin x="195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200"/>
              <a:buFont typeface="Calibri"/>
              <a:buAutoNum type="arabicPeriod"/>
            </a:pPr>
            <a:r>
              <a:rPr lang="en-US" dirty="0"/>
              <a:t>Table vs List ADT; In List ADT, we concern ourselves on the positioning (index) of a value v; In Table ADT; we let the underlying data structure do this for us, efficiently! (much faster than O(N) per operation); See the discussion of unsorted vs sorted array for Table ADT; To think by yourself: What if you use unsorted/sorted single/double linked list as the underlying data structure for Table ADT??</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The important part of a DAT is in using the (integer) key itself as the index to store the associated satellite data (value). It only works if the range of those (integer) keys is </a:t>
            </a:r>
            <a:r>
              <a:rPr lang="en-US" b="1" u="sng" dirty="0"/>
              <a:t>SMALL</a:t>
            </a:r>
            <a:r>
              <a:rPr lang="en-US" dirty="0"/>
              <a:t>.</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Frequency of keypress (ASCII, 256 chars), frequency of alphabets of a string, mailbox in an HDB block, </a:t>
            </a:r>
            <a:r>
              <a:rPr lang="en-US" dirty="0" err="1"/>
              <a:t>etc</a:t>
            </a:r>
            <a:r>
              <a:rPr lang="en-US" dirty="0"/>
              <a:t> (think about it)</a:t>
            </a:r>
            <a:endParaRPr dirty="0"/>
          </a:p>
          <a:p>
            <a:pPr marL="228600" marR="0" lvl="0" indent="-15240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Optional:</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Just to avoid silly off-by-one runtime error, it is generally OK to declare array size slightly greater than needed, btw bus route 991 has just been added (July 2018, Bukit </a:t>
            </a:r>
            <a:r>
              <a:rPr lang="en-US" dirty="0" err="1"/>
              <a:t>Batok</a:t>
            </a:r>
            <a:r>
              <a:rPr lang="en-US" dirty="0"/>
              <a:t> area)</a:t>
            </a:r>
            <a:endParaRPr dirty="0"/>
          </a:p>
          <a:p>
            <a:pPr marL="228600" marR="0" lvl="0" indent="-152400" algn="l" rtl="0">
              <a:lnSpc>
                <a:spcPct val="100000"/>
              </a:lnSpc>
              <a:spcBef>
                <a:spcPts val="0"/>
              </a:spcBef>
              <a:spcAft>
                <a:spcPts val="0"/>
              </a:spcAft>
              <a:buClr>
                <a:schemeClr val="dk1"/>
              </a:buClr>
              <a:buSzPts val="1200"/>
              <a:buFont typeface="Calibri"/>
              <a:buNone/>
            </a:pP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Use short Python script or </a:t>
            </a:r>
            <a:r>
              <a:rPr lang="en-US" dirty="0" err="1"/>
              <a:t>WolframAlpha</a:t>
            </a:r>
            <a:r>
              <a:rPr lang="en-US" dirty="0"/>
              <a:t> to help you count this https://www.wolframalpha.com/input/?</a:t>
            </a:r>
            <a:r>
              <a:rPr lang="en-US" dirty="0" err="1"/>
              <a:t>i</a:t>
            </a:r>
            <a:r>
              <a:rPr lang="en-US" dirty="0"/>
              <a:t>=1.00-(365%2F365*364%2F365*...*343%2F365)</a:t>
            </a:r>
          </a:p>
          <a:p>
            <a:pPr marL="228600" marR="0" lvl="0" indent="-228600" algn="l" defTabSz="914400" rtl="0" eaLnBrk="1" fontAlgn="auto" latinLnBrk="0" hangingPunct="1">
              <a:lnSpc>
                <a:spcPct val="100000"/>
              </a:lnSpc>
              <a:spcBef>
                <a:spcPts val="0"/>
              </a:spcBef>
              <a:spcAft>
                <a:spcPts val="0"/>
              </a:spcAft>
              <a:buClr>
                <a:schemeClr val="dk1"/>
              </a:buClr>
              <a:buSzPts val="1200"/>
              <a:buFont typeface="Calibri"/>
              <a:buAutoNum type="arabicPeriod"/>
              <a:tabLst/>
              <a:defRPr/>
            </a:pPr>
            <a:r>
              <a:rPr lang="en-US" dirty="0"/>
              <a:t>Only 40 possible hash values out of possible 100 numbers, not efficient, better ways exist</a:t>
            </a:r>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The keyword is “usually”, but not “always”</a:t>
            </a:r>
            <a:endParaRPr dirty="0"/>
          </a:p>
          <a:p>
            <a:pPr marL="0" marR="0" lvl="0" indent="0" algn="l" rtl="0">
              <a:lnSpc>
                <a:spcPct val="100000"/>
              </a:lnSpc>
              <a:spcBef>
                <a:spcPts val="0"/>
              </a:spcBef>
              <a:spcAft>
                <a:spcPts val="0"/>
              </a:spcAft>
              <a:buClr>
                <a:schemeClr val="dk1"/>
              </a:buClr>
              <a:buSzPts val="1200"/>
              <a:buFont typeface="Calibri"/>
              <a:buNone/>
            </a:pPr>
            <a:r>
              <a:rPr lang="en-US" dirty="0"/>
              <a:t>See https://en.wikipedia.org/wiki/Euler%27s_totient_function#Some_values_of_the_function, basically prime number N has the highest Euler Totient value, i.e., N-1</a:t>
            </a:r>
            <a:endParaRPr dirty="0"/>
          </a:p>
          <a:p>
            <a:pPr marL="0" marR="0" lvl="0" indent="0" algn="l" rtl="0">
              <a:lnSpc>
                <a:spcPct val="100000"/>
              </a:lnSpc>
              <a:spcBef>
                <a:spcPts val="0"/>
              </a:spcBef>
              <a:spcAft>
                <a:spcPts val="0"/>
              </a:spcAft>
              <a:buClr>
                <a:schemeClr val="dk1"/>
              </a:buClr>
              <a:buSzPts val="1200"/>
              <a:buFont typeface="Calibri"/>
              <a:buNone/>
            </a:pPr>
            <a:r>
              <a:rPr lang="en-US" dirty="0"/>
              <a:t>Using prime number will help if the keys are not uniformly random, try studying whyprime.py</a:t>
            </a:r>
            <a:endParaRPr dirty="0"/>
          </a:p>
          <a:p>
            <a:pPr marL="0" marR="0" lvl="0" indent="0" algn="l" rtl="0">
              <a:lnSpc>
                <a:spcPct val="100000"/>
              </a:lnSpc>
              <a:spcBef>
                <a:spcPts val="0"/>
              </a:spcBef>
              <a:spcAft>
                <a:spcPts val="0"/>
              </a:spcAft>
              <a:buClr>
                <a:schemeClr val="dk1"/>
              </a:buClr>
              <a:buSzPts val="1200"/>
              <a:buFont typeface="Calibri"/>
              <a:buNone/>
            </a:pPr>
            <a:r>
              <a:rPr lang="en-US" dirty="0"/>
              <a:t>4. It is a base 26 interpretation of the given string, then we modulo the result by M to get the actual index of that string to be stored in table with size M (index [0..M-1]) :O</a:t>
            </a:r>
            <a:endParaRPr dirty="0"/>
          </a:p>
          <a:p>
            <a:pPr marL="0" marR="0" lvl="0" indent="0" algn="l" rtl="0">
              <a:lnSpc>
                <a:spcPct val="100000"/>
              </a:lnSpc>
              <a:spcBef>
                <a:spcPts val="0"/>
              </a:spcBef>
              <a:spcAft>
                <a:spcPts val="0"/>
              </a:spcAft>
              <a:buClr>
                <a:schemeClr val="dk1"/>
              </a:buClr>
              <a:buSzPts val="1200"/>
              <a:buFont typeface="Calibri"/>
              <a:buNone/>
            </a:pPr>
            <a:r>
              <a:rPr lang="en-US" dirty="0"/>
              <a:t>Note to self: It may be better to use base 31 (a prime) instead of 26 (a composite), like what Java does https://docs.oracle.com/en/java/javase/11/docs/api/java.base/java/lang/String.html#hashCode()</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“ABC” vs “BCA”</a:t>
            </a:r>
            <a:endParaRPr dirty="0"/>
          </a:p>
          <a:p>
            <a:pPr marL="0" marR="0" lvl="0" indent="0" algn="l" rtl="0">
              <a:lnSpc>
                <a:spcPct val="100000"/>
              </a:lnSpc>
              <a:spcBef>
                <a:spcPts val="0"/>
              </a:spcBef>
              <a:spcAft>
                <a:spcPts val="0"/>
              </a:spcAft>
              <a:buClr>
                <a:schemeClr val="dk1"/>
              </a:buClr>
              <a:buSzPts val="1200"/>
              <a:buFont typeface="Calibri"/>
              <a:buNone/>
            </a:pPr>
            <a:r>
              <a:rPr lang="en-US" dirty="0"/>
              <a:t>A = 1</a:t>
            </a:r>
            <a:endParaRPr dirty="0"/>
          </a:p>
          <a:p>
            <a:pPr marL="0" marR="0" lvl="0" indent="0" algn="l" rtl="0">
              <a:lnSpc>
                <a:spcPct val="100000"/>
              </a:lnSpc>
              <a:spcBef>
                <a:spcPts val="0"/>
              </a:spcBef>
              <a:spcAft>
                <a:spcPts val="0"/>
              </a:spcAft>
              <a:buClr>
                <a:schemeClr val="dk1"/>
              </a:buClr>
              <a:buSzPts val="1200"/>
              <a:buFont typeface="Calibri"/>
              <a:buNone/>
            </a:pPr>
            <a:r>
              <a:rPr lang="en-US" dirty="0"/>
              <a:t>B = 2</a:t>
            </a:r>
            <a:endParaRPr dirty="0"/>
          </a:p>
          <a:p>
            <a:pPr marL="0" marR="0" lvl="0" indent="0" algn="l" rtl="0">
              <a:lnSpc>
                <a:spcPct val="100000"/>
              </a:lnSpc>
              <a:spcBef>
                <a:spcPts val="0"/>
              </a:spcBef>
              <a:spcAft>
                <a:spcPts val="0"/>
              </a:spcAft>
              <a:buClr>
                <a:schemeClr val="dk1"/>
              </a:buClr>
              <a:buSzPts val="1200"/>
              <a:buFont typeface="Calibri"/>
              <a:buNone/>
            </a:pPr>
            <a:r>
              <a:rPr lang="en-US" dirty="0"/>
              <a:t>C = 3</a:t>
            </a:r>
            <a:endParaRPr dirty="0"/>
          </a:p>
          <a:p>
            <a:pPr marL="0" marR="0" lvl="0" indent="0" algn="l" rtl="0">
              <a:lnSpc>
                <a:spcPct val="100000"/>
              </a:lnSpc>
              <a:spcBef>
                <a:spcPts val="0"/>
              </a:spcBef>
              <a:spcAft>
                <a:spcPts val="0"/>
              </a:spcAft>
              <a:buClr>
                <a:schemeClr val="dk1"/>
              </a:buClr>
              <a:buSzPts val="1200"/>
              <a:buFont typeface="Calibri"/>
              <a:buNone/>
            </a:pPr>
            <a:r>
              <a:rPr lang="en-US" dirty="0" err="1"/>
              <a:t>hash_function</a:t>
            </a:r>
            <a:r>
              <a:rPr lang="en-US" dirty="0"/>
              <a:t>("ABC") = </a:t>
            </a:r>
            <a:endParaRPr dirty="0"/>
          </a:p>
          <a:p>
            <a:pPr marL="0" marR="0" lvl="0" indent="0" algn="l" rtl="0">
              <a:lnSpc>
                <a:spcPct val="100000"/>
              </a:lnSpc>
              <a:spcBef>
                <a:spcPts val="0"/>
              </a:spcBef>
              <a:spcAft>
                <a:spcPts val="0"/>
              </a:spcAft>
              <a:buClr>
                <a:schemeClr val="dk1"/>
              </a:buClr>
              <a:buSzPts val="1200"/>
              <a:buFont typeface="Calibri"/>
              <a:buNone/>
            </a:pPr>
            <a:r>
              <a:rPr lang="en-US" dirty="0"/>
              <a:t>0*26 + 1 =</a:t>
            </a:r>
            <a:endParaRPr dirty="0"/>
          </a:p>
          <a:p>
            <a:pPr marL="0" marR="0" lvl="0" indent="0" algn="l" rtl="0">
              <a:lnSpc>
                <a:spcPct val="100000"/>
              </a:lnSpc>
              <a:spcBef>
                <a:spcPts val="0"/>
              </a:spcBef>
              <a:spcAft>
                <a:spcPts val="0"/>
              </a:spcAft>
              <a:buClr>
                <a:schemeClr val="dk1"/>
              </a:buClr>
              <a:buSzPts val="1200"/>
              <a:buFont typeface="Calibri"/>
              <a:buNone/>
            </a:pPr>
            <a:r>
              <a:rPr lang="en-US" dirty="0"/>
              <a:t>1*26 + 2 =</a:t>
            </a:r>
            <a:endParaRPr dirty="0"/>
          </a:p>
          <a:p>
            <a:pPr marL="0" marR="0" lvl="0" indent="0" algn="l" rtl="0">
              <a:lnSpc>
                <a:spcPct val="100000"/>
              </a:lnSpc>
              <a:spcBef>
                <a:spcPts val="0"/>
              </a:spcBef>
              <a:spcAft>
                <a:spcPts val="0"/>
              </a:spcAft>
              <a:buClr>
                <a:schemeClr val="dk1"/>
              </a:buClr>
              <a:buSzPts val="1200"/>
              <a:buFont typeface="Calibri"/>
              <a:buNone/>
            </a:pPr>
            <a:r>
              <a:rPr lang="en-US" dirty="0"/>
              <a:t>28*26 + 3 =</a:t>
            </a:r>
            <a:endParaRPr dirty="0"/>
          </a:p>
          <a:p>
            <a:pPr marL="0" marR="0" lvl="0" indent="0" algn="l" rtl="0">
              <a:lnSpc>
                <a:spcPct val="100000"/>
              </a:lnSpc>
              <a:spcBef>
                <a:spcPts val="0"/>
              </a:spcBef>
              <a:spcAft>
                <a:spcPts val="0"/>
              </a:spcAft>
              <a:buClr>
                <a:schemeClr val="dk1"/>
              </a:buClr>
              <a:buSzPts val="1200"/>
              <a:buFont typeface="Calibri"/>
              <a:buNone/>
            </a:pPr>
            <a:r>
              <a:rPr lang="en-US" dirty="0"/>
              <a:t>731 =</a:t>
            </a:r>
            <a:endParaRPr dirty="0"/>
          </a:p>
          <a:p>
            <a:pPr marL="0" marR="0" lvl="0" indent="0" algn="l" rtl="0">
              <a:lnSpc>
                <a:spcPct val="100000"/>
              </a:lnSpc>
              <a:spcBef>
                <a:spcPts val="0"/>
              </a:spcBef>
              <a:spcAft>
                <a:spcPts val="0"/>
              </a:spcAft>
              <a:buClr>
                <a:schemeClr val="dk1"/>
              </a:buClr>
              <a:buSzPts val="1200"/>
              <a:buFont typeface="Calibri"/>
              <a:buNone/>
            </a:pPr>
            <a:r>
              <a:rPr lang="en-US" dirty="0"/>
              <a:t>1*26^2 + 2*26^1 + 3*26^0</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This is different from</a:t>
            </a:r>
            <a:endParaRPr dirty="0"/>
          </a:p>
          <a:p>
            <a:pPr marL="0" marR="0" lvl="0" indent="0" algn="l" rtl="0">
              <a:lnSpc>
                <a:spcPct val="100000"/>
              </a:lnSpc>
              <a:spcBef>
                <a:spcPts val="0"/>
              </a:spcBef>
              <a:spcAft>
                <a:spcPts val="0"/>
              </a:spcAft>
              <a:buClr>
                <a:schemeClr val="dk1"/>
              </a:buClr>
              <a:buSzPts val="1200"/>
              <a:buFont typeface="Calibri"/>
              <a:buNone/>
            </a:pPr>
            <a:r>
              <a:rPr lang="en-US" dirty="0" err="1"/>
              <a:t>hash_function</a:t>
            </a:r>
            <a:r>
              <a:rPr lang="en-US" dirty="0"/>
              <a:t>("BCA") = 1431 = 2*26^2 + 3*26^1 + 1*26^0</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Notice that if we don’t consider the positioning of the characters, all N! permutations of a string with N distinct characters will all be accidentally hashed to the same hash value :O…. Bad…</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Spares:</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See Lab5</a:t>
            </a:r>
            <a:endParaRPr dirty="0"/>
          </a:p>
        </p:txBody>
      </p:sp>
      <p:sp>
        <p:nvSpPr>
          <p:cNvPr id="112" name="Google Shape;11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200"/>
              <a:buFont typeface="Calibri"/>
              <a:buAutoNum type="arabicPeriod"/>
            </a:pPr>
            <a:r>
              <a:rPr lang="en-US" dirty="0"/>
              <a:t>SC idea is much easier to explain/use, at the expense of memory overhead, we start from here first</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It is O(1+α), and we can control this average chain length of α = N/M most of the time</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Probably (for me), as I am more a C++ users and C++ uses SC idea in </a:t>
            </a:r>
            <a:r>
              <a:rPr lang="en-US" dirty="0" err="1"/>
              <a:t>unordered_set</a:t>
            </a:r>
            <a:r>
              <a:rPr lang="en-US" dirty="0"/>
              <a:t> library implementation (good for table ADT that has mixed of insertions/searches/deletions), but a good Open Addressing implementation can also be good (next slide)</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Spare:</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Combo? The “arrays of linked lists” idea of Separate Chaining can be extended to use *other* auxiliary data structure(s)</a:t>
            </a:r>
            <a:endParaRPr dirty="0"/>
          </a:p>
        </p:txBody>
      </p:sp>
      <p:sp>
        <p:nvSpPr>
          <p:cNvPr id="119" name="Google Shape;11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200"/>
              <a:buFont typeface="Calibri"/>
              <a:buAutoNum type="arabicPeriod"/>
            </a:pPr>
            <a:r>
              <a:rPr lang="en-US" dirty="0"/>
              <a:t>The Open Addressing idea especially LP is good to know, as it is the one (with modification) that is used in Python </a:t>
            </a:r>
            <a:r>
              <a:rPr lang="en-US" dirty="0" err="1"/>
              <a:t>dict</a:t>
            </a:r>
            <a:r>
              <a:rPr lang="en-US" dirty="0"/>
              <a:t> implementation. We skip the complicated theoretical analysis on why it’s search performance is O(1/(1-alpha)) but we just need to know that it correlates with alpha, and since we can somehow control alpha, we will make alpha around 0.5 (rule of thumb) to have good performance</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a:t>We may not need to rehash that often if we roughly know how much data that we will deal with and then set table size accordingly. For SC: This is to somewhat ensures that our average linked list length to be “just a few entries” per bucket ☺. However, when the number of keys are dynamic, we need to probably enlarge the table size by a factor of 2 when load factor is &gt; small-threshold (#keys/M &gt; small-threshold; notice that load factor can be &gt; 1 in Separate Chaining). For OA-LP: We rehash when the load factor is dangerously too high (&gt; 0.5 perhaps) and/or when there are too many </a:t>
            </a:r>
            <a:r>
              <a:rPr lang="en-US" dirty="0" err="1"/>
              <a:t>DELeted</a:t>
            </a:r>
            <a:r>
              <a:rPr lang="en-US" dirty="0"/>
              <a:t> markers in the table.</a:t>
            </a:r>
            <a:endParaRPr dirty="0"/>
          </a:p>
          <a:p>
            <a:pPr marL="228600" marR="0" lvl="0" indent="-15240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smtClean="0"/>
              <a:t>For VA OQ 2:</a:t>
            </a:r>
            <a:endParaRPr dirty="0"/>
          </a:p>
          <a:p>
            <a:pPr marL="228600" marR="0" lvl="0" indent="-228600" algn="l" rtl="0">
              <a:lnSpc>
                <a:spcPct val="100000"/>
              </a:lnSpc>
              <a:spcBef>
                <a:spcPts val="0"/>
              </a:spcBef>
              <a:spcAft>
                <a:spcPts val="0"/>
              </a:spcAft>
              <a:buClr>
                <a:schemeClr val="dk1"/>
              </a:buClr>
              <a:buSzPts val="1200"/>
              <a:buFont typeface="Calibri"/>
              <a:buAutoNum type="arabicPeriod"/>
            </a:pPr>
            <a:r>
              <a:rPr lang="en-US" dirty="0" smtClean="0"/>
              <a:t>Not too difficult to explain, QP</a:t>
            </a:r>
            <a:r>
              <a:rPr lang="en-US" baseline="0" dirty="0" smtClean="0"/>
              <a:t> is slightly better than LP, DH is even better but now you need two hash functions</a:t>
            </a:r>
            <a:endParaRPr dirty="0"/>
          </a:p>
        </p:txBody>
      </p:sp>
      <p:sp>
        <p:nvSpPr>
          <p:cNvPr id="126" name="Google Shape;12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33" name="Google Shape;13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40" name="Google Shape;14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visualgo.net/en/hashtable?slide=2-2" TargetMode="External"/><Relationship Id="rId3" Type="http://schemas.openxmlformats.org/officeDocument/2006/relationships/hyperlink" Target="https://visualgo.net/en/hashtable?slide=1" TargetMode="External"/><Relationship Id="rId7" Type="http://schemas.openxmlformats.org/officeDocument/2006/relationships/hyperlink" Target="https://visualgo.net/en/bst?slide=3-3"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visualgo.net/en/bst?slide=3-2" TargetMode="External"/><Relationship Id="rId5" Type="http://schemas.openxmlformats.org/officeDocument/2006/relationships/hyperlink" Target="https://visualgo.net/en/list?slide=2-1" TargetMode="External"/><Relationship Id="rId10" Type="http://schemas.openxmlformats.org/officeDocument/2006/relationships/hyperlink" Target="https://visualgo.net/en/hashtable?slide=2-3" TargetMode="External"/><Relationship Id="rId4" Type="http://schemas.openxmlformats.org/officeDocument/2006/relationships/hyperlink" Target="https://visualgo.net/en/hashtable?slide=2-1" TargetMode="External"/><Relationship Id="rId9" Type="http://schemas.openxmlformats.org/officeDocument/2006/relationships/hyperlink" Target="https://visualgo.net/en/hashtable?slide=2-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hashtable?slide=3" TargetMode="External"/><Relationship Id="rId7" Type="http://schemas.openxmlformats.org/officeDocument/2006/relationships/hyperlink" Target="https://visualgo.net/en/hashtable?slide=4-8"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visualgo.net/en/hashtable?slide=4-6" TargetMode="External"/><Relationship Id="rId5" Type="http://schemas.openxmlformats.org/officeDocument/2006/relationships/hyperlink" Target="https://visualgo.net/en/hashtable?slide=4-3" TargetMode="External"/><Relationship Id="rId4" Type="http://schemas.openxmlformats.org/officeDocument/2006/relationships/hyperlink" Target="https://visualgo.net/en/hashtable?slide=3-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visualgo.net/en/hashtable?slide=9"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visualgo.net/en/hashtable?slide=11-3" TargetMode="External"/><Relationship Id="rId5" Type="http://schemas.openxmlformats.org/officeDocument/2006/relationships/hyperlink" Target="https://github.com/python/cpython/blob/3.9/Objects/dictobject.c" TargetMode="External"/><Relationship Id="rId4" Type="http://schemas.openxmlformats.org/officeDocument/2006/relationships/hyperlink" Target="https://visualgo.net/en/hashtable?slide=10-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visualgo.net/en/hashtable?slide=7"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visualgo.net/en/hashtable?slide=11-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comp.nus.edu.sg/~stevenha/cs2040c/demos/HashTableDemo.p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ocs.python.org/3/library/stdtypes.html#set-types-set-frozense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nus.kattis.com/problems/grandpabernie" TargetMode="External"/><Relationship Id="rId5" Type="http://schemas.openxmlformats.org/officeDocument/2006/relationships/hyperlink" Target="https://docs.python.org/3/library/collections.html#collections.defaultdict" TargetMode="External"/><Relationship Id="rId4" Type="http://schemas.openxmlformats.org/officeDocument/2006/relationships/hyperlink" Target="https://docs.python.org/3/library/stdtypes.html#mapping-types-dic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visualgo.net/en/bst?slide=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IT5003</a:t>
            </a:r>
            <a:endParaRPr/>
          </a:p>
        </p:txBody>
      </p:sp>
      <p:sp>
        <p:nvSpPr>
          <p:cNvPr id="101" name="Google Shape;101;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Jumping to the important stuffs about Hash Table data structure</a:t>
            </a:r>
            <a:endParaRPr dirty="0"/>
          </a:p>
          <a:p>
            <a:pPr marL="0" lvl="0" indent="0" algn="ctr" rtl="0">
              <a:lnSpc>
                <a:spcPct val="90000"/>
              </a:lnSpc>
              <a:spcBef>
                <a:spcPts val="1000"/>
              </a:spcBef>
              <a:spcAft>
                <a:spcPts val="0"/>
              </a:spcAft>
              <a:buClr>
                <a:schemeClr val="dk1"/>
              </a:buClr>
              <a:buSzPts val="2400"/>
              <a:buNone/>
            </a:pPr>
            <a:r>
              <a:rPr lang="en-US" dirty="0"/>
              <a:t>(Python set, Python </a:t>
            </a:r>
            <a:r>
              <a:rPr lang="en-US" dirty="0" err="1"/>
              <a:t>dict</a:t>
            </a:r>
            <a:r>
              <a:rPr lang="en-US" dirty="0"/>
              <a:t> or {} or </a:t>
            </a:r>
            <a:r>
              <a:rPr lang="en-US" dirty="0" err="1"/>
              <a:t>defaultdict</a:t>
            </a:r>
            <a:r>
              <a:rPr lang="en-US" dirty="0"/>
              <a:t> or Counter)</a:t>
            </a:r>
            <a:endParaRPr sz="19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PS3 (last week) + PS4 plagiarism cases </a:t>
            </a:r>
            <a:r>
              <a:rPr lang="en-US" dirty="0" smtClean="0">
                <a:sym typeface="Wingdings" panose="05000000000000000000" pitchFamily="2" charset="2"/>
              </a:rPr>
              <a:t></a:t>
            </a:r>
            <a:endParaRPr lang="en-US" dirty="0"/>
          </a:p>
        </p:txBody>
      </p:sp>
      <p:sp>
        <p:nvSpPr>
          <p:cNvPr id="5" name="Text Placeholder 4"/>
          <p:cNvSpPr>
            <a:spLocks noGrp="1"/>
          </p:cNvSpPr>
          <p:nvPr>
            <p:ph type="body" idx="1"/>
          </p:nvPr>
        </p:nvSpPr>
        <p:spPr>
          <a:xfrm>
            <a:off x="838200" y="1825624"/>
            <a:ext cx="10515600" cy="5032375"/>
          </a:xfrm>
        </p:spPr>
        <p:txBody>
          <a:bodyPr>
            <a:normAutofit/>
          </a:bodyPr>
          <a:lstStyle/>
          <a:p>
            <a:r>
              <a:rPr lang="en-US" sz="2000" dirty="0" smtClean="0">
                <a:solidFill>
                  <a:srgbClr val="FF0000"/>
                </a:solidFill>
              </a:rPr>
              <a:t>PS3: 8 cases </a:t>
            </a:r>
            <a:r>
              <a:rPr lang="en-US" sz="2000" dirty="0" smtClean="0">
                <a:solidFill>
                  <a:srgbClr val="FF0000"/>
                </a:solidFill>
                <a:sym typeface="Wingdings" panose="05000000000000000000" pitchFamily="2" charset="2"/>
              </a:rPr>
              <a:t></a:t>
            </a:r>
          </a:p>
          <a:p>
            <a:pPr lvl="1"/>
            <a:r>
              <a:rPr lang="en-US" sz="1800" dirty="0" smtClean="0">
                <a:solidFill>
                  <a:srgbClr val="00B050"/>
                </a:solidFill>
                <a:sym typeface="Wingdings" panose="05000000000000000000" pitchFamily="2" charset="2"/>
              </a:rPr>
              <a:t>1 dismissed because one TA (myself ) helped debug directly </a:t>
            </a:r>
          </a:p>
          <a:p>
            <a:pPr lvl="1"/>
            <a:r>
              <a:rPr lang="en-US" sz="1800" dirty="0" smtClean="0">
                <a:solidFill>
                  <a:srgbClr val="FFC000"/>
                </a:solidFill>
                <a:sym typeface="Wingdings" panose="05000000000000000000" pitchFamily="2" charset="2"/>
              </a:rPr>
              <a:t>2 still being investigated (pending their defense)</a:t>
            </a:r>
          </a:p>
          <a:p>
            <a:pPr lvl="1"/>
            <a:r>
              <a:rPr lang="en-US" sz="1800" dirty="0" smtClean="0">
                <a:solidFill>
                  <a:srgbClr val="FF0000"/>
                </a:solidFill>
                <a:sym typeface="Wingdings" panose="05000000000000000000" pitchFamily="2" charset="2"/>
              </a:rPr>
              <a:t>5 confirmed exact match submissions with someone else outside this class</a:t>
            </a:r>
          </a:p>
          <a:p>
            <a:pPr lvl="2"/>
            <a:r>
              <a:rPr lang="en-US" sz="1600" dirty="0" smtClean="0">
                <a:solidFill>
                  <a:srgbClr val="FF0000"/>
                </a:solidFill>
                <a:sym typeface="Wingdings" panose="05000000000000000000" pitchFamily="2" charset="2"/>
              </a:rPr>
              <a:t>Very heavy punishment</a:t>
            </a:r>
          </a:p>
          <a:p>
            <a:r>
              <a:rPr lang="en-US" sz="2000" dirty="0" smtClean="0">
                <a:solidFill>
                  <a:srgbClr val="FF0000"/>
                </a:solidFill>
              </a:rPr>
              <a:t>PS4: 12 cases </a:t>
            </a:r>
            <a:r>
              <a:rPr lang="en-US" sz="2000" dirty="0" smtClean="0">
                <a:solidFill>
                  <a:srgbClr val="FF0000"/>
                </a:solidFill>
                <a:sym typeface="Wingdings" panose="05000000000000000000" pitchFamily="2" charset="2"/>
              </a:rPr>
              <a:t></a:t>
            </a:r>
          </a:p>
          <a:p>
            <a:pPr lvl="1"/>
            <a:r>
              <a:rPr lang="en-US" sz="1800" dirty="0" smtClean="0">
                <a:solidFill>
                  <a:srgbClr val="00B050"/>
                </a:solidFill>
                <a:sym typeface="Wingdings" panose="05000000000000000000" pitchFamily="2" charset="2"/>
              </a:rPr>
              <a:t>3 dismissed because one TA helped debug directly </a:t>
            </a:r>
          </a:p>
          <a:p>
            <a:pPr lvl="1"/>
            <a:r>
              <a:rPr lang="en-US" sz="1800" dirty="0" smtClean="0">
                <a:solidFill>
                  <a:srgbClr val="00B050"/>
                </a:solidFill>
                <a:sym typeface="Wingdings" panose="05000000000000000000" pitchFamily="2" charset="2"/>
              </a:rPr>
              <a:t>1 dismissed (using </a:t>
            </a:r>
            <a:r>
              <a:rPr lang="en-US" sz="1800" dirty="0" err="1" smtClean="0">
                <a:solidFill>
                  <a:srgbClr val="00B050"/>
                </a:solidFill>
                <a:sym typeface="Wingdings" panose="05000000000000000000" pitchFamily="2" charset="2"/>
              </a:rPr>
              <a:t>vjudge</a:t>
            </a:r>
            <a:r>
              <a:rPr lang="en-US" sz="1800" dirty="0" smtClean="0">
                <a:solidFill>
                  <a:srgbClr val="00B050"/>
                </a:solidFill>
                <a:sym typeface="Wingdings" panose="05000000000000000000" pitchFamily="2" charset="2"/>
              </a:rPr>
              <a:t>, but has been strongly warned)</a:t>
            </a:r>
            <a:endParaRPr lang="en-US" sz="1800" dirty="0">
              <a:solidFill>
                <a:srgbClr val="00B050"/>
              </a:solidFill>
            </a:endParaRPr>
          </a:p>
          <a:p>
            <a:pPr lvl="1"/>
            <a:r>
              <a:rPr lang="en-US" sz="1800" dirty="0">
                <a:solidFill>
                  <a:srgbClr val="00B050"/>
                </a:solidFill>
                <a:sym typeface="Wingdings" panose="05000000000000000000" pitchFamily="2" charset="2"/>
              </a:rPr>
              <a:t>1 dismissed (not ‘extremely similar’… but noted for future ‘repeat’)</a:t>
            </a:r>
          </a:p>
          <a:p>
            <a:pPr lvl="1"/>
            <a:r>
              <a:rPr lang="en-US" sz="1800" dirty="0">
                <a:solidFill>
                  <a:srgbClr val="00B050"/>
                </a:solidFill>
                <a:sym typeface="Wingdings" panose="05000000000000000000" pitchFamily="2" charset="2"/>
              </a:rPr>
              <a:t>3 dismissed (with own alternative account, but has been strongly warned)</a:t>
            </a:r>
          </a:p>
          <a:p>
            <a:pPr lvl="1"/>
            <a:r>
              <a:rPr lang="en-US" sz="1800" dirty="0" smtClean="0">
                <a:solidFill>
                  <a:srgbClr val="FF0000"/>
                </a:solidFill>
                <a:sym typeface="Wingdings" panose="05000000000000000000" pitchFamily="2" charset="2"/>
              </a:rPr>
              <a:t>4 very eerily similar submissions from a pair , </a:t>
            </a:r>
            <a:br>
              <a:rPr lang="en-US" sz="1800" dirty="0" smtClean="0">
                <a:solidFill>
                  <a:srgbClr val="FF0000"/>
                </a:solidFill>
                <a:sym typeface="Wingdings" panose="05000000000000000000" pitchFamily="2" charset="2"/>
              </a:rPr>
            </a:br>
            <a:r>
              <a:rPr lang="en-US" sz="1800" dirty="0" smtClean="0">
                <a:solidFill>
                  <a:srgbClr val="FF0000"/>
                </a:solidFill>
                <a:sym typeface="Wingdings" panose="05000000000000000000" pitchFamily="2" charset="2"/>
              </a:rPr>
              <a:t>same two spaces between “import” and “</a:t>
            </a:r>
            <a:r>
              <a:rPr lang="en-US" sz="1800" dirty="0" err="1" smtClean="0">
                <a:solidFill>
                  <a:srgbClr val="FF0000"/>
                </a:solidFill>
                <a:sym typeface="Wingdings" panose="05000000000000000000" pitchFamily="2" charset="2"/>
              </a:rPr>
              <a:t>heapq</a:t>
            </a:r>
            <a:r>
              <a:rPr lang="en-US" sz="1800" dirty="0" smtClean="0">
                <a:solidFill>
                  <a:srgbClr val="FF0000"/>
                </a:solidFill>
                <a:sym typeface="Wingdings" panose="05000000000000000000" pitchFamily="2" charset="2"/>
              </a:rPr>
              <a:t>”</a:t>
            </a:r>
          </a:p>
          <a:p>
            <a:pPr lvl="2"/>
            <a:r>
              <a:rPr lang="en-US" sz="1600" dirty="0" smtClean="0">
                <a:solidFill>
                  <a:srgbClr val="FF0000"/>
                </a:solidFill>
                <a:sym typeface="Wingdings" panose="05000000000000000000" pitchFamily="2" charset="2"/>
              </a:rPr>
              <a:t>Very heavy punishment</a:t>
            </a:r>
          </a:p>
        </p:txBody>
      </p:sp>
      <p:pic>
        <p:nvPicPr>
          <p:cNvPr id="6" name="Picture 5"/>
          <p:cNvPicPr>
            <a:picLocks noChangeAspect="1"/>
          </p:cNvPicPr>
          <p:nvPr/>
        </p:nvPicPr>
        <p:blipFill>
          <a:blip r:embed="rId2"/>
          <a:stretch>
            <a:fillRect/>
          </a:stretch>
        </p:blipFill>
        <p:spPr>
          <a:xfrm>
            <a:off x="6612421" y="5154233"/>
            <a:ext cx="1352550" cy="790575"/>
          </a:xfrm>
          <a:prstGeom prst="rect">
            <a:avLst/>
          </a:prstGeom>
        </p:spPr>
      </p:pic>
    </p:spTree>
    <p:extLst>
      <p:ext uri="{BB962C8B-B14F-4D97-AF65-F5344CB8AC3E}">
        <p14:creationId xmlns:p14="http://schemas.microsoft.com/office/powerpoint/2010/main" val="160378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fade">
                                      <p:cBhvr>
                                        <p:cTn id="19" dur="500"/>
                                        <p:tgtEl>
                                          <p:spTgt spid="5">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10" end="10"/>
                                            </p:txEl>
                                          </p:spTgt>
                                        </p:tgtEl>
                                        <p:attrNameLst>
                                          <p:attrName>style.visibility</p:attrName>
                                        </p:attrNameLst>
                                      </p:cBhvr>
                                      <p:to>
                                        <p:strVal val="visible"/>
                                      </p:to>
                                    </p:set>
                                    <p:animEffect transition="in" filter="fade">
                                      <p:cBhvr>
                                        <p:cTn id="22" dur="500"/>
                                        <p:tgtEl>
                                          <p:spTgt spid="5">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animEffect transition="in" filter="fade">
                                      <p:cBhvr>
                                        <p:cTn id="25" dur="500"/>
                                        <p:tgtEl>
                                          <p:spTgt spid="5">
                                            <p:txEl>
                                              <p:pRg st="11" end="1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Review of Table ADT and DAT </a:t>
            </a:r>
            <a:r>
              <a:rPr lang="en-US" sz="2400"/>
              <a:t>(CP4 Book 1, Section 2.3.2)</a:t>
            </a:r>
            <a:endParaRPr/>
          </a:p>
        </p:txBody>
      </p:sp>
      <p:sp>
        <p:nvSpPr>
          <p:cNvPr id="108" name="Google Shape;108;p4"/>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a:solidFill>
                  <a:schemeClr val="hlink"/>
                </a:solidFill>
                <a:hlinkClick r:id="rId3"/>
              </a:rPr>
              <a:t>https://visualgo.net/en/hashtable?slide=1</a:t>
            </a:r>
            <a:r>
              <a:rPr lang="en-US"/>
              <a:t> to 2-6</a:t>
            </a:r>
            <a:endParaRPr/>
          </a:p>
          <a:p>
            <a:pPr marL="228600" lvl="0" indent="-228600" algn="l" rtl="0">
              <a:lnSpc>
                <a:spcPct val="90000"/>
              </a:lnSpc>
              <a:spcBef>
                <a:spcPts val="1000"/>
              </a:spcBef>
              <a:spcAft>
                <a:spcPts val="0"/>
              </a:spcAft>
              <a:buClr>
                <a:schemeClr val="dk1"/>
              </a:buClr>
              <a:buSzPts val="2800"/>
              <a:buChar char="•"/>
            </a:pPr>
            <a:r>
              <a:rPr lang="en-US"/>
              <a:t>Discussed</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Do you understand the requirements for a </a:t>
            </a:r>
            <a:r>
              <a:rPr lang="en-US" u="sng">
                <a:solidFill>
                  <a:schemeClr val="hlink"/>
                </a:solidFill>
                <a:hlinkClick r:id="rId4"/>
              </a:rPr>
              <a:t>Table ADT</a:t>
            </a:r>
            <a:r>
              <a:rPr lang="en-US"/>
              <a:t> (vs </a:t>
            </a:r>
            <a:r>
              <a:rPr lang="en-US" u="sng">
                <a:solidFill>
                  <a:schemeClr val="hlink"/>
                </a:solidFill>
                <a:hlinkClick r:id="rId5"/>
              </a:rPr>
              <a:t>List ADT</a:t>
            </a:r>
            <a:r>
              <a:rPr lang="en-US"/>
              <a:t> before) and why either </a:t>
            </a:r>
            <a:r>
              <a:rPr lang="en-US" u="sng">
                <a:solidFill>
                  <a:schemeClr val="hlink"/>
                </a:solidFill>
                <a:hlinkClick r:id="rId6"/>
              </a:rPr>
              <a:t>unsorted</a:t>
            </a:r>
            <a:r>
              <a:rPr lang="en-US"/>
              <a:t> or </a:t>
            </a:r>
            <a:r>
              <a:rPr lang="en-US" u="sng">
                <a:solidFill>
                  <a:schemeClr val="hlink"/>
                </a:solidFill>
                <a:hlinkClick r:id="rId7"/>
              </a:rPr>
              <a:t>sorted</a:t>
            </a:r>
            <a:r>
              <a:rPr lang="en-US"/>
              <a:t> array CMI (Cannot Make It)</a:t>
            </a:r>
            <a:br>
              <a:rPr lang="en-US"/>
            </a:br>
            <a:r>
              <a:rPr lang="en-US"/>
              <a:t>to be a good data structure to implement this Table ADT?</a:t>
            </a:r>
            <a:endParaRPr/>
          </a:p>
          <a:p>
            <a:pPr marL="914400" lvl="1" indent="-457200" algn="just" rtl="0">
              <a:lnSpc>
                <a:spcPct val="90000"/>
              </a:lnSpc>
              <a:spcBef>
                <a:spcPts val="500"/>
              </a:spcBef>
              <a:spcAft>
                <a:spcPts val="0"/>
              </a:spcAft>
              <a:buClr>
                <a:schemeClr val="dk1"/>
              </a:buClr>
              <a:buSzPts val="2400"/>
              <a:buFont typeface="Calibri"/>
              <a:buAutoNum type="arabicPeriod"/>
            </a:pPr>
            <a:r>
              <a:rPr lang="en-US"/>
              <a:t>Do you understand the concept of </a:t>
            </a:r>
            <a:r>
              <a:rPr lang="en-US" u="sng">
                <a:solidFill>
                  <a:schemeClr val="hlink"/>
                </a:solidFill>
                <a:hlinkClick r:id="rId8"/>
              </a:rPr>
              <a:t>Direct Addressing Table (DAT)</a:t>
            </a:r>
            <a:r>
              <a:rPr lang="en-US"/>
              <a:t>?</a:t>
            </a:r>
            <a:endParaRPr/>
          </a:p>
          <a:p>
            <a:pPr marL="914400" lvl="1" indent="-457200" algn="just" rtl="0">
              <a:lnSpc>
                <a:spcPct val="90000"/>
              </a:lnSpc>
              <a:spcBef>
                <a:spcPts val="500"/>
              </a:spcBef>
              <a:spcAft>
                <a:spcPts val="0"/>
              </a:spcAft>
              <a:buClr>
                <a:schemeClr val="dk1"/>
              </a:buClr>
              <a:buSzPts val="2400"/>
              <a:buFont typeface="Calibri"/>
              <a:buAutoNum type="arabicPeriod"/>
            </a:pPr>
            <a:r>
              <a:rPr lang="en-US"/>
              <a:t>Can you enumerate a few real-life </a:t>
            </a:r>
            <a:r>
              <a:rPr lang="en-US" u="sng">
                <a:solidFill>
                  <a:schemeClr val="hlink"/>
                </a:solidFill>
                <a:hlinkClick r:id="rId9"/>
              </a:rPr>
              <a:t>DAT examples</a:t>
            </a:r>
            <a:r>
              <a:rPr lang="en-US"/>
              <a:t>?</a:t>
            </a:r>
            <a:endParaRPr/>
          </a:p>
          <a:p>
            <a:pPr marL="228600" lvl="0" indent="-228600" algn="just" rtl="0">
              <a:lnSpc>
                <a:spcPct val="90000"/>
              </a:lnSpc>
              <a:spcBef>
                <a:spcPts val="1000"/>
              </a:spcBef>
              <a:spcAft>
                <a:spcPts val="0"/>
              </a:spcAft>
              <a:buClr>
                <a:schemeClr val="dk1"/>
              </a:buClr>
              <a:buSzPts val="2800"/>
              <a:buChar char="•"/>
            </a:pPr>
            <a:r>
              <a:rPr lang="en-US"/>
              <a:t>Not asked:</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On why I use </a:t>
            </a:r>
            <a:r>
              <a:rPr lang="en-US" u="sng">
                <a:solidFill>
                  <a:schemeClr val="hlink"/>
                </a:solidFill>
                <a:hlinkClick r:id="rId10"/>
              </a:rPr>
              <a:t>size 1000</a:t>
            </a:r>
            <a:r>
              <a:rPr lang="en-US"/>
              <a:t> instead of 991?</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Review of Hashing</a:t>
            </a:r>
            <a:endParaRPr/>
          </a:p>
        </p:txBody>
      </p:sp>
      <p:sp>
        <p:nvSpPr>
          <p:cNvPr id="115" name="Google Shape;115;p5"/>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hlinkClick r:id="rId3"/>
              </a:rPr>
              <a:t>https://visualgo.net/en/hashtable?slide=3</a:t>
            </a:r>
            <a:r>
              <a:rPr lang="en-US" dirty="0"/>
              <a:t> to 4-6</a:t>
            </a:r>
            <a:endParaRPr dirty="0"/>
          </a:p>
          <a:p>
            <a:pPr marL="228600" lvl="0" indent="-228600" algn="l" rtl="0">
              <a:lnSpc>
                <a:spcPct val="90000"/>
              </a:lnSpc>
              <a:spcBef>
                <a:spcPts val="1000"/>
              </a:spcBef>
              <a:spcAft>
                <a:spcPts val="0"/>
              </a:spcAft>
              <a:buClr>
                <a:schemeClr val="dk1"/>
              </a:buClr>
              <a:buSzPts val="2800"/>
              <a:buChar char="•"/>
            </a:pPr>
            <a:r>
              <a:rPr lang="en-US" dirty="0"/>
              <a:t>Q&amp;A on hashing stuffs:</a:t>
            </a:r>
            <a:endParaRPr dirty="0"/>
          </a:p>
          <a:p>
            <a:pPr lvl="1" indent="-457200" algn="just">
              <a:buSzPts val="2400"/>
              <a:buFont typeface="Calibri"/>
              <a:buAutoNum type="arabicPeriod"/>
            </a:pPr>
            <a:r>
              <a:rPr lang="en-US" dirty="0"/>
              <a:t>Do you fully understand the classic </a:t>
            </a:r>
            <a:r>
              <a:rPr lang="en-US" u="sng" dirty="0">
                <a:solidFill>
                  <a:schemeClr val="hlink"/>
                </a:solidFill>
                <a:hlinkClick r:id="rId4"/>
              </a:rPr>
              <a:t>Birthday (von Mises) Paradox</a:t>
            </a:r>
            <a:r>
              <a:rPr lang="en-US" dirty="0"/>
              <a:t>?</a:t>
            </a:r>
          </a:p>
          <a:p>
            <a:pPr lvl="1" indent="-457200" algn="just">
              <a:buSzPts val="2400"/>
              <a:buFont typeface="Calibri"/>
              <a:buAutoNum type="arabicPeriod"/>
            </a:pPr>
            <a:r>
              <a:rPr lang="en-US" dirty="0"/>
              <a:t>Do you understand what is not good with the </a:t>
            </a:r>
            <a:r>
              <a:rPr lang="en-US" u="sng" dirty="0">
                <a:solidFill>
                  <a:schemeClr val="hlink"/>
                </a:solidFill>
                <a:hlinkClick r:id="rId5"/>
              </a:rPr>
              <a:t>proposed hash function</a:t>
            </a:r>
            <a:r>
              <a:rPr lang="en-US" dirty="0"/>
              <a:t>?</a:t>
            </a:r>
          </a:p>
          <a:p>
            <a:pPr marL="914400" lvl="1" indent="-457200" algn="just" rtl="0">
              <a:lnSpc>
                <a:spcPct val="90000"/>
              </a:lnSpc>
              <a:spcBef>
                <a:spcPts val="500"/>
              </a:spcBef>
              <a:spcAft>
                <a:spcPts val="0"/>
              </a:spcAft>
              <a:buClr>
                <a:schemeClr val="dk1"/>
              </a:buClr>
              <a:buSzPts val="2400"/>
              <a:buFont typeface="Calibri"/>
              <a:buAutoNum type="arabicPeriod"/>
            </a:pPr>
            <a:r>
              <a:rPr lang="en-US" dirty="0"/>
              <a:t>Do you understand on why hash table size is </a:t>
            </a:r>
            <a:r>
              <a:rPr lang="en-US" i="1" u="sng" dirty="0">
                <a:solidFill>
                  <a:schemeClr val="hlink"/>
                </a:solidFill>
                <a:hlinkClick r:id="rId6"/>
              </a:rPr>
              <a:t>usually</a:t>
            </a:r>
            <a:r>
              <a:rPr lang="en-US" u="sng" dirty="0">
                <a:solidFill>
                  <a:schemeClr val="hlink"/>
                </a:solidFill>
                <a:hlinkClick r:id="rId6"/>
              </a:rPr>
              <a:t> a prime number</a:t>
            </a:r>
            <a:r>
              <a:rPr lang="en-US" dirty="0"/>
              <a:t>?</a:t>
            </a:r>
          </a:p>
          <a:p>
            <a:pPr marL="914400" lvl="2" indent="0" algn="just">
              <a:buSzPts val="2400"/>
              <a:buNone/>
            </a:pPr>
            <a:r>
              <a:rPr lang="en-US" dirty="0"/>
              <a:t>Demo of “whyprime.py</a:t>
            </a:r>
            <a:r>
              <a:rPr lang="en-US" dirty="0" smtClean="0"/>
              <a:t>” (later in Tutorial5)</a:t>
            </a:r>
            <a:endParaRPr dirty="0"/>
          </a:p>
          <a:p>
            <a:pPr marL="914400" lvl="1" indent="-457200" algn="just" rtl="0">
              <a:lnSpc>
                <a:spcPct val="90000"/>
              </a:lnSpc>
              <a:spcBef>
                <a:spcPts val="500"/>
              </a:spcBef>
              <a:spcAft>
                <a:spcPts val="0"/>
              </a:spcAft>
              <a:buClr>
                <a:schemeClr val="dk1"/>
              </a:buClr>
              <a:buSzPts val="2400"/>
              <a:buFont typeface="Calibri"/>
              <a:buAutoNum type="arabicPeriod"/>
            </a:pPr>
            <a:r>
              <a:rPr lang="en-US" dirty="0"/>
              <a:t>Do you understand the </a:t>
            </a:r>
            <a:r>
              <a:rPr lang="en-US" u="sng" dirty="0">
                <a:solidFill>
                  <a:schemeClr val="hlink"/>
                </a:solidFill>
                <a:hlinkClick r:id="rId7"/>
              </a:rPr>
              <a:t>classic hash function for a string</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Not asked:</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We will do a few more related exercises in Tutorial/Lab5...</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Review of CR: CA, Separate Chaining (SC), </a:t>
            </a:r>
            <a:r>
              <a:rPr lang="en-US" sz="3600"/>
              <a:t>++</a:t>
            </a:r>
            <a:endParaRPr/>
          </a:p>
        </p:txBody>
      </p:sp>
      <p:sp>
        <p:nvSpPr>
          <p:cNvPr id="122" name="Google Shape;122;p6"/>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hlinkClick r:id="rId3"/>
              </a:rPr>
              <a:t>https://visualgo.net/en/hashtable?slide=10</a:t>
            </a:r>
            <a:r>
              <a:rPr lang="en-US" dirty="0"/>
              <a:t> to 10-3</a:t>
            </a:r>
            <a:endParaRPr dirty="0"/>
          </a:p>
          <a:p>
            <a:pPr marL="228600" lvl="0" indent="-228600" algn="l" rtl="0">
              <a:lnSpc>
                <a:spcPct val="90000"/>
              </a:lnSpc>
              <a:spcBef>
                <a:spcPts val="1000"/>
              </a:spcBef>
              <a:spcAft>
                <a:spcPts val="0"/>
              </a:spcAft>
              <a:buClr>
                <a:schemeClr val="dk1"/>
              </a:buClr>
              <a:buSzPts val="2800"/>
              <a:buChar char="•"/>
            </a:pPr>
            <a:r>
              <a:rPr lang="en-US" dirty="0"/>
              <a:t>Q&amp;A on Separate Chaining:</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Easier form to understand: Closed Addressing, Separate Chaining</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So, the worst case of searching is no longer O(1) if we use SC but O(1+α)?</a:t>
            </a:r>
          </a:p>
          <a:p>
            <a:pPr lvl="2" indent="-457200">
              <a:buSzPts val="2400"/>
            </a:pPr>
            <a:r>
              <a:rPr lang="en-US" dirty="0"/>
              <a:t>α = N/M, we usually know (or at least able to estimate) the value of N and we can control the table size M so that α = N/M is a value close to 0</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t>Is it now </a:t>
            </a:r>
            <a:r>
              <a:rPr lang="en-US" u="sng" dirty="0">
                <a:solidFill>
                  <a:schemeClr val="hlink"/>
                </a:solidFill>
                <a:hlinkClick r:id="rId4"/>
              </a:rPr>
              <a:t>the real best collision resolution technique</a:t>
            </a:r>
            <a:r>
              <a:rPr lang="en-US" dirty="0"/>
              <a:t>?</a:t>
            </a:r>
            <a:endParaRPr dirty="0"/>
          </a:p>
          <a:p>
            <a:pPr marL="1371600" lvl="2" indent="-457200" algn="l" rtl="0">
              <a:lnSpc>
                <a:spcPct val="90000"/>
              </a:lnSpc>
              <a:spcBef>
                <a:spcPts val="500"/>
              </a:spcBef>
              <a:spcAft>
                <a:spcPts val="0"/>
              </a:spcAft>
              <a:buClr>
                <a:schemeClr val="dk1"/>
              </a:buClr>
              <a:buSzPts val="2000"/>
              <a:buFont typeface="Calibri"/>
              <a:buAutoNum type="arabicPeriod"/>
            </a:pPr>
            <a:r>
              <a:rPr lang="en-US" dirty="0"/>
              <a:t>What does Python </a:t>
            </a:r>
            <a:r>
              <a:rPr lang="en-US" dirty="0" err="1"/>
              <a:t>dict</a:t>
            </a:r>
            <a:r>
              <a:rPr lang="en-US" dirty="0"/>
              <a:t> uses? See </a:t>
            </a:r>
            <a:r>
              <a:rPr lang="en-US" u="sng" dirty="0">
                <a:solidFill>
                  <a:schemeClr val="hlink"/>
                </a:solidFill>
                <a:hlinkClick r:id="rId5"/>
              </a:rPr>
              <a:t>https://github.com/python/cpython/blob/3.9/Objects/dictobject.c</a:t>
            </a:r>
            <a:r>
              <a:rPr lang="en-US" dirty="0"/>
              <a:t> (so let’s see LP)</a:t>
            </a:r>
            <a:endParaRPr dirty="0"/>
          </a:p>
          <a:p>
            <a:pPr marL="228600" lvl="0" indent="-228600" algn="l" rtl="0">
              <a:lnSpc>
                <a:spcPct val="90000"/>
              </a:lnSpc>
              <a:spcBef>
                <a:spcPts val="1000"/>
              </a:spcBef>
              <a:spcAft>
                <a:spcPts val="0"/>
              </a:spcAft>
              <a:buClr>
                <a:schemeClr val="dk1"/>
              </a:buClr>
              <a:buSzPts val="2800"/>
              <a:buChar char="•"/>
            </a:pPr>
            <a:r>
              <a:rPr lang="en-US" dirty="0"/>
              <a:t>Not asked:</a:t>
            </a:r>
            <a:endParaRPr dirty="0"/>
          </a:p>
          <a:p>
            <a:pPr marL="914400" lvl="1" indent="-457200" algn="just" rtl="0">
              <a:lnSpc>
                <a:spcPct val="90000"/>
              </a:lnSpc>
              <a:spcBef>
                <a:spcPts val="500"/>
              </a:spcBef>
              <a:spcAft>
                <a:spcPts val="0"/>
              </a:spcAft>
              <a:buClr>
                <a:schemeClr val="dk1"/>
              </a:buClr>
              <a:buSzPts val="2400"/>
              <a:buFont typeface="Calibri"/>
              <a:buAutoNum type="arabicPeriod"/>
            </a:pPr>
            <a:r>
              <a:rPr lang="en-US" u="sng" dirty="0">
                <a:solidFill>
                  <a:schemeClr val="hlink"/>
                </a:solidFill>
                <a:hlinkClick r:id="rId6"/>
              </a:rPr>
              <a:t>DS++</a:t>
            </a:r>
            <a:r>
              <a:rPr lang="en-US" dirty="0"/>
              <a: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Review of CR: OA, Linear Probing (LP)</a:t>
            </a:r>
            <a:endParaRPr/>
          </a:p>
        </p:txBody>
      </p:sp>
      <p:sp>
        <p:nvSpPr>
          <p:cNvPr id="129" name="Google Shape;129;p7"/>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400" u="sng" dirty="0">
                <a:solidFill>
                  <a:schemeClr val="hlink"/>
                </a:solidFill>
                <a:hlinkClick r:id="rId3"/>
              </a:rPr>
              <a:t>https://visualgo.net/en/hashtable?slide=7</a:t>
            </a:r>
            <a:r>
              <a:rPr lang="en-US" sz="2400" dirty="0"/>
              <a:t> to 7-11</a:t>
            </a:r>
            <a:endParaRPr sz="2400" dirty="0"/>
          </a:p>
          <a:p>
            <a:pPr marL="228600" lvl="0" indent="-228600" algn="l" rtl="0">
              <a:lnSpc>
                <a:spcPct val="90000"/>
              </a:lnSpc>
              <a:spcBef>
                <a:spcPts val="1000"/>
              </a:spcBef>
              <a:spcAft>
                <a:spcPts val="0"/>
              </a:spcAft>
              <a:buClr>
                <a:schemeClr val="dk1"/>
              </a:buClr>
              <a:buSzPts val="2800"/>
              <a:buChar char="•"/>
            </a:pPr>
            <a:r>
              <a:rPr lang="en-US" sz="2400" dirty="0"/>
              <a:t>Q&amp;A on Linear Probing:</a:t>
            </a:r>
            <a:endParaRPr sz="2400" dirty="0"/>
          </a:p>
          <a:p>
            <a:pPr marL="914400" lvl="1" indent="-457200" algn="l" rtl="0">
              <a:lnSpc>
                <a:spcPct val="90000"/>
              </a:lnSpc>
              <a:spcBef>
                <a:spcPts val="500"/>
              </a:spcBef>
              <a:spcAft>
                <a:spcPts val="0"/>
              </a:spcAft>
              <a:buClr>
                <a:schemeClr val="dk1"/>
              </a:buClr>
              <a:buSzPts val="2400"/>
              <a:buFont typeface="Calibri"/>
              <a:buAutoNum type="arabicPeriod"/>
            </a:pPr>
            <a:r>
              <a:rPr lang="en-US" sz="2000" dirty="0"/>
              <a:t>Do you understand how it works?</a:t>
            </a:r>
            <a:endParaRPr sz="2000" dirty="0"/>
          </a:p>
          <a:p>
            <a:pPr marL="1143000" lvl="2" indent="-228600" algn="l" rtl="0">
              <a:lnSpc>
                <a:spcPct val="90000"/>
              </a:lnSpc>
              <a:spcBef>
                <a:spcPts val="500"/>
              </a:spcBef>
              <a:spcAft>
                <a:spcPts val="0"/>
              </a:spcAft>
              <a:buClr>
                <a:schemeClr val="dk1"/>
              </a:buClr>
              <a:buSzPts val="2000"/>
              <a:buChar char="•"/>
            </a:pPr>
            <a:r>
              <a:rPr lang="en-US" sz="1800" dirty="0"/>
              <a:t>O(1/(1-α)) time complexity for expected probing steps during search*, α = N/M too</a:t>
            </a:r>
          </a:p>
          <a:p>
            <a:pPr marL="1143000" lvl="2" indent="-228600" algn="l" rtl="0">
              <a:lnSpc>
                <a:spcPct val="90000"/>
              </a:lnSpc>
              <a:spcBef>
                <a:spcPts val="500"/>
              </a:spcBef>
              <a:spcAft>
                <a:spcPts val="0"/>
              </a:spcAft>
              <a:buClr>
                <a:schemeClr val="dk1"/>
              </a:buClr>
              <a:buSzPts val="2000"/>
              <a:buChar char="•"/>
            </a:pPr>
            <a:r>
              <a:rPr lang="en-US" sz="1800" dirty="0"/>
              <a:t>Analysis omitted… this is very complicated</a:t>
            </a:r>
            <a:endParaRPr sz="1800" dirty="0"/>
          </a:p>
          <a:p>
            <a:pPr marL="1600200" lvl="3" indent="-228600" algn="l" rtl="0">
              <a:lnSpc>
                <a:spcPct val="90000"/>
              </a:lnSpc>
              <a:spcBef>
                <a:spcPts val="500"/>
              </a:spcBef>
              <a:spcAft>
                <a:spcPts val="0"/>
              </a:spcAft>
              <a:buClr>
                <a:schemeClr val="dk1"/>
              </a:buClr>
              <a:buSzPts val="1800"/>
              <a:buChar char="•"/>
            </a:pPr>
            <a:r>
              <a:rPr lang="en-US" sz="1600" dirty="0"/>
              <a:t>If α = 0.5, then about ~2 steps (we can usually influence α to be around this level)</a:t>
            </a:r>
            <a:endParaRPr sz="1600" dirty="0"/>
          </a:p>
          <a:p>
            <a:pPr marL="1600200" lvl="3" indent="-228600" algn="l" rtl="0">
              <a:lnSpc>
                <a:spcPct val="90000"/>
              </a:lnSpc>
              <a:spcBef>
                <a:spcPts val="500"/>
              </a:spcBef>
              <a:spcAft>
                <a:spcPts val="0"/>
              </a:spcAft>
              <a:buClr>
                <a:schemeClr val="dk1"/>
              </a:buClr>
              <a:buSzPts val="1800"/>
              <a:buChar char="•"/>
            </a:pPr>
            <a:r>
              <a:rPr lang="en-US" sz="1600" dirty="0"/>
              <a:t>If α = 0.9, then about ~10 steps</a:t>
            </a:r>
            <a:endParaRPr sz="1600" dirty="0"/>
          </a:p>
          <a:p>
            <a:pPr marL="457200" lvl="1" indent="0" algn="l" rtl="0">
              <a:lnSpc>
                <a:spcPct val="90000"/>
              </a:lnSpc>
              <a:spcBef>
                <a:spcPts val="500"/>
              </a:spcBef>
              <a:spcAft>
                <a:spcPts val="0"/>
              </a:spcAft>
              <a:buClr>
                <a:schemeClr val="dk1"/>
              </a:buClr>
              <a:buSzPts val="2400"/>
              <a:buNone/>
            </a:pPr>
            <a:r>
              <a:rPr lang="en-US" sz="2000" dirty="0"/>
              <a:t>* Terms and Conditions apply: Potential issues with OA: LP</a:t>
            </a:r>
            <a:endParaRPr sz="2000" dirty="0"/>
          </a:p>
          <a:p>
            <a:pPr marL="1143000" lvl="2" indent="-228600" algn="l" rtl="0">
              <a:lnSpc>
                <a:spcPct val="90000"/>
              </a:lnSpc>
              <a:spcBef>
                <a:spcPts val="500"/>
              </a:spcBef>
              <a:spcAft>
                <a:spcPts val="0"/>
              </a:spcAft>
              <a:buClr>
                <a:schemeClr val="dk1"/>
              </a:buClr>
              <a:buSzPts val="2000"/>
              <a:buChar char="•"/>
            </a:pPr>
            <a:r>
              <a:rPr lang="en-US" sz="1800" dirty="0"/>
              <a:t>Primary Clustering (and possible annexation of two Primary </a:t>
            </a:r>
            <a:r>
              <a:rPr lang="en-US" sz="1800" dirty="0" err="1"/>
              <a:t>ClusterS</a:t>
            </a:r>
            <a:r>
              <a:rPr lang="en-US" sz="1800" dirty="0"/>
              <a:t> into one longer one)</a:t>
            </a:r>
            <a:endParaRPr sz="1800" dirty="0"/>
          </a:p>
          <a:p>
            <a:pPr marL="1143000" lvl="2" indent="-228600" algn="l" rtl="0">
              <a:lnSpc>
                <a:spcPct val="90000"/>
              </a:lnSpc>
              <a:spcBef>
                <a:spcPts val="500"/>
              </a:spcBef>
              <a:spcAft>
                <a:spcPts val="0"/>
              </a:spcAft>
              <a:buClr>
                <a:schemeClr val="dk1"/>
              </a:buClr>
              <a:buSzPts val="2000"/>
              <a:buChar char="•"/>
            </a:pPr>
            <a:r>
              <a:rPr lang="en-US" sz="1800" dirty="0"/>
              <a:t>The need to use </a:t>
            </a:r>
            <a:r>
              <a:rPr lang="en-US" sz="1800" dirty="0" err="1"/>
              <a:t>DELeted</a:t>
            </a:r>
            <a:r>
              <a:rPr lang="en-US" sz="1800" dirty="0"/>
              <a:t> markers during deletion</a:t>
            </a:r>
            <a:endParaRPr sz="1800" dirty="0"/>
          </a:p>
          <a:p>
            <a:pPr marL="914400" lvl="1" indent="-457200" algn="l" rtl="0">
              <a:lnSpc>
                <a:spcPct val="90000"/>
              </a:lnSpc>
              <a:spcBef>
                <a:spcPts val="500"/>
              </a:spcBef>
              <a:spcAft>
                <a:spcPts val="0"/>
              </a:spcAft>
              <a:buClr>
                <a:schemeClr val="dk1"/>
              </a:buClr>
              <a:buSzPts val="2400"/>
              <a:buFont typeface="Calibri"/>
              <a:buAutoNum type="arabicPeriod" startAt="2"/>
            </a:pPr>
            <a:r>
              <a:rPr lang="en-US" sz="2000" dirty="0" smtClean="0"/>
              <a:t>When </a:t>
            </a:r>
            <a:r>
              <a:rPr lang="en-US" sz="2000" dirty="0"/>
              <a:t>should we </a:t>
            </a:r>
            <a:r>
              <a:rPr lang="en-US" sz="2000" u="sng" dirty="0">
                <a:solidFill>
                  <a:schemeClr val="hlink"/>
                </a:solidFill>
                <a:hlinkClick r:id="rId4"/>
              </a:rPr>
              <a:t>rehash</a:t>
            </a:r>
            <a:r>
              <a:rPr lang="en-US" sz="2000" dirty="0"/>
              <a:t>?</a:t>
            </a:r>
            <a:endParaRPr sz="2000" dirty="0"/>
          </a:p>
          <a:p>
            <a:pPr marL="228600" lvl="0" indent="-228600" algn="l" rtl="0">
              <a:lnSpc>
                <a:spcPct val="90000"/>
              </a:lnSpc>
              <a:spcBef>
                <a:spcPts val="1000"/>
              </a:spcBef>
              <a:spcAft>
                <a:spcPts val="0"/>
              </a:spcAft>
              <a:buClr>
                <a:schemeClr val="dk1"/>
              </a:buClr>
              <a:buSzPts val="2800"/>
              <a:buChar char="•"/>
            </a:pPr>
            <a:r>
              <a:rPr lang="en-US" sz="2400" dirty="0" smtClean="0"/>
              <a:t>Briefly mentioned (needed for VA OQ </a:t>
            </a:r>
            <a:r>
              <a:rPr lang="en-US" sz="2400" dirty="0" smtClean="0"/>
              <a:t>2, to be revisited </a:t>
            </a:r>
            <a:r>
              <a:rPr lang="en-US" sz="2400" smtClean="0"/>
              <a:t>during Tutorial/Lab5) </a:t>
            </a:r>
            <a:r>
              <a:rPr lang="en-US" sz="2400" dirty="0" smtClean="0"/>
              <a:t>:</a:t>
            </a:r>
            <a:endParaRPr sz="2400" dirty="0"/>
          </a:p>
          <a:p>
            <a:pPr marL="914400" lvl="1" indent="-457200" algn="l" rtl="0">
              <a:lnSpc>
                <a:spcPct val="90000"/>
              </a:lnSpc>
              <a:spcBef>
                <a:spcPts val="500"/>
              </a:spcBef>
              <a:spcAft>
                <a:spcPts val="0"/>
              </a:spcAft>
              <a:buClr>
                <a:schemeClr val="dk1"/>
              </a:buClr>
              <a:buSzPts val="2400"/>
              <a:buFont typeface="Calibri"/>
              <a:buAutoNum type="arabicPeriod"/>
            </a:pPr>
            <a:r>
              <a:rPr lang="en-US" sz="2000" dirty="0"/>
              <a:t>The other more advanced Open Addressing Collision Resolution techniques:</a:t>
            </a:r>
            <a:br>
              <a:rPr lang="en-US" sz="2000" dirty="0"/>
            </a:br>
            <a:r>
              <a:rPr lang="en-US" sz="2000" dirty="0"/>
              <a:t>Quadratic Probing and Doubling Hashing</a:t>
            </a:r>
            <a:endParaRP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Semi-Live Demo (just shown)</a:t>
            </a:r>
            <a:endParaRPr dirty="0"/>
          </a:p>
        </p:txBody>
      </p:sp>
      <p:sp>
        <p:nvSpPr>
          <p:cNvPr id="136" name="Google Shape;136;p8"/>
          <p:cNvSpPr txBox="1">
            <a:spLocks noGrp="1"/>
          </p:cNvSpPr>
          <p:nvPr>
            <p:ph type="body" idx="1"/>
          </p:nvPr>
        </p:nvSpPr>
        <p:spPr>
          <a:xfrm>
            <a:off x="838200" y="1825624"/>
            <a:ext cx="113538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u="sng" dirty="0">
                <a:solidFill>
                  <a:schemeClr val="hlink"/>
                </a:solidFill>
                <a:hlinkClick r:id="rId3"/>
              </a:rPr>
              <a:t>HashTableDemo.py</a:t>
            </a:r>
            <a:endParaRPr dirty="0"/>
          </a:p>
          <a:p>
            <a:pPr marL="685800" lvl="1" indent="-228600" algn="l" rtl="0">
              <a:lnSpc>
                <a:spcPct val="90000"/>
              </a:lnSpc>
              <a:spcBef>
                <a:spcPts val="500"/>
              </a:spcBef>
              <a:spcAft>
                <a:spcPts val="0"/>
              </a:spcAft>
              <a:buClr>
                <a:schemeClr val="dk1"/>
              </a:buClr>
              <a:buSzPts val="2400"/>
              <a:buChar char="•"/>
            </a:pPr>
            <a:r>
              <a:rPr lang="en-US" dirty="0"/>
              <a:t>It is just the basic form, on fixed </a:t>
            </a:r>
            <a:r>
              <a:rPr lang="en-US" dirty="0" err="1"/>
              <a:t>string</a:t>
            </a:r>
            <a:r>
              <a:rPr lang="en-US" dirty="0" err="1">
                <a:sym typeface="Wingdings" panose="05000000000000000000" pitchFamily="2" charset="2"/>
              </a:rPr>
              <a:t></a:t>
            </a:r>
            <a:r>
              <a:rPr lang="en-US" dirty="0" err="1"/>
              <a:t>int</a:t>
            </a:r>
            <a:r>
              <a:rPr lang="en-US" dirty="0"/>
              <a:t> type</a:t>
            </a:r>
            <a:endParaRPr dirty="0"/>
          </a:p>
          <a:p>
            <a:pPr marL="685800" lvl="1" indent="-228600" algn="l" rtl="0">
              <a:lnSpc>
                <a:spcPct val="90000"/>
              </a:lnSpc>
              <a:spcBef>
                <a:spcPts val="500"/>
              </a:spcBef>
              <a:spcAft>
                <a:spcPts val="0"/>
              </a:spcAft>
              <a:buClr>
                <a:schemeClr val="dk1"/>
              </a:buClr>
              <a:buSzPts val="2400"/>
              <a:buChar char="•"/>
            </a:pPr>
            <a:r>
              <a:rPr lang="en-US" dirty="0"/>
              <a:t>Already use Separate Chaining (easiest useful form), which is a </a:t>
            </a:r>
            <a:r>
              <a:rPr lang="en-US" b="1" dirty="0"/>
              <a:t>list of Python lists</a:t>
            </a:r>
            <a:r>
              <a:rPr lang="en-US" dirty="0"/>
              <a:t> :O</a:t>
            </a:r>
            <a:endParaRPr dirty="0"/>
          </a:p>
          <a:p>
            <a:pPr marL="1143000" lvl="2" indent="-228600" algn="l" rtl="0">
              <a:lnSpc>
                <a:spcPct val="90000"/>
              </a:lnSpc>
              <a:spcBef>
                <a:spcPts val="500"/>
              </a:spcBef>
              <a:spcAft>
                <a:spcPts val="0"/>
              </a:spcAft>
              <a:buClr>
                <a:schemeClr val="dk1"/>
              </a:buClr>
              <a:buSzPts val="2000"/>
              <a:buChar char="•"/>
            </a:pPr>
            <a:r>
              <a:rPr lang="en-US" dirty="0"/>
              <a:t>This is probably new for you</a:t>
            </a:r>
            <a:endParaRPr dirty="0"/>
          </a:p>
          <a:p>
            <a:pPr marL="1143000" lvl="2" indent="-228600" algn="l" rtl="0">
              <a:lnSpc>
                <a:spcPct val="90000"/>
              </a:lnSpc>
              <a:spcBef>
                <a:spcPts val="500"/>
              </a:spcBef>
              <a:spcAft>
                <a:spcPts val="0"/>
              </a:spcAft>
              <a:buClr>
                <a:schemeClr val="dk1"/>
              </a:buClr>
              <a:buSzPts val="2000"/>
              <a:buChar char="•"/>
            </a:pPr>
            <a:r>
              <a:rPr lang="en-US" dirty="0"/>
              <a:t>You can change Python list with certain other data structure(s), think about it</a:t>
            </a:r>
            <a:endParaRPr dirty="0"/>
          </a:p>
          <a:p>
            <a:pPr marL="685800" lvl="1" indent="-228600" algn="l" rtl="0">
              <a:lnSpc>
                <a:spcPct val="90000"/>
              </a:lnSpc>
              <a:spcBef>
                <a:spcPts val="500"/>
              </a:spcBef>
              <a:spcAft>
                <a:spcPts val="0"/>
              </a:spcAft>
              <a:buClr>
                <a:schemeClr val="dk1"/>
              </a:buClr>
              <a:buSzPts val="2400"/>
              <a:buChar char="•"/>
            </a:pPr>
            <a:r>
              <a:rPr lang="en-US" dirty="0"/>
              <a:t>We get the reference (the correct list) via the guiding hash function, then work on it</a:t>
            </a:r>
            <a:endParaRPr dirty="0"/>
          </a:p>
          <a:p>
            <a:pPr marL="685800" lvl="1" indent="-228600" algn="l" rtl="0">
              <a:lnSpc>
                <a:spcPct val="90000"/>
              </a:lnSpc>
              <a:spcBef>
                <a:spcPts val="500"/>
              </a:spcBef>
              <a:spcAft>
                <a:spcPts val="0"/>
              </a:spcAft>
              <a:buClr>
                <a:schemeClr val="dk1"/>
              </a:buClr>
              <a:buSzPts val="2400"/>
              <a:buChar char="•"/>
            </a:pPr>
            <a:r>
              <a:rPr lang="en-US" dirty="0"/>
              <a:t>Compare the implementation with Python </a:t>
            </a:r>
            <a:r>
              <a:rPr lang="en-US" dirty="0" err="1"/>
              <a:t>dict</a:t>
            </a:r>
            <a:r>
              <a:rPr lang="en-US" dirty="0"/>
              <a:t> (for fast </a:t>
            </a:r>
            <a:r>
              <a:rPr lang="en-US" dirty="0" err="1"/>
              <a:t>key</a:t>
            </a:r>
            <a:r>
              <a:rPr lang="en-US" dirty="0" err="1">
                <a:sym typeface="Wingdings" panose="05000000000000000000" pitchFamily="2" charset="2"/>
              </a:rPr>
              <a:t></a:t>
            </a:r>
            <a:r>
              <a:rPr lang="en-US" dirty="0" err="1"/>
              <a:t>value</a:t>
            </a:r>
            <a:r>
              <a:rPr lang="en-US" dirty="0"/>
              <a:t> mappings)</a:t>
            </a:r>
            <a:endParaRPr dirty="0"/>
          </a:p>
          <a:p>
            <a:pPr marL="1143000" lvl="2" indent="-228600" algn="l" rtl="0">
              <a:lnSpc>
                <a:spcPct val="90000"/>
              </a:lnSpc>
              <a:spcBef>
                <a:spcPts val="500"/>
              </a:spcBef>
              <a:spcAft>
                <a:spcPts val="0"/>
              </a:spcAft>
              <a:buClr>
                <a:schemeClr val="dk1"/>
              </a:buClr>
              <a:buSzPts val="2000"/>
              <a:buChar char="•"/>
            </a:pPr>
            <a:r>
              <a:rPr lang="en-US" dirty="0"/>
              <a:t>Or </a:t>
            </a:r>
            <a:r>
              <a:rPr lang="en-US" dirty="0" err="1"/>
              <a:t>defaultdict</a:t>
            </a:r>
            <a:r>
              <a:rPr lang="en-US" dirty="0"/>
              <a:t> if we want to get by the situation where a key does not exist (yet)</a:t>
            </a:r>
            <a:endParaRPr dirty="0"/>
          </a:p>
          <a:p>
            <a:pPr marL="1143000" lvl="2" indent="-228600" algn="l" rtl="0">
              <a:lnSpc>
                <a:spcPct val="90000"/>
              </a:lnSpc>
              <a:spcBef>
                <a:spcPts val="500"/>
              </a:spcBef>
              <a:spcAft>
                <a:spcPts val="0"/>
              </a:spcAft>
              <a:buClr>
                <a:schemeClr val="dk1"/>
              </a:buClr>
              <a:buSzPts val="2000"/>
              <a:buChar char="•"/>
            </a:pPr>
            <a:r>
              <a:rPr lang="en-US" dirty="0"/>
              <a:t>And with Python set (if you only need to test key membership of a set)</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Live Solve</a:t>
            </a:r>
            <a:br>
              <a:rPr lang="en-US" dirty="0"/>
            </a:br>
            <a:r>
              <a:rPr lang="en-US" dirty="0"/>
              <a:t>(CP4 Book 1, Section 2.3.2)</a:t>
            </a:r>
            <a:endParaRPr dirty="0"/>
          </a:p>
        </p:txBody>
      </p:sp>
      <p:sp>
        <p:nvSpPr>
          <p:cNvPr id="143" name="Google Shape;143;p9"/>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t>We do </a:t>
            </a:r>
            <a:r>
              <a:rPr lang="en-US" sz="2400" b="1" dirty="0"/>
              <a:t>NOT</a:t>
            </a:r>
            <a:r>
              <a:rPr lang="en-US" sz="2400" dirty="0"/>
              <a:t> have to write our own Hash Table code as Python has </a:t>
            </a:r>
            <a:r>
              <a:rPr lang="en-US" sz="2400" u="sng" dirty="0">
                <a:solidFill>
                  <a:schemeClr val="hlink"/>
                </a:solidFill>
                <a:hlinkClick r:id="rId3"/>
              </a:rPr>
              <a:t>set</a:t>
            </a:r>
            <a:r>
              <a:rPr lang="en-US" sz="2400" dirty="0"/>
              <a:t>, </a:t>
            </a:r>
            <a:r>
              <a:rPr lang="en-US" sz="2400" u="sng" dirty="0" err="1">
                <a:solidFill>
                  <a:schemeClr val="hlink"/>
                </a:solidFill>
                <a:hlinkClick r:id="rId4"/>
              </a:rPr>
              <a:t>dict</a:t>
            </a:r>
            <a:r>
              <a:rPr lang="en-US" sz="2400" dirty="0"/>
              <a:t> (or {}), </a:t>
            </a:r>
            <a:r>
              <a:rPr lang="en-US" sz="2400" u="sng" dirty="0" err="1">
                <a:solidFill>
                  <a:schemeClr val="hlink"/>
                </a:solidFill>
                <a:hlinkClick r:id="rId5"/>
              </a:rPr>
              <a:t>defaultdict</a:t>
            </a:r>
            <a:r>
              <a:rPr lang="en-US" sz="2400" dirty="0"/>
              <a:t> (good for cases involving missing values), or Counter</a:t>
            </a:r>
            <a:endParaRPr dirty="0"/>
          </a:p>
          <a:p>
            <a:pPr marL="228600" lvl="0" indent="-228600" algn="l" rtl="0">
              <a:lnSpc>
                <a:spcPct val="90000"/>
              </a:lnSpc>
              <a:spcBef>
                <a:spcPts val="1000"/>
              </a:spcBef>
              <a:spcAft>
                <a:spcPts val="0"/>
              </a:spcAft>
              <a:buClr>
                <a:schemeClr val="dk1"/>
              </a:buClr>
              <a:buSzPts val="2400"/>
              <a:buChar char="•"/>
            </a:pPr>
            <a:r>
              <a:rPr lang="en-US" sz="2400" dirty="0"/>
              <a:t>Live-Solve: </a:t>
            </a:r>
            <a:r>
              <a:rPr lang="en-US" sz="2400" u="sng" dirty="0">
                <a:solidFill>
                  <a:schemeClr val="hlink"/>
                </a:solidFill>
                <a:hlinkClick r:id="rId6"/>
              </a:rPr>
              <a:t>https://nus.kattis.com/problems/grandpabernie</a:t>
            </a:r>
            <a:endParaRPr sz="2400" dirty="0"/>
          </a:p>
          <a:p>
            <a:pPr marL="228600" lvl="0" indent="-228600" algn="l" rtl="0">
              <a:lnSpc>
                <a:spcPct val="90000"/>
              </a:lnSpc>
              <a:spcBef>
                <a:spcPts val="1000"/>
              </a:spcBef>
              <a:spcAft>
                <a:spcPts val="0"/>
              </a:spcAft>
              <a:buClr>
                <a:schemeClr val="dk1"/>
              </a:buClr>
              <a:buSzPts val="2400"/>
              <a:buChar char="•"/>
            </a:pPr>
            <a:r>
              <a:rPr lang="en-US" sz="2400" dirty="0"/>
              <a:t>Not that difficult</a:t>
            </a:r>
          </a:p>
          <a:p>
            <a:pPr marL="685800" lvl="1" indent="-228600">
              <a:spcBef>
                <a:spcPts val="1000"/>
              </a:spcBef>
              <a:buSzPts val="2400"/>
            </a:pPr>
            <a:r>
              <a:rPr lang="en-US" sz="1600" dirty="0"/>
              <a:t>Just be careful of “sorting strings” versus “sorting </a:t>
            </a:r>
            <a:r>
              <a:rPr lang="en-US" sz="1600"/>
              <a:t>integers”</a:t>
            </a:r>
            <a:endParaRP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Next e-Lecture for our Flipped Classroom</a:t>
            </a:r>
            <a:endParaRPr/>
          </a:p>
        </p:txBody>
      </p:sp>
      <p:sp>
        <p:nvSpPr>
          <p:cNvPr id="156" name="Google Shape;156;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By Saturday, </a:t>
            </a:r>
            <a:r>
              <a:rPr lang="en-US" dirty="0" smtClean="0"/>
              <a:t>04 November </a:t>
            </a:r>
            <a:r>
              <a:rPr lang="en-US" dirty="0"/>
              <a:t>2023, 8.59am, you must have properly read </a:t>
            </a:r>
            <a:r>
              <a:rPr lang="en-US" u="sng" dirty="0">
                <a:solidFill>
                  <a:schemeClr val="hlink"/>
                </a:solidFill>
                <a:hlinkClick r:id="rId3"/>
              </a:rPr>
              <a:t>https://visualgo.net/en/bst?slide=1</a:t>
            </a:r>
            <a:r>
              <a:rPr lang="en-US" dirty="0"/>
              <a:t> until slide 11</a:t>
            </a:r>
            <a:endParaRPr i="1" dirty="0"/>
          </a:p>
          <a:p>
            <a:pPr marL="685800" lvl="1" indent="-228600" algn="l" rtl="0">
              <a:lnSpc>
                <a:spcPct val="90000"/>
              </a:lnSpc>
              <a:spcBef>
                <a:spcPts val="500"/>
              </a:spcBef>
              <a:spcAft>
                <a:spcPts val="0"/>
              </a:spcAft>
              <a:buClr>
                <a:schemeClr val="dk1"/>
              </a:buClr>
              <a:buSzPts val="2400"/>
              <a:buChar char="•"/>
            </a:pPr>
            <a:r>
              <a:rPr lang="en-US" i="1" dirty="0"/>
              <a:t>Super duper lost otherwise…</a:t>
            </a:r>
            <a:endParaRPr dirty="0"/>
          </a:p>
          <a:p>
            <a:pPr marL="685800" lvl="1" indent="-228600" algn="l" rtl="0">
              <a:lnSpc>
                <a:spcPct val="90000"/>
              </a:lnSpc>
              <a:spcBef>
                <a:spcPts val="500"/>
              </a:spcBef>
              <a:spcAft>
                <a:spcPts val="0"/>
              </a:spcAft>
              <a:buClr>
                <a:schemeClr val="dk1"/>
              </a:buClr>
              <a:buSzPts val="2400"/>
              <a:buChar char="•"/>
            </a:pPr>
            <a:r>
              <a:rPr lang="en-US" i="1" dirty="0"/>
              <a:t>We will NOT go into self-balancing BSTs in IT5003 to </a:t>
            </a:r>
            <a:r>
              <a:rPr lang="en-US" i="1"/>
              <a:t>save </a:t>
            </a:r>
            <a:r>
              <a:rPr lang="en-US" i="1" smtClean="0"/>
              <a:t>time…,</a:t>
            </a:r>
            <a:r>
              <a:rPr lang="en-US" i="1" dirty="0"/>
              <a:t/>
            </a:r>
            <a:br>
              <a:rPr lang="en-US" i="1" dirty="0"/>
            </a:br>
            <a:r>
              <a:rPr lang="en-US" i="1" dirty="0"/>
              <a:t>but we will go through the basics of BSTs</a:t>
            </a:r>
          </a:p>
          <a:p>
            <a:pPr marL="1143000" lvl="2" indent="-228600">
              <a:buSzPts val="2400"/>
            </a:pPr>
            <a:r>
              <a:rPr lang="en-US" i="1" dirty="0"/>
              <a:t>I will just tell you that BST must balanced for it to be useful</a:t>
            </a:r>
          </a:p>
        </p:txBody>
      </p:sp>
      <p:pic>
        <p:nvPicPr>
          <p:cNvPr id="157" name="Google Shape;157;p11" descr="https://ivle.nus.edu.sg/images/flipped.png"/>
          <p:cNvPicPr preferRelativeResize="0"/>
          <p:nvPr/>
        </p:nvPicPr>
        <p:blipFill rotWithShape="1">
          <a:blip r:embed="rId4">
            <a:alphaModFix/>
          </a:blip>
          <a:srcRect/>
          <a:stretch/>
        </p:blipFill>
        <p:spPr>
          <a:xfrm>
            <a:off x="10083511" y="144606"/>
            <a:ext cx="1979076" cy="65309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1679</Words>
  <Application>Microsoft Office PowerPoint</Application>
  <PresentationFormat>Widescreen</PresentationFormat>
  <Paragraphs>127</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IT5003</vt:lpstr>
      <vt:lpstr>PS3 (last week) + PS4 plagiarism cases </vt:lpstr>
      <vt:lpstr>Review of Table ADT and DAT (CP4 Book 1, Section 2.3.2)</vt:lpstr>
      <vt:lpstr>Review of Hashing</vt:lpstr>
      <vt:lpstr>Review of CR: CA, Separate Chaining (SC), ++</vt:lpstr>
      <vt:lpstr>Review of CR: OA, Linear Probing (LP)</vt:lpstr>
      <vt:lpstr>Semi-Live Demo (just shown)</vt:lpstr>
      <vt:lpstr>Live Solve (CP4 Book 1, Section 2.3.2)</vt:lpstr>
      <vt:lpstr>Next e-Lecture for our Flipped Classroom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disturb these 9 pax</dc:title>
  <dc:creator>Steven Halim</dc:creator>
  <cp:lastModifiedBy>Steven Halim</cp:lastModifiedBy>
  <cp:revision>59</cp:revision>
  <dcterms:created xsi:type="dcterms:W3CDTF">2017-08-18T07:05:45Z</dcterms:created>
  <dcterms:modified xsi:type="dcterms:W3CDTF">2023-11-02T03:21:00Z</dcterms:modified>
</cp:coreProperties>
</file>