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82" r:id="rId4"/>
    <p:sldId id="288" r:id="rId5"/>
    <p:sldId id="295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074" autoAdjust="0"/>
  </p:normalViewPr>
  <p:slideViewPr>
    <p:cSldViewPr snapToGrid="0">
      <p:cViewPr varScale="1">
        <p:scale>
          <a:sx n="59" d="100"/>
          <a:sy n="59" d="100"/>
        </p:scale>
        <p:origin x="20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Hash table = the keys are unordered (faster than </a:t>
            </a:r>
            <a:r>
              <a:rPr lang="en-US" baseline="0" dirty="0" err="1"/>
              <a:t>bBST</a:t>
            </a:r>
            <a:r>
              <a:rPr lang="en-US" baseline="0" dirty="0"/>
              <a:t>, O(1) vs O(log n),</a:t>
            </a:r>
            <a:br>
              <a:rPr lang="en-US" baseline="0" dirty="0"/>
            </a:br>
            <a:r>
              <a:rPr lang="en-US" baseline="0" dirty="0" err="1"/>
              <a:t>bBST</a:t>
            </a:r>
            <a:r>
              <a:rPr lang="en-US" baseline="0" dirty="0"/>
              <a:t> = the keys are ordered (more potential Table ADT applications, see slide 3-5 of BST e-Lecture), will be re-highlighted again in Lab soon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Spares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Assuming sorted SLL: Search, we can’t use random access in SLL, so even if the SLL is sorted, we cannot run binary search, O(N)</a:t>
            </a:r>
            <a:r>
              <a:rPr lang="en-SG" baseline="0" dirty="0"/>
              <a:t>; Insert needs to search insertion point first, O(N), Remove also O(N), need to find it first. DLL doesn’t help much…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Already discussed in during the discussion of unordered Table ADT; This time asked for Table ADT that requires additional operations that require ordering… Think about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It is a recursive structure: binary tree (at most two children) and binary search (values in the left subtree &lt; value of the root &lt; values in the right subtree)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If we use our own implementation, the easiest is to put a frequency counter as satellite data; we really remove if frequency == 1, otherwise we just decrement; we properly insert if frequency == 0, otherwise we just increment; There are other ways, but this is probably the easiest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Query operations are Search (easiest to understand, the reason on why the name of the data structure is BINARY SEARCH tree); </a:t>
            </a:r>
            <a:r>
              <a:rPr lang="en-US" baseline="0" dirty="0" err="1"/>
              <a:t>FindMin</a:t>
            </a:r>
            <a:r>
              <a:rPr lang="en-US" baseline="0" dirty="0"/>
              <a:t>/Max (which by now you should realize that these two BST operations can be used to implement ADT Priority Queue too :O), </a:t>
            </a:r>
            <a:r>
              <a:rPr lang="en-US" baseline="0" dirty="0" err="1"/>
              <a:t>InOrder</a:t>
            </a:r>
            <a:r>
              <a:rPr lang="en-US" baseline="0" dirty="0"/>
              <a:t> traversal (perhaps the O(N) analysis is new, and the revelation that this is actually can be used as part of “</a:t>
            </a:r>
            <a:r>
              <a:rPr lang="en-US" baseline="0" dirty="0" err="1"/>
              <a:t>TreeSort</a:t>
            </a:r>
            <a:r>
              <a:rPr lang="en-US" baseline="0" dirty="0"/>
              <a:t>” algorithm… (if we can guarantee self-rebalancing, which is not fully true for Python-based class like this IT5003 where Steven omits the harder AVL Tree component), insert N random numbers into balanced BST in O(N log N) time and run O(N) </a:t>
            </a:r>
            <a:r>
              <a:rPr lang="en-US" baseline="0" dirty="0" err="1"/>
              <a:t>InOrder</a:t>
            </a:r>
            <a:r>
              <a:rPr lang="en-US" baseline="0" dirty="0"/>
              <a:t> traversal); Successor and its clone Predecessor (needed for removal of vertex with 2 children later);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The usual questions should involve the 3 removal cases; Steven has tried to re-explain slide 10 to 10-6 as best as he can… will continue refining e-Lecture slides to minimize such questions in the future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Spares: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You will see/have seen that the keys can be strings… basically anything that can be compared (ordered) can be the key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This is the harder concept, </a:t>
            </a:r>
            <a:r>
              <a:rPr lang="en-US" baseline="0" dirty="0" err="1"/>
              <a:t>lower_bound</a:t>
            </a:r>
            <a:r>
              <a:rPr lang="en-US" baseline="0" dirty="0"/>
              <a:t>/</a:t>
            </a:r>
            <a:r>
              <a:rPr lang="en-US" baseline="0" dirty="0" err="1"/>
              <a:t>upper_bound</a:t>
            </a:r>
            <a:r>
              <a:rPr lang="en-US" baseline="0" dirty="0"/>
              <a:t> is like </a:t>
            </a:r>
            <a:r>
              <a:rPr lang="en-US" baseline="0" dirty="0" err="1"/>
              <a:t>bisect_left</a:t>
            </a:r>
            <a:r>
              <a:rPr lang="en-US" baseline="0" dirty="0"/>
              <a:t>/</a:t>
            </a:r>
            <a:r>
              <a:rPr lang="en-US" baseline="0" dirty="0" err="1"/>
              <a:t>bisect_right</a:t>
            </a:r>
            <a:r>
              <a:rPr lang="en-US" baseline="0" dirty="0"/>
              <a:t> respectively, but for dynamic data</a:t>
            </a:r>
            <a:endParaRPr lang="id-ID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This is the key transition slide to next lecture about AVL tree in CS2040/C/S, but in IT5003, we will just say that several version of balanced BST exists (including AVL Tree)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Unfortunately, Python doesn’t have built-in one yet, so</a:t>
            </a:r>
            <a:br>
              <a:rPr lang="en-US" baseline="0" dirty="0"/>
            </a:br>
            <a:r>
              <a:rPr lang="en-US" baseline="0" dirty="0"/>
              <a:t>for (basic) Sorting needs, we just need to use Python list sort() – praying that not many more items are inserted and/or deleted dynamically, and</a:t>
            </a:r>
            <a:br>
              <a:rPr lang="en-US" baseline="0" dirty="0"/>
            </a:br>
            <a:r>
              <a:rPr lang="en-US" baseline="0" dirty="0"/>
              <a:t>for (basic) Priority Queue ADT needs, we will rely on Binary Heap (Python </a:t>
            </a:r>
            <a:r>
              <a:rPr lang="en-US" baseline="0" dirty="0" err="1"/>
              <a:t>heapq</a:t>
            </a:r>
            <a:r>
              <a:rPr lang="en-US" baseline="0" dirty="0"/>
              <a:t>),</a:t>
            </a:r>
            <a:br>
              <a:rPr lang="en-US" baseline="0" dirty="0"/>
            </a:br>
            <a:r>
              <a:rPr lang="en-US" baseline="0" dirty="0"/>
              <a:t>for Table ADT needs, we will rely on Hash Table (Python set(), </a:t>
            </a:r>
            <a:r>
              <a:rPr lang="en-US" baseline="0" dirty="0" err="1"/>
              <a:t>dict</a:t>
            </a:r>
            <a:r>
              <a:rPr lang="en-US" baseline="0" dirty="0"/>
              <a:t>(), </a:t>
            </a:r>
            <a:r>
              <a:rPr lang="en-US" baseline="0" dirty="0" err="1"/>
              <a:t>defaultdict</a:t>
            </a:r>
            <a:r>
              <a:rPr lang="en-US" baseline="0" dirty="0"/>
              <a:t>(lambda : 0), Counter) that have fast O(1) instead of potentially accidental O(n) if we use non-balanced BST,</a:t>
            </a:r>
            <a:br>
              <a:rPr lang="en-US" baseline="0" dirty="0"/>
            </a:br>
            <a:r>
              <a:rPr lang="en-US" baseline="0" dirty="0"/>
              <a:t>for dynamic ordering (multiple insertions/removals/updates)… we rely on either </a:t>
            </a:r>
            <a:r>
              <a:rPr lang="en-US" b="1" baseline="0" dirty="0"/>
              <a:t>random shuffling</a:t>
            </a:r>
            <a:r>
              <a:rPr lang="en-US" baseline="0" dirty="0"/>
              <a:t> during insertions of any sequence of vertices to break the worst-case behavior (the height of randomly built BST without any self-balancing is still O(log N))… or run slower multiple sorts (Python sort())</a:t>
            </a:r>
            <a:r>
              <a:rPr lang="en-SG" baseline="0" dirty="0"/>
              <a:t> or multiple insertion sorts – these will make Python coder unable to solve certain balanced BST specific tasks (with dynamic insertions</a:t>
            </a:r>
            <a:r>
              <a:rPr lang="en-SG" baseline="0"/>
              <a:t>/deletions) with </a:t>
            </a:r>
            <a:r>
              <a:rPr lang="en-SG" baseline="0" dirty="0"/>
              <a:t>tight time limit constraints…</a:t>
            </a:r>
            <a:br>
              <a:rPr lang="en-SG" baseline="0" dirty="0"/>
            </a:br>
            <a:br>
              <a:rPr lang="en-SG" baseline="0" dirty="0"/>
            </a:br>
            <a:r>
              <a:rPr lang="en-SG" baseline="0" dirty="0"/>
              <a:t>PS: </a:t>
            </a:r>
            <a:r>
              <a:rPr lang="en-US" baseline="0" dirty="0"/>
              <a:t>for Stack/Queue ADT needs (that is not really the default use of a balanced BST), we will rely on the back side of Python list/Python </a:t>
            </a:r>
            <a:r>
              <a:rPr lang="en-US" baseline="0" dirty="0" err="1"/>
              <a:t>deque</a:t>
            </a:r>
            <a:r>
              <a:rPr lang="en-US" baseline="0" dirty="0"/>
              <a:t> (or use two stacks emulation idea)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baseline="0" dirty="0"/>
              <a:t>Not asked: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/>
              <a:t>Hidden ones are: Select and Rank operations; Select(k), what is the k-</a:t>
            </a:r>
            <a:r>
              <a:rPr lang="en-US" baseline="0" dirty="0" err="1"/>
              <a:t>th</a:t>
            </a:r>
            <a:r>
              <a:rPr lang="en-US" baseline="0" dirty="0"/>
              <a:t> smallest element currently in the BST; Rank(v), what is the (1-based) rank of element v in the BST, these are not discussed in IT5003 as we don’t have good / fast / easy implementation for this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12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s-sg.zoom.us/rec/share/GQbokDm5jlzuQaiZhHMqDAMq_OboCpSMgzVNy2csR3pEWEx07NSDQ4sZVE8tnwJW.pobCjumSfPLAZ09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?slide=1" TargetMode="External"/><Relationship Id="rId7" Type="http://schemas.openxmlformats.org/officeDocument/2006/relationships/hyperlink" Target="https://visualgo.net/en/bst?slide=3-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3-7" TargetMode="External"/><Relationship Id="rId5" Type="http://schemas.openxmlformats.org/officeDocument/2006/relationships/hyperlink" Target="https://visualgo.net/en/bst?slide=3-1" TargetMode="External"/><Relationship Id="rId4" Type="http://schemas.openxmlformats.org/officeDocument/2006/relationships/hyperlink" Target="https://visualgo.net/en/hashtable?slide=2-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bst?slide=11" TargetMode="External"/><Relationship Id="rId3" Type="http://schemas.openxmlformats.org/officeDocument/2006/relationships/hyperlink" Target="https://visualgo.net/en/bst?slide=4" TargetMode="External"/><Relationship Id="rId7" Type="http://schemas.openxmlformats.org/officeDocument/2006/relationships/hyperlink" Target="https://visualgo.net/en/bst?slide=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bst?slide=9" TargetMode="External"/><Relationship Id="rId5" Type="http://schemas.openxmlformats.org/officeDocument/2006/relationships/hyperlink" Target="https://visualgo.net/en/bst?slide=8" TargetMode="External"/><Relationship Id="rId4" Type="http://schemas.openxmlformats.org/officeDocument/2006/relationships/hyperlink" Target="https://visualgo.net/en/bst?slide=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?slide=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bst?slide=5-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go.net/en/graphds?slide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IT5003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continue with BST (alternative Table ADT)</a:t>
            </a:r>
          </a:p>
          <a:p>
            <a:r>
              <a:rPr lang="en-US" dirty="0"/>
              <a:t>In conceptual level,</a:t>
            </a:r>
          </a:p>
          <a:p>
            <a:r>
              <a:rPr lang="en-US" dirty="0"/>
              <a:t>with “balanced BST” mentioned but not </a:t>
            </a:r>
            <a:r>
              <a:rPr lang="en-US"/>
              <a:t>deeply discussed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discussed:</a:t>
            </a:r>
          </a:p>
          <a:p>
            <a:pPr lvl="1"/>
            <a:r>
              <a:rPr lang="en-US" dirty="0"/>
              <a:t>HT (SC, LP) and found out that Prof Halim himself rarely use QP+DH, so ok, will remove them from VA OQ 2 next Wed</a:t>
            </a:r>
          </a:p>
          <a:p>
            <a:pPr lvl="1"/>
            <a:r>
              <a:rPr lang="en-US" dirty="0"/>
              <a:t>Combo of HT and PQ (for Update(</a:t>
            </a:r>
            <a:r>
              <a:rPr lang="en-US" dirty="0" err="1"/>
              <a:t>OldKey</a:t>
            </a:r>
            <a:r>
              <a:rPr lang="en-US" dirty="0"/>
              <a:t>, </a:t>
            </a:r>
            <a:r>
              <a:rPr lang="en-US" dirty="0" err="1"/>
              <a:t>NewKey</a:t>
            </a:r>
            <a:r>
              <a:rPr lang="en-US" dirty="0"/>
              <a:t>) and Delete(</a:t>
            </a:r>
            <a:r>
              <a:rPr lang="en-US" dirty="0" err="1"/>
              <a:t>ExistingKey</a:t>
            </a:r>
            <a:r>
              <a:rPr lang="en-US" dirty="0"/>
              <a:t>)), especially if the keys are distinct</a:t>
            </a:r>
          </a:p>
          <a:p>
            <a:pPr lvl="1"/>
            <a:r>
              <a:rPr lang="en-US" dirty="0"/>
              <a:t>Solved /proofs</a:t>
            </a:r>
          </a:p>
          <a:p>
            <a:r>
              <a:rPr lang="en-US" dirty="0"/>
              <a:t>Recording link:</a:t>
            </a:r>
          </a:p>
          <a:p>
            <a:pPr lvl="1"/>
            <a:r>
              <a:rPr lang="en-US" sz="1200" dirty="0">
                <a:hlinkClick r:id="rId2" tooltip="https://nus-sg.zoom.us/rec/share/GQbokDm5jlzuQaiZhHMqDAMq_OboCpSMgzVNy2csR3pEWEx07NSDQ4sZVE8tnwJW.pobCjumSfPLAZ09V"/>
              </a:rPr>
              <a:t>https://nus-sg.zoom.us/rec/share/GQbokDm5jlzuQaiZhHMqDAMq_OboCpSMgzVNy2csR3pEWEx07NSDQ4sZVE8tnwJW.pobCjumSfPLAZ09V</a:t>
            </a:r>
            <a:endParaRPr lang="en-US" sz="1200" dirty="0"/>
          </a:p>
          <a:p>
            <a:pPr lvl="1"/>
            <a:r>
              <a:rPr lang="en-US" dirty="0"/>
              <a:t>Passcode: y&amp;e#1jmQ</a:t>
            </a:r>
          </a:p>
        </p:txBody>
      </p:sp>
    </p:spTree>
    <p:extLst>
      <p:ext uri="{BB962C8B-B14F-4D97-AF65-F5344CB8AC3E}">
        <p14:creationId xmlns:p14="http://schemas.microsoft.com/office/powerpoint/2010/main" val="37228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Table ADT</a:t>
            </a:r>
            <a:r>
              <a:rPr lang="id-ID" dirty="0"/>
              <a:t> </a:t>
            </a:r>
            <a:r>
              <a:rPr lang="en-US" dirty="0"/>
              <a:t>part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https://visualgo.net/en/bst?slide=1</a:t>
            </a:r>
            <a:r>
              <a:rPr lang="en-SG" dirty="0"/>
              <a:t> to </a:t>
            </a:r>
            <a:r>
              <a:rPr lang="en-US" dirty="0"/>
              <a:t>3</a:t>
            </a:r>
            <a:r>
              <a:rPr lang="en-SG" dirty="0"/>
              <a:t>-10</a:t>
            </a:r>
          </a:p>
          <a:p>
            <a:r>
              <a:rPr lang="en-US" dirty="0"/>
              <a:t>Q&amp;A on </a:t>
            </a:r>
            <a:r>
              <a:rPr lang="id-ID" dirty="0"/>
              <a:t>the b</a:t>
            </a:r>
            <a:r>
              <a:rPr lang="en-US" dirty="0" err="1"/>
              <a:t>asic</a:t>
            </a:r>
            <a:r>
              <a:rPr lang="en-US" dirty="0"/>
              <a:t>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QUICK review: </a:t>
            </a:r>
            <a:r>
              <a:rPr lang="id-ID" dirty="0"/>
              <a:t>Do you understand the </a:t>
            </a:r>
            <a:r>
              <a:rPr lang="en-US" dirty="0"/>
              <a:t>main difference(s) of </a:t>
            </a:r>
            <a:r>
              <a:rPr lang="id-ID" dirty="0"/>
              <a:t>Table ADT </a:t>
            </a:r>
            <a:r>
              <a:rPr lang="en-US" dirty="0"/>
              <a:t>implementation between </a:t>
            </a:r>
            <a:r>
              <a:rPr lang="en-US" dirty="0">
                <a:hlinkClick r:id="rId4"/>
              </a:rPr>
              <a:t>Hash Table (previous lesson)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hlinkClick r:id="rId5"/>
              </a:rPr>
              <a:t>(balanced) BST (this lesson)</a:t>
            </a:r>
            <a:r>
              <a:rPr lang="en-US" dirty="0"/>
              <a:t>?</a:t>
            </a:r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why we cannot really use (Singly) </a:t>
            </a:r>
            <a:r>
              <a:rPr lang="en-US" dirty="0">
                <a:hlinkClick r:id="rId6"/>
              </a:rPr>
              <a:t>Linked List</a:t>
            </a:r>
            <a:r>
              <a:rPr lang="en-US" dirty="0"/>
              <a:t> for efficient Table ADT (either sorted vs unsorted LL); What if we use DLL?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Once again, on why sorted/unsorted array/vector is not good for efficient Table ADT implementation, especially the one that </a:t>
            </a:r>
            <a:r>
              <a:rPr lang="en-US" dirty="0">
                <a:hlinkClick r:id="rId7"/>
              </a:rPr>
              <a:t>requires ordering 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</a:t>
            </a:r>
            <a:r>
              <a:rPr lang="en-US" dirty="0" err="1"/>
              <a:t>eview</a:t>
            </a:r>
            <a:r>
              <a:rPr lang="en-US" dirty="0"/>
              <a:t> of BST structure and basic operations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https://visualgo.net/en/bst?slide=4</a:t>
            </a:r>
            <a:r>
              <a:rPr lang="en-SG" dirty="0"/>
              <a:t> to </a:t>
            </a:r>
            <a:r>
              <a:rPr lang="en-US" dirty="0"/>
              <a:t>5</a:t>
            </a:r>
            <a:r>
              <a:rPr lang="en-SG" dirty="0"/>
              <a:t>-3</a:t>
            </a:r>
          </a:p>
          <a:p>
            <a:r>
              <a:rPr lang="en-US" dirty="0"/>
              <a:t>Q&amp;A on basic BST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fully understand the </a:t>
            </a:r>
            <a:r>
              <a:rPr lang="en-US" dirty="0">
                <a:hlinkClick r:id="rId3"/>
              </a:rPr>
              <a:t>basic structure</a:t>
            </a:r>
            <a:r>
              <a:rPr lang="en-US" dirty="0"/>
              <a:t> of BST data structure?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if there are duplicate copies of the keys and we want to store all duplicate copies without overwriting them?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Do you understand </a:t>
            </a:r>
            <a:r>
              <a:rPr lang="en-US" dirty="0"/>
              <a:t>the basic BST operations, the </a:t>
            </a:r>
            <a:r>
              <a:rPr lang="en-US" dirty="0">
                <a:hlinkClick r:id="rId4"/>
              </a:rPr>
              <a:t>query ones</a:t>
            </a:r>
            <a:r>
              <a:rPr lang="en-US" dirty="0"/>
              <a:t> especially </a:t>
            </a:r>
            <a:r>
              <a:rPr lang="en-US" dirty="0" err="1">
                <a:hlinkClick r:id="rId5"/>
              </a:rPr>
              <a:t>Inorder</a:t>
            </a:r>
            <a:r>
              <a:rPr lang="en-US" dirty="0">
                <a:hlinkClick r:id="rId5"/>
              </a:rPr>
              <a:t> Traversal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about the update ones: </a:t>
            </a:r>
            <a:r>
              <a:rPr lang="en-US" dirty="0">
                <a:hlinkClick r:id="rId6"/>
              </a:rPr>
              <a:t>Insert</a:t>
            </a:r>
            <a:r>
              <a:rPr lang="en-US" dirty="0"/>
              <a:t>, </a:t>
            </a:r>
            <a:r>
              <a:rPr lang="en-US" b="1" u="sng" dirty="0"/>
              <a:t>in more details: </a:t>
            </a:r>
            <a:r>
              <a:rPr lang="en-US" b="1" u="sng" dirty="0">
                <a:hlinkClick r:id="rId7"/>
              </a:rPr>
              <a:t>Remove</a:t>
            </a:r>
            <a:r>
              <a:rPr lang="en-US" dirty="0"/>
              <a:t>, and </a:t>
            </a:r>
            <a:r>
              <a:rPr lang="en-US" dirty="0">
                <a:hlinkClick r:id="rId8"/>
              </a:rPr>
              <a:t>Create</a:t>
            </a:r>
            <a:r>
              <a:rPr lang="en-US" dirty="0"/>
              <a:t>?</a:t>
            </a:r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realize that the BST keys do not have to be integer?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realize that we can search for </a:t>
            </a:r>
            <a:r>
              <a:rPr lang="en-US" dirty="0" err="1"/>
              <a:t>lowerbound</a:t>
            </a:r>
            <a:r>
              <a:rPr lang="en-US" dirty="0"/>
              <a:t>(v)/</a:t>
            </a:r>
            <a:r>
              <a:rPr lang="en-US" dirty="0" err="1"/>
              <a:t>upperbound</a:t>
            </a:r>
            <a:r>
              <a:rPr lang="en-US" dirty="0"/>
              <a:t>(v)</a:t>
            </a:r>
            <a:br>
              <a:rPr lang="en-US" dirty="0"/>
            </a:br>
            <a:r>
              <a:rPr lang="en-US" dirty="0"/>
              <a:t>instead of just </a:t>
            </a:r>
            <a:r>
              <a:rPr lang="en-US" dirty="0" err="1"/>
              <a:t>binarysearch</a:t>
            </a:r>
            <a:r>
              <a:rPr lang="en-US" dirty="0"/>
              <a:t>(v)? </a:t>
            </a:r>
          </a:p>
        </p:txBody>
      </p:sp>
    </p:spTree>
    <p:extLst>
      <p:ext uri="{BB962C8B-B14F-4D97-AF65-F5344CB8AC3E}">
        <p14:creationId xmlns:p14="http://schemas.microsoft.com/office/powerpoint/2010/main" val="52336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Actual Situation…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Q&amp;A on what if we miss balanced BST?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Important point: Do you realize that if the BST is </a:t>
            </a:r>
            <a:r>
              <a:rPr lang="en-US" dirty="0">
                <a:hlinkClick r:id="rId3"/>
              </a:rPr>
              <a:t>not balanced</a:t>
            </a:r>
            <a:r>
              <a:rPr lang="en-US" dirty="0"/>
              <a:t>, its height </a:t>
            </a:r>
            <a:r>
              <a:rPr lang="en-US" b="1" dirty="0"/>
              <a:t>h</a:t>
            </a:r>
            <a:r>
              <a:rPr lang="en-US" dirty="0"/>
              <a:t> can be O(</a:t>
            </a:r>
            <a:r>
              <a:rPr lang="en-US" b="1" dirty="0"/>
              <a:t>n</a:t>
            </a:r>
            <a:r>
              <a:rPr lang="en-US" dirty="0"/>
              <a:t>) so all O(</a:t>
            </a:r>
            <a:r>
              <a:rPr lang="en-US" b="1" dirty="0"/>
              <a:t>h</a:t>
            </a:r>
            <a:r>
              <a:rPr lang="en-US" dirty="0"/>
              <a:t>) operations are O(</a:t>
            </a:r>
            <a:r>
              <a:rPr lang="en-US" b="1" dirty="0"/>
              <a:t>n</a:t>
            </a:r>
            <a:r>
              <a:rPr lang="en-US" dirty="0"/>
              <a:t>)…? Back to square one?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do we do as a Python programmer?</a:t>
            </a:r>
          </a:p>
          <a:p>
            <a:r>
              <a:rPr lang="en-US" dirty="0"/>
              <a:t>Not asked: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dirty="0">
                <a:hlinkClick r:id="rId4"/>
              </a:rPr>
              <a:t>hidden BST operations</a:t>
            </a:r>
            <a:r>
              <a:rPr lang="en-US" dirty="0"/>
              <a:t>?</a:t>
            </a:r>
            <a:endParaRPr lang="id-ID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789048"/>
            <a:ext cx="11353801" cy="5068951"/>
          </a:xfrm>
        </p:spPr>
        <p:txBody>
          <a:bodyPr>
            <a:normAutofit/>
          </a:bodyPr>
          <a:lstStyle/>
          <a:p>
            <a:r>
              <a:rPr lang="en-US" dirty="0"/>
              <a:t>By next Wed, </a:t>
            </a:r>
            <a:r>
              <a:rPr lang="en-US"/>
              <a:t>08 November </a:t>
            </a:r>
            <a:r>
              <a:rPr lang="en-US" dirty="0"/>
              <a:t>2023, we will move on to Graph topic</a:t>
            </a:r>
          </a:p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https://visualgo.net/en/graphds?slide=1</a:t>
            </a:r>
            <a:r>
              <a:rPr lang="en-US" dirty="0"/>
              <a:t> until … </a:t>
            </a:r>
            <a:r>
              <a:rPr lang="en-US" b="1" dirty="0">
                <a:solidFill>
                  <a:srgbClr val="FF0000"/>
                </a:solidFill>
              </a:rPr>
              <a:t>the end </a:t>
            </a:r>
            <a:r>
              <a:rPr lang="en-US" dirty="0"/>
              <a:t>:O</a:t>
            </a:r>
            <a:endParaRPr lang="en-US" i="1" dirty="0"/>
          </a:p>
          <a:p>
            <a:r>
              <a:rPr lang="en-US" dirty="0"/>
              <a:t>It will get a bit harder in the last 3 weeks of this accelerated 8 weeks course</a:t>
            </a:r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1328</Words>
  <Application>Microsoft Office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IT5003</vt:lpstr>
      <vt:lpstr>r5</vt:lpstr>
      <vt:lpstr>Review of Table ADT part 2</vt:lpstr>
      <vt:lpstr>Review of BST structure and basic operations</vt:lpstr>
      <vt:lpstr>The Actual Situation…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300</cp:revision>
  <dcterms:created xsi:type="dcterms:W3CDTF">2017-08-18T07:05:45Z</dcterms:created>
  <dcterms:modified xsi:type="dcterms:W3CDTF">2023-11-04T06:41:43Z</dcterms:modified>
</cp:coreProperties>
</file>