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82" r:id="rId3"/>
    <p:sldId id="288" r:id="rId4"/>
    <p:sldId id="297" r:id="rId5"/>
    <p:sldId id="298" r:id="rId6"/>
    <p:sldId id="313" r:id="rId7"/>
    <p:sldId id="314" r:id="rId8"/>
    <p:sldId id="312" r:id="rId9"/>
    <p:sldId id="311" r:id="rId10"/>
    <p:sldId id="31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67" autoAdjust="0"/>
    <p:restoredTop sz="73013" autoAdjust="0"/>
  </p:normalViewPr>
  <p:slideViewPr>
    <p:cSldViewPr snapToGrid="0">
      <p:cViewPr varScale="1">
        <p:scale>
          <a:sx n="61" d="100"/>
          <a:sy n="61" d="100"/>
        </p:scale>
        <p:origin x="191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8DBE73-DAFA-4D74-8E31-88D09317E734}" type="datetimeFigureOut">
              <a:rPr lang="en-SG" smtClean="0"/>
              <a:t>8/11/2023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056FA-2F90-4489-A2BA-D7850EF8425B}" type="slidenum">
              <a:rPr lang="en-SG" smtClean="0"/>
              <a:t>‹#›</a:t>
            </a:fld>
            <a:endParaRPr lang="en-SG"/>
          </a:p>
        </p:txBody>
      </p:sp>
    </p:spTree>
    <p:extLst>
      <p:ext uri="{BB962C8B-B14F-4D97-AF65-F5344CB8AC3E}">
        <p14:creationId xmlns:p14="http://schemas.microsoft.com/office/powerpoint/2010/main" val="2929453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Random exercise using https://visualgo.net/en/graphds exploration mode, showcase a few graph problems that we will discuss in CS2040/C/S/IT5003 (and beyond, just FYI), remind students that graph (structure) and graph drawing are two different but related topics, briefly talk about planar graph but say it is for future higher level algorithm modules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Other examples: Course pre-req graph (a DAG), Chess/Go game state graph (or piece movement graph), Friendship/study group graph, Singapore MRT map, etc… Try to do this exercise on more routine basis as you navigate through your own life</a:t>
            </a:r>
            <a:endParaRPr lang="en-SG" baseline="0"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SG"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Spares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Too basic, rely on e-Lecture slides for definition of vertex, V, edges, E, path, cycle, component, etc…</a:t>
            </a:r>
            <a:endParaRPr lang="en-SG"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2</a:t>
            </a:fld>
            <a:endParaRPr lang="en-SG"/>
          </a:p>
        </p:txBody>
      </p:sp>
    </p:spTree>
    <p:extLst>
      <p:ext uri="{BB962C8B-B14F-4D97-AF65-F5344CB8AC3E}">
        <p14:creationId xmlns:p14="http://schemas.microsoft.com/office/powerpoint/2010/main" val="35072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Trees: This time not necessarily Binary/Complete/Full/Balanced </a:t>
            </a:r>
            <a:r>
              <a:rPr lang="en-US" baseline="0" dirty="0" err="1"/>
              <a:t>etc</a:t>
            </a:r>
            <a:r>
              <a:rPr lang="en-US" baseline="0" dirty="0"/>
              <a:t>; E = V-1, connected, unique path between any pair of vertices; no non-trivial cycle (of length 3 or more); rooted vs not rooted (yet); more notions of hierarchies</a:t>
            </a:r>
            <a:endParaRPr lang="en-US" baseline="0" dirty="0">
              <a:sym typeface="Wingdings" panose="05000000000000000000" pitchFamily="2" charset="2"/>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Complete Graph is far easier to see/understand. Bipartite graph is not frequently used in CS2040/C/S/IT5003 level in favor for more important/frequent special graphs: Trees and DAGs.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DAGs: Directed, has no cycle (</a:t>
            </a:r>
            <a:r>
              <a:rPr lang="en-US" baseline="0" dirty="0" err="1"/>
              <a:t>acylic</a:t>
            </a:r>
            <a:r>
              <a:rPr lang="en-US" baseline="0" dirty="0"/>
              <a:t>), we can find topological ordering of the vertices in linear time (further discussion soon in DFS/BFS lecture)</a:t>
            </a:r>
            <a:endParaRPr lang="id-ID"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id-ID"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id-ID" baseline="0" dirty="0"/>
              <a:t>Spares:</a:t>
            </a:r>
            <a:endParaRPr lang="en-US" baseline="0"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Line graph (Linked List), star graph, wheel graph, pseudo tree/forest, planar graph, </a:t>
            </a:r>
            <a:r>
              <a:rPr lang="en-US" baseline="0" dirty="0" err="1"/>
              <a:t>etc</a:t>
            </a:r>
            <a:endParaRPr lang="en-US" baseline="0"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id-ID"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3</a:t>
            </a:fld>
            <a:endParaRPr lang="en-SG"/>
          </a:p>
        </p:txBody>
      </p:sp>
    </p:spTree>
    <p:extLst>
      <p:ext uri="{BB962C8B-B14F-4D97-AF65-F5344CB8AC3E}">
        <p14:creationId xmlns:p14="http://schemas.microsoft.com/office/powerpoint/2010/main" val="35072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AM: O(V^2) space complexity, the one that makes it </a:t>
            </a:r>
            <a:r>
              <a:rPr lang="en-US" i="1" baseline="0" dirty="0"/>
              <a:t>least</a:t>
            </a:r>
            <a:r>
              <a:rPr lang="en-US" baseline="0" dirty="0"/>
              <a:t> popular graph data structure,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AL: O(V+E) space complexity. PS: You can view this similar as “Separate Chaining” strategy of Hash Table :O, show the comparison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EL is not frequently used in CS2040/C/S/IT5003, but it can be useful for applications involving sorting the edges based on certain criteria</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shown in the recording, they are not that hard to implement…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AM: clearly not good for sparse graph (or embedded system stuffs); AL: slightly slower for checking existence or weight of edge (u, v) but good at enumerating list of neighbors of a given vertex; More details during Lab 6</a:t>
            </a:r>
            <a:endParaRPr lang="id-ID"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id-ID"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id-ID" baseline="0" dirty="0"/>
              <a:t>Spares: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Discussed in Lab 6 (now Lab 7) later, especially if we are given input in one type and need to perform operations that are better done using </a:t>
            </a:r>
            <a:r>
              <a:rPr lang="en-US" i="1" baseline="0" dirty="0"/>
              <a:t>another</a:t>
            </a:r>
            <a:r>
              <a:rPr lang="en-US" baseline="0" dirty="0"/>
              <a:t> graph data structure</a:t>
            </a:r>
          </a:p>
        </p:txBody>
      </p:sp>
      <p:sp>
        <p:nvSpPr>
          <p:cNvPr id="4" name="Slide Number Placeholder 3"/>
          <p:cNvSpPr>
            <a:spLocks noGrp="1"/>
          </p:cNvSpPr>
          <p:nvPr>
            <p:ph type="sldNum" sz="quarter" idx="10"/>
          </p:nvPr>
        </p:nvSpPr>
        <p:spPr/>
        <p:txBody>
          <a:bodyPr/>
          <a:lstStyle/>
          <a:p>
            <a:fld id="{49A056FA-2F90-4489-A2BA-D7850EF8425B}" type="slidenum">
              <a:rPr lang="en-SG" smtClean="0"/>
              <a:t>4</a:t>
            </a:fld>
            <a:endParaRPr lang="en-SG"/>
          </a:p>
        </p:txBody>
      </p:sp>
    </p:spTree>
    <p:extLst>
      <p:ext uri="{BB962C8B-B14F-4D97-AF65-F5344CB8AC3E}">
        <p14:creationId xmlns:p14="http://schemas.microsoft.com/office/powerpoint/2010/main" val="35072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The one most frequent graph algorithm operations, best supported via Adjacency List DS, O(k), k is the number of neighbors of a that vertex</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Another possible graph algorithm operation, best supported via Adjacency Matrix DS, O(1) for such check/update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Reporting V and/or E is/are trivial. Usually, we can just keep a running counter of |V| and |E| and add 1 or subtract 1 whenever we add a new vertex/edge or remove an existing vertex/edge, respectively.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Well, this is a University level course, more likely the answer is “It depends”… on the given context… which we shall discuss in more details in tutorials/labs</a:t>
            </a:r>
          </a:p>
          <a:p>
            <a:pPr marL="0" marR="0" indent="0" algn="l" defTabSz="914400" rtl="0" eaLnBrk="1" fontAlgn="auto" latinLnBrk="0" hangingPunct="1">
              <a:lnSpc>
                <a:spcPct val="100000"/>
              </a:lnSpc>
              <a:spcBef>
                <a:spcPts val="0"/>
              </a:spcBef>
              <a:spcAft>
                <a:spcPts val="0"/>
              </a:spcAft>
              <a:buClrTx/>
              <a:buSzTx/>
              <a:buFontTx/>
              <a:buNone/>
              <a:tabLst/>
              <a:defRPr/>
            </a:pPr>
            <a:endParaRPr lang="id-ID"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id-ID" baseline="0" dirty="0"/>
              <a:t>Spares: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These are two other common operations that we may need to do involving graph ds: Transpose: Only meaningful on a directed graph. Transposing a directed graph means reversing the edge directions of the original graph. It may be useful for some applications that you will see later :O… Complement: Maybe useful in some scenario (Independent Set vs Clique)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Notes: EL is not frequently used in CS2040/C/S/IT5003 due to MST topic shelved for CS3230 (EL is good for sorting edges based on certain, usually weight, criteria)</a:t>
            </a:r>
          </a:p>
        </p:txBody>
      </p:sp>
      <p:sp>
        <p:nvSpPr>
          <p:cNvPr id="4" name="Slide Number Placeholder 3"/>
          <p:cNvSpPr>
            <a:spLocks noGrp="1"/>
          </p:cNvSpPr>
          <p:nvPr>
            <p:ph type="sldNum" sz="quarter" idx="10"/>
          </p:nvPr>
        </p:nvSpPr>
        <p:spPr/>
        <p:txBody>
          <a:bodyPr/>
          <a:lstStyle/>
          <a:p>
            <a:fld id="{49A056FA-2F90-4489-A2BA-D7850EF8425B}" type="slidenum">
              <a:rPr lang="en-SG" smtClean="0"/>
              <a:t>5</a:t>
            </a:fld>
            <a:endParaRPr lang="en-SG"/>
          </a:p>
        </p:txBody>
      </p:sp>
    </p:spTree>
    <p:extLst>
      <p:ext uri="{BB962C8B-B14F-4D97-AF65-F5344CB8AC3E}">
        <p14:creationId xmlns:p14="http://schemas.microsoft.com/office/powerpoint/2010/main" val="35072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This is the link to connect previous ideas that you already know (some way to traverse/navigate a (singly/doubly) linked list from head or a </a:t>
            </a:r>
            <a:r>
              <a:rPr lang="id-ID" baseline="0" dirty="0"/>
              <a:t>binary </a:t>
            </a:r>
            <a:r>
              <a:rPr lang="en-US" baseline="0" dirty="0"/>
              <a:t>tree starting from a special root vertex)</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Versus a more general way to navigate a general graph</a:t>
            </a:r>
            <a:r>
              <a:rPr lang="id-ID" baseline="0" dirty="0"/>
              <a:t> </a:t>
            </a:r>
            <a:r>
              <a:rPr lang="en-US" baseline="0" dirty="0"/>
              <a:t>from a distinguished source vertex s and each vertex </a:t>
            </a:r>
            <a:r>
              <a:rPr lang="id-ID" baseline="0" dirty="0"/>
              <a:t>may contain more branching options and most importantly: encounter </a:t>
            </a:r>
            <a:r>
              <a:rPr lang="en-US" baseline="0" dirty="0"/>
              <a:t>(non-trivial) </a:t>
            </a:r>
            <a:r>
              <a:rPr lang="id-ID" baseline="0" dirty="0"/>
              <a:t>cycle condition</a:t>
            </a:r>
            <a:r>
              <a:rPr lang="en-US" baseline="0" dirty="0"/>
              <a:t> (of 3 or more vertices)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Spares: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There are </a:t>
            </a:r>
            <a:r>
              <a:rPr lang="en-US" baseline="0" dirty="0" err="1"/>
              <a:t>inorder</a:t>
            </a:r>
            <a:r>
              <a:rPr lang="en-US" baseline="0" dirty="0"/>
              <a:t>/preorder/</a:t>
            </a:r>
            <a:r>
              <a:rPr lang="en-US" baseline="0" dirty="0" err="1"/>
              <a:t>postorder</a:t>
            </a:r>
            <a:r>
              <a:rPr lang="en-US" baseline="0" dirty="0"/>
              <a:t>/</a:t>
            </a:r>
            <a:r>
              <a:rPr lang="en-US" baseline="0" dirty="0" err="1"/>
              <a:t>etc</a:t>
            </a:r>
            <a:r>
              <a:rPr lang="en-US" baseline="0" dirty="0"/>
              <a:t>, just focus on </a:t>
            </a:r>
            <a:r>
              <a:rPr lang="en-US" baseline="0" dirty="0" err="1"/>
              <a:t>inorder</a:t>
            </a:r>
            <a:r>
              <a:rPr lang="en-US" baseline="0" dirty="0"/>
              <a:t> traversal of BST</a:t>
            </a:r>
          </a:p>
        </p:txBody>
      </p:sp>
      <p:sp>
        <p:nvSpPr>
          <p:cNvPr id="4" name="Slide Number Placeholder 3"/>
          <p:cNvSpPr>
            <a:spLocks noGrp="1"/>
          </p:cNvSpPr>
          <p:nvPr>
            <p:ph type="sldNum" sz="quarter" idx="10"/>
          </p:nvPr>
        </p:nvSpPr>
        <p:spPr/>
        <p:txBody>
          <a:bodyPr/>
          <a:lstStyle/>
          <a:p>
            <a:fld id="{49A056FA-2F90-4489-A2BA-D7850EF8425B}" type="slidenum">
              <a:rPr lang="en-SG" smtClean="0"/>
              <a:t>6</a:t>
            </a:fld>
            <a:endParaRPr lang="en-SG"/>
          </a:p>
        </p:txBody>
      </p:sp>
    </p:spTree>
    <p:extLst>
      <p:ext uri="{BB962C8B-B14F-4D97-AF65-F5344CB8AC3E}">
        <p14:creationId xmlns:p14="http://schemas.microsoft.com/office/powerpoint/2010/main" val="4011345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The details</a:t>
            </a:r>
            <a:r>
              <a:rPr lang="id-ID" baseline="0" dirty="0"/>
              <a:t> are in e-Lecture slides, this is just a </a:t>
            </a:r>
            <a:r>
              <a:rPr lang="en-US" baseline="0" dirty="0"/>
              <a:t>preview as we don’t have lecture 6b.</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An example implementation of DFS </a:t>
            </a:r>
            <a:r>
              <a:rPr lang="en-US" baseline="0"/>
              <a:t>in Python</a:t>
            </a:r>
            <a:endParaRPr lang="en-US" baseline="0"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id-ID"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id-ID" baseline="0" dirty="0"/>
              <a:t>Spares:</a:t>
            </a:r>
            <a:endParaRPr lang="en-US" baseline="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The analogies (already in the e-Lecture slides) are only to help you understand the algorithm</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7</a:t>
            </a:fld>
            <a:endParaRPr lang="en-SG"/>
          </a:p>
        </p:txBody>
      </p:sp>
    </p:spTree>
    <p:extLst>
      <p:ext uri="{BB962C8B-B14F-4D97-AF65-F5344CB8AC3E}">
        <p14:creationId xmlns:p14="http://schemas.microsoft.com/office/powerpoint/2010/main" val="1890350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49A056FA-2F90-4489-A2BA-D7850EF8425B}" type="slidenum">
              <a:rPr lang="en-SG" smtClean="0"/>
              <a:t>9</a:t>
            </a:fld>
            <a:endParaRPr lang="en-SG"/>
          </a:p>
        </p:txBody>
      </p:sp>
    </p:spTree>
    <p:extLst>
      <p:ext uri="{BB962C8B-B14F-4D97-AF65-F5344CB8AC3E}">
        <p14:creationId xmlns:p14="http://schemas.microsoft.com/office/powerpoint/2010/main" val="2969239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marR="0" lvl="0" indent="-152400" algn="l" rtl="0">
              <a:lnSpc>
                <a:spcPct val="100000"/>
              </a:lnSpc>
              <a:spcBef>
                <a:spcPts val="0"/>
              </a:spcBef>
              <a:spcAft>
                <a:spcPts val="0"/>
              </a:spcAft>
              <a:buClr>
                <a:schemeClr val="dk1"/>
              </a:buClr>
              <a:buSzPts val="1200"/>
              <a:buFont typeface="Calibri"/>
              <a:buNone/>
            </a:pPr>
            <a:endParaRPr/>
          </a:p>
        </p:txBody>
      </p:sp>
      <p:sp>
        <p:nvSpPr>
          <p:cNvPr id="120" name="Google Shape;120;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extLst>
      <p:ext uri="{BB962C8B-B14F-4D97-AF65-F5344CB8AC3E}">
        <p14:creationId xmlns:p14="http://schemas.microsoft.com/office/powerpoint/2010/main" val="3951905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8/11/2023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256348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8/11/2023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020761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8/11/2023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609932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8/11/2023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888424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994BFE-4BED-4D86-9ABF-B8DB0D37D722}" type="datetimeFigureOut">
              <a:rPr lang="en-SG" smtClean="0"/>
              <a:t>8/11/2023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3506989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69994BFE-4BED-4D86-9ABF-B8DB0D37D722}" type="datetimeFigureOut">
              <a:rPr lang="en-SG" smtClean="0"/>
              <a:t>8/11/2023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697941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69994BFE-4BED-4D86-9ABF-B8DB0D37D722}" type="datetimeFigureOut">
              <a:rPr lang="en-SG" smtClean="0"/>
              <a:t>8/11/2023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032423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69994BFE-4BED-4D86-9ABF-B8DB0D37D722}" type="datetimeFigureOut">
              <a:rPr lang="en-SG" smtClean="0"/>
              <a:t>8/11/2023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89809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994BFE-4BED-4D86-9ABF-B8DB0D37D722}" type="datetimeFigureOut">
              <a:rPr lang="en-SG" smtClean="0"/>
              <a:t>8/11/2023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503067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994BFE-4BED-4D86-9ABF-B8DB0D37D722}" type="datetimeFigureOut">
              <a:rPr lang="en-SG" smtClean="0"/>
              <a:t>8/11/2023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124633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994BFE-4BED-4D86-9ABF-B8DB0D37D722}" type="datetimeFigureOut">
              <a:rPr lang="en-SG" smtClean="0"/>
              <a:t>8/11/2023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4168491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994BFE-4BED-4D86-9ABF-B8DB0D37D722}" type="datetimeFigureOut">
              <a:rPr lang="en-SG" smtClean="0"/>
              <a:t>8/11/2023</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ADD2AE-4421-462C-94B8-2067CF179A1C}" type="slidenum">
              <a:rPr lang="en-SG" smtClean="0"/>
              <a:t>‹#›</a:t>
            </a:fld>
            <a:endParaRPr lang="en-SG"/>
          </a:p>
        </p:txBody>
      </p:sp>
    </p:spTree>
    <p:extLst>
      <p:ext uri="{BB962C8B-B14F-4D97-AF65-F5344CB8AC3E}">
        <p14:creationId xmlns:p14="http://schemas.microsoft.com/office/powerpoint/2010/main" val="3367285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netapps.nus.edu.sg/ctr/Sessio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visualgo.net/tests"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visualgo.net/en/graphds?slide=1"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visualgo.net/en/graphds?slide=2-2"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visualgo.net/en/graphds?slide=6" TargetMode="External"/><Relationship Id="rId7" Type="http://schemas.openxmlformats.org/officeDocument/2006/relationships/hyperlink" Target="https://visualgo.net/en/graphds?slide=6-7"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visualgo.net/en/graphds?slide=6-6" TargetMode="External"/><Relationship Id="rId5" Type="http://schemas.openxmlformats.org/officeDocument/2006/relationships/hyperlink" Target="https://visualgo.net/en/graphds?slide=6-5" TargetMode="External"/><Relationship Id="rId4" Type="http://schemas.openxmlformats.org/officeDocument/2006/relationships/hyperlink" Target="https://visualgo.net/en/graphds?slide=6-1"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visualgo.net/en/graphds?slide=7"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visualgo.net/en/graphds?slide=7-9" TargetMode="External"/><Relationship Id="rId5" Type="http://schemas.openxmlformats.org/officeDocument/2006/relationships/hyperlink" Target="https://visualgo.net/en/graphds?slide=7-4" TargetMode="External"/><Relationship Id="rId4" Type="http://schemas.openxmlformats.org/officeDocument/2006/relationships/hyperlink" Target="https://visualgo.net/en/graphds?slide=7-1"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visualgo.net/en/graphds?slide=8-9" TargetMode="External"/><Relationship Id="rId3" Type="http://schemas.openxmlformats.org/officeDocument/2006/relationships/hyperlink" Target="https://visualgo.net/en/graphds?slide=8" TargetMode="External"/><Relationship Id="rId7" Type="http://schemas.openxmlformats.org/officeDocument/2006/relationships/hyperlink" Target="https://visualgo.net/en/graphds?slide=8-3"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visualgo.net/en/graphds?slide=8-1" TargetMode="External"/><Relationship Id="rId5" Type="http://schemas.openxmlformats.org/officeDocument/2006/relationships/hyperlink" Target="https://visualgo.net/en/graphds?slide=8-7" TargetMode="External"/><Relationship Id="rId4" Type="http://schemas.openxmlformats.org/officeDocument/2006/relationships/hyperlink" Target="https://visualgo.net/en/graphds?slide=8-5"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visualgo.net/en/dfsbfs?slide=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visualgo.net/en/dfsbfs?slide=4"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visualgo.net/en/dfsbfs?slide=5" TargetMode="External"/><Relationship Id="rId7" Type="http://schemas.openxmlformats.org/officeDocument/2006/relationships/hyperlink" Target="https://visualgo.net/en/dfsbfs?slide=5-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nus.kattis.com/problems/wheresmyinternet" TargetMode="External"/><Relationship Id="rId5" Type="http://schemas.openxmlformats.org/officeDocument/2006/relationships/hyperlink" Target="https://visualgo.net/en/dfsbfs?slide=5-7" TargetMode="External"/><Relationship Id="rId4" Type="http://schemas.openxmlformats.org/officeDocument/2006/relationships/hyperlink" Target="https://visualgo.net/en/dfsbfs?slide=5-5"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visualgo.net/en/dfsbfs?slide=1"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IT5003</a:t>
            </a:r>
            <a:endParaRPr lang="en-SG" dirty="0"/>
          </a:p>
        </p:txBody>
      </p:sp>
      <p:sp>
        <p:nvSpPr>
          <p:cNvPr id="3" name="Subtitle 2"/>
          <p:cNvSpPr>
            <a:spLocks noGrp="1"/>
          </p:cNvSpPr>
          <p:nvPr>
            <p:ph type="subTitle" idx="1"/>
          </p:nvPr>
        </p:nvSpPr>
        <p:spPr/>
        <p:txBody>
          <a:bodyPr>
            <a:normAutofit/>
          </a:bodyPr>
          <a:lstStyle/>
          <a:p>
            <a:r>
              <a:rPr lang="en-US" dirty="0"/>
              <a:t>The 6</a:t>
            </a:r>
            <a:r>
              <a:rPr lang="en-US" baseline="30000" dirty="0"/>
              <a:t>th</a:t>
            </a:r>
            <a:r>
              <a:rPr lang="en-US" dirty="0"/>
              <a:t> week… the challenging last 2.5 :O weeks (graph topics)</a:t>
            </a:r>
          </a:p>
          <a:p>
            <a:r>
              <a:rPr lang="en-US" sz="1800" dirty="0"/>
              <a:t>2.5 weeks left as we “lost” 6b slot and lab6 slots (both this Sat 11 Nov + Mon 13 Nov)</a:t>
            </a:r>
          </a:p>
          <a:p>
            <a:endParaRPr lang="en-US" sz="1800" dirty="0"/>
          </a:p>
          <a:p>
            <a:r>
              <a:rPr lang="en-US" sz="2600" b="1" dirty="0"/>
              <a:t>Scan the QR code (for ALL this time, for VA OQ 2 tracking later)</a:t>
            </a:r>
          </a:p>
        </p:txBody>
      </p:sp>
    </p:spTree>
    <p:extLst>
      <p:ext uri="{BB962C8B-B14F-4D97-AF65-F5344CB8AC3E}">
        <p14:creationId xmlns:p14="http://schemas.microsoft.com/office/powerpoint/2010/main" val="10408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Admins – </a:t>
            </a:r>
            <a:r>
              <a:rPr lang="en-US" dirty="0" err="1"/>
              <a:t>VisuAlgo</a:t>
            </a:r>
            <a:r>
              <a:rPr lang="en-US" dirty="0"/>
              <a:t> Online Quiz (VA OQ 2)</a:t>
            </a:r>
            <a:endParaRPr dirty="0"/>
          </a:p>
        </p:txBody>
      </p:sp>
      <p:sp>
        <p:nvSpPr>
          <p:cNvPr id="123" name="Google Shape;123;p19"/>
          <p:cNvSpPr txBox="1">
            <a:spLocks noGrp="1"/>
          </p:cNvSpPr>
          <p:nvPr>
            <p:ph type="body" idx="1"/>
          </p:nvPr>
        </p:nvSpPr>
        <p:spPr>
          <a:xfrm>
            <a:off x="838198" y="1825624"/>
            <a:ext cx="11353801" cy="503237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sz="2000" dirty="0"/>
              <a:t>environment setup (</a:t>
            </a:r>
            <a:r>
              <a:rPr lang="en-US" sz="2000" b="1" dirty="0"/>
              <a:t>must be onsite at </a:t>
            </a:r>
            <a:r>
              <a:rPr lang="en-US" sz="2000" b="1" dirty="0" err="1"/>
              <a:t>iCube</a:t>
            </a:r>
            <a:r>
              <a:rPr lang="en-US" sz="2000" b="1" dirty="0"/>
              <a:t> Auditorium today to be counted</a:t>
            </a:r>
            <a:r>
              <a:rPr lang="en-US" sz="2000" dirty="0"/>
              <a:t>):</a:t>
            </a:r>
            <a:endParaRPr sz="2000" dirty="0"/>
          </a:p>
          <a:p>
            <a:pPr marL="685800" lvl="1" indent="-228600" algn="l" rtl="0">
              <a:lnSpc>
                <a:spcPct val="90000"/>
              </a:lnSpc>
              <a:spcBef>
                <a:spcPts val="500"/>
              </a:spcBef>
              <a:spcAft>
                <a:spcPts val="0"/>
              </a:spcAft>
              <a:buSzPts val="2400"/>
              <a:buChar char="•"/>
            </a:pPr>
            <a:r>
              <a:rPr lang="en-US" sz="1800" dirty="0"/>
              <a:t>Scan QR code here (</a:t>
            </a:r>
            <a:r>
              <a:rPr lang="en-US" sz="1800" b="1" dirty="0">
                <a:solidFill>
                  <a:srgbClr val="00B050"/>
                </a:solidFill>
              </a:rPr>
              <a:t>for ALL</a:t>
            </a:r>
            <a:r>
              <a:rPr lang="en-US" sz="1800" dirty="0"/>
              <a:t>) </a:t>
            </a:r>
            <a:r>
              <a:rPr lang="en-US" sz="1800" u="sng" dirty="0">
                <a:solidFill>
                  <a:schemeClr val="hlink"/>
                </a:solidFill>
                <a:hlinkClick r:id="rId3"/>
              </a:rPr>
              <a:t>https://inetapps.nus.edu.sg/ctr/Session</a:t>
            </a:r>
            <a:endParaRPr sz="1800" dirty="0"/>
          </a:p>
          <a:p>
            <a:pPr marL="685800" lvl="1" indent="-228600" algn="l" rtl="0">
              <a:lnSpc>
                <a:spcPct val="90000"/>
              </a:lnSpc>
              <a:spcBef>
                <a:spcPts val="500"/>
              </a:spcBef>
              <a:spcAft>
                <a:spcPts val="0"/>
              </a:spcAft>
              <a:buClr>
                <a:schemeClr val="dk1"/>
              </a:buClr>
              <a:buSzPts val="2400"/>
              <a:buChar char="•"/>
            </a:pPr>
            <a:r>
              <a:rPr lang="en-US" sz="1800" dirty="0"/>
              <a:t>No other browser tab, stay at </a:t>
            </a:r>
            <a:r>
              <a:rPr lang="en-US" sz="1800" u="sng" dirty="0">
                <a:solidFill>
                  <a:schemeClr val="hlink"/>
                </a:solidFill>
                <a:hlinkClick r:id="rId4"/>
              </a:rPr>
              <a:t>https://visualgo.net/tests</a:t>
            </a:r>
            <a:r>
              <a:rPr lang="en-US" sz="1800" dirty="0"/>
              <a:t>,</a:t>
            </a:r>
            <a:endParaRPr sz="1800" u="sng" dirty="0">
              <a:solidFill>
                <a:schemeClr val="hlink"/>
              </a:solidFill>
            </a:endParaRPr>
          </a:p>
          <a:p>
            <a:pPr marL="685800" lvl="1" indent="-228600">
              <a:buSzPts val="2400"/>
            </a:pPr>
            <a:r>
              <a:rPr lang="en-US" sz="1800" dirty="0"/>
              <a:t>There are 14 :O questions that you can train on hard mode, but only 1 is “new”… :O, total 15 :O</a:t>
            </a:r>
          </a:p>
          <a:p>
            <a:pPr marL="685800" lvl="1" indent="-228600">
              <a:buSzPts val="2400"/>
            </a:pPr>
            <a:r>
              <a:rPr lang="en-US" sz="1800" dirty="0"/>
              <a:t>15 minutes (8.14-8.29pm for first 101 students; </a:t>
            </a:r>
            <a:r>
              <a:rPr lang="en-US" sz="1800" b="1" dirty="0">
                <a:solidFill>
                  <a:srgbClr val="FF0000"/>
                </a:solidFill>
              </a:rPr>
              <a:t>8.15-8.30pm for the next 102 students</a:t>
            </a:r>
            <a:r>
              <a:rPr lang="en-US" sz="1800" dirty="0"/>
              <a:t>)</a:t>
            </a:r>
          </a:p>
          <a:p>
            <a:pPr marL="1143000" lvl="2" indent="-228600">
              <a:buSzPts val="2400"/>
            </a:pPr>
            <a:r>
              <a:rPr lang="en-US" sz="1400" dirty="0"/>
              <a:t>Load balancing</a:t>
            </a:r>
          </a:p>
          <a:p>
            <a:pPr marL="685800" lvl="1" indent="-228600" algn="l" rtl="0">
              <a:lnSpc>
                <a:spcPct val="90000"/>
              </a:lnSpc>
              <a:spcBef>
                <a:spcPts val="500"/>
              </a:spcBef>
              <a:spcAft>
                <a:spcPts val="0"/>
              </a:spcAft>
              <a:buClr>
                <a:schemeClr val="dk1"/>
              </a:buClr>
              <a:buSzPts val="2400"/>
              <a:buChar char="•"/>
            </a:pPr>
            <a:r>
              <a:rPr lang="en-US" sz="1800" dirty="0"/>
              <a:t>No discussion (you won’t have much time for that, every person for him/herself),</a:t>
            </a:r>
            <a:endParaRPr sz="1800" dirty="0"/>
          </a:p>
          <a:p>
            <a:pPr marL="685800" lvl="1" indent="-228600" algn="l" rtl="0">
              <a:lnSpc>
                <a:spcPct val="90000"/>
              </a:lnSpc>
              <a:spcBef>
                <a:spcPts val="500"/>
              </a:spcBef>
              <a:spcAft>
                <a:spcPts val="0"/>
              </a:spcAft>
              <a:buClr>
                <a:schemeClr val="dk1"/>
              </a:buClr>
              <a:buSzPts val="2400"/>
              <a:buChar char="•"/>
            </a:pPr>
            <a:r>
              <a:rPr lang="en-US" sz="1800" dirty="0"/>
              <a:t>Open book,</a:t>
            </a:r>
            <a:endParaRPr sz="1800" dirty="0"/>
          </a:p>
          <a:p>
            <a:pPr marL="685800" lvl="1" indent="-228600" algn="l" rtl="0">
              <a:lnSpc>
                <a:spcPct val="90000"/>
              </a:lnSpc>
              <a:spcBef>
                <a:spcPts val="500"/>
              </a:spcBef>
              <a:spcAft>
                <a:spcPts val="0"/>
              </a:spcAft>
              <a:buSzPts val="2400"/>
              <a:buChar char="•"/>
            </a:pPr>
            <a:r>
              <a:rPr lang="en-US" sz="1800" dirty="0"/>
              <a:t>NOT OPEN INTERNET (especially cannot open other </a:t>
            </a:r>
            <a:r>
              <a:rPr lang="en-US" sz="1800" dirty="0" err="1"/>
              <a:t>VisuAlgo</a:t>
            </a:r>
            <a:r>
              <a:rPr lang="en-US" sz="1800" dirty="0"/>
              <a:t> tabs),</a:t>
            </a:r>
            <a:endParaRPr sz="1800" dirty="0"/>
          </a:p>
          <a:p>
            <a:pPr marL="685800" lvl="1" indent="-228600">
              <a:buSzPts val="2400"/>
            </a:pPr>
            <a:r>
              <a:rPr lang="en-US" sz="1800" dirty="0"/>
              <a:t>FAQ: you </a:t>
            </a:r>
            <a:r>
              <a:rPr lang="en-US" sz="1800" b="1" u="sng" dirty="0"/>
              <a:t>can</a:t>
            </a:r>
            <a:r>
              <a:rPr lang="en-US" sz="1800" dirty="0"/>
              <a:t> use calculator, but the physical one only (not using your laptop/smartphone),</a:t>
            </a:r>
          </a:p>
          <a:p>
            <a:pPr marL="685800" lvl="1" indent="-228600" algn="l" rtl="0">
              <a:lnSpc>
                <a:spcPct val="90000"/>
              </a:lnSpc>
              <a:spcBef>
                <a:spcPts val="500"/>
              </a:spcBef>
              <a:spcAft>
                <a:spcPts val="0"/>
              </a:spcAft>
              <a:buSzPts val="2400"/>
              <a:buChar char="•"/>
            </a:pPr>
            <a:r>
              <a:rPr lang="en-US" sz="1800" dirty="0"/>
              <a:t>Suggested material to use: Transparent plastic + marker over your own screen :O,</a:t>
            </a:r>
            <a:br>
              <a:rPr lang="en-US" sz="1800" dirty="0"/>
            </a:br>
            <a:r>
              <a:rPr lang="en-US" sz="1800" dirty="0"/>
              <a:t>blank paper to scribble, physical calculator, various compiled tips and tricks for Online Quiz</a:t>
            </a:r>
            <a:br>
              <a:rPr lang="en-US" sz="1800" dirty="0"/>
            </a:br>
            <a:r>
              <a:rPr lang="en-US" sz="1800" dirty="0"/>
              <a:t>(no need to reprint the entire lecture notes), and for VA OQ 2 </a:t>
            </a:r>
            <a:r>
              <a:rPr lang="en-US" sz="1800" dirty="0">
                <a:sym typeface="Wingdings" panose="05000000000000000000" pitchFamily="2" charset="2"/>
              </a:rPr>
              <a:t> </a:t>
            </a:r>
            <a:r>
              <a:rPr lang="en-US" sz="1800" b="1" dirty="0">
                <a:solidFill>
                  <a:srgbClr val="00B050"/>
                </a:solidFill>
                <a:sym typeface="Wingdings" panose="05000000000000000000" pitchFamily="2" charset="2"/>
              </a:rPr>
              <a:t>table of small integers modulo small primes</a:t>
            </a:r>
            <a:endParaRPr lang="en-US" sz="1800" b="1" dirty="0">
              <a:solidFill>
                <a:srgbClr val="00B050"/>
              </a:solidFill>
            </a:endParaRPr>
          </a:p>
          <a:p>
            <a:pPr marL="228600" lvl="0" indent="-228600" algn="l" rtl="0">
              <a:lnSpc>
                <a:spcPct val="90000"/>
              </a:lnSpc>
              <a:spcBef>
                <a:spcPts val="1000"/>
              </a:spcBef>
              <a:spcAft>
                <a:spcPts val="0"/>
              </a:spcAft>
              <a:buClr>
                <a:schemeClr val="dk1"/>
              </a:buClr>
              <a:buSzPts val="2800"/>
              <a:buChar char="•"/>
            </a:pPr>
            <a:r>
              <a:rPr lang="en-US" sz="2000" dirty="0"/>
              <a:t>Anyone with technical glitch or </a:t>
            </a:r>
            <a:r>
              <a:rPr lang="en-US" sz="2000" b="1" dirty="0"/>
              <a:t>official MC </a:t>
            </a:r>
            <a:r>
              <a:rPr lang="en-US" sz="2000" dirty="0"/>
              <a:t>will re-do with Prof Halim later</a:t>
            </a:r>
            <a:endParaRPr sz="2000" dirty="0"/>
          </a:p>
          <a:p>
            <a:pPr marL="685800" lvl="1" indent="-228600">
              <a:buSzPts val="2400"/>
            </a:pPr>
            <a:r>
              <a:rPr lang="en-US" sz="1800" dirty="0"/>
              <a:t>So far 4 approved cases :O, so I am looking for 201-4 = 197 students completed VA OQ 2 tonight</a:t>
            </a:r>
          </a:p>
          <a:p>
            <a:pPr marL="685800" lvl="1" indent="-228600">
              <a:buSzPts val="2400"/>
            </a:pPr>
            <a:r>
              <a:rPr lang="en-US" sz="1800" dirty="0"/>
              <a:t>But no such re-do for students who are </a:t>
            </a:r>
            <a:r>
              <a:rPr lang="en-US" sz="1800" b="1" dirty="0"/>
              <a:t>AWOL</a:t>
            </a:r>
            <a:endParaRPr sz="1800" b="1" dirty="0"/>
          </a:p>
        </p:txBody>
      </p:sp>
    </p:spTree>
    <p:extLst>
      <p:ext uri="{BB962C8B-B14F-4D97-AF65-F5344CB8AC3E}">
        <p14:creationId xmlns:p14="http://schemas.microsoft.com/office/powerpoint/2010/main" val="3536622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a:t>
            </a:r>
            <a:r>
              <a:rPr lang="en-US" dirty="0" err="1"/>
              <a:t>eview</a:t>
            </a:r>
            <a:r>
              <a:rPr lang="en-US" dirty="0"/>
              <a:t> of Graph Concept</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SG" dirty="0">
                <a:hlinkClick r:id="rId3"/>
              </a:rPr>
              <a:t>https://visualgo.net/en/graphds?slide=1</a:t>
            </a:r>
            <a:r>
              <a:rPr lang="en-SG" dirty="0"/>
              <a:t> to </a:t>
            </a:r>
            <a:r>
              <a:rPr lang="en-US" dirty="0"/>
              <a:t>5</a:t>
            </a:r>
            <a:endParaRPr lang="en-SG" dirty="0"/>
          </a:p>
          <a:p>
            <a:r>
              <a:rPr lang="en-US" dirty="0"/>
              <a:t>VERY FAST Q&amp;A on </a:t>
            </a:r>
            <a:r>
              <a:rPr lang="id-ID" dirty="0"/>
              <a:t>the</a:t>
            </a:r>
            <a:r>
              <a:rPr lang="en-US" dirty="0"/>
              <a:t> </a:t>
            </a:r>
            <a:r>
              <a:rPr lang="id-ID" dirty="0"/>
              <a:t>b</a:t>
            </a:r>
            <a:r>
              <a:rPr lang="en-US" dirty="0" err="1"/>
              <a:t>asics</a:t>
            </a:r>
            <a:r>
              <a:rPr lang="en-US" dirty="0"/>
              <a:t>:</a:t>
            </a:r>
          </a:p>
          <a:p>
            <a:pPr marL="914400" lvl="1" indent="-457200">
              <a:buFont typeface="+mj-lt"/>
              <a:buAutoNum type="arabicPeriod"/>
            </a:pPr>
            <a:r>
              <a:rPr lang="en-US" dirty="0"/>
              <a:t>Let’s draw random graph (or use random sample graph)</a:t>
            </a:r>
            <a:br>
              <a:rPr lang="en-US" dirty="0"/>
            </a:br>
            <a:r>
              <a:rPr lang="en-US" dirty="0"/>
              <a:t>and Prof Halim will ask random stuffs about that graph</a:t>
            </a:r>
          </a:p>
          <a:p>
            <a:pPr marL="914400" lvl="1" indent="-457200">
              <a:buFont typeface="+mj-lt"/>
              <a:buAutoNum type="arabicPeriod"/>
            </a:pPr>
            <a:r>
              <a:rPr lang="en-US" dirty="0"/>
              <a:t>Exercise: Let’s find some </a:t>
            </a:r>
            <a:r>
              <a:rPr lang="en-US" dirty="0">
                <a:hlinkClick r:id="rId4"/>
              </a:rPr>
              <a:t>real-life graphs</a:t>
            </a:r>
            <a:r>
              <a:rPr lang="en-US" dirty="0"/>
              <a:t> around us</a:t>
            </a:r>
          </a:p>
          <a:p>
            <a:r>
              <a:rPr lang="en-US" dirty="0"/>
              <a:t>Not really asked:</a:t>
            </a:r>
            <a:endParaRPr lang="id-ID" dirty="0"/>
          </a:p>
          <a:p>
            <a:pPr marL="914400" lvl="1" indent="-457200">
              <a:buFont typeface="+mj-lt"/>
              <a:buAutoNum type="arabicPeriod"/>
            </a:pPr>
            <a:r>
              <a:rPr lang="en-US" dirty="0"/>
              <a:t>All terminologies in slide 1 to 1-7, close to 0 question recently</a:t>
            </a:r>
          </a:p>
        </p:txBody>
      </p:sp>
    </p:spTree>
    <p:extLst>
      <p:ext uri="{BB962C8B-B14F-4D97-AF65-F5344CB8AC3E}">
        <p14:creationId xmlns:p14="http://schemas.microsoft.com/office/powerpoint/2010/main" val="112534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a:t>
            </a:r>
            <a:r>
              <a:rPr lang="en-US" dirty="0" err="1"/>
              <a:t>eview</a:t>
            </a:r>
            <a:r>
              <a:rPr lang="en-US" dirty="0"/>
              <a:t> of Special Graphs</a:t>
            </a:r>
            <a:endParaRPr lang="en-SG" dirty="0"/>
          </a:p>
        </p:txBody>
      </p:sp>
      <p:sp>
        <p:nvSpPr>
          <p:cNvPr id="3" name="Content Placeholder 2"/>
          <p:cNvSpPr>
            <a:spLocks noGrp="1"/>
          </p:cNvSpPr>
          <p:nvPr>
            <p:ph idx="1"/>
          </p:nvPr>
        </p:nvSpPr>
        <p:spPr>
          <a:xfrm>
            <a:off x="838200" y="1825624"/>
            <a:ext cx="10832024" cy="5032375"/>
          </a:xfrm>
        </p:spPr>
        <p:txBody>
          <a:bodyPr>
            <a:normAutofit/>
          </a:bodyPr>
          <a:lstStyle/>
          <a:p>
            <a:r>
              <a:rPr lang="en-SG" dirty="0">
                <a:hlinkClick r:id="rId3"/>
              </a:rPr>
              <a:t>https://visualgo.net/en/graphds?slide=6</a:t>
            </a:r>
            <a:r>
              <a:rPr lang="en-SG" dirty="0"/>
              <a:t> to 6-7</a:t>
            </a:r>
          </a:p>
          <a:p>
            <a:r>
              <a:rPr lang="en-US" dirty="0"/>
              <a:t>FAST Q&amp;A on special graphs:</a:t>
            </a:r>
          </a:p>
          <a:p>
            <a:pPr marL="914400" lvl="1" indent="-457200">
              <a:buFont typeface="+mj-lt"/>
              <a:buAutoNum type="arabicPeriod"/>
            </a:pPr>
            <a:r>
              <a:rPr lang="en-US" dirty="0"/>
              <a:t>We focus on discussing </a:t>
            </a:r>
            <a:r>
              <a:rPr lang="en-US" dirty="0">
                <a:hlinkClick r:id="rId4"/>
              </a:rPr>
              <a:t>Tree</a:t>
            </a:r>
            <a:r>
              <a:rPr lang="en-US" dirty="0"/>
              <a:t> (now not necessarily Binary) as a subset of Graph</a:t>
            </a:r>
          </a:p>
          <a:p>
            <a:pPr marL="914400" lvl="1" indent="-457200">
              <a:buFont typeface="+mj-lt"/>
              <a:buAutoNum type="arabicPeriod"/>
            </a:pPr>
            <a:r>
              <a:rPr lang="en-US" dirty="0"/>
              <a:t>Quick one: </a:t>
            </a:r>
            <a:r>
              <a:rPr lang="en-US" dirty="0">
                <a:hlinkClick r:id="rId5"/>
              </a:rPr>
              <a:t>Complete Graph</a:t>
            </a:r>
            <a:r>
              <a:rPr lang="en-US" dirty="0"/>
              <a:t> and </a:t>
            </a:r>
            <a:r>
              <a:rPr lang="en-US" dirty="0">
                <a:hlinkClick r:id="rId6"/>
              </a:rPr>
              <a:t>Bipartite Graph</a:t>
            </a:r>
            <a:endParaRPr lang="en-US" dirty="0"/>
          </a:p>
          <a:p>
            <a:pPr marL="914400" lvl="1" indent="-457200">
              <a:buFont typeface="+mj-lt"/>
              <a:buAutoNum type="arabicPeriod"/>
            </a:pPr>
            <a:r>
              <a:rPr lang="en-US" dirty="0"/>
              <a:t>We also discuss </a:t>
            </a:r>
            <a:r>
              <a:rPr lang="en-US" dirty="0">
                <a:hlinkClick r:id="rId7"/>
              </a:rPr>
              <a:t>Directed Acyclic Graph </a:t>
            </a:r>
            <a:r>
              <a:rPr lang="en-US" dirty="0"/>
              <a:t>(directed graph without any cycle)</a:t>
            </a:r>
          </a:p>
          <a:p>
            <a:r>
              <a:rPr lang="en-US" dirty="0"/>
              <a:t>Not the focus:</a:t>
            </a:r>
          </a:p>
          <a:p>
            <a:pPr marL="914400" lvl="1" indent="-457200">
              <a:buFont typeface="+mj-lt"/>
              <a:buAutoNum type="arabicPeriod"/>
            </a:pPr>
            <a:r>
              <a:rPr lang="en-US" dirty="0"/>
              <a:t>A bunch of other special graphs</a:t>
            </a:r>
            <a:endParaRPr lang="id-ID" dirty="0"/>
          </a:p>
        </p:txBody>
      </p:sp>
    </p:spTree>
    <p:extLst>
      <p:ext uri="{BB962C8B-B14F-4D97-AF65-F5344CB8AC3E}">
        <p14:creationId xmlns:p14="http://schemas.microsoft.com/office/powerpoint/2010/main" val="523360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a:t>
            </a:r>
            <a:r>
              <a:rPr lang="en-US" dirty="0" err="1"/>
              <a:t>eview</a:t>
            </a:r>
            <a:r>
              <a:rPr lang="en-US" dirty="0"/>
              <a:t> of Graph Data Structures</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SG" sz="2400" dirty="0">
                <a:hlinkClick r:id="rId3"/>
              </a:rPr>
              <a:t>https://visualgo.net/en/graphds?slide=7</a:t>
            </a:r>
            <a:r>
              <a:rPr lang="en-SG" sz="2400" dirty="0"/>
              <a:t> to 7-11</a:t>
            </a:r>
          </a:p>
          <a:p>
            <a:r>
              <a:rPr lang="en-US" sz="2400" dirty="0"/>
              <a:t>Q&amp;A on graph data structures:</a:t>
            </a:r>
          </a:p>
          <a:p>
            <a:pPr marL="914400" lvl="1" indent="-457200">
              <a:buFont typeface="+mj-lt"/>
              <a:buAutoNum type="arabicPeriod"/>
            </a:pPr>
            <a:r>
              <a:rPr lang="en-US" sz="2000" dirty="0"/>
              <a:t>We start by reviewing </a:t>
            </a:r>
            <a:r>
              <a:rPr lang="en-US" sz="2000" dirty="0">
                <a:hlinkClick r:id="rId4"/>
              </a:rPr>
              <a:t>Adjacency Matrix</a:t>
            </a:r>
            <a:r>
              <a:rPr lang="en-US" sz="2000" dirty="0"/>
              <a:t> first and its 2D array (list of list of size </a:t>
            </a:r>
            <a:r>
              <a:rPr lang="en-US" sz="2000" dirty="0" err="1"/>
              <a:t>NxN</a:t>
            </a:r>
            <a:r>
              <a:rPr lang="en-US" sz="2000" dirty="0"/>
              <a:t>) storage and its required (bloated) space complexity</a:t>
            </a:r>
          </a:p>
          <a:p>
            <a:pPr marL="914400" lvl="1" indent="-457200">
              <a:buFont typeface="+mj-lt"/>
              <a:buAutoNum type="arabicPeriod"/>
            </a:pPr>
            <a:r>
              <a:rPr lang="en-US" sz="2000" dirty="0"/>
              <a:t>Then we show </a:t>
            </a:r>
            <a:r>
              <a:rPr lang="en-US" sz="2000" dirty="0">
                <a:hlinkClick r:id="rId5"/>
              </a:rPr>
              <a:t>Adjacency List</a:t>
            </a:r>
            <a:r>
              <a:rPr lang="en-US" sz="2000" dirty="0"/>
              <a:t>, which can be treated as a “compressed form of Adjacency Matrix” and its list of list (of potentially different lengths) of integer pairs storage; This is our default graph data structure for most CS2040/C/S/IT5003 graph related problems</a:t>
            </a:r>
          </a:p>
          <a:p>
            <a:pPr marL="914400" lvl="1" indent="-457200">
              <a:buFont typeface="+mj-lt"/>
              <a:buAutoNum type="arabicPeriod"/>
            </a:pPr>
            <a:r>
              <a:rPr lang="en-US" sz="2000" dirty="0"/>
              <a:t>Finally, we discuss </a:t>
            </a:r>
            <a:r>
              <a:rPr lang="en-US" sz="2000" dirty="0">
                <a:hlinkClick r:id="rId6"/>
              </a:rPr>
              <a:t>Edge List</a:t>
            </a:r>
            <a:r>
              <a:rPr lang="en-US" sz="2000" dirty="0"/>
              <a:t>, which is the “default” input method in many graph-related programming problems for its input format simplicity (but usually slow if used verbatim)</a:t>
            </a:r>
          </a:p>
          <a:p>
            <a:pPr marL="914400" lvl="1" indent="-457200">
              <a:buFont typeface="+mj-lt"/>
              <a:buAutoNum type="arabicPeriod"/>
            </a:pPr>
            <a:r>
              <a:rPr lang="en-US" sz="2000" dirty="0"/>
              <a:t>We show that AM, AL, and EL implementations are easy in Python</a:t>
            </a:r>
          </a:p>
          <a:p>
            <a:pPr marL="914400" lvl="1" indent="-457200">
              <a:buFont typeface="+mj-lt"/>
              <a:buAutoNum type="arabicPeriod"/>
            </a:pPr>
            <a:r>
              <a:rPr lang="en-US" sz="2000" dirty="0"/>
              <a:t>Discussion of strengths and weaknesses: Focus on AM vs AL </a:t>
            </a:r>
            <a:r>
              <a:rPr lang="en-US" sz="2000" i="1" dirty="0"/>
              <a:t>first</a:t>
            </a:r>
            <a:r>
              <a:rPr lang="en-US" sz="2000" dirty="0"/>
              <a:t>, more in Lab 6</a:t>
            </a:r>
          </a:p>
          <a:p>
            <a:r>
              <a:rPr lang="en-US" sz="2400" dirty="0"/>
              <a:t>Not asked:</a:t>
            </a:r>
            <a:endParaRPr lang="id-ID" sz="2400" dirty="0"/>
          </a:p>
          <a:p>
            <a:pPr marL="914400" lvl="1" indent="-457200">
              <a:buFont typeface="+mj-lt"/>
              <a:buAutoNum type="arabicPeriod"/>
            </a:pPr>
            <a:r>
              <a:rPr lang="en-US" sz="2000" dirty="0"/>
              <a:t>Conversion of one graph DS to another, in </a:t>
            </a:r>
            <a:r>
              <a:rPr lang="en-US" sz="2000" strike="sngStrike" dirty="0"/>
              <a:t>Lab 6</a:t>
            </a:r>
            <a:r>
              <a:rPr lang="en-US" sz="2000" dirty="0"/>
              <a:t> (cancelled, so we do this quickly on Lab 7)</a:t>
            </a:r>
            <a:endParaRPr lang="id-ID" sz="2000" dirty="0"/>
          </a:p>
        </p:txBody>
      </p:sp>
    </p:spTree>
    <p:extLst>
      <p:ext uri="{BB962C8B-B14F-4D97-AF65-F5344CB8AC3E}">
        <p14:creationId xmlns:p14="http://schemas.microsoft.com/office/powerpoint/2010/main" val="100466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a:t>
            </a:r>
            <a:r>
              <a:rPr lang="en-US" dirty="0" err="1"/>
              <a:t>eview</a:t>
            </a:r>
            <a:r>
              <a:rPr lang="en-US" dirty="0"/>
              <a:t> of Simple Graph DS Applications</a:t>
            </a:r>
            <a:endParaRPr lang="en-SG" dirty="0"/>
          </a:p>
        </p:txBody>
      </p:sp>
      <p:sp>
        <p:nvSpPr>
          <p:cNvPr id="3" name="Content Placeholder 2"/>
          <p:cNvSpPr>
            <a:spLocks noGrp="1"/>
          </p:cNvSpPr>
          <p:nvPr>
            <p:ph idx="1"/>
          </p:nvPr>
        </p:nvSpPr>
        <p:spPr>
          <a:xfrm>
            <a:off x="838200" y="1825624"/>
            <a:ext cx="11170920" cy="5032375"/>
          </a:xfrm>
        </p:spPr>
        <p:txBody>
          <a:bodyPr>
            <a:normAutofit/>
          </a:bodyPr>
          <a:lstStyle/>
          <a:p>
            <a:r>
              <a:rPr lang="en-SG" dirty="0">
                <a:hlinkClick r:id="rId3"/>
              </a:rPr>
              <a:t>https://visualgo.net/en/graphds?slide=8</a:t>
            </a:r>
            <a:r>
              <a:rPr lang="en-SG" dirty="0"/>
              <a:t> to 8-10</a:t>
            </a:r>
          </a:p>
          <a:p>
            <a:r>
              <a:rPr lang="en-US" dirty="0"/>
              <a:t>Q&amp;A on application stuffs:</a:t>
            </a:r>
          </a:p>
          <a:p>
            <a:pPr marL="914400" lvl="1" indent="-457200">
              <a:buFont typeface="+mj-lt"/>
              <a:buAutoNum type="arabicPeriod"/>
            </a:pPr>
            <a:r>
              <a:rPr lang="en-US" dirty="0"/>
              <a:t>Enumerating </a:t>
            </a:r>
            <a:r>
              <a:rPr lang="en-US" dirty="0">
                <a:hlinkClick r:id="rId4"/>
              </a:rPr>
              <a:t>neighbors</a:t>
            </a:r>
            <a:r>
              <a:rPr lang="en-US" dirty="0"/>
              <a:t> of a vertex u</a:t>
            </a:r>
          </a:p>
          <a:p>
            <a:pPr marL="914400" lvl="1" indent="-457200">
              <a:buFont typeface="+mj-lt"/>
              <a:buAutoNum type="arabicPeriod"/>
            </a:pPr>
            <a:r>
              <a:rPr lang="en-US" dirty="0"/>
              <a:t>Checking (or modifying) the </a:t>
            </a:r>
            <a:r>
              <a:rPr lang="en-US" dirty="0">
                <a:hlinkClick r:id="rId5"/>
              </a:rPr>
              <a:t>existence</a:t>
            </a:r>
            <a:r>
              <a:rPr lang="en-US" dirty="0"/>
              <a:t> (or weight) of edge (u, v)</a:t>
            </a:r>
          </a:p>
          <a:p>
            <a:pPr marL="914400" lvl="1" indent="-457200">
              <a:buFont typeface="+mj-lt"/>
              <a:buAutoNum type="arabicPeriod"/>
            </a:pPr>
            <a:r>
              <a:rPr lang="en-US" dirty="0"/>
              <a:t>Counting </a:t>
            </a:r>
            <a:r>
              <a:rPr lang="en-US" dirty="0">
                <a:hlinkClick r:id="rId6"/>
              </a:rPr>
              <a:t>V</a:t>
            </a:r>
            <a:r>
              <a:rPr lang="en-US" dirty="0"/>
              <a:t> and </a:t>
            </a:r>
            <a:r>
              <a:rPr lang="en-US" dirty="0">
                <a:hlinkClick r:id="rId7"/>
              </a:rPr>
              <a:t>E</a:t>
            </a:r>
            <a:r>
              <a:rPr lang="en-US" dirty="0"/>
              <a:t> (those two are trivial)</a:t>
            </a:r>
          </a:p>
          <a:p>
            <a:pPr marL="914400" lvl="1" indent="-457200">
              <a:buFont typeface="+mj-lt"/>
              <a:buAutoNum type="arabicPeriod"/>
            </a:pPr>
            <a:r>
              <a:rPr lang="en-US" dirty="0"/>
              <a:t>What is the best </a:t>
            </a:r>
            <a:r>
              <a:rPr lang="en-US" dirty="0">
                <a:hlinkClick r:id="rId8"/>
              </a:rPr>
              <a:t>Graph DS</a:t>
            </a:r>
            <a:r>
              <a:rPr lang="en-US" dirty="0"/>
              <a:t> then?</a:t>
            </a:r>
          </a:p>
          <a:p>
            <a:r>
              <a:rPr lang="en-US" dirty="0"/>
              <a:t>Not asked:</a:t>
            </a:r>
            <a:endParaRPr lang="id-ID" dirty="0"/>
          </a:p>
          <a:p>
            <a:pPr marL="914400" lvl="1" indent="-457200">
              <a:buFont typeface="+mj-lt"/>
              <a:buAutoNum type="arabicPeriod"/>
            </a:pPr>
            <a:r>
              <a:rPr lang="en-US" dirty="0"/>
              <a:t>To be discussed in the future: Transposing a graph, Complementing a graph</a:t>
            </a:r>
            <a:endParaRPr lang="id-ID" dirty="0"/>
          </a:p>
        </p:txBody>
      </p:sp>
    </p:spTree>
    <p:extLst>
      <p:ext uri="{BB962C8B-B14F-4D97-AF65-F5344CB8AC3E}">
        <p14:creationId xmlns:p14="http://schemas.microsoft.com/office/powerpoint/2010/main" val="2028580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[Speed-up] </a:t>
            </a:r>
            <a:r>
              <a:rPr lang="id-ID" dirty="0"/>
              <a:t>R</a:t>
            </a:r>
            <a:r>
              <a:rPr lang="en-US" dirty="0" err="1"/>
              <a:t>eview</a:t>
            </a:r>
            <a:r>
              <a:rPr lang="en-US" dirty="0"/>
              <a:t> of Graph Traversal on Tree</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SG" dirty="0">
                <a:hlinkClick r:id="rId3"/>
              </a:rPr>
              <a:t>https://visualgo.net/en/dfsbfs?slide=1</a:t>
            </a:r>
            <a:r>
              <a:rPr lang="en-SG" dirty="0"/>
              <a:t> to </a:t>
            </a:r>
            <a:r>
              <a:rPr lang="en-US" dirty="0"/>
              <a:t>4</a:t>
            </a:r>
            <a:endParaRPr lang="en-SG" dirty="0"/>
          </a:p>
          <a:p>
            <a:r>
              <a:rPr lang="en-US" dirty="0"/>
              <a:t>Q&amp;A on Graph Traversal:</a:t>
            </a:r>
          </a:p>
          <a:p>
            <a:pPr marL="914400" lvl="1" indent="-457200">
              <a:buFont typeface="+mj-lt"/>
              <a:buAutoNum type="arabicPeriod"/>
            </a:pPr>
            <a:r>
              <a:rPr lang="en-US" dirty="0"/>
              <a:t>Let’s do a recap of traversal on:</a:t>
            </a:r>
          </a:p>
          <a:p>
            <a:pPr marL="1371600" lvl="2" indent="-457200">
              <a:buFont typeface="+mj-lt"/>
              <a:buAutoNum type="arabicPeriod"/>
            </a:pPr>
            <a:r>
              <a:rPr lang="en-US" dirty="0"/>
              <a:t>a linked list (also technically a tree) and,</a:t>
            </a:r>
          </a:p>
          <a:p>
            <a:pPr marL="1371600" lvl="2" indent="-457200">
              <a:buFont typeface="+mj-lt"/>
              <a:buAutoNum type="arabicPeriod"/>
            </a:pPr>
            <a:r>
              <a:rPr lang="en-US" dirty="0">
                <a:hlinkClick r:id="rId4"/>
              </a:rPr>
              <a:t>a tree</a:t>
            </a:r>
            <a:endParaRPr lang="en-US" dirty="0"/>
          </a:p>
          <a:p>
            <a:pPr marL="914400" lvl="1" indent="-457200">
              <a:buFont typeface="+mj-lt"/>
              <a:buAutoNum type="arabicPeriod"/>
            </a:pPr>
            <a:r>
              <a:rPr lang="en-US" dirty="0"/>
              <a:t>Discussion on what was always NOT present in </a:t>
            </a:r>
            <a:r>
              <a:rPr lang="en-US"/>
              <a:t>a rooted and directed-downwards </a:t>
            </a:r>
            <a:r>
              <a:rPr lang="en-US" dirty="0"/>
              <a:t>tree (</a:t>
            </a:r>
            <a:r>
              <a:rPr lang="en-US"/>
              <a:t>or a singly </a:t>
            </a:r>
            <a:r>
              <a:rPr lang="en-US" dirty="0"/>
              <a:t>linked list with head </a:t>
            </a:r>
            <a:r>
              <a:rPr lang="en-US"/>
              <a:t>pointer)</a:t>
            </a:r>
            <a:br>
              <a:rPr lang="en-US"/>
            </a:br>
            <a:r>
              <a:rPr lang="id-ID" dirty="0"/>
              <a:t>but can exist in </a:t>
            </a:r>
            <a:r>
              <a:rPr lang="en-US" dirty="0"/>
              <a:t>a general graph</a:t>
            </a:r>
            <a:r>
              <a:rPr lang="id-ID" dirty="0"/>
              <a:t>...</a:t>
            </a:r>
            <a:endParaRPr lang="en-US" dirty="0"/>
          </a:p>
          <a:p>
            <a:r>
              <a:rPr lang="en-US" dirty="0"/>
              <a:t>Not asked:</a:t>
            </a:r>
            <a:endParaRPr lang="id-ID" dirty="0"/>
          </a:p>
          <a:p>
            <a:pPr marL="914400" lvl="1" indent="-457200">
              <a:buFont typeface="+mj-lt"/>
              <a:buAutoNum type="arabicPeriod"/>
            </a:pPr>
            <a:r>
              <a:rPr lang="en-US" dirty="0"/>
              <a:t>Revision of various tree traversal routines on binary tree?</a:t>
            </a:r>
            <a:br>
              <a:rPr lang="id-ID" dirty="0"/>
            </a:br>
            <a:r>
              <a:rPr lang="id-ID" dirty="0"/>
              <a:t>Try this </a:t>
            </a:r>
            <a:r>
              <a:rPr lang="id-ID" dirty="0">
                <a:hlinkClick r:id="rId4"/>
              </a:rPr>
              <a:t>mini pop quiz</a:t>
            </a:r>
            <a:endParaRPr lang="id-ID" dirty="0"/>
          </a:p>
        </p:txBody>
      </p:sp>
    </p:spTree>
    <p:extLst>
      <p:ext uri="{BB962C8B-B14F-4D97-AF65-F5344CB8AC3E}">
        <p14:creationId xmlns:p14="http://schemas.microsoft.com/office/powerpoint/2010/main" val="2376428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[Speed-up] </a:t>
            </a:r>
            <a:r>
              <a:rPr lang="id-ID" dirty="0"/>
              <a:t>R</a:t>
            </a:r>
            <a:r>
              <a:rPr lang="en-US" dirty="0" err="1"/>
              <a:t>eview</a:t>
            </a:r>
            <a:r>
              <a:rPr lang="en-US" dirty="0"/>
              <a:t> of Basic DFS First</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SG" dirty="0">
                <a:hlinkClick r:id="rId3"/>
              </a:rPr>
              <a:t>https://visualgo.net/en/dfsbfs?slide=5</a:t>
            </a:r>
            <a:r>
              <a:rPr lang="en-SG" dirty="0"/>
              <a:t> to </a:t>
            </a:r>
            <a:r>
              <a:rPr lang="en-US" dirty="0"/>
              <a:t>6-4</a:t>
            </a:r>
            <a:endParaRPr lang="en-SG" dirty="0"/>
          </a:p>
          <a:p>
            <a:r>
              <a:rPr lang="en-US" dirty="0"/>
              <a:t>Q&amp;A on DFS:</a:t>
            </a:r>
          </a:p>
          <a:p>
            <a:pPr marL="914400" lvl="1" indent="-457200">
              <a:buFont typeface="+mj-lt"/>
              <a:buAutoNum type="arabicPeriod"/>
            </a:pPr>
            <a:r>
              <a:rPr lang="en-US" dirty="0"/>
              <a:t>We will do a live (visual) demonstration of running </a:t>
            </a:r>
            <a:r>
              <a:rPr lang="en-US" dirty="0">
                <a:hlinkClick r:id="rId4"/>
              </a:rPr>
              <a:t>DFS</a:t>
            </a:r>
            <a:r>
              <a:rPr lang="id-ID" dirty="0"/>
              <a:t> </a:t>
            </a:r>
            <a:r>
              <a:rPr lang="en-US" dirty="0"/>
              <a:t>algorithm on Example Graphs – Large Graph and then Large, Cycles</a:t>
            </a:r>
            <a:r>
              <a:rPr lang="id-ID" dirty="0"/>
              <a:t> and </a:t>
            </a:r>
            <a:r>
              <a:rPr lang="en-US" dirty="0"/>
              <a:t>we</a:t>
            </a:r>
            <a:br>
              <a:rPr lang="en-US" dirty="0"/>
            </a:br>
            <a:r>
              <a:rPr lang="id-ID" dirty="0"/>
              <a:t>analyze on </a:t>
            </a:r>
            <a:r>
              <a:rPr lang="en-US" dirty="0"/>
              <a:t>it </a:t>
            </a:r>
            <a:r>
              <a:rPr lang="id-ID" dirty="0">
                <a:hlinkClick r:id="rId5"/>
              </a:rPr>
              <a:t>run</a:t>
            </a:r>
            <a:r>
              <a:rPr lang="en-US" dirty="0">
                <a:hlinkClick r:id="rId5"/>
              </a:rPr>
              <a:t>s</a:t>
            </a:r>
            <a:r>
              <a:rPr lang="id-ID" dirty="0">
                <a:hlinkClick r:id="rId5"/>
              </a:rPr>
              <a:t> in O(V+E)</a:t>
            </a:r>
            <a:endParaRPr lang="en-US" dirty="0"/>
          </a:p>
          <a:p>
            <a:pPr marL="914400" lvl="1" indent="-457200">
              <a:buFont typeface="+mj-lt"/>
              <a:buAutoNum type="arabicPeriod"/>
            </a:pPr>
            <a:r>
              <a:rPr lang="en-US" dirty="0"/>
              <a:t>A quick preview on </a:t>
            </a:r>
            <a:r>
              <a:rPr lang="en-US" dirty="0" err="1">
                <a:hlinkClick r:id="rId6"/>
              </a:rPr>
              <a:t>Kattis</a:t>
            </a:r>
            <a:r>
              <a:rPr lang="en-US" dirty="0">
                <a:hlinkClick r:id="rId6"/>
              </a:rPr>
              <a:t> – </a:t>
            </a:r>
            <a:r>
              <a:rPr lang="en-US" dirty="0" err="1">
                <a:hlinkClick r:id="rId6"/>
              </a:rPr>
              <a:t>wheresmyinternet</a:t>
            </a:r>
            <a:endParaRPr lang="en-US" dirty="0"/>
          </a:p>
          <a:p>
            <a:r>
              <a:rPr lang="en-US" dirty="0"/>
              <a:t>Not asked:</a:t>
            </a:r>
          </a:p>
          <a:p>
            <a:pPr marL="914400" lvl="1" indent="-457200">
              <a:buFont typeface="+mj-lt"/>
              <a:buAutoNum type="arabicPeriod"/>
            </a:pPr>
            <a:r>
              <a:rPr lang="en-US" dirty="0"/>
              <a:t>The </a:t>
            </a:r>
            <a:r>
              <a:rPr lang="en-US" dirty="0">
                <a:hlinkClick r:id="rId7"/>
              </a:rPr>
              <a:t>DFS</a:t>
            </a:r>
            <a:r>
              <a:rPr lang="id-ID" dirty="0">
                <a:hlinkClick r:id="rId7"/>
              </a:rPr>
              <a:t> analogy</a:t>
            </a:r>
            <a:endParaRPr lang="en-US" dirty="0"/>
          </a:p>
          <a:p>
            <a:pPr lvl="1"/>
            <a:endParaRPr lang="id-ID" dirty="0"/>
          </a:p>
        </p:txBody>
      </p:sp>
    </p:spTree>
    <p:extLst>
      <p:ext uri="{BB962C8B-B14F-4D97-AF65-F5344CB8AC3E}">
        <p14:creationId xmlns:p14="http://schemas.microsoft.com/office/powerpoint/2010/main" val="2878891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NUS Well-Being plus </a:t>
            </a:r>
            <a:r>
              <a:rPr lang="en-US" dirty="0" err="1"/>
              <a:t>Deepavali</a:t>
            </a:r>
            <a:r>
              <a:rPr lang="en-US" dirty="0"/>
              <a:t> Break</a:t>
            </a:r>
          </a:p>
        </p:txBody>
      </p:sp>
      <p:sp>
        <p:nvSpPr>
          <p:cNvPr id="3" name="Content Placeholder 2"/>
          <p:cNvSpPr>
            <a:spLocks noGrp="1"/>
          </p:cNvSpPr>
          <p:nvPr>
            <p:ph idx="1"/>
          </p:nvPr>
        </p:nvSpPr>
        <p:spPr>
          <a:xfrm>
            <a:off x="838200" y="1825625"/>
            <a:ext cx="10732008" cy="4351338"/>
          </a:xfrm>
        </p:spPr>
        <p:txBody>
          <a:bodyPr/>
          <a:lstStyle/>
          <a:p>
            <a:r>
              <a:rPr lang="en-US" dirty="0"/>
              <a:t>Fri, 10 Nov 2023 (NUS Well-Being Day S1 AY23/24)</a:t>
            </a:r>
          </a:p>
          <a:p>
            <a:r>
              <a:rPr lang="en-US" dirty="0"/>
              <a:t>Sat, 11 Nov 2023 “Sacred long weekend, don’t touch”… OK… (no Lab 6)</a:t>
            </a:r>
          </a:p>
          <a:p>
            <a:r>
              <a:rPr lang="en-US" dirty="0"/>
              <a:t>Sun, 12 Nov 2023 (</a:t>
            </a:r>
            <a:r>
              <a:rPr lang="en-US" dirty="0" err="1"/>
              <a:t>Deepavali</a:t>
            </a:r>
            <a:r>
              <a:rPr lang="en-US" dirty="0"/>
              <a:t> Public Holiday)</a:t>
            </a:r>
          </a:p>
          <a:p>
            <a:r>
              <a:rPr lang="en-US" dirty="0"/>
              <a:t>Mon, 13 Nov 2023 (</a:t>
            </a:r>
            <a:r>
              <a:rPr lang="en-US" dirty="0" err="1"/>
              <a:t>Deepavali</a:t>
            </a:r>
            <a:r>
              <a:rPr lang="en-US" dirty="0"/>
              <a:t> PH-in-lieu, no Monday Lab 6 either)</a:t>
            </a:r>
          </a:p>
          <a:p>
            <a:r>
              <a:rPr lang="en-US" dirty="0"/>
              <a:t>We have “compressed” L6b to tonight and will compress Lab6 with Lab7+8 later…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342735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e-Lecture for our Flipped Classroom</a:t>
            </a:r>
          </a:p>
        </p:txBody>
      </p:sp>
      <p:sp>
        <p:nvSpPr>
          <p:cNvPr id="3" name="Content Placeholder 2"/>
          <p:cNvSpPr>
            <a:spLocks noGrp="1"/>
          </p:cNvSpPr>
          <p:nvPr>
            <p:ph idx="1"/>
          </p:nvPr>
        </p:nvSpPr>
        <p:spPr>
          <a:xfrm>
            <a:off x="838200" y="1825625"/>
            <a:ext cx="10515600" cy="4351338"/>
          </a:xfrm>
        </p:spPr>
        <p:txBody>
          <a:bodyPr/>
          <a:lstStyle/>
          <a:p>
            <a:r>
              <a:rPr lang="en-US" dirty="0"/>
              <a:t>When we resume on Wed, 15 Nov 2023, please re-read (or read for the first time) slides of </a:t>
            </a:r>
            <a:r>
              <a:rPr lang="en-US" dirty="0">
                <a:hlinkClick r:id="rId3"/>
              </a:rPr>
              <a:t>https://visualgo.net/en/dfsbfs?slide=1</a:t>
            </a:r>
            <a:r>
              <a:rPr lang="en-US" dirty="0"/>
              <a:t> (until slide 7-11)</a:t>
            </a:r>
          </a:p>
          <a:p>
            <a:pPr lvl="1"/>
            <a:r>
              <a:rPr lang="en-US" dirty="0"/>
              <a:t>We will generally skip slides 8-12 (outside CS2040/C/S/IT5003 syllabus)</a:t>
            </a:r>
          </a:p>
        </p:txBody>
      </p:sp>
      <p:pic>
        <p:nvPicPr>
          <p:cNvPr id="2050" name="Picture 2" descr="https://ivle.nus.edu.sg/images/flipp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3511" y="144606"/>
            <a:ext cx="1979076" cy="65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34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6930</TotalTime>
  <Words>1955</Words>
  <Application>Microsoft Office PowerPoint</Application>
  <PresentationFormat>Widescreen</PresentationFormat>
  <Paragraphs>125</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IT5003</vt:lpstr>
      <vt:lpstr>Review of Graph Concept</vt:lpstr>
      <vt:lpstr>Review of Special Graphs</vt:lpstr>
      <vt:lpstr>Review of Graph Data Structures</vt:lpstr>
      <vt:lpstr>Review of Simple Graph DS Applications</vt:lpstr>
      <vt:lpstr>[Speed-up] Review of Graph Traversal on Tree</vt:lpstr>
      <vt:lpstr>[Speed-up] Review of Basic DFS First</vt:lpstr>
      <vt:lpstr>NUS Well-Being plus Deepavali Break</vt:lpstr>
      <vt:lpstr>Next e-Lecture for our Flipped Classroom</vt:lpstr>
      <vt:lpstr>Admins – VisuAlgo Online Quiz (VA OQ 2)</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Halim</dc:creator>
  <cp:lastModifiedBy>Steven Halim</cp:lastModifiedBy>
  <cp:revision>392</cp:revision>
  <dcterms:created xsi:type="dcterms:W3CDTF">2017-08-18T07:05:45Z</dcterms:created>
  <dcterms:modified xsi:type="dcterms:W3CDTF">2023-11-08T13:57:17Z</dcterms:modified>
</cp:coreProperties>
</file>