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70" r:id="rId2"/>
    <p:sldId id="257" r:id="rId3"/>
    <p:sldId id="269" r:id="rId4"/>
    <p:sldId id="260" r:id="rId5"/>
    <p:sldId id="261" r:id="rId6"/>
    <p:sldId id="262" r:id="rId7"/>
    <p:sldId id="263" r:id="rId8"/>
    <p:sldId id="265" r:id="rId9"/>
    <p:sldId id="268"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9" roundtripDataSignature="AMtx7mgk6CNnRmYBi3O9SF7ti/7/4wOiF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912" autoAdjust="0"/>
  </p:normalViewPr>
  <p:slideViewPr>
    <p:cSldViewPr snapToGrid="0">
      <p:cViewPr varScale="1">
        <p:scale>
          <a:sx n="65" d="100"/>
          <a:sy n="65" d="100"/>
        </p:scale>
        <p:origin x="1818"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nus.kattis.com/problems/flyingsafely"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200"/>
              <a:buFont typeface="Calibri"/>
              <a:buNone/>
              <a:tabLst/>
              <a:defRPr/>
            </a:pPr>
            <a:r>
              <a:rPr lang="en-US" dirty="0"/>
              <a:t>Continued today:</a:t>
            </a:r>
          </a:p>
          <a:p>
            <a:pPr marL="228600" marR="0" lvl="0" indent="-228600" algn="l" rtl="0">
              <a:lnSpc>
                <a:spcPct val="100000"/>
              </a:lnSpc>
              <a:spcBef>
                <a:spcPts val="0"/>
              </a:spcBef>
              <a:spcAft>
                <a:spcPts val="0"/>
              </a:spcAft>
              <a:buClr>
                <a:schemeClr val="dk1"/>
              </a:buClr>
              <a:buSzPts val="1200"/>
              <a:buFont typeface="Calibri"/>
              <a:buAutoNum type="arabicPeriod"/>
            </a:pPr>
            <a:r>
              <a:rPr lang="en-US" sz="1200" b="0" i="0" dirty="0">
                <a:solidFill>
                  <a:schemeClr val="dk1"/>
                </a:solidFill>
                <a:latin typeface="Calibri"/>
                <a:ea typeface="Calibri"/>
                <a:cs typeface="Calibri"/>
                <a:sym typeface="Calibri"/>
              </a:rPr>
              <a:t>The simplest application, last week DFS, now BFS</a:t>
            </a:r>
            <a:endParaRPr sz="1200" b="0" i="0" dirty="0">
              <a:solidFill>
                <a:schemeClr val="dk1"/>
              </a:solidFill>
              <a:latin typeface="Calibri"/>
              <a:ea typeface="Calibri"/>
              <a:cs typeface="Calibri"/>
              <a:sym typeface="Calibri"/>
            </a:endParaRPr>
          </a:p>
          <a:p>
            <a:pPr marL="228600" marR="0" lvl="0" indent="-228600" algn="l" defTabSz="914400" rtl="0" eaLnBrk="1" fontAlgn="auto" latinLnBrk="0" hangingPunct="1">
              <a:lnSpc>
                <a:spcPct val="100000"/>
              </a:lnSpc>
              <a:spcBef>
                <a:spcPts val="0"/>
              </a:spcBef>
              <a:spcAft>
                <a:spcPts val="0"/>
              </a:spcAft>
              <a:buClr>
                <a:schemeClr val="dk1"/>
              </a:buClr>
              <a:buSzPts val="1200"/>
              <a:buFont typeface="+mj-lt"/>
              <a:buAutoNum type="arabicPeriod" startAt="2"/>
              <a:tabLst/>
              <a:defRPr/>
            </a:pPr>
            <a:r>
              <a:rPr lang="en-US" sz="1200" b="0" i="0" dirty="0">
                <a:solidFill>
                  <a:schemeClr val="dk1"/>
                </a:solidFill>
                <a:latin typeface="Calibri"/>
                <a:ea typeface="Calibri"/>
                <a:cs typeface="Calibri"/>
                <a:sym typeface="Calibri"/>
              </a:rPr>
              <a:t>Standard, utilize the predecessor/parent information</a:t>
            </a:r>
          </a:p>
          <a:p>
            <a:pPr marL="228600" marR="0" lvl="0" indent="-228600" algn="l" rtl="0">
              <a:lnSpc>
                <a:spcPct val="100000"/>
              </a:lnSpc>
              <a:spcBef>
                <a:spcPts val="0"/>
              </a:spcBef>
              <a:spcAft>
                <a:spcPts val="0"/>
              </a:spcAft>
              <a:buClr>
                <a:schemeClr val="dk1"/>
              </a:buClr>
              <a:buSzPts val="1200"/>
              <a:buFont typeface="Calibri"/>
              <a:buAutoNum type="arabicPeriod" startAt="2"/>
            </a:pPr>
            <a:r>
              <a:rPr lang="en-US" sz="1200" b="0" i="0" dirty="0">
                <a:solidFill>
                  <a:schemeClr val="dk1"/>
                </a:solidFill>
                <a:latin typeface="Calibri"/>
                <a:ea typeface="Calibri"/>
                <a:cs typeface="Calibri"/>
                <a:sym typeface="Calibri"/>
              </a:rPr>
              <a:t>Notice that each vertex and each edge of the graph are only touched once, even if they are separated into various Connected Components. Hence, the overall time complexity remains O(</a:t>
            </a:r>
            <a:r>
              <a:rPr lang="en-US" sz="1200" b="1" i="0" dirty="0">
                <a:solidFill>
                  <a:schemeClr val="dk1"/>
                </a:solidFill>
                <a:latin typeface="Calibri"/>
                <a:ea typeface="Calibri"/>
                <a:cs typeface="Calibri"/>
                <a:sym typeface="Calibri"/>
              </a:rPr>
              <a:t>V</a:t>
            </a:r>
            <a:r>
              <a:rPr lang="en-US" sz="1200" b="0" i="0" dirty="0">
                <a:solidFill>
                  <a:schemeClr val="dk1"/>
                </a:solidFill>
                <a:latin typeface="Calibri"/>
                <a:ea typeface="Calibri"/>
                <a:cs typeface="Calibri"/>
                <a:sym typeface="Calibri"/>
              </a:rPr>
              <a:t>+</a:t>
            </a:r>
            <a:r>
              <a:rPr lang="en-US" sz="1200" b="1" i="0" dirty="0">
                <a:solidFill>
                  <a:schemeClr val="dk1"/>
                </a:solidFill>
                <a:latin typeface="Calibri"/>
                <a:ea typeface="Calibri"/>
                <a:cs typeface="Calibri"/>
                <a:sym typeface="Calibri"/>
              </a:rPr>
              <a:t>E</a:t>
            </a:r>
            <a:r>
              <a:rPr lang="en-US" sz="1200" b="0" i="0" dirty="0">
                <a:solidFill>
                  <a:schemeClr val="dk1"/>
                </a:solidFill>
                <a:latin typeface="Calibri"/>
                <a:ea typeface="Calibri"/>
                <a:cs typeface="Calibri"/>
                <a:sym typeface="Calibri"/>
              </a:rPr>
              <a:t>)…, analysis of Kattis – </a:t>
            </a:r>
            <a:r>
              <a:rPr lang="en-US" sz="1200" b="0" i="0" dirty="0" err="1">
                <a:solidFill>
                  <a:schemeClr val="dk1"/>
                </a:solidFill>
                <a:latin typeface="Calibri"/>
                <a:ea typeface="Calibri"/>
                <a:cs typeface="Calibri"/>
                <a:sym typeface="Calibri"/>
              </a:rPr>
              <a:t>reachableroads</a:t>
            </a:r>
            <a:r>
              <a:rPr lang="en-US" sz="1200" b="0" i="0" dirty="0">
                <a:solidFill>
                  <a:schemeClr val="dk1"/>
                </a:solidFill>
                <a:latin typeface="Calibri"/>
                <a:ea typeface="Calibri"/>
                <a:cs typeface="Calibri"/>
                <a:sym typeface="Calibri"/>
              </a:rPr>
              <a:t> problem, solution and analysis of Kattis – amoebas (modified DFS/</a:t>
            </a:r>
            <a:r>
              <a:rPr lang="en-US" sz="1200" b="0" i="0" dirty="0" err="1">
                <a:solidFill>
                  <a:schemeClr val="dk1"/>
                </a:solidFill>
                <a:latin typeface="Calibri"/>
                <a:ea typeface="Calibri"/>
                <a:cs typeface="Calibri"/>
                <a:sym typeface="Calibri"/>
              </a:rPr>
              <a:t>floodfill</a:t>
            </a:r>
            <a:r>
              <a:rPr lang="en-US" sz="1200" b="0" i="0" dirty="0">
                <a:solidFill>
                  <a:schemeClr val="dk1"/>
                </a:solidFill>
                <a:latin typeface="Calibri"/>
                <a:ea typeface="Calibri"/>
                <a:cs typeface="Calibri"/>
                <a:sym typeface="Calibri"/>
              </a:rPr>
              <a:t>, implicit graph)</a:t>
            </a:r>
            <a:endParaRPr dirty="0"/>
          </a:p>
        </p:txBody>
      </p:sp>
      <p:sp>
        <p:nvSpPr>
          <p:cNvPr id="111" name="Google Shape;11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dirty="0"/>
              <a:t>In</a:t>
            </a:r>
            <a:r>
              <a:rPr lang="en-US" baseline="0" dirty="0"/>
              <a:t> the past I discussed </a:t>
            </a:r>
            <a:r>
              <a:rPr lang="en-US" u="sng" dirty="0">
                <a:solidFill>
                  <a:schemeClr val="hlink"/>
                </a:solidFill>
                <a:hlinkClick r:id="rId3"/>
              </a:rPr>
              <a:t>/</a:t>
            </a:r>
            <a:r>
              <a:rPr lang="en-US" u="sng" dirty="0" err="1">
                <a:solidFill>
                  <a:schemeClr val="hlink"/>
                </a:solidFill>
                <a:hlinkClick r:id="rId3"/>
              </a:rPr>
              <a:t>flyingsafely</a:t>
            </a:r>
            <a:r>
              <a:rPr lang="en-US" u="none" baseline="0" dirty="0">
                <a:solidFill>
                  <a:schemeClr val="dk1"/>
                </a:solidFill>
              </a:rPr>
              <a:t> before </a:t>
            </a:r>
            <a:r>
              <a:rPr lang="en-US" u="none" baseline="0" dirty="0" err="1">
                <a:solidFill>
                  <a:schemeClr val="dk1"/>
                </a:solidFill>
              </a:rPr>
              <a:t>reachableroads</a:t>
            </a:r>
            <a:r>
              <a:rPr lang="en-US" u="none" baseline="0" dirty="0">
                <a:solidFill>
                  <a:schemeClr val="dk1"/>
                </a:solidFill>
              </a:rPr>
              <a:t>, they are “related”</a:t>
            </a:r>
            <a:endParaRPr dirty="0"/>
          </a:p>
        </p:txBody>
      </p:sp>
      <p:sp>
        <p:nvSpPr>
          <p:cNvPr id="118" name="Google Shape;11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You probably need parts of this to deal with PS7 A (also an implicit 2D grid graph)</a:t>
            </a:r>
            <a:endParaRPr/>
          </a:p>
        </p:txBody>
      </p:sp>
      <p:sp>
        <p:nvSpPr>
          <p:cNvPr id="125" name="Google Shape;125;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dirty="0"/>
              <a:t>Continued today:</a:t>
            </a:r>
            <a:endParaRPr dirty="0"/>
          </a:p>
          <a:p>
            <a:pPr marL="228600" marR="0" lvl="0" indent="-228600" algn="l" rtl="0">
              <a:lnSpc>
                <a:spcPct val="100000"/>
              </a:lnSpc>
              <a:spcBef>
                <a:spcPts val="0"/>
              </a:spcBef>
              <a:spcAft>
                <a:spcPts val="0"/>
              </a:spcAft>
              <a:buClr>
                <a:schemeClr val="dk1"/>
              </a:buClr>
              <a:buSzPts val="1200"/>
              <a:buFont typeface="Calibri"/>
              <a:buAutoNum type="arabicPeriod" startAt="4"/>
            </a:pPr>
            <a:r>
              <a:rPr lang="en-US" dirty="0"/>
              <a:t>key part here is to understand the need why we must distinguish the state from binary (unvisited vs explored) to (unvisited, explored, and visited), it will take time to digest… what we want to detect is going to a vertex that is currently explored (blue in </a:t>
            </a:r>
            <a:r>
              <a:rPr lang="en-US" dirty="0" err="1"/>
              <a:t>VisuAlgo</a:t>
            </a:r>
            <a:r>
              <a:rPr lang="en-US" dirty="0"/>
              <a:t>) to another vertex that is currently explored (another blue in </a:t>
            </a:r>
            <a:r>
              <a:rPr lang="en-US" dirty="0" err="1"/>
              <a:t>VisuAlgo</a:t>
            </a:r>
            <a:r>
              <a:rPr lang="en-US" dirty="0"/>
              <a:t>), which implies that we are going “back” to the ancestor in the DFS spanning tree, a cycle.</a:t>
            </a:r>
            <a:endParaRPr dirty="0"/>
          </a:p>
          <a:p>
            <a:pPr marL="228600" marR="0" lvl="0" indent="-228600" algn="l" rtl="0">
              <a:lnSpc>
                <a:spcPct val="100000"/>
              </a:lnSpc>
              <a:spcBef>
                <a:spcPts val="0"/>
              </a:spcBef>
              <a:spcAft>
                <a:spcPts val="0"/>
              </a:spcAft>
              <a:buClr>
                <a:schemeClr val="dk1"/>
              </a:buClr>
              <a:buSzPts val="1200"/>
              <a:buFont typeface="Calibri"/>
              <a:buAutoNum type="arabicPeriod" startAt="4"/>
            </a:pPr>
            <a:r>
              <a:rPr lang="en-US" dirty="0"/>
              <a:t>The key part is to understand that this topological sorting (DFS version) is a post-order traversal :O. We have two ways to implement: Use Python list for fast appending at the back and later reverse the answer or use Linked List to allow fast insertion at head. PS: If run on non-DAG, the result is not correct. We also discuss the BFS (or others) version/Kahn’s algorithm</a:t>
            </a:r>
            <a:endParaRPr dirty="0"/>
          </a:p>
        </p:txBody>
      </p:sp>
      <p:sp>
        <p:nvSpPr>
          <p:cNvPr id="132" name="Google Shape;132;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Not discussed:</a:t>
            </a:r>
            <a:endParaRPr/>
          </a:p>
          <a:p>
            <a:pPr marL="228600" marR="0" lvl="0" indent="-228600" algn="l" rtl="0">
              <a:lnSpc>
                <a:spcPct val="100000"/>
              </a:lnSpc>
              <a:spcBef>
                <a:spcPts val="0"/>
              </a:spcBef>
              <a:spcAft>
                <a:spcPts val="0"/>
              </a:spcAft>
              <a:buClr>
                <a:schemeClr val="dk1"/>
              </a:buClr>
              <a:buSzPts val="1200"/>
              <a:buFont typeface="Calibri"/>
              <a:buAutoNum type="arabicPeriod"/>
            </a:pPr>
            <a:r>
              <a:rPr lang="en-US"/>
              <a:t>All these are NOT part of CS2040/C/S or IT5003… You can explore them on your own</a:t>
            </a:r>
            <a:endParaRPr/>
          </a:p>
        </p:txBody>
      </p:sp>
      <p:sp>
        <p:nvSpPr>
          <p:cNvPr id="146" name="Google Shape;146;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7" name="Google Shape;167;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0"/>
          <p:cNvSpPr>
            <a:spLocks noGrp="1"/>
          </p:cNvSpPr>
          <p:nvPr>
            <p:ph type="pic" idx="2"/>
          </p:nvPr>
        </p:nvSpPr>
        <p:spPr>
          <a:xfrm>
            <a:off x="5183188" y="987425"/>
            <a:ext cx="6172200" cy="4873625"/>
          </a:xfrm>
          <a:prstGeom prst="rect">
            <a:avLst/>
          </a:prstGeom>
          <a:noFill/>
          <a:ln>
            <a:noFill/>
          </a:ln>
        </p:spPr>
      </p:sp>
      <p:sp>
        <p:nvSpPr>
          <p:cNvPr id="68" name="Google Shape;68;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nus-sg.zoom.us/rec/share/4EgyNS08aqv1367ZFpes2olw71LyUVA_IxoIK8RQ6flq4l_6sxPVEIe1ZxyzgBb5._tCfNl5QQkWtfEYO"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hyperlink" Target="https://visualgo.net/en/dfsbfs?slide=7-5" TargetMode="External"/><Relationship Id="rId3" Type="http://schemas.openxmlformats.org/officeDocument/2006/relationships/hyperlink" Target="https://visualgo.net/en/dfsbfs?slide=7" TargetMode="External"/><Relationship Id="rId7" Type="http://schemas.openxmlformats.org/officeDocument/2006/relationships/hyperlink" Target="https://visualgo.net/en/dfsbfs?slide=7-3"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visualgo.net/en/dfsbfs?slide=7-2" TargetMode="External"/><Relationship Id="rId5" Type="http://schemas.openxmlformats.org/officeDocument/2006/relationships/hyperlink" Target="https://nus.kattis.com/problems/wheresmyinternet" TargetMode="External"/><Relationship Id="rId10" Type="http://schemas.openxmlformats.org/officeDocument/2006/relationships/hyperlink" Target="https://nus.kattis.com/problems/amoebas" TargetMode="External"/><Relationship Id="rId4" Type="http://schemas.openxmlformats.org/officeDocument/2006/relationships/hyperlink" Target="https://visualgo.net/en/dfsbfs?slide=7-1" TargetMode="External"/><Relationship Id="rId9" Type="http://schemas.openxmlformats.org/officeDocument/2006/relationships/hyperlink" Target="https://nus.kattis.com/problems/reachableroad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nus.kattis.com/problems/reachableroads"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github.com/stevenhalim/cpbook-code/blob/master/ch4/sssp/bfs.py" TargetMode="External"/><Relationship Id="rId4" Type="http://schemas.openxmlformats.org/officeDocument/2006/relationships/hyperlink" Target="https://github.com/stevenhalim/cpbook-code/blob/master/ch4/traversal/dfs_cc.py"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nus.kattis.com/problems/amoebas"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visualgo.net/en/dfsbfs?slide=7-7"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visualgo.net/en/dfsbfs?slide=7-10"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visualgo.net/en/dfsbfs?slide=7"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visualgo.net/en/dfsbfs?slide=8"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Manual Zoom Recording For 7a</a:t>
            </a:r>
          </a:p>
        </p:txBody>
      </p:sp>
      <p:sp>
        <p:nvSpPr>
          <p:cNvPr id="3" name="Text Placeholder 2"/>
          <p:cNvSpPr>
            <a:spLocks noGrp="1"/>
          </p:cNvSpPr>
          <p:nvPr>
            <p:ph type="body" idx="1"/>
          </p:nvPr>
        </p:nvSpPr>
        <p:spPr/>
        <p:txBody>
          <a:bodyPr>
            <a:normAutofit/>
          </a:bodyPr>
          <a:lstStyle/>
          <a:p>
            <a:r>
              <a:rPr lang="pt-BR" sz="1400" dirty="0"/>
              <a:t>I was not supposed to be here today</a:t>
            </a:r>
          </a:p>
          <a:p>
            <a:r>
              <a:rPr lang="pt-BR" sz="1400" dirty="0"/>
              <a:t>No centralized recording at iCube Auditorium scheduled</a:t>
            </a:r>
          </a:p>
          <a:p>
            <a:r>
              <a:rPr lang="pt-BR" sz="1400" dirty="0"/>
              <a:t>So I will record the Zoom session</a:t>
            </a:r>
          </a:p>
          <a:p>
            <a:r>
              <a:rPr lang="pt-BR" sz="1400" dirty="0"/>
              <a:t>This is the link</a:t>
            </a:r>
          </a:p>
          <a:p>
            <a:r>
              <a:rPr lang="en-SG" sz="1400" b="0" i="0" dirty="0">
                <a:effectLst/>
                <a:latin typeface="inherit"/>
                <a:hlinkClick r:id="rId2" tooltip="https://nus-sg.zoom.us/rec/share/4EgyNS08aqv1367ZFpes2olw71LyUVA_IxoIK8RQ6flq4l_6sxPVEIe1ZxyzgBb5._tCfNl5QQkWtfEYO"/>
              </a:rPr>
              <a:t>https://nus-sg.zoom.us/rec/share/4EgyNS08aqv1367ZFpes2olw71LyUVA_IxoIK8RQ6flq4l_6sxPVEIe1ZxyzgBb5._tCfNl5QQkWtfEYO</a:t>
            </a:r>
            <a:endParaRPr lang="en-SG" sz="1400" b="0" i="0" dirty="0">
              <a:effectLst/>
              <a:latin typeface="inherit"/>
            </a:endParaRPr>
          </a:p>
          <a:p>
            <a:r>
              <a:rPr lang="en-SG" sz="1400" b="0" i="0" dirty="0">
                <a:solidFill>
                  <a:schemeClr val="tx1"/>
                </a:solidFill>
                <a:effectLst/>
                <a:latin typeface="gg sans"/>
              </a:rPr>
              <a:t>Passcode: HS!1hu?#</a:t>
            </a:r>
            <a:endParaRPr lang="en-US" sz="1400" dirty="0">
              <a:solidFill>
                <a:schemeClr val="tx1"/>
              </a:solidFill>
            </a:endParaRPr>
          </a:p>
        </p:txBody>
      </p:sp>
      <p:pic>
        <p:nvPicPr>
          <p:cNvPr id="4" name="Picture 3"/>
          <p:cNvPicPr>
            <a:picLocks noChangeAspect="1"/>
          </p:cNvPicPr>
          <p:nvPr/>
        </p:nvPicPr>
        <p:blipFill>
          <a:blip r:embed="rId3"/>
          <a:stretch>
            <a:fillRect/>
          </a:stretch>
        </p:blipFill>
        <p:spPr>
          <a:xfrm>
            <a:off x="6459794" y="1825625"/>
            <a:ext cx="1828800" cy="1381125"/>
          </a:xfrm>
          <a:prstGeom prst="rect">
            <a:avLst/>
          </a:prstGeom>
        </p:spPr>
      </p:pic>
    </p:spTree>
    <p:extLst>
      <p:ext uri="{BB962C8B-B14F-4D97-AF65-F5344CB8AC3E}">
        <p14:creationId xmlns:p14="http://schemas.microsoft.com/office/powerpoint/2010/main" val="2179836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IT5003</a:t>
            </a:r>
            <a:endParaRPr/>
          </a:p>
        </p:txBody>
      </p:sp>
      <p:sp>
        <p:nvSpPr>
          <p:cNvPr id="95" name="Google Shape;95;p2"/>
          <p:cNvSpPr txBox="1">
            <a:spLocks noGrp="1"/>
          </p:cNvSpPr>
          <p:nvPr>
            <p:ph type="subTitle" idx="1"/>
          </p:nvPr>
        </p:nvSpPr>
        <p:spPr>
          <a:xfrm>
            <a:off x="1401097" y="3611871"/>
            <a:ext cx="9389806"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dirty="0"/>
              <a:t>Session 7a (maybe the hardest one…)</a:t>
            </a:r>
            <a:endParaRPr dirty="0"/>
          </a:p>
          <a:p>
            <a:pPr marL="0" lvl="0" indent="0" algn="ctr" rtl="0">
              <a:lnSpc>
                <a:spcPct val="90000"/>
              </a:lnSpc>
              <a:spcBef>
                <a:spcPts val="1000"/>
              </a:spcBef>
              <a:spcAft>
                <a:spcPts val="0"/>
              </a:spcAft>
              <a:buClr>
                <a:schemeClr val="dk1"/>
              </a:buClr>
              <a:buSzPts val="2400"/>
              <a:buNone/>
            </a:pPr>
            <a:r>
              <a:rPr lang="en-US" dirty="0"/>
              <a:t>for now, :O…</a:t>
            </a:r>
            <a:endParaRPr dirty="0"/>
          </a:p>
          <a:p>
            <a:pPr marL="0" lvl="0" indent="0" algn="ctr" rtl="0">
              <a:lnSpc>
                <a:spcPct val="90000"/>
              </a:lnSpc>
              <a:spcBef>
                <a:spcPts val="1000"/>
              </a:spcBef>
              <a:spcAft>
                <a:spcPts val="0"/>
              </a:spcAft>
              <a:buClr>
                <a:schemeClr val="dk1"/>
              </a:buClr>
              <a:buSzPts val="2400"/>
              <a:buNone/>
            </a:pPr>
            <a:r>
              <a:rPr lang="en-US" dirty="0"/>
              <a:t>because Session 7b/8a (SSSP)/8b (finale, e.g., NP-hard stuff) are harder…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animEffect transition="in" filter="fade">
                                      <p:cBhvr>
                                        <p:cTn id="7" dur="500"/>
                                        <p:tgtEl>
                                          <p:spTgt spid="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5">
                                            <p:txEl>
                                              <p:pRg st="1" end="1"/>
                                            </p:txEl>
                                          </p:spTgt>
                                        </p:tgtEl>
                                        <p:attrNameLst>
                                          <p:attrName>style.visibility</p:attrName>
                                        </p:attrNameLst>
                                      </p:cBhvr>
                                      <p:to>
                                        <p:strVal val="visible"/>
                                      </p:to>
                                    </p:set>
                                    <p:animEffect transition="in" filter="fade">
                                      <p:cBhvr>
                                        <p:cTn id="12" dur="500"/>
                                        <p:tgtEl>
                                          <p:spTgt spid="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5">
                                            <p:txEl>
                                              <p:pRg st="2" end="2"/>
                                            </p:txEl>
                                          </p:spTgt>
                                        </p:tgtEl>
                                        <p:attrNameLst>
                                          <p:attrName>style.visibility</p:attrName>
                                        </p:attrNameLst>
                                      </p:cBhvr>
                                      <p:to>
                                        <p:strVal val="visible"/>
                                      </p:to>
                                    </p:set>
                                    <p:animEffect transition="in" filter="fade">
                                      <p:cBhvr>
                                        <p:cTn id="17" dur="500"/>
                                        <p:tgtEl>
                                          <p:spTgt spid="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029D86-B030-55D2-8A90-25B223413F2F}"/>
              </a:ext>
            </a:extLst>
          </p:cNvPr>
          <p:cNvSpPr>
            <a:spLocks noGrp="1"/>
          </p:cNvSpPr>
          <p:nvPr>
            <p:ph type="title"/>
          </p:nvPr>
        </p:nvSpPr>
        <p:spPr/>
        <p:txBody>
          <a:bodyPr/>
          <a:lstStyle/>
          <a:p>
            <a:r>
              <a:rPr lang="en-US" dirty="0"/>
              <a:t>Admin </a:t>
            </a:r>
            <a:endParaRPr lang="en-SG" dirty="0"/>
          </a:p>
        </p:txBody>
      </p:sp>
      <p:sp>
        <p:nvSpPr>
          <p:cNvPr id="5" name="Text Placeholder 4">
            <a:extLst>
              <a:ext uri="{FF2B5EF4-FFF2-40B4-BE49-F238E27FC236}">
                <a16:creationId xmlns:a16="http://schemas.microsoft.com/office/drawing/2014/main" id="{9152B8BF-03F4-A883-5B17-EF4D3C169F82}"/>
              </a:ext>
            </a:extLst>
          </p:cNvPr>
          <p:cNvSpPr>
            <a:spLocks noGrp="1"/>
          </p:cNvSpPr>
          <p:nvPr>
            <p:ph type="body" idx="1"/>
          </p:nvPr>
        </p:nvSpPr>
        <p:spPr>
          <a:xfrm>
            <a:off x="838197" y="1825624"/>
            <a:ext cx="11096627" cy="5032375"/>
          </a:xfrm>
        </p:spPr>
        <p:txBody>
          <a:bodyPr>
            <a:normAutofit/>
          </a:bodyPr>
          <a:lstStyle/>
          <a:p>
            <a:r>
              <a:rPr lang="en-US" sz="2400" dirty="0" err="1"/>
              <a:t>VisuAlgo</a:t>
            </a:r>
            <a:r>
              <a:rPr lang="en-US" sz="2400" dirty="0"/>
              <a:t> Online Quiz 3 (9%)</a:t>
            </a:r>
          </a:p>
          <a:p>
            <a:pPr lvl="1"/>
            <a:r>
              <a:rPr lang="en-US" sz="2000" b="1" dirty="0"/>
              <a:t>Sat, 25 Nov 2023</a:t>
            </a:r>
            <a:r>
              <a:rPr lang="en-US" sz="2000" dirty="0"/>
              <a:t>, the </a:t>
            </a:r>
            <a:r>
              <a:rPr lang="en-US" sz="2000" b="1" dirty="0">
                <a:solidFill>
                  <a:srgbClr val="FF0000"/>
                </a:solidFill>
              </a:rPr>
              <a:t>last</a:t>
            </a:r>
            <a:r>
              <a:rPr lang="en-US" sz="2000" dirty="0"/>
              <a:t> </a:t>
            </a:r>
            <a:r>
              <a:rPr lang="en-US" sz="2000" b="1" dirty="0">
                <a:solidFill>
                  <a:srgbClr val="FF0000"/>
                </a:solidFill>
              </a:rPr>
              <a:t>Saturday morning</a:t>
            </a:r>
            <a:r>
              <a:rPr lang="en-US" sz="2000" dirty="0"/>
              <a:t> class</a:t>
            </a:r>
          </a:p>
          <a:p>
            <a:pPr lvl="1"/>
            <a:r>
              <a:rPr lang="en-US" sz="2000" dirty="0"/>
              <a:t>9.30-9.47pm SGT (15 minutes, 15 questions), THREE sessions with 1m offset now :O</a:t>
            </a:r>
          </a:p>
          <a:p>
            <a:pPr lvl="2"/>
            <a:r>
              <a:rPr lang="en-US" sz="1600" dirty="0"/>
              <a:t>I will also scale-up my </a:t>
            </a:r>
            <a:r>
              <a:rPr lang="en-US" sz="1600" dirty="0" err="1"/>
              <a:t>VisuAlgo</a:t>
            </a:r>
            <a:r>
              <a:rPr lang="en-US" sz="1600" dirty="0"/>
              <a:t> server using $$</a:t>
            </a:r>
          </a:p>
          <a:p>
            <a:pPr lvl="1"/>
            <a:r>
              <a:rPr lang="en-US" sz="2000" dirty="0"/>
              <a:t>Topic: sorting (1), list (1), heap (1), </a:t>
            </a:r>
            <a:r>
              <a:rPr lang="en-US" sz="2000" dirty="0" err="1"/>
              <a:t>hashtable</a:t>
            </a:r>
            <a:r>
              <a:rPr lang="en-US" sz="2000" dirty="0"/>
              <a:t> (1), </a:t>
            </a:r>
            <a:r>
              <a:rPr lang="en-US" sz="2000" dirty="0" err="1"/>
              <a:t>bst</a:t>
            </a:r>
            <a:r>
              <a:rPr lang="en-US" sz="2000" dirty="0"/>
              <a:t> (1), </a:t>
            </a:r>
            <a:r>
              <a:rPr lang="en-US" sz="2000" dirty="0" err="1"/>
              <a:t>graphds</a:t>
            </a:r>
            <a:r>
              <a:rPr lang="en-US" sz="2000" dirty="0"/>
              <a:t> (3), </a:t>
            </a:r>
            <a:r>
              <a:rPr lang="en-US" sz="2000" dirty="0" err="1"/>
              <a:t>dfsbfs</a:t>
            </a:r>
            <a:r>
              <a:rPr lang="en-US" sz="2000" dirty="0"/>
              <a:t> (3), </a:t>
            </a:r>
            <a:r>
              <a:rPr lang="en-US" sz="2000" dirty="0" err="1"/>
              <a:t>sssp</a:t>
            </a:r>
            <a:r>
              <a:rPr lang="en-US" sz="2000" dirty="0"/>
              <a:t> (2), 2 “new”</a:t>
            </a:r>
          </a:p>
          <a:p>
            <a:pPr lvl="1"/>
            <a:r>
              <a:rPr lang="en-US" sz="2000" dirty="0" err="1"/>
              <a:t>OoS</a:t>
            </a:r>
            <a:r>
              <a:rPr lang="en-US" sz="2000" dirty="0"/>
              <a:t> (Out of Syllabus) questions will be turned off only around Fri, 24 Nov 2023</a:t>
            </a:r>
          </a:p>
          <a:p>
            <a:pPr lvl="1"/>
            <a:r>
              <a:rPr lang="en-US" sz="2000" dirty="0"/>
              <a:t>If you are absent, you need to get/show:</a:t>
            </a:r>
          </a:p>
          <a:p>
            <a:pPr lvl="2"/>
            <a:r>
              <a:rPr lang="en-US" sz="1800" dirty="0"/>
              <a:t>Medical Certificate (MC if sick),</a:t>
            </a:r>
          </a:p>
          <a:p>
            <a:pPr lvl="2"/>
            <a:r>
              <a:rPr lang="en-US" sz="1800" dirty="0"/>
              <a:t>Clear information if involving bereavement of immediate family members,</a:t>
            </a:r>
          </a:p>
          <a:p>
            <a:pPr lvl="2"/>
            <a:r>
              <a:rPr lang="en-US" sz="1800" dirty="0"/>
              <a:t>Official letter if representing NUS for an official event, or</a:t>
            </a:r>
          </a:p>
          <a:p>
            <a:pPr lvl="2"/>
            <a:r>
              <a:rPr lang="en-US" sz="1800" dirty="0"/>
              <a:t>Obtain a special permission from me</a:t>
            </a:r>
          </a:p>
          <a:p>
            <a:pPr lvl="1"/>
            <a:r>
              <a:rPr lang="en-US" sz="2000" dirty="0"/>
              <a:t>Make-up VA OQ 1+2+3 (</a:t>
            </a:r>
            <a:r>
              <a:rPr lang="en-US" sz="2000" b="1" dirty="0">
                <a:solidFill>
                  <a:srgbClr val="FF0000"/>
                </a:solidFill>
              </a:rPr>
              <a:t>currently all disjoint people, 4 + 6 more</a:t>
            </a:r>
            <a:r>
              <a:rPr lang="en-US" sz="2000" dirty="0"/>
              <a:t>) will be on Thu, 07 Dec 2023, 4.00-4.15pm</a:t>
            </a:r>
          </a:p>
          <a:p>
            <a:pPr lvl="2"/>
            <a:r>
              <a:rPr lang="en-US" sz="1800" dirty="0"/>
              <a:t>1 hour before our non-skippable final assessment :O, 3 separate (but parallel) sessions :O</a:t>
            </a:r>
            <a:endParaRPr lang="en-SG" sz="1800" dirty="0"/>
          </a:p>
        </p:txBody>
      </p:sp>
    </p:spTree>
    <p:extLst>
      <p:ext uri="{BB962C8B-B14F-4D97-AF65-F5344CB8AC3E}">
        <p14:creationId xmlns:p14="http://schemas.microsoft.com/office/powerpoint/2010/main" val="2994570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DFS/BFS Algorithm, continued (1)</a:t>
            </a:r>
            <a:endParaRPr/>
          </a:p>
        </p:txBody>
      </p:sp>
      <p:sp>
        <p:nvSpPr>
          <p:cNvPr id="114" name="Google Shape;114;p3"/>
          <p:cNvSpPr txBox="1">
            <a:spLocks noGrp="1"/>
          </p:cNvSpPr>
          <p:nvPr>
            <p:ph type="body" idx="1"/>
          </p:nvPr>
        </p:nvSpPr>
        <p:spPr>
          <a:xfrm>
            <a:off x="838199" y="1825624"/>
            <a:ext cx="10817353" cy="503237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u="sng" dirty="0">
                <a:solidFill>
                  <a:schemeClr val="hlink"/>
                </a:solidFill>
                <a:hlinkClick r:id="rId3"/>
              </a:rPr>
              <a:t>https://visualgo.net/en/dfsbfs?slide=7</a:t>
            </a:r>
            <a:r>
              <a:rPr lang="en-US" dirty="0"/>
              <a:t> to 7-11</a:t>
            </a:r>
            <a:endParaRPr dirty="0"/>
          </a:p>
          <a:p>
            <a:pPr marL="228600" indent="-228600">
              <a:buSzPts val="2800"/>
            </a:pPr>
            <a:r>
              <a:rPr lang="en-US" dirty="0"/>
              <a:t>Continued today (part 1):</a:t>
            </a:r>
          </a:p>
          <a:p>
            <a:pPr marL="914400" lvl="1" indent="-457200" algn="l" rtl="0">
              <a:lnSpc>
                <a:spcPct val="90000"/>
              </a:lnSpc>
              <a:spcBef>
                <a:spcPts val="500"/>
              </a:spcBef>
              <a:spcAft>
                <a:spcPts val="0"/>
              </a:spcAft>
              <a:buClr>
                <a:schemeClr val="dk1"/>
              </a:buClr>
              <a:buSzPts val="2400"/>
              <a:buFont typeface="Calibri"/>
              <a:buAutoNum type="arabicPeriod"/>
            </a:pPr>
            <a:r>
              <a:rPr lang="en-US" u="sng" dirty="0">
                <a:solidFill>
                  <a:schemeClr val="hlink"/>
                </a:solidFill>
                <a:hlinkClick r:id="rId4"/>
              </a:rPr>
              <a:t>Reachability test</a:t>
            </a:r>
            <a:r>
              <a:rPr lang="en-US" dirty="0"/>
              <a:t> (the simplest application of DFS/BFS)</a:t>
            </a:r>
            <a:br>
              <a:rPr lang="en-US" dirty="0"/>
            </a:br>
            <a:r>
              <a:rPr lang="en-US" dirty="0"/>
              <a:t>– </a:t>
            </a:r>
            <a:r>
              <a:rPr lang="en-US" u="sng" dirty="0">
                <a:solidFill>
                  <a:schemeClr val="hlink"/>
                </a:solidFill>
                <a:hlinkClick r:id="rId5"/>
              </a:rPr>
              <a:t>Kattis – </a:t>
            </a:r>
            <a:r>
              <a:rPr lang="en-US" u="sng" dirty="0" err="1">
                <a:solidFill>
                  <a:schemeClr val="hlink"/>
                </a:solidFill>
                <a:hlinkClick r:id="rId5"/>
              </a:rPr>
              <a:t>wheresmyinternet</a:t>
            </a:r>
            <a:endParaRPr lang="en-US" dirty="0"/>
          </a:p>
          <a:p>
            <a:pPr marL="1257300" lvl="2">
              <a:buSzPts val="2400"/>
            </a:pPr>
            <a:r>
              <a:rPr lang="en-US" dirty="0"/>
              <a:t>Now in BFS</a:t>
            </a:r>
            <a:endParaRPr dirty="0"/>
          </a:p>
          <a:p>
            <a:pPr marL="914400" lvl="1" indent="-457200" algn="l" rtl="0">
              <a:lnSpc>
                <a:spcPct val="90000"/>
              </a:lnSpc>
              <a:spcBef>
                <a:spcPts val="500"/>
              </a:spcBef>
              <a:spcAft>
                <a:spcPts val="0"/>
              </a:spcAft>
              <a:buSzPts val="2400"/>
              <a:buFont typeface="+mj-lt"/>
              <a:buAutoNum type="arabicPeriod" startAt="2"/>
            </a:pPr>
            <a:r>
              <a:rPr lang="en-US" u="sng" dirty="0">
                <a:solidFill>
                  <a:schemeClr val="hlink"/>
                </a:solidFill>
                <a:hlinkClick r:id="rId6"/>
              </a:rPr>
              <a:t>Printing the Traversal Path</a:t>
            </a:r>
            <a:r>
              <a:rPr lang="en-US" dirty="0"/>
              <a:t> (path along the DFS/BFS spanning tree) is “trivial”</a:t>
            </a:r>
            <a:endParaRPr dirty="0"/>
          </a:p>
          <a:p>
            <a:pPr marL="914400" lvl="1" indent="-457200" algn="l" rtl="0">
              <a:lnSpc>
                <a:spcPct val="90000"/>
              </a:lnSpc>
              <a:spcBef>
                <a:spcPts val="500"/>
              </a:spcBef>
              <a:spcAft>
                <a:spcPts val="0"/>
              </a:spcAft>
              <a:buClr>
                <a:schemeClr val="dk1"/>
              </a:buClr>
              <a:buSzPts val="2400"/>
              <a:buFont typeface="Calibri"/>
              <a:buAutoNum type="arabicPeriod" startAt="2"/>
            </a:pPr>
            <a:r>
              <a:rPr lang="en-US" u="sng" dirty="0">
                <a:solidFill>
                  <a:schemeClr val="hlink"/>
                </a:solidFill>
                <a:hlinkClick r:id="rId7"/>
              </a:rPr>
              <a:t>Identifying a CC</a:t>
            </a:r>
            <a:r>
              <a:rPr lang="en-US" dirty="0"/>
              <a:t>, labeling the CCs, or just counting the number of CCs,</a:t>
            </a:r>
            <a:br>
              <a:rPr lang="en-US" dirty="0"/>
            </a:br>
            <a:r>
              <a:rPr lang="en-US" dirty="0"/>
              <a:t>especially the overall </a:t>
            </a:r>
            <a:r>
              <a:rPr lang="en-US" u="sng" dirty="0">
                <a:solidFill>
                  <a:schemeClr val="hlink"/>
                </a:solidFill>
                <a:hlinkClick r:id="rId8"/>
              </a:rPr>
              <a:t>time complexity analysis</a:t>
            </a:r>
            <a:r>
              <a:rPr lang="en-US" dirty="0"/>
              <a:t>,</a:t>
            </a:r>
            <a:endParaRPr dirty="0"/>
          </a:p>
          <a:p>
            <a:pPr marL="1143000" lvl="2" indent="-228600" algn="l" rtl="0">
              <a:lnSpc>
                <a:spcPct val="90000"/>
              </a:lnSpc>
              <a:spcBef>
                <a:spcPts val="500"/>
              </a:spcBef>
              <a:spcAft>
                <a:spcPts val="0"/>
              </a:spcAft>
              <a:buClr>
                <a:schemeClr val="dk1"/>
              </a:buClr>
              <a:buSzPts val="2000"/>
              <a:buChar char="•"/>
            </a:pPr>
            <a:r>
              <a:rPr lang="en-US" dirty="0"/>
              <a:t>Discussion of </a:t>
            </a:r>
            <a:r>
              <a:rPr lang="en-US" u="sng" dirty="0">
                <a:solidFill>
                  <a:schemeClr val="hlink"/>
                </a:solidFill>
                <a:hlinkClick r:id="rId9"/>
              </a:rPr>
              <a:t>Kattis – </a:t>
            </a:r>
            <a:r>
              <a:rPr lang="en-US" u="sng" dirty="0" err="1">
                <a:solidFill>
                  <a:schemeClr val="hlink"/>
                </a:solidFill>
                <a:hlinkClick r:id="rId9"/>
              </a:rPr>
              <a:t>reachableroads</a:t>
            </a:r>
            <a:r>
              <a:rPr lang="en-US" dirty="0"/>
              <a:t> using multiple calls of DFS/BFS, and</a:t>
            </a:r>
            <a:endParaRPr dirty="0"/>
          </a:p>
          <a:p>
            <a:pPr marL="1143000" lvl="2" indent="-228600" algn="l" rtl="0">
              <a:lnSpc>
                <a:spcPct val="90000"/>
              </a:lnSpc>
              <a:spcBef>
                <a:spcPts val="500"/>
              </a:spcBef>
              <a:spcAft>
                <a:spcPts val="0"/>
              </a:spcAft>
              <a:buClr>
                <a:schemeClr val="dk1"/>
              </a:buClr>
              <a:buSzPts val="2000"/>
              <a:buChar char="•"/>
            </a:pPr>
            <a:r>
              <a:rPr lang="en-US" dirty="0"/>
              <a:t>Identifying each CC and counting them in an </a:t>
            </a:r>
            <a:r>
              <a:rPr lang="en-US" b="1" u="sng" dirty="0"/>
              <a:t>implicit</a:t>
            </a:r>
            <a:r>
              <a:rPr lang="en-US" dirty="0"/>
              <a:t> 2D grid graph – </a:t>
            </a:r>
            <a:r>
              <a:rPr lang="en-US" u="sng" dirty="0">
                <a:solidFill>
                  <a:schemeClr val="hlink"/>
                </a:solidFill>
                <a:hlinkClick r:id="rId10"/>
              </a:rPr>
              <a:t>Kattis – amoebas</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4">
                                            <p:txEl>
                                              <p:pRg st="3" end="3"/>
                                            </p:txEl>
                                          </p:spTgt>
                                        </p:tgtEl>
                                        <p:attrNameLst>
                                          <p:attrName>style.visibility</p:attrName>
                                        </p:attrNameLst>
                                      </p:cBhvr>
                                      <p:to>
                                        <p:strVal val="visible"/>
                                      </p:to>
                                    </p:set>
                                    <p:animEffect transition="in" filter="fade">
                                      <p:cBhvr>
                                        <p:cTn id="7" dur="500"/>
                                        <p:tgtEl>
                                          <p:spTgt spid="11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4">
                                            <p:txEl>
                                              <p:pRg st="4" end="4"/>
                                            </p:txEl>
                                          </p:spTgt>
                                        </p:tgtEl>
                                        <p:attrNameLst>
                                          <p:attrName>style.visibility</p:attrName>
                                        </p:attrNameLst>
                                      </p:cBhvr>
                                      <p:to>
                                        <p:strVal val="visible"/>
                                      </p:to>
                                    </p:set>
                                    <p:animEffect transition="in" filter="fade">
                                      <p:cBhvr>
                                        <p:cTn id="12" dur="500"/>
                                        <p:tgtEl>
                                          <p:spTgt spid="11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4">
                                            <p:txEl>
                                              <p:pRg st="5" end="5"/>
                                            </p:txEl>
                                          </p:spTgt>
                                        </p:tgtEl>
                                        <p:attrNameLst>
                                          <p:attrName>style.visibility</p:attrName>
                                        </p:attrNameLst>
                                      </p:cBhvr>
                                      <p:to>
                                        <p:strVal val="visible"/>
                                      </p:to>
                                    </p:set>
                                    <p:animEffect transition="in" filter="fade">
                                      <p:cBhvr>
                                        <p:cTn id="17" dur="500"/>
                                        <p:tgtEl>
                                          <p:spTgt spid="114">
                                            <p:txEl>
                                              <p:pRg st="5" end="5"/>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14">
                                            <p:txEl>
                                              <p:pRg st="6" end="6"/>
                                            </p:txEl>
                                          </p:spTgt>
                                        </p:tgtEl>
                                        <p:attrNameLst>
                                          <p:attrName>style.visibility</p:attrName>
                                        </p:attrNameLst>
                                      </p:cBhvr>
                                      <p:to>
                                        <p:strVal val="visible"/>
                                      </p:to>
                                    </p:set>
                                    <p:animEffect transition="in" filter="fade">
                                      <p:cBhvr>
                                        <p:cTn id="20" dur="500"/>
                                        <p:tgtEl>
                                          <p:spTgt spid="114">
                                            <p:txEl>
                                              <p:pRg st="6" end="6"/>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14">
                                            <p:txEl>
                                              <p:pRg st="7" end="7"/>
                                            </p:txEl>
                                          </p:spTgt>
                                        </p:tgtEl>
                                        <p:attrNameLst>
                                          <p:attrName>style.visibility</p:attrName>
                                        </p:attrNameLst>
                                      </p:cBhvr>
                                      <p:to>
                                        <p:strVal val="visible"/>
                                      </p:to>
                                    </p:set>
                                    <p:animEffect transition="in" filter="fade">
                                      <p:cBhvr>
                                        <p:cTn id="23" dur="500"/>
                                        <p:tgtEl>
                                          <p:spTgt spid="11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000" dirty="0"/>
              <a:t>NOT Live Demo/Application 2: Counting # of CCs</a:t>
            </a:r>
            <a:endParaRPr sz="4000" dirty="0"/>
          </a:p>
        </p:txBody>
      </p:sp>
      <p:sp>
        <p:nvSpPr>
          <p:cNvPr id="121" name="Google Shape;121;p4"/>
          <p:cNvSpPr txBox="1">
            <a:spLocks noGrp="1"/>
          </p:cNvSpPr>
          <p:nvPr>
            <p:ph type="body" idx="1"/>
          </p:nvPr>
        </p:nvSpPr>
        <p:spPr>
          <a:xfrm>
            <a:off x="838198" y="1825624"/>
            <a:ext cx="11353801" cy="503237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u="sng" dirty="0">
                <a:solidFill>
                  <a:schemeClr val="hlink"/>
                </a:solidFill>
                <a:hlinkClick r:id="rId3"/>
              </a:rPr>
              <a:t>https://nus.kattis.com/problems/reachableroads</a:t>
            </a:r>
            <a:endParaRPr dirty="0"/>
          </a:p>
          <a:p>
            <a:pPr marL="685800" lvl="1" indent="-228600" algn="l" rtl="0">
              <a:lnSpc>
                <a:spcPct val="90000"/>
              </a:lnSpc>
              <a:spcBef>
                <a:spcPts val="500"/>
              </a:spcBef>
              <a:spcAft>
                <a:spcPts val="0"/>
              </a:spcAft>
              <a:buClr>
                <a:schemeClr val="dk1"/>
              </a:buClr>
              <a:buSzPts val="2400"/>
              <a:buChar char="•"/>
            </a:pPr>
            <a:r>
              <a:rPr lang="en-US" dirty="0"/>
              <a:t>A very easy problem if you understand basic DFS/BFS so far…</a:t>
            </a:r>
            <a:endParaRPr dirty="0"/>
          </a:p>
          <a:p>
            <a:pPr marL="228600" lvl="0" indent="-228600" algn="l" rtl="0">
              <a:lnSpc>
                <a:spcPct val="90000"/>
              </a:lnSpc>
              <a:spcBef>
                <a:spcPts val="1000"/>
              </a:spcBef>
              <a:spcAft>
                <a:spcPts val="0"/>
              </a:spcAft>
              <a:buClr>
                <a:schemeClr val="dk1"/>
              </a:buClr>
              <a:buSzPts val="2800"/>
              <a:buChar char="•"/>
            </a:pPr>
            <a:r>
              <a:rPr lang="en-US" dirty="0"/>
              <a:t>Solution:</a:t>
            </a:r>
            <a:endParaRPr dirty="0"/>
          </a:p>
          <a:p>
            <a:pPr marL="685800" lvl="1" indent="-228600" algn="l" rtl="0">
              <a:lnSpc>
                <a:spcPct val="90000"/>
              </a:lnSpc>
              <a:spcBef>
                <a:spcPts val="500"/>
              </a:spcBef>
              <a:spcAft>
                <a:spcPts val="0"/>
              </a:spcAft>
              <a:buClr>
                <a:schemeClr val="dk1"/>
              </a:buClr>
              <a:buSzPts val="2400"/>
              <a:buChar char="•"/>
            </a:pPr>
            <a:r>
              <a:rPr lang="en-US" dirty="0"/>
              <a:t>See reachableroads.py and the comments there (either DFS or BFS again)</a:t>
            </a:r>
            <a:endParaRPr dirty="0"/>
          </a:p>
          <a:p>
            <a:pPr marL="228600" lvl="0" indent="-228600" algn="l" rtl="0">
              <a:lnSpc>
                <a:spcPct val="90000"/>
              </a:lnSpc>
              <a:spcBef>
                <a:spcPts val="1000"/>
              </a:spcBef>
              <a:spcAft>
                <a:spcPts val="0"/>
              </a:spcAft>
              <a:buClr>
                <a:schemeClr val="dk1"/>
              </a:buClr>
              <a:buSzPts val="2800"/>
              <a:buChar char="•"/>
            </a:pPr>
            <a:r>
              <a:rPr lang="en-US" dirty="0"/>
              <a:t>Reminder to review these nice implementation of </a:t>
            </a:r>
            <a:r>
              <a:rPr lang="en-US" dirty="0" err="1"/>
              <a:t>dfs</a:t>
            </a:r>
            <a:r>
              <a:rPr lang="en-US" dirty="0"/>
              <a:t>/</a:t>
            </a:r>
            <a:r>
              <a:rPr lang="en-US" dirty="0" err="1"/>
              <a:t>bfs</a:t>
            </a:r>
            <a:r>
              <a:rPr lang="en-US" dirty="0"/>
              <a:t>: </a:t>
            </a:r>
            <a:endParaRPr dirty="0"/>
          </a:p>
          <a:p>
            <a:pPr marL="685800" lvl="1" indent="-228600" algn="l" rtl="0">
              <a:lnSpc>
                <a:spcPct val="90000"/>
              </a:lnSpc>
              <a:spcBef>
                <a:spcPts val="500"/>
              </a:spcBef>
              <a:spcAft>
                <a:spcPts val="0"/>
              </a:spcAft>
              <a:buClr>
                <a:schemeClr val="dk1"/>
              </a:buClr>
              <a:buSzPts val="2000"/>
              <a:buChar char="•"/>
            </a:pPr>
            <a:r>
              <a:rPr lang="en-US" sz="2000" u="sng" dirty="0">
                <a:solidFill>
                  <a:schemeClr val="hlink"/>
                </a:solidFill>
                <a:hlinkClick r:id="rId4"/>
              </a:rPr>
              <a:t>https://github.com/stevenhalim/cpbook-code/blob/master/ch4/traversal/dfs_cc.py</a:t>
            </a:r>
            <a:br>
              <a:rPr lang="en-US" sz="2000" dirty="0"/>
            </a:br>
            <a:r>
              <a:rPr lang="en-US" sz="2000" dirty="0"/>
              <a:t>(with example of finding/counting number of CC, like demo /</a:t>
            </a:r>
            <a:r>
              <a:rPr lang="en-US" sz="2000" dirty="0" err="1"/>
              <a:t>reachableroads</a:t>
            </a:r>
            <a:r>
              <a:rPr lang="en-US" sz="2000" dirty="0"/>
              <a:t>)</a:t>
            </a:r>
            <a:endParaRPr dirty="0"/>
          </a:p>
          <a:p>
            <a:pPr marL="685800" lvl="1" indent="-228600" algn="l" rtl="0">
              <a:lnSpc>
                <a:spcPct val="90000"/>
              </a:lnSpc>
              <a:spcBef>
                <a:spcPts val="500"/>
              </a:spcBef>
              <a:spcAft>
                <a:spcPts val="0"/>
              </a:spcAft>
              <a:buClr>
                <a:schemeClr val="dk1"/>
              </a:buClr>
              <a:buSzPts val="2000"/>
              <a:buChar char="•"/>
            </a:pPr>
            <a:r>
              <a:rPr lang="en-US" sz="2000" u="sng" dirty="0">
                <a:solidFill>
                  <a:schemeClr val="hlink"/>
                </a:solidFill>
                <a:hlinkClick r:id="rId5"/>
              </a:rPr>
              <a:t>https://github.com/stevenhalim/cpbook-code/blob/master/ch4/sssp/bfs.py</a:t>
            </a:r>
            <a:br>
              <a:rPr lang="en-US" sz="2000" dirty="0"/>
            </a:br>
            <a:r>
              <a:rPr lang="en-US" sz="2000" dirty="0"/>
              <a:t>(integrated with a few other things like finding SSSP on unweighted graph)</a:t>
            </a:r>
            <a:endParaRP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1">
                                            <p:txEl>
                                              <p:pRg st="1" end="1"/>
                                            </p:txEl>
                                          </p:spTgt>
                                        </p:tgtEl>
                                        <p:attrNameLst>
                                          <p:attrName>style.visibility</p:attrName>
                                        </p:attrNameLst>
                                      </p:cBhvr>
                                      <p:to>
                                        <p:strVal val="visible"/>
                                      </p:to>
                                    </p:set>
                                    <p:animEffect transition="in" filter="fade">
                                      <p:cBhvr>
                                        <p:cTn id="7" dur="500"/>
                                        <p:tgtEl>
                                          <p:spTgt spid="12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1">
                                            <p:txEl>
                                              <p:pRg st="2" end="2"/>
                                            </p:txEl>
                                          </p:spTgt>
                                        </p:tgtEl>
                                        <p:attrNameLst>
                                          <p:attrName>style.visibility</p:attrName>
                                        </p:attrNameLst>
                                      </p:cBhvr>
                                      <p:to>
                                        <p:strVal val="visible"/>
                                      </p:to>
                                    </p:set>
                                    <p:animEffect transition="in" filter="fade">
                                      <p:cBhvr>
                                        <p:cTn id="12" dur="500"/>
                                        <p:tgtEl>
                                          <p:spTgt spid="121">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21">
                                            <p:txEl>
                                              <p:pRg st="3" end="3"/>
                                            </p:txEl>
                                          </p:spTgt>
                                        </p:tgtEl>
                                        <p:attrNameLst>
                                          <p:attrName>style.visibility</p:attrName>
                                        </p:attrNameLst>
                                      </p:cBhvr>
                                      <p:to>
                                        <p:strVal val="visible"/>
                                      </p:to>
                                    </p:set>
                                    <p:animEffect transition="in" filter="fade">
                                      <p:cBhvr>
                                        <p:cTn id="15" dur="500"/>
                                        <p:tgtEl>
                                          <p:spTgt spid="121">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1">
                                            <p:txEl>
                                              <p:pRg st="4" end="4"/>
                                            </p:txEl>
                                          </p:spTgt>
                                        </p:tgtEl>
                                        <p:attrNameLst>
                                          <p:attrName>style.visibility</p:attrName>
                                        </p:attrNameLst>
                                      </p:cBhvr>
                                      <p:to>
                                        <p:strVal val="visible"/>
                                      </p:to>
                                    </p:set>
                                    <p:animEffect transition="in" filter="fade">
                                      <p:cBhvr>
                                        <p:cTn id="20" dur="500"/>
                                        <p:tgtEl>
                                          <p:spTgt spid="121">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1">
                                            <p:txEl>
                                              <p:pRg st="5" end="5"/>
                                            </p:txEl>
                                          </p:spTgt>
                                        </p:tgtEl>
                                        <p:attrNameLst>
                                          <p:attrName>style.visibility</p:attrName>
                                        </p:attrNameLst>
                                      </p:cBhvr>
                                      <p:to>
                                        <p:strVal val="visible"/>
                                      </p:to>
                                    </p:set>
                                    <p:animEffect transition="in" filter="fade">
                                      <p:cBhvr>
                                        <p:cTn id="23" dur="500"/>
                                        <p:tgtEl>
                                          <p:spTgt spid="121">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21">
                                            <p:txEl>
                                              <p:pRg st="6" end="6"/>
                                            </p:txEl>
                                          </p:spTgt>
                                        </p:tgtEl>
                                        <p:attrNameLst>
                                          <p:attrName>style.visibility</p:attrName>
                                        </p:attrNameLst>
                                      </p:cBhvr>
                                      <p:to>
                                        <p:strVal val="visible"/>
                                      </p:to>
                                    </p:set>
                                    <p:animEffect transition="in" filter="fade">
                                      <p:cBhvr>
                                        <p:cTn id="26" dur="500"/>
                                        <p:tgtEl>
                                          <p:spTgt spid="12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000" dirty="0"/>
              <a:t>NOT Live Demo/Application 3: CCs on Grid Graph</a:t>
            </a:r>
            <a:endParaRPr sz="4000" dirty="0"/>
          </a:p>
        </p:txBody>
      </p:sp>
      <p:sp>
        <p:nvSpPr>
          <p:cNvPr id="128" name="Google Shape;128;p5"/>
          <p:cNvSpPr txBox="1">
            <a:spLocks noGrp="1"/>
          </p:cNvSpPr>
          <p:nvPr>
            <p:ph type="body" idx="1"/>
          </p:nvPr>
        </p:nvSpPr>
        <p:spPr>
          <a:xfrm>
            <a:off x="838199" y="1825624"/>
            <a:ext cx="10837986" cy="503237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u="sng" dirty="0">
                <a:solidFill>
                  <a:schemeClr val="hlink"/>
                </a:solidFill>
                <a:hlinkClick r:id="rId3"/>
              </a:rPr>
              <a:t>https://nus.kattis.com/problems/amoebas</a:t>
            </a:r>
            <a:endParaRPr dirty="0"/>
          </a:p>
          <a:p>
            <a:pPr marL="685800" lvl="1" indent="-228600" algn="l" rtl="0">
              <a:lnSpc>
                <a:spcPct val="90000"/>
              </a:lnSpc>
              <a:spcBef>
                <a:spcPts val="500"/>
              </a:spcBef>
              <a:spcAft>
                <a:spcPts val="0"/>
              </a:spcAft>
              <a:buClr>
                <a:schemeClr val="dk1"/>
              </a:buClr>
              <a:buSzPts val="2400"/>
              <a:buChar char="•"/>
            </a:pPr>
            <a:r>
              <a:rPr lang="en-US" dirty="0"/>
              <a:t>A simple modification of DFS (or BFS)</a:t>
            </a:r>
            <a:endParaRPr dirty="0"/>
          </a:p>
          <a:p>
            <a:pPr marL="685800" lvl="1" indent="-228600" algn="l" rtl="0">
              <a:lnSpc>
                <a:spcPct val="90000"/>
              </a:lnSpc>
              <a:spcBef>
                <a:spcPts val="500"/>
              </a:spcBef>
              <a:spcAft>
                <a:spcPts val="0"/>
              </a:spcAft>
              <a:buClr>
                <a:schemeClr val="dk1"/>
              </a:buClr>
              <a:buSzPts val="2400"/>
              <a:buChar char="•"/>
            </a:pPr>
            <a:r>
              <a:rPr lang="en-US" dirty="0"/>
              <a:t>But done on an… implicit 2D grid graph of size m*n (given as a 2D matrix)</a:t>
            </a:r>
            <a:endParaRPr dirty="0"/>
          </a:p>
          <a:p>
            <a:pPr marL="1143000" lvl="2" indent="-228600" algn="l" rtl="0">
              <a:lnSpc>
                <a:spcPct val="90000"/>
              </a:lnSpc>
              <a:spcBef>
                <a:spcPts val="500"/>
              </a:spcBef>
              <a:spcAft>
                <a:spcPts val="0"/>
              </a:spcAft>
              <a:buClr>
                <a:schemeClr val="dk1"/>
              </a:buClr>
              <a:buSzPts val="2000"/>
              <a:buChar char="•"/>
            </a:pPr>
            <a:r>
              <a:rPr lang="en-US" dirty="0"/>
              <a:t>We do</a:t>
            </a:r>
            <a:r>
              <a:rPr lang="en-US" b="1" dirty="0"/>
              <a:t> *NOT* </a:t>
            </a:r>
            <a:r>
              <a:rPr lang="en-US" dirty="0"/>
              <a:t>need to explicitly store the graph in an AL/AM/EL data structure</a:t>
            </a:r>
            <a:endParaRPr dirty="0"/>
          </a:p>
          <a:p>
            <a:pPr marL="1143000" lvl="2" indent="-228600" algn="l" rtl="0">
              <a:lnSpc>
                <a:spcPct val="90000"/>
              </a:lnSpc>
              <a:spcBef>
                <a:spcPts val="500"/>
              </a:spcBef>
              <a:spcAft>
                <a:spcPts val="0"/>
              </a:spcAft>
              <a:buClr>
                <a:schemeClr val="dk1"/>
              </a:buClr>
              <a:buSzPts val="2000"/>
              <a:buChar char="•"/>
            </a:pPr>
            <a:r>
              <a:rPr lang="en-US" dirty="0"/>
              <a:t>AM requires (m*n)</a:t>
            </a:r>
            <a:r>
              <a:rPr lang="en-US" baseline="30000" dirty="0"/>
              <a:t>2</a:t>
            </a:r>
            <a:r>
              <a:rPr lang="en-US" dirty="0"/>
              <a:t> cells, AL requires (m*n) rows of 2 neighbors, EL requires (2*m*n) rows</a:t>
            </a:r>
            <a:endParaRPr dirty="0"/>
          </a:p>
          <a:p>
            <a:pPr marL="228600" lvl="0" indent="-228600" algn="l" rtl="0">
              <a:lnSpc>
                <a:spcPct val="90000"/>
              </a:lnSpc>
              <a:spcBef>
                <a:spcPts val="1000"/>
              </a:spcBef>
              <a:spcAft>
                <a:spcPts val="0"/>
              </a:spcAft>
              <a:buClr>
                <a:schemeClr val="dk1"/>
              </a:buClr>
              <a:buSzPts val="2800"/>
              <a:buChar char="•"/>
            </a:pPr>
            <a:r>
              <a:rPr lang="en-US" dirty="0"/>
              <a:t>Solution:</a:t>
            </a:r>
            <a:endParaRPr dirty="0"/>
          </a:p>
          <a:p>
            <a:pPr marL="685800" lvl="1" indent="-228600" algn="l" rtl="0">
              <a:lnSpc>
                <a:spcPct val="90000"/>
              </a:lnSpc>
              <a:spcBef>
                <a:spcPts val="500"/>
              </a:spcBef>
              <a:spcAft>
                <a:spcPts val="0"/>
              </a:spcAft>
              <a:buClr>
                <a:schemeClr val="dk1"/>
              </a:buClr>
              <a:buSzPts val="2400"/>
              <a:buChar char="•"/>
            </a:pPr>
            <a:r>
              <a:rPr lang="en-US" dirty="0"/>
              <a:t>See amoebas.py and the comments there, this time DFS is easier</a:t>
            </a:r>
            <a:endParaRPr dirty="0"/>
          </a:p>
          <a:p>
            <a:pPr marL="1143000" lvl="2" indent="-228600" algn="l" rtl="0">
              <a:lnSpc>
                <a:spcPct val="90000"/>
              </a:lnSpc>
              <a:spcBef>
                <a:spcPts val="500"/>
              </a:spcBef>
              <a:spcAft>
                <a:spcPts val="0"/>
              </a:spcAft>
              <a:buClr>
                <a:schemeClr val="dk1"/>
              </a:buClr>
              <a:buSzPts val="2000"/>
              <a:buChar char="•"/>
            </a:pPr>
            <a:r>
              <a:rPr lang="en-US" dirty="0"/>
              <a:t>Although BFS solution should also be possible</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8">
                                            <p:txEl>
                                              <p:pRg st="1" end="1"/>
                                            </p:txEl>
                                          </p:spTgt>
                                        </p:tgtEl>
                                        <p:attrNameLst>
                                          <p:attrName>style.visibility</p:attrName>
                                        </p:attrNameLst>
                                      </p:cBhvr>
                                      <p:to>
                                        <p:strVal val="visible"/>
                                      </p:to>
                                    </p:set>
                                    <p:animEffect transition="in" filter="fade">
                                      <p:cBhvr>
                                        <p:cTn id="7" dur="500"/>
                                        <p:tgtEl>
                                          <p:spTgt spid="12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8">
                                            <p:txEl>
                                              <p:pRg st="2" end="2"/>
                                            </p:txEl>
                                          </p:spTgt>
                                        </p:tgtEl>
                                        <p:attrNameLst>
                                          <p:attrName>style.visibility</p:attrName>
                                        </p:attrNameLst>
                                      </p:cBhvr>
                                      <p:to>
                                        <p:strVal val="visible"/>
                                      </p:to>
                                    </p:set>
                                    <p:animEffect transition="in" filter="fade">
                                      <p:cBhvr>
                                        <p:cTn id="12" dur="500"/>
                                        <p:tgtEl>
                                          <p:spTgt spid="12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8">
                                            <p:txEl>
                                              <p:pRg st="3" end="3"/>
                                            </p:txEl>
                                          </p:spTgt>
                                        </p:tgtEl>
                                        <p:attrNameLst>
                                          <p:attrName>style.visibility</p:attrName>
                                        </p:attrNameLst>
                                      </p:cBhvr>
                                      <p:to>
                                        <p:strVal val="visible"/>
                                      </p:to>
                                    </p:set>
                                    <p:animEffect transition="in" filter="fade">
                                      <p:cBhvr>
                                        <p:cTn id="17" dur="500"/>
                                        <p:tgtEl>
                                          <p:spTgt spid="12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8">
                                            <p:txEl>
                                              <p:pRg st="4" end="4"/>
                                            </p:txEl>
                                          </p:spTgt>
                                        </p:tgtEl>
                                        <p:attrNameLst>
                                          <p:attrName>style.visibility</p:attrName>
                                        </p:attrNameLst>
                                      </p:cBhvr>
                                      <p:to>
                                        <p:strVal val="visible"/>
                                      </p:to>
                                    </p:set>
                                    <p:animEffect transition="in" filter="fade">
                                      <p:cBhvr>
                                        <p:cTn id="22" dur="500"/>
                                        <p:tgtEl>
                                          <p:spTgt spid="12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8">
                                            <p:txEl>
                                              <p:pRg st="5" end="5"/>
                                            </p:txEl>
                                          </p:spTgt>
                                        </p:tgtEl>
                                        <p:attrNameLst>
                                          <p:attrName>style.visibility</p:attrName>
                                        </p:attrNameLst>
                                      </p:cBhvr>
                                      <p:to>
                                        <p:strVal val="visible"/>
                                      </p:to>
                                    </p:set>
                                    <p:animEffect transition="in" filter="fade">
                                      <p:cBhvr>
                                        <p:cTn id="27" dur="500"/>
                                        <p:tgtEl>
                                          <p:spTgt spid="128">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28">
                                            <p:txEl>
                                              <p:pRg st="6" end="6"/>
                                            </p:txEl>
                                          </p:spTgt>
                                        </p:tgtEl>
                                        <p:attrNameLst>
                                          <p:attrName>style.visibility</p:attrName>
                                        </p:attrNameLst>
                                      </p:cBhvr>
                                      <p:to>
                                        <p:strVal val="visible"/>
                                      </p:to>
                                    </p:set>
                                    <p:animEffect transition="in" filter="fade">
                                      <p:cBhvr>
                                        <p:cTn id="30" dur="500"/>
                                        <p:tgtEl>
                                          <p:spTgt spid="128">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28">
                                            <p:txEl>
                                              <p:pRg st="7" end="7"/>
                                            </p:txEl>
                                          </p:spTgt>
                                        </p:tgtEl>
                                        <p:attrNameLst>
                                          <p:attrName>style.visibility</p:attrName>
                                        </p:attrNameLst>
                                      </p:cBhvr>
                                      <p:to>
                                        <p:strVal val="visible"/>
                                      </p:to>
                                    </p:set>
                                    <p:animEffect transition="in" filter="fade">
                                      <p:cBhvr>
                                        <p:cTn id="33" dur="500"/>
                                        <p:tgtEl>
                                          <p:spTgt spid="12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DFS/BFS Algorithm, continued (2)</a:t>
            </a:r>
            <a:endParaRPr dirty="0"/>
          </a:p>
        </p:txBody>
      </p:sp>
      <p:sp>
        <p:nvSpPr>
          <p:cNvPr id="135" name="Google Shape;135;p6"/>
          <p:cNvSpPr txBox="1">
            <a:spLocks noGrp="1"/>
          </p:cNvSpPr>
          <p:nvPr>
            <p:ph type="body" idx="1"/>
          </p:nvPr>
        </p:nvSpPr>
        <p:spPr>
          <a:xfrm>
            <a:off x="838199" y="1825624"/>
            <a:ext cx="10674927" cy="503237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Continued today (part 2):</a:t>
            </a:r>
            <a:endParaRPr dirty="0"/>
          </a:p>
          <a:p>
            <a:pPr marL="914400" lvl="1" indent="-457200" algn="l" rtl="0">
              <a:lnSpc>
                <a:spcPct val="90000"/>
              </a:lnSpc>
              <a:spcBef>
                <a:spcPts val="500"/>
              </a:spcBef>
              <a:spcAft>
                <a:spcPts val="0"/>
              </a:spcAft>
              <a:buClr>
                <a:schemeClr val="dk1"/>
              </a:buClr>
              <a:buSzPts val="2400"/>
              <a:buFont typeface="Calibri"/>
              <a:buAutoNum type="arabicPeriod" startAt="4"/>
            </a:pPr>
            <a:r>
              <a:rPr lang="en-US" u="sng" dirty="0">
                <a:solidFill>
                  <a:schemeClr val="hlink"/>
                </a:solidFill>
                <a:hlinkClick r:id="rId3"/>
              </a:rPr>
              <a:t>Checking Cycle</a:t>
            </a:r>
            <a:r>
              <a:rPr lang="en-US" dirty="0"/>
              <a:t> are discussed in theory only (save time for the next one)</a:t>
            </a:r>
            <a:endParaRPr dirty="0"/>
          </a:p>
          <a:p>
            <a:pPr marL="1143000" lvl="2" indent="-228600" algn="l" rtl="0">
              <a:lnSpc>
                <a:spcPct val="90000"/>
              </a:lnSpc>
              <a:spcBef>
                <a:spcPts val="500"/>
              </a:spcBef>
              <a:spcAft>
                <a:spcPts val="0"/>
              </a:spcAft>
              <a:buClr>
                <a:schemeClr val="dk1"/>
              </a:buClr>
              <a:buSzPts val="2000"/>
              <a:buChar char="•"/>
            </a:pPr>
            <a:r>
              <a:rPr lang="en-US" dirty="0"/>
              <a:t>On why you need ternary (three) states: UNVISITED, </a:t>
            </a:r>
            <a:r>
              <a:rPr lang="en-US" dirty="0">
                <a:solidFill>
                  <a:srgbClr val="00B0F0"/>
                </a:solidFill>
              </a:rPr>
              <a:t>EXPLORED</a:t>
            </a:r>
            <a:r>
              <a:rPr lang="en-US" dirty="0"/>
              <a:t>, vs </a:t>
            </a:r>
            <a:r>
              <a:rPr lang="en-US" b="1" dirty="0">
                <a:solidFill>
                  <a:srgbClr val="FFC000"/>
                </a:solidFill>
              </a:rPr>
              <a:t>VISITED</a:t>
            </a:r>
            <a:br>
              <a:rPr lang="en-US" dirty="0"/>
            </a:br>
            <a:r>
              <a:rPr lang="en-US" dirty="0"/>
              <a:t>compared to just binary (two) states: UNVISITED vs </a:t>
            </a:r>
            <a:r>
              <a:rPr lang="en-US" dirty="0">
                <a:solidFill>
                  <a:srgbClr val="00B0F0"/>
                </a:solidFill>
              </a:rPr>
              <a:t>EXPLORED</a:t>
            </a:r>
            <a:endParaRPr dirty="0"/>
          </a:p>
          <a:p>
            <a:pPr marL="914400" lvl="1" indent="-457200" algn="l" rtl="0">
              <a:lnSpc>
                <a:spcPct val="90000"/>
              </a:lnSpc>
              <a:spcBef>
                <a:spcPts val="500"/>
              </a:spcBef>
              <a:spcAft>
                <a:spcPts val="0"/>
              </a:spcAft>
              <a:buClr>
                <a:schemeClr val="dk1"/>
              </a:buClr>
              <a:buSzPts val="2400"/>
              <a:buFont typeface="Calibri"/>
              <a:buAutoNum type="arabicPeriod" startAt="4"/>
            </a:pPr>
            <a:r>
              <a:rPr lang="en-US" u="sng" dirty="0">
                <a:solidFill>
                  <a:schemeClr val="hlink"/>
                </a:solidFill>
                <a:hlinkClick r:id="rId4"/>
              </a:rPr>
              <a:t>Topological sorting</a:t>
            </a:r>
            <a:r>
              <a:rPr lang="en-US" dirty="0"/>
              <a:t> of a(n implicit) DAG, we start by discussing the general ideas of topological sorting and use either DFS or BFS (Kahn’s algorithm)</a:t>
            </a:r>
            <a:endParaRPr dirty="0"/>
          </a:p>
          <a:p>
            <a:pPr marL="1143000" lvl="2" indent="-228600" algn="l" rtl="0">
              <a:lnSpc>
                <a:spcPct val="90000"/>
              </a:lnSpc>
              <a:spcBef>
                <a:spcPts val="500"/>
              </a:spcBef>
              <a:spcAft>
                <a:spcPts val="0"/>
              </a:spcAft>
              <a:buClr>
                <a:schemeClr val="dk1"/>
              </a:buClr>
              <a:buSzPts val="2000"/>
              <a:buChar char="•"/>
            </a:pPr>
            <a:r>
              <a:rPr lang="en-US" dirty="0"/>
              <a:t>DFS modification: Append current vertex to the back of a list upon exiting DFS recursion and output the list in reverse order</a:t>
            </a:r>
            <a:endParaRPr dirty="0"/>
          </a:p>
          <a:p>
            <a:pPr marL="1143000" lvl="2" indent="-228600" algn="l" rtl="0">
              <a:lnSpc>
                <a:spcPct val="90000"/>
              </a:lnSpc>
              <a:spcBef>
                <a:spcPts val="500"/>
              </a:spcBef>
              <a:spcAft>
                <a:spcPts val="0"/>
              </a:spcAft>
              <a:buClr>
                <a:schemeClr val="dk1"/>
              </a:buClr>
              <a:buSzPts val="2000"/>
              <a:buChar char="•"/>
            </a:pPr>
            <a:r>
              <a:rPr lang="en-US" dirty="0"/>
              <a:t>BFS modification (Kahn’s algorithm): enqueue vertices with 0 in-degree (potential starting points of topological sorting), reduce in-degrees of the neighbor of currently processed vertices that may enqueue those neighbors to continue the algorithm</a:t>
            </a:r>
          </a:p>
          <a:p>
            <a:pPr marL="1143000" lvl="2" indent="-228600" algn="l" rtl="0">
              <a:lnSpc>
                <a:spcPct val="90000"/>
              </a:lnSpc>
              <a:spcBef>
                <a:spcPts val="500"/>
              </a:spcBef>
              <a:spcAft>
                <a:spcPts val="0"/>
              </a:spcAft>
              <a:buClr>
                <a:schemeClr val="dk1"/>
              </a:buClr>
              <a:buSzPts val="2000"/>
              <a:buChar char="•"/>
            </a:pPr>
            <a:r>
              <a:rPr lang="en-US" sz="1800" dirty="0"/>
              <a:t>Ok ran out of time again… This will be quick re-visited this Sat morning before we move on to unweighted SSSP (which is “still” BFS)</a:t>
            </a:r>
            <a:endParaRPr sz="1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5">
                                            <p:txEl>
                                              <p:pRg st="3" end="3"/>
                                            </p:txEl>
                                          </p:spTgt>
                                        </p:tgtEl>
                                        <p:attrNameLst>
                                          <p:attrName>style.visibility</p:attrName>
                                        </p:attrNameLst>
                                      </p:cBhvr>
                                      <p:to>
                                        <p:strVal val="visible"/>
                                      </p:to>
                                    </p:set>
                                    <p:animEffect transition="in" filter="fade">
                                      <p:cBhvr>
                                        <p:cTn id="7" dur="500"/>
                                        <p:tgtEl>
                                          <p:spTgt spid="135">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5">
                                            <p:txEl>
                                              <p:pRg st="4" end="4"/>
                                            </p:txEl>
                                          </p:spTgt>
                                        </p:tgtEl>
                                        <p:attrNameLst>
                                          <p:attrName>style.visibility</p:attrName>
                                        </p:attrNameLst>
                                      </p:cBhvr>
                                      <p:to>
                                        <p:strVal val="visible"/>
                                      </p:to>
                                    </p:set>
                                    <p:animEffect transition="in" filter="fade">
                                      <p:cBhvr>
                                        <p:cTn id="10" dur="500"/>
                                        <p:tgtEl>
                                          <p:spTgt spid="135">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35">
                                            <p:txEl>
                                              <p:pRg st="5" end="5"/>
                                            </p:txEl>
                                          </p:spTgt>
                                        </p:tgtEl>
                                        <p:attrNameLst>
                                          <p:attrName>style.visibility</p:attrName>
                                        </p:attrNameLst>
                                      </p:cBhvr>
                                      <p:to>
                                        <p:strVal val="visible"/>
                                      </p:to>
                                    </p:set>
                                    <p:animEffect transition="in" filter="fade">
                                      <p:cBhvr>
                                        <p:cTn id="13" dur="500"/>
                                        <p:tgtEl>
                                          <p:spTgt spid="135">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35">
                                            <p:txEl>
                                              <p:pRg st="6" end="6"/>
                                            </p:txEl>
                                          </p:spTgt>
                                        </p:tgtEl>
                                        <p:attrNameLst>
                                          <p:attrName>style.visibility</p:attrName>
                                        </p:attrNameLst>
                                      </p:cBhvr>
                                      <p:to>
                                        <p:strVal val="visible"/>
                                      </p:to>
                                    </p:set>
                                    <p:animEffect transition="in" filter="fade">
                                      <p:cBhvr>
                                        <p:cTn id="16" dur="500"/>
                                        <p:tgtEl>
                                          <p:spTgt spid="1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Not discussed in IT5003</a:t>
            </a:r>
            <a:endParaRPr/>
          </a:p>
        </p:txBody>
      </p:sp>
      <p:sp>
        <p:nvSpPr>
          <p:cNvPr id="149" name="Google Shape;149;p8"/>
          <p:cNvSpPr txBox="1">
            <a:spLocks noGrp="1"/>
          </p:cNvSpPr>
          <p:nvPr>
            <p:ph type="body" idx="1"/>
          </p:nvPr>
        </p:nvSpPr>
        <p:spPr>
          <a:xfrm>
            <a:off x="838199" y="1825624"/>
            <a:ext cx="10674927" cy="503237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u="sng">
                <a:solidFill>
                  <a:schemeClr val="hlink"/>
                </a:solidFill>
                <a:hlinkClick r:id="rId3"/>
              </a:rPr>
              <a:t>https://visualgo.net/en/dfsbfs?slide=7</a:t>
            </a:r>
            <a:r>
              <a:rPr lang="en-US" sz="2400"/>
              <a:t> to end</a:t>
            </a:r>
            <a:endParaRPr sz="2400"/>
          </a:p>
          <a:p>
            <a:pPr marL="228600" lvl="0" indent="-228600" algn="l" rtl="0">
              <a:lnSpc>
                <a:spcPct val="90000"/>
              </a:lnSpc>
              <a:spcBef>
                <a:spcPts val="1000"/>
              </a:spcBef>
              <a:spcAft>
                <a:spcPts val="0"/>
              </a:spcAft>
              <a:buClr>
                <a:schemeClr val="dk1"/>
              </a:buClr>
              <a:buSzPts val="2400"/>
              <a:buChar char="•"/>
            </a:pPr>
            <a:r>
              <a:rPr lang="en-US" sz="2400"/>
              <a:t>Not discussed:</a:t>
            </a:r>
            <a:endParaRPr/>
          </a:p>
          <a:p>
            <a:pPr marL="914400" lvl="1" indent="-457200" algn="l" rtl="0">
              <a:lnSpc>
                <a:spcPct val="90000"/>
              </a:lnSpc>
              <a:spcBef>
                <a:spcPts val="500"/>
              </a:spcBef>
              <a:spcAft>
                <a:spcPts val="0"/>
              </a:spcAft>
              <a:buClr>
                <a:schemeClr val="dk1"/>
              </a:buClr>
              <a:buSzPts val="2000"/>
              <a:buFont typeface="Calibri"/>
              <a:buAutoNum type="arabicPeriod"/>
            </a:pPr>
            <a:r>
              <a:rPr lang="en-US" sz="2000" u="sng">
                <a:solidFill>
                  <a:schemeClr val="hlink"/>
                </a:solidFill>
                <a:hlinkClick r:id="rId4"/>
              </a:rPr>
              <a:t>Any other advanced stuffs</a:t>
            </a:r>
            <a:r>
              <a:rPr lang="en-US" sz="2000"/>
              <a:t> (slide 8 onwards, DFS/BFS can get quite difficult)</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000" dirty="0"/>
              <a:t>Next e-Lecture Slides for our Flipped Classroom</a:t>
            </a:r>
            <a:endParaRPr sz="4000" dirty="0"/>
          </a:p>
        </p:txBody>
      </p:sp>
      <p:sp>
        <p:nvSpPr>
          <p:cNvPr id="170" name="Google Shape;170;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This Sat, 18 Nov, we will complete topological sorting</a:t>
            </a:r>
            <a:br>
              <a:rPr lang="en-US"/>
            </a:br>
            <a:r>
              <a:rPr lang="en-US"/>
              <a:t>then study </a:t>
            </a:r>
            <a:r>
              <a:rPr lang="en-US" dirty="0"/>
              <a:t>the near last topic: Shortest Paths</a:t>
            </a:r>
            <a:endParaRPr dirty="0"/>
          </a:p>
          <a:p>
            <a:pPr marL="685800" lvl="1" indent="-228600" algn="l" rtl="0">
              <a:lnSpc>
                <a:spcPct val="90000"/>
              </a:lnSpc>
              <a:spcBef>
                <a:spcPts val="500"/>
              </a:spcBef>
              <a:spcAft>
                <a:spcPts val="0"/>
              </a:spcAft>
              <a:buClr>
                <a:schemeClr val="dk1"/>
              </a:buClr>
              <a:buSzPts val="2400"/>
              <a:buChar char="•"/>
            </a:pPr>
            <a:r>
              <a:rPr lang="en-US" dirty="0"/>
              <a:t>Just SSSP Intro (slide 1 to 1-7 + slide 2)</a:t>
            </a:r>
            <a:endParaRPr dirty="0"/>
          </a:p>
          <a:p>
            <a:pPr marL="685800" lvl="1" indent="-228600" algn="l" rtl="0">
              <a:lnSpc>
                <a:spcPct val="90000"/>
              </a:lnSpc>
              <a:spcBef>
                <a:spcPts val="500"/>
              </a:spcBef>
              <a:spcAft>
                <a:spcPts val="0"/>
              </a:spcAft>
              <a:buClr>
                <a:schemeClr val="dk1"/>
              </a:buClr>
              <a:buSzPts val="2400"/>
              <a:buChar char="•"/>
            </a:pPr>
            <a:r>
              <a:rPr lang="en-US" i="1" dirty="0"/>
              <a:t>We skip Bellman-Ford algorithm (again, to save time in this 8-weeks course)</a:t>
            </a:r>
            <a:endParaRPr dirty="0"/>
          </a:p>
          <a:p>
            <a:pPr marL="1143000" lvl="2" indent="-228600" algn="l" rtl="0">
              <a:lnSpc>
                <a:spcPct val="90000"/>
              </a:lnSpc>
              <a:spcBef>
                <a:spcPts val="500"/>
              </a:spcBef>
              <a:spcAft>
                <a:spcPts val="0"/>
              </a:spcAft>
              <a:buSzPts val="2400"/>
              <a:buChar char="•"/>
            </a:pPr>
            <a:r>
              <a:rPr lang="en-US" i="1" dirty="0"/>
              <a:t>May only be discussed on r7 (or r8) recitation</a:t>
            </a:r>
            <a:endParaRPr dirty="0"/>
          </a:p>
          <a:p>
            <a:pPr marL="685800" lvl="1" indent="-228600" algn="l" rtl="0">
              <a:lnSpc>
                <a:spcPct val="90000"/>
              </a:lnSpc>
              <a:spcBef>
                <a:spcPts val="500"/>
              </a:spcBef>
              <a:spcAft>
                <a:spcPts val="0"/>
              </a:spcAft>
              <a:buClr>
                <a:schemeClr val="dk1"/>
              </a:buClr>
              <a:buSzPts val="2400"/>
              <a:buChar char="•"/>
            </a:pPr>
            <a:r>
              <a:rPr lang="en-US" dirty="0"/>
              <a:t>Focus on BFS (that can solve unweighted SSSP, slide 6 to 6-3)</a:t>
            </a:r>
            <a:endParaRPr dirty="0"/>
          </a:p>
          <a:p>
            <a:pPr marL="228600" lvl="0" indent="-228600" algn="l" rtl="0">
              <a:lnSpc>
                <a:spcPct val="90000"/>
              </a:lnSpc>
              <a:spcBef>
                <a:spcPts val="1000"/>
              </a:spcBef>
              <a:spcAft>
                <a:spcPts val="0"/>
              </a:spcAft>
              <a:buClr>
                <a:schemeClr val="dk1"/>
              </a:buClr>
              <a:buSzPts val="2800"/>
              <a:buChar char="•"/>
            </a:pPr>
            <a:r>
              <a:rPr lang="en-US" dirty="0"/>
              <a:t>Next Wed, 22 Nov, we will continue discussing this SSSP problem</a:t>
            </a:r>
            <a:endParaRPr dirty="0"/>
          </a:p>
          <a:p>
            <a:pPr marL="685800" lvl="1" indent="-228600" algn="l" rtl="0">
              <a:lnSpc>
                <a:spcPct val="90000"/>
              </a:lnSpc>
              <a:spcBef>
                <a:spcPts val="500"/>
              </a:spcBef>
              <a:spcAft>
                <a:spcPts val="0"/>
              </a:spcAft>
              <a:buClr>
                <a:schemeClr val="dk1"/>
              </a:buClr>
              <a:buSzPts val="2400"/>
              <a:buChar char="•"/>
            </a:pPr>
            <a:r>
              <a:rPr lang="en-US" dirty="0"/>
              <a:t>Dijkstra’s algorithm (the modified form, slide 8 to 8-5)</a:t>
            </a:r>
            <a:endParaRPr dirty="0"/>
          </a:p>
          <a:p>
            <a:pPr marL="228600" lvl="0" indent="-228600" algn="l" rtl="0">
              <a:lnSpc>
                <a:spcPct val="90000"/>
              </a:lnSpc>
              <a:spcBef>
                <a:spcPts val="1000"/>
              </a:spcBef>
              <a:spcAft>
                <a:spcPts val="0"/>
              </a:spcAft>
              <a:buClr>
                <a:schemeClr val="dk1"/>
              </a:buClr>
              <a:buSzPts val="2800"/>
              <a:buChar char="•"/>
            </a:pPr>
            <a:r>
              <a:rPr lang="en-US" dirty="0"/>
              <a:t>Please revise all these /</a:t>
            </a:r>
            <a:r>
              <a:rPr lang="en-US" dirty="0" err="1"/>
              <a:t>graphds</a:t>
            </a:r>
            <a:r>
              <a:rPr lang="en-US" dirty="0"/>
              <a:t> (last week) and /</a:t>
            </a:r>
            <a:r>
              <a:rPr lang="en-US" dirty="0" err="1"/>
              <a:t>dfsbfs</a:t>
            </a:r>
            <a:r>
              <a:rPr lang="en-US" dirty="0"/>
              <a:t> (</a:t>
            </a:r>
            <a:r>
              <a:rPr lang="en-US" dirty="0" err="1"/>
              <a:t>last+this</a:t>
            </a:r>
            <a:r>
              <a:rPr lang="en-US" dirty="0"/>
              <a:t> week) e-Lectures before attending</a:t>
            </a:r>
          </a:p>
        </p:txBody>
      </p:sp>
      <p:pic>
        <p:nvPicPr>
          <p:cNvPr id="171" name="Google Shape;171;p10" descr="https://ivle.nus.edu.sg/images/flipped.png"/>
          <p:cNvPicPr preferRelativeResize="0"/>
          <p:nvPr/>
        </p:nvPicPr>
        <p:blipFill rotWithShape="1">
          <a:blip r:embed="rId3">
            <a:alphaModFix/>
          </a:blip>
          <a:srcRect/>
          <a:stretch/>
        </p:blipFill>
        <p:spPr>
          <a:xfrm>
            <a:off x="10083511" y="144606"/>
            <a:ext cx="1979076" cy="65309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1337</Words>
  <Application>Microsoft Office PowerPoint</Application>
  <PresentationFormat>Widescreen</PresentationFormat>
  <Paragraphs>89</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gg sans</vt:lpstr>
      <vt:lpstr>inherit</vt:lpstr>
      <vt:lpstr>Arial</vt:lpstr>
      <vt:lpstr>Calibri</vt:lpstr>
      <vt:lpstr>Office Theme</vt:lpstr>
      <vt:lpstr>Custom Manual Zoom Recording For 7a</vt:lpstr>
      <vt:lpstr>IT5003</vt:lpstr>
      <vt:lpstr>Admin </vt:lpstr>
      <vt:lpstr>DFS/BFS Algorithm, continued (1)</vt:lpstr>
      <vt:lpstr>NOT Live Demo/Application 2: Counting # of CCs</vt:lpstr>
      <vt:lpstr>NOT Live Demo/Application 3: CCs on Grid Graph</vt:lpstr>
      <vt:lpstr>DFS/BFS Algorithm, continued (2)</vt:lpstr>
      <vt:lpstr>Not discussed in IT5003</vt:lpstr>
      <vt:lpstr>Next e-Lecture Slides for our Flipped Classroom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IT5003</dc:title>
  <dc:creator>Steven Halim</dc:creator>
  <cp:lastModifiedBy>Steven Halim</cp:lastModifiedBy>
  <cp:revision>41</cp:revision>
  <dcterms:created xsi:type="dcterms:W3CDTF">2017-08-18T07:05:45Z</dcterms:created>
  <dcterms:modified xsi:type="dcterms:W3CDTF">2023-11-15T14:20:04Z</dcterms:modified>
</cp:coreProperties>
</file>