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9" r:id="rId2"/>
    <p:sldId id="336" r:id="rId3"/>
    <p:sldId id="256" r:id="rId4"/>
    <p:sldId id="331" r:id="rId5"/>
    <p:sldId id="264" r:id="rId6"/>
    <p:sldId id="303" r:id="rId7"/>
    <p:sldId id="312" r:id="rId8"/>
    <p:sldId id="321" r:id="rId9"/>
    <p:sldId id="313" r:id="rId10"/>
    <p:sldId id="3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203" autoAdjust="0"/>
  </p:normalViewPr>
  <p:slideViewPr>
    <p:cSldViewPr snapToGrid="0">
      <p:cViewPr varScale="1">
        <p:scale>
          <a:sx n="65" d="100"/>
          <a:sy n="65" d="100"/>
        </p:scale>
        <p:origin x="17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18/11/2023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701988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39" name="Google Shape;1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Directed weighted graph, One source s, SSSP = Shortest</a:t>
            </a:r>
            <a:r>
              <a:rPr lang="en-US" sz="1200" b="0" i="0" kern="1200" baseline="0" dirty="0">
                <a:solidFill>
                  <a:schemeClr val="tx1"/>
                </a:solidFill>
                <a:effectLst/>
                <a:latin typeface="+mn-lt"/>
                <a:ea typeface="+mn-ea"/>
                <a:cs typeface="+mn-cs"/>
              </a:rPr>
              <a:t> path from that o</a:t>
            </a:r>
            <a:r>
              <a:rPr lang="en-US" sz="1200" b="0" i="0" kern="1200" dirty="0">
                <a:solidFill>
                  <a:schemeClr val="tx1"/>
                </a:solidFill>
                <a:effectLst/>
                <a:latin typeface="+mn-lt"/>
                <a:ea typeface="+mn-ea"/>
                <a:cs typeface="+mn-cs"/>
              </a:rPr>
              <a:t>ne source</a:t>
            </a:r>
            <a:r>
              <a:rPr lang="en-US" sz="1200" b="0" i="0" kern="1200" baseline="0" dirty="0">
                <a:solidFill>
                  <a:schemeClr val="tx1"/>
                </a:solidFill>
                <a:effectLst/>
                <a:latin typeface="+mn-lt"/>
                <a:ea typeface="+mn-ea"/>
                <a:cs typeface="+mn-cs"/>
              </a:rPr>
              <a:t> to ALL other vertices in graph (unreachable = +inf), result of SSSP algorithm is an SSSP spanning tree (similar with DFS/BFS spanning tree)</a:t>
            </a:r>
            <a:br>
              <a:rPr lang="en-US" sz="1200" b="0" i="0" kern="1200" baseline="0" dirty="0">
                <a:solidFill>
                  <a:schemeClr val="tx1"/>
                </a:solidFill>
                <a:effectLst/>
                <a:latin typeface="+mn-lt"/>
                <a:ea typeface="+mn-ea"/>
                <a:cs typeface="+mn-cs"/>
              </a:rPr>
            </a:br>
            <a:r>
              <a:rPr lang="en-US" sz="1200" b="0" i="0" kern="1200" baseline="0" dirty="0">
                <a:solidFill>
                  <a:schemeClr val="tx1"/>
                </a:solidFill>
                <a:effectLst/>
                <a:latin typeface="+mn-lt"/>
                <a:ea typeface="+mn-ea"/>
                <a:cs typeface="+mn-cs"/>
              </a:rPr>
              <a:t>not the focus this semester but good to know for SSSP VA OQ: ill-defined if there is a -</a:t>
            </a:r>
            <a:r>
              <a:rPr lang="en-US" sz="1200" b="0" i="0" kern="1200" baseline="0" dirty="0" err="1">
                <a:solidFill>
                  <a:schemeClr val="tx1"/>
                </a:solidFill>
                <a:effectLst/>
                <a:latin typeface="+mn-lt"/>
                <a:ea typeface="+mn-ea"/>
                <a:cs typeface="+mn-cs"/>
              </a:rPr>
              <a:t>ve</a:t>
            </a:r>
            <a:r>
              <a:rPr lang="en-US" sz="1200" b="0" i="0" kern="1200" baseline="0" dirty="0">
                <a:solidFill>
                  <a:schemeClr val="tx1"/>
                </a:solidFill>
                <a:effectLst/>
                <a:latin typeface="+mn-lt"/>
                <a:ea typeface="+mn-ea"/>
                <a:cs typeface="+mn-cs"/>
              </a:rPr>
              <a:t> cycle (to be re-mentioned next Wed as today is about weight = 1 (unweighted) SSSP)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Simple enough, </a:t>
            </a:r>
            <a:r>
              <a:rPr lang="en-US" baseline="0" dirty="0" err="1"/>
              <a:t>dist</a:t>
            </a:r>
            <a:r>
              <a:rPr lang="en-US" baseline="0" dirty="0"/>
              <a:t>[u] = inf if unreachable, </a:t>
            </a:r>
            <a:r>
              <a:rPr lang="en-US" baseline="0" dirty="0" err="1"/>
              <a:t>dist</a:t>
            </a:r>
            <a:r>
              <a:rPr lang="en-US" baseline="0" dirty="0"/>
              <a:t>[s] = 0 (the initial starting point), SSSP spanning tree in orange (just colored red recently, to match DFS/BFS spanning tree color)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Some ideas: Going home (from source = </a:t>
            </a:r>
            <a:r>
              <a:rPr lang="en-US" sz="1200" b="0" i="0" kern="1200" baseline="0" dirty="0" err="1">
                <a:solidFill>
                  <a:schemeClr val="tx1"/>
                </a:solidFill>
                <a:effectLst/>
                <a:latin typeface="+mn-lt"/>
                <a:ea typeface="+mn-ea"/>
                <a:cs typeface="+mn-cs"/>
              </a:rPr>
              <a:t>SoC</a:t>
            </a:r>
            <a:r>
              <a:rPr lang="en-US" sz="1200" b="0" i="0" kern="1200" baseline="0" dirty="0">
                <a:solidFill>
                  <a:schemeClr val="tx1"/>
                </a:solidFill>
                <a:effectLst/>
                <a:latin typeface="+mn-lt"/>
                <a:ea typeface="+mn-ea"/>
                <a:cs typeface="+mn-cs"/>
              </a:rPr>
              <a:t>), Going to school (from source = home)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 asked</a:t>
            </a:r>
            <a:r>
              <a:rPr lang="id-ID" baseline="0" dirty="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Bellman-Ford and its optimization O(</a:t>
            </a:r>
            <a:r>
              <a:rPr lang="en-US" baseline="0" dirty="0" err="1"/>
              <a:t>kE</a:t>
            </a:r>
            <a:r>
              <a:rPr lang="en-US" baseline="0" dirty="0"/>
              <a:t>), but k can be up to V on nasty worst case input </a:t>
            </a:r>
            <a:r>
              <a:rPr lang="en-US" baseline="0" dirty="0" err="1"/>
              <a:t>input</a:t>
            </a:r>
            <a:r>
              <a:rPr lang="en-US" baseline="0" dirty="0"/>
              <a:t> (reverse edge), but still good to have as it is rare, and side effect of this algorithm (can be used to help detect if the input graph actually has negative weight cycle, interested readers should attempt </a:t>
            </a:r>
            <a:r>
              <a:rPr lang="en-US" baseline="0" dirty="0" err="1"/>
              <a:t>Kattis</a:t>
            </a:r>
            <a:r>
              <a:rPr lang="en-US" baseline="0" dirty="0"/>
              <a:t> – shortestpath3), in IT5003, we skip this algorithm and just use the one that works in Python: Modified </a:t>
            </a:r>
            <a:r>
              <a:rPr lang="en-US" baseline="0" dirty="0" err="1"/>
              <a:t>Dijkstra’s</a:t>
            </a:r>
            <a:r>
              <a:rPr lang="en-US" baseline="0" dirty="0"/>
              <a:t> (for weighted graph), or just BFS (for unweighted graph)</a:t>
            </a:r>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3222077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Unweighted can also mean constant-weighted, the minor changes are trivial, basically count layer number instead of just visited-unvisited flag, WA on general graph (</a:t>
            </a:r>
            <a:r>
              <a:rPr lang="en-US" baseline="0" dirty="0" err="1"/>
              <a:t>sssp</a:t>
            </a:r>
            <a:r>
              <a:rPr lang="en-US" baseline="0" dirty="0"/>
              <a:t> can take more edges but smaller total edge weight)</a:t>
            </a:r>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292183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8</a:t>
            </a:fld>
            <a:endParaRPr lang="en-SG"/>
          </a:p>
        </p:txBody>
      </p:sp>
    </p:spTree>
    <p:extLst>
      <p:ext uri="{BB962C8B-B14F-4D97-AF65-F5344CB8AC3E}">
        <p14:creationId xmlns:p14="http://schemas.microsoft.com/office/powerpoint/2010/main" val="209085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416919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18/11/2023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18/11/2023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18/11/2023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18/11/2023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18/11/2023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18/11/2023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18/11/2023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18/11/2023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18/11/2023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18/11/2023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18/11/2023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18/11/2023</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us-sg.zoom.us/rec/share/S87kAFi-VQAq8-wmryx3T8Od59aWe3p0Wi10X-yRNKA-91Cznji8IFB9x-ZUGQFw.eF-cVkOe4rD7f3t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visualgo.net/en/sssp?slide=8" TargetMode="External"/><Relationship Id="rId2" Type="http://schemas.openxmlformats.org/officeDocument/2006/relationships/hyperlink" Target="https://visualgo.net/en/sssp?slide=7"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hyperlink" Target="https://nus-sg.zoom.us/rec/share/fRGa1plV4wMYcAF8B-p-0lXQ7L-1121xmMt_pm1v5JAMSIDX-UH836bA0PFGZqnf.USnpH0zP1p5l5DV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us.kattis.com/problems/brex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visualgo.net/en/sssp?slide=1" TargetMode="External"/><Relationship Id="rId7" Type="http://schemas.openxmlformats.org/officeDocument/2006/relationships/hyperlink" Target="https://visualgo.net/en/sssp?slide=4-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visualgo.net/en/sssp?slide=4" TargetMode="External"/><Relationship Id="rId5" Type="http://schemas.openxmlformats.org/officeDocument/2006/relationships/hyperlink" Target="https://visualgo.net/en/sssp?slide=1-1" TargetMode="External"/><Relationship Id="rId4" Type="http://schemas.openxmlformats.org/officeDocument/2006/relationships/hyperlink" Target="https://visualgo.net/en/sssp?slide=1-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visualgo.net/en/sssp?slide=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visualgo.net/en/sssp?slide=6-2"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nus.kattis.com/problems/horr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Manual Zoom Cloud Recording</a:t>
            </a:r>
          </a:p>
        </p:txBody>
      </p:sp>
      <p:sp>
        <p:nvSpPr>
          <p:cNvPr id="5" name="Content Placeholder 4"/>
          <p:cNvSpPr>
            <a:spLocks noGrp="1"/>
          </p:cNvSpPr>
          <p:nvPr>
            <p:ph idx="1"/>
          </p:nvPr>
        </p:nvSpPr>
        <p:spPr/>
        <p:txBody>
          <a:bodyPr>
            <a:normAutofit/>
          </a:bodyPr>
          <a:lstStyle/>
          <a:p>
            <a:r>
              <a:rPr lang="en-US" sz="2400" dirty="0"/>
              <a:t>As I think I don’t have this session scheduled for recording…</a:t>
            </a:r>
          </a:p>
          <a:p>
            <a:endParaRPr lang="en-US" sz="2400" dirty="0"/>
          </a:p>
          <a:p>
            <a:pPr marL="0" indent="0">
              <a:buNone/>
            </a:pPr>
            <a:r>
              <a:rPr lang="en-US" sz="2400" dirty="0"/>
              <a:t>Manual link:</a:t>
            </a:r>
          </a:p>
          <a:p>
            <a:r>
              <a:rPr lang="en-US" sz="1400" dirty="0">
                <a:hlinkClick r:id="rId2"/>
              </a:rPr>
              <a:t>https://nus-sg.zoom.us/rec/share/S87kAFi-VQAq8-wmryx3T8Od59aWe3p0Wi10X-yRNKA-91Cznji8IFB9x-ZUGQFw.eF-cVkOe4rD7f3tN</a:t>
            </a:r>
            <a:endParaRPr lang="en-US" sz="1400" dirty="0"/>
          </a:p>
          <a:p>
            <a:r>
              <a:rPr lang="en-US" sz="1400" dirty="0"/>
              <a:t>Passcode: bZj+8&amp;Dq</a:t>
            </a:r>
          </a:p>
        </p:txBody>
      </p:sp>
    </p:spTree>
    <p:extLst>
      <p:ext uri="{BB962C8B-B14F-4D97-AF65-F5344CB8AC3E}">
        <p14:creationId xmlns:p14="http://schemas.microsoft.com/office/powerpoint/2010/main" val="75433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normAutofit/>
          </a:bodyPr>
          <a:lstStyle/>
          <a:p>
            <a:r>
              <a:rPr lang="en-US" dirty="0"/>
              <a:t>The Modified </a:t>
            </a:r>
            <a:r>
              <a:rPr lang="en-US" dirty="0" err="1"/>
              <a:t>Dijkstra’s</a:t>
            </a:r>
            <a:r>
              <a:rPr lang="en-US" dirty="0"/>
              <a:t> algorithm (the one that is suitable to be implemented with Python standard libraries)</a:t>
            </a:r>
          </a:p>
          <a:p>
            <a:r>
              <a:rPr lang="en-US" dirty="0"/>
              <a:t>Skim through </a:t>
            </a:r>
            <a:r>
              <a:rPr lang="en-US" dirty="0">
                <a:hlinkClick r:id="rId2"/>
              </a:rPr>
              <a:t>https://visualgo.net/en/sssp?slide=7</a:t>
            </a:r>
            <a:r>
              <a:rPr lang="en-US" dirty="0"/>
              <a:t> to 7-5 and</a:t>
            </a:r>
            <a:br>
              <a:rPr lang="en-US" dirty="0"/>
            </a:br>
            <a:r>
              <a:rPr lang="en-US" dirty="0"/>
              <a:t>focus on </a:t>
            </a:r>
            <a:r>
              <a:rPr lang="en-US" dirty="0">
                <a:hlinkClick r:id="rId3"/>
              </a:rPr>
              <a:t>https://visualgo.net/en/sssp?slide=8</a:t>
            </a:r>
            <a:r>
              <a:rPr lang="en-US" dirty="0"/>
              <a:t> to 8-5</a:t>
            </a:r>
          </a:p>
          <a:p>
            <a:endParaRPr lang="en-US" dirty="0"/>
          </a:p>
        </p:txBody>
      </p:sp>
      <p:pic>
        <p:nvPicPr>
          <p:cNvPr id="2050" name="Picture 2" descr="https://ivle.nus.edu.sg/images/flipp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1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r7</a:t>
            </a:r>
          </a:p>
        </p:txBody>
      </p:sp>
      <p:sp>
        <p:nvSpPr>
          <p:cNvPr id="3" name="Content Placeholder 2"/>
          <p:cNvSpPr>
            <a:spLocks noGrp="1"/>
          </p:cNvSpPr>
          <p:nvPr>
            <p:ph idx="1"/>
          </p:nvPr>
        </p:nvSpPr>
        <p:spPr/>
        <p:txBody>
          <a:bodyPr/>
          <a:lstStyle/>
          <a:p>
            <a:r>
              <a:rPr lang="en-US" dirty="0"/>
              <a:t>We discussed:</a:t>
            </a:r>
          </a:p>
          <a:p>
            <a:pPr lvl="1"/>
            <a:r>
              <a:rPr lang="en-US" dirty="0"/>
              <a:t>Past paper on BST (preview of selecting k-</a:t>
            </a:r>
            <a:r>
              <a:rPr lang="en-US" dirty="0" err="1"/>
              <a:t>th</a:t>
            </a:r>
            <a:r>
              <a:rPr lang="en-US" dirty="0"/>
              <a:t> smallest on BST structure),</a:t>
            </a:r>
          </a:p>
          <a:p>
            <a:pPr lvl="1"/>
            <a:r>
              <a:rPr lang="en-US" dirty="0"/>
              <a:t>Past paper on </a:t>
            </a:r>
            <a:r>
              <a:rPr lang="en-US" dirty="0" err="1"/>
              <a:t>graphds</a:t>
            </a:r>
            <a:r>
              <a:rPr lang="en-US" dirty="0"/>
              <a:t> (one interesting past question about implicit complete unweighted  graph with creative answer),</a:t>
            </a:r>
          </a:p>
          <a:p>
            <a:pPr lvl="1"/>
            <a:r>
              <a:rPr lang="en-US" dirty="0"/>
              <a:t>Review DFS/BFS applications (especially re-highlighting back edge / cycle detection test, and expanding more on </a:t>
            </a:r>
            <a:r>
              <a:rPr lang="en-US" dirty="0" err="1"/>
              <a:t>toposort</a:t>
            </a:r>
            <a:r>
              <a:rPr lang="en-US" dirty="0"/>
              <a:t> that was rushed on 7a),</a:t>
            </a:r>
          </a:p>
          <a:p>
            <a:pPr lvl="1"/>
            <a:r>
              <a:rPr lang="en-US" dirty="0"/>
              <a:t>We discussed one past paper about </a:t>
            </a:r>
            <a:r>
              <a:rPr lang="en-US" dirty="0" err="1"/>
              <a:t>toposort</a:t>
            </a:r>
            <a:r>
              <a:rPr lang="en-US" dirty="0"/>
              <a:t> (which most of the 20 attendees got stuck at as we haven’t discuss </a:t>
            </a:r>
            <a:r>
              <a:rPr lang="en-US" dirty="0" err="1"/>
              <a:t>toposort</a:t>
            </a:r>
            <a:r>
              <a:rPr lang="en-US" dirty="0"/>
              <a:t> in details yet at this stage</a:t>
            </a:r>
          </a:p>
          <a:p>
            <a:r>
              <a:rPr lang="en-US" dirty="0"/>
              <a:t>Recording link:</a:t>
            </a:r>
          </a:p>
          <a:p>
            <a:pPr lvl="1"/>
            <a:r>
              <a:rPr lang="en-US" sz="1200" dirty="0">
                <a:hlinkClick r:id="rId2"/>
              </a:rPr>
              <a:t>https://nus-sg.zoom.us/rec/share/fRGa1plV4wMYcAF8B-p-0lXQ7L-1121xmMt_pm1v5JAMSIDX-UH836bA0PFGZqnf.USnpH0zP1p5l5DVN</a:t>
            </a:r>
            <a:endParaRPr lang="en-US" sz="1200" dirty="0"/>
          </a:p>
          <a:p>
            <a:pPr lvl="1"/>
            <a:r>
              <a:rPr lang="en-US" sz="1200" dirty="0"/>
              <a:t>Passcode: yLk7?6PU</a:t>
            </a:r>
            <a:endParaRPr lang="en-US" dirty="0"/>
          </a:p>
        </p:txBody>
      </p:sp>
    </p:spTree>
    <p:extLst>
      <p:ext uri="{BB962C8B-B14F-4D97-AF65-F5344CB8AC3E}">
        <p14:creationId xmlns:p14="http://schemas.microsoft.com/office/powerpoint/2010/main" val="411847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IT5003</a:t>
            </a:r>
            <a:endParaRPr lang="en-SG" dirty="0"/>
          </a:p>
        </p:txBody>
      </p:sp>
      <p:sp>
        <p:nvSpPr>
          <p:cNvPr id="3" name="Subtitle 2"/>
          <p:cNvSpPr>
            <a:spLocks noGrp="1"/>
          </p:cNvSpPr>
          <p:nvPr>
            <p:ph type="subTitle" idx="1"/>
          </p:nvPr>
        </p:nvSpPr>
        <p:spPr/>
        <p:txBody>
          <a:bodyPr>
            <a:normAutofit/>
          </a:bodyPr>
          <a:lstStyle/>
          <a:p>
            <a:r>
              <a:rPr lang="en-US" dirty="0"/>
              <a:t>Now the real? hardest topic of IT5003:</a:t>
            </a:r>
            <a:br>
              <a:rPr lang="en-US" dirty="0"/>
            </a:br>
            <a:r>
              <a:rPr lang="en-US" dirty="0"/>
              <a:t>Single-Source Shortest Paths (SSSP)</a:t>
            </a:r>
          </a:p>
          <a:p>
            <a:r>
              <a:rPr lang="en-US" b="1" dirty="0"/>
              <a:t>[note to self, do manual Zoom-recording]</a:t>
            </a:r>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t>
            </a:r>
            <a:r>
              <a:rPr lang="en-US" dirty="0" err="1"/>
              <a:t>TopoSort</a:t>
            </a:r>
            <a:endParaRPr lang="en-US" dirty="0"/>
          </a:p>
        </p:txBody>
      </p:sp>
      <p:sp>
        <p:nvSpPr>
          <p:cNvPr id="3" name="Content Placeholder 2"/>
          <p:cNvSpPr>
            <a:spLocks noGrp="1"/>
          </p:cNvSpPr>
          <p:nvPr>
            <p:ph idx="1"/>
          </p:nvPr>
        </p:nvSpPr>
        <p:spPr/>
        <p:txBody>
          <a:bodyPr/>
          <a:lstStyle/>
          <a:p>
            <a:r>
              <a:rPr lang="en-US" dirty="0"/>
              <a:t>We only touched this briefly last Wed, 15 Nov night</a:t>
            </a:r>
          </a:p>
          <a:p>
            <a:r>
              <a:rPr lang="en-US" dirty="0"/>
              <a:t>But Yesterday (Fri, 17 Nov) during r7, I have fully reviewed this</a:t>
            </a:r>
          </a:p>
          <a:p>
            <a:pPr lvl="1"/>
            <a:r>
              <a:rPr lang="en-US" dirty="0"/>
              <a:t>Please review that recording if you can</a:t>
            </a:r>
          </a:p>
          <a:p>
            <a:r>
              <a:rPr lang="en-US" dirty="0"/>
              <a:t>This morning, we will do a fast review of brexit.py (next slide)</a:t>
            </a:r>
          </a:p>
          <a:p>
            <a:r>
              <a:rPr lang="en-US" dirty="0"/>
              <a:t>Then, one more application of </a:t>
            </a:r>
            <a:r>
              <a:rPr lang="en-US" dirty="0" err="1"/>
              <a:t>toposort</a:t>
            </a:r>
            <a:r>
              <a:rPr lang="en-US" dirty="0"/>
              <a:t> during Tut+Lab7</a:t>
            </a:r>
          </a:p>
        </p:txBody>
      </p:sp>
    </p:spTree>
    <p:extLst>
      <p:ext uri="{BB962C8B-B14F-4D97-AF65-F5344CB8AC3E}">
        <p14:creationId xmlns:p14="http://schemas.microsoft.com/office/powerpoint/2010/main" val="256172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NOT Live Demo/Application 5: Topological Sort</a:t>
            </a:r>
            <a:endParaRPr sz="4000" dirty="0"/>
          </a:p>
        </p:txBody>
      </p:sp>
      <p:sp>
        <p:nvSpPr>
          <p:cNvPr id="142" name="Google Shape;142;p7"/>
          <p:cNvSpPr txBox="1">
            <a:spLocks noGrp="1"/>
          </p:cNvSpPr>
          <p:nvPr>
            <p:ph type="body" idx="1"/>
          </p:nvPr>
        </p:nvSpPr>
        <p:spPr>
          <a:xfrm>
            <a:off x="838199" y="1825624"/>
            <a:ext cx="10770032"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u="sng" dirty="0">
                <a:solidFill>
                  <a:schemeClr val="hlink"/>
                </a:solidFill>
                <a:hlinkClick r:id="rId3"/>
              </a:rPr>
              <a:t>https://nus.kattis.com/problems/brexit</a:t>
            </a:r>
            <a:endParaRPr dirty="0"/>
          </a:p>
          <a:p>
            <a:pPr marL="685800" lvl="1" indent="-228600" algn="l" rtl="0">
              <a:lnSpc>
                <a:spcPct val="90000"/>
              </a:lnSpc>
              <a:spcBef>
                <a:spcPts val="500"/>
              </a:spcBef>
              <a:spcAft>
                <a:spcPts val="0"/>
              </a:spcAft>
              <a:buClr>
                <a:schemeClr val="dk1"/>
              </a:buClr>
              <a:buSzPts val="2400"/>
              <a:buChar char="•"/>
            </a:pPr>
            <a:r>
              <a:rPr lang="en-US" dirty="0"/>
              <a:t>Another simple modification of BFS (easier)</a:t>
            </a:r>
          </a:p>
          <a:p>
            <a:pPr marL="685800" lvl="1" indent="-228600">
              <a:buSzPts val="2400"/>
            </a:pPr>
            <a:r>
              <a:rPr lang="en-US" dirty="0"/>
              <a:t>The source is specific: vertex L (the first country to leave)</a:t>
            </a:r>
          </a:p>
          <a:p>
            <a:pPr marL="685800" lvl="1" indent="-228600">
              <a:buSzPts val="2400"/>
            </a:pPr>
            <a:r>
              <a:rPr lang="en-US" dirty="0"/>
              <a:t>There is a specific condition to make trading neighbor(s) leave too</a:t>
            </a:r>
          </a:p>
          <a:p>
            <a:pPr marL="685800" lvl="1" indent="-228600">
              <a:buSzPts val="2400"/>
            </a:pPr>
            <a:r>
              <a:rPr lang="en-US" dirty="0"/>
              <a:t>This relationship is a virtual DAG albeit the initial input graph is bidirectional</a:t>
            </a:r>
          </a:p>
          <a:p>
            <a:pPr marL="228600" indent="-228600">
              <a:spcBef>
                <a:spcPts val="500"/>
              </a:spcBef>
              <a:buSzPts val="2400"/>
            </a:pPr>
            <a:r>
              <a:rPr lang="en-US" dirty="0"/>
              <a:t>Solution:</a:t>
            </a:r>
          </a:p>
          <a:p>
            <a:pPr marL="685800" lvl="1" indent="-228600">
              <a:buSzPts val="2400"/>
            </a:pPr>
            <a:r>
              <a:rPr lang="en-US" dirty="0"/>
              <a:t>See brexit.py and the comments there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xEl>
                                              <p:pRg st="1" end="1"/>
                                            </p:txEl>
                                          </p:spTgt>
                                        </p:tgtEl>
                                        <p:attrNameLst>
                                          <p:attrName>style.visibility</p:attrName>
                                        </p:attrNameLst>
                                      </p:cBhvr>
                                      <p:to>
                                        <p:strVal val="visible"/>
                                      </p:to>
                                    </p:set>
                                    <p:animEffect transition="in" filter="fade">
                                      <p:cBhvr>
                                        <p:cTn id="7" dur="500"/>
                                        <p:tgtEl>
                                          <p:spTgt spid="14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xEl>
                                              <p:pRg st="2" end="2"/>
                                            </p:txEl>
                                          </p:spTgt>
                                        </p:tgtEl>
                                        <p:attrNameLst>
                                          <p:attrName>style.visibility</p:attrName>
                                        </p:attrNameLst>
                                      </p:cBhvr>
                                      <p:to>
                                        <p:strVal val="visible"/>
                                      </p:to>
                                    </p:set>
                                    <p:animEffect transition="in" filter="fade">
                                      <p:cBhvr>
                                        <p:cTn id="12" dur="500"/>
                                        <p:tgtEl>
                                          <p:spTgt spid="1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xEl>
                                              <p:pRg st="3" end="3"/>
                                            </p:txEl>
                                          </p:spTgt>
                                        </p:tgtEl>
                                        <p:attrNameLst>
                                          <p:attrName>style.visibility</p:attrName>
                                        </p:attrNameLst>
                                      </p:cBhvr>
                                      <p:to>
                                        <p:strVal val="visible"/>
                                      </p:to>
                                    </p:set>
                                    <p:animEffect transition="in" filter="fade">
                                      <p:cBhvr>
                                        <p:cTn id="17" dur="500"/>
                                        <p:tgtEl>
                                          <p:spTgt spid="14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xEl>
                                              <p:pRg st="4" end="4"/>
                                            </p:txEl>
                                          </p:spTgt>
                                        </p:tgtEl>
                                        <p:attrNameLst>
                                          <p:attrName>style.visibility</p:attrName>
                                        </p:attrNameLst>
                                      </p:cBhvr>
                                      <p:to>
                                        <p:strVal val="visible"/>
                                      </p:to>
                                    </p:set>
                                    <p:animEffect transition="in" filter="fade">
                                      <p:cBhvr>
                                        <p:cTn id="22" dur="500"/>
                                        <p:tgtEl>
                                          <p:spTgt spid="14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2">
                                            <p:txEl>
                                              <p:pRg st="5" end="5"/>
                                            </p:txEl>
                                          </p:spTgt>
                                        </p:tgtEl>
                                        <p:attrNameLst>
                                          <p:attrName>style.visibility</p:attrName>
                                        </p:attrNameLst>
                                      </p:cBhvr>
                                      <p:to>
                                        <p:strVal val="visible"/>
                                      </p:to>
                                    </p:set>
                                    <p:animEffect transition="in" filter="fade">
                                      <p:cBhvr>
                                        <p:cTn id="27" dur="500"/>
                                        <p:tgtEl>
                                          <p:spTgt spid="142">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2">
                                            <p:txEl>
                                              <p:pRg st="6" end="6"/>
                                            </p:txEl>
                                          </p:spTgt>
                                        </p:tgtEl>
                                        <p:attrNameLst>
                                          <p:attrName>style.visibility</p:attrName>
                                        </p:attrNameLst>
                                      </p:cBhvr>
                                      <p:to>
                                        <p:strVal val="visible"/>
                                      </p:to>
                                    </p:set>
                                    <p:animEffect transition="in" filter="fade">
                                      <p:cBhvr>
                                        <p:cTn id="30" dur="500"/>
                                        <p:tgtEl>
                                          <p:spTgt spid="1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SSSP Problem (1)</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https://visualgo.net/en/sssp?slide=1</a:t>
            </a:r>
            <a:r>
              <a:rPr lang="en-SG" dirty="0"/>
              <a:t> to 1</a:t>
            </a:r>
            <a:r>
              <a:rPr lang="en-US" dirty="0"/>
              <a:t>-7</a:t>
            </a:r>
            <a:endParaRPr lang="en-SG" dirty="0"/>
          </a:p>
          <a:p>
            <a:r>
              <a:rPr lang="en-US" dirty="0"/>
              <a:t>Q&amp;A on SSSP part 1:</a:t>
            </a:r>
          </a:p>
          <a:p>
            <a:pPr marL="914400" lvl="1" indent="-457200">
              <a:buFont typeface="+mj-lt"/>
              <a:buAutoNum type="arabicPeriod"/>
            </a:pPr>
            <a:r>
              <a:rPr lang="en-US" dirty="0">
                <a:hlinkClick r:id="rId3"/>
              </a:rPr>
              <a:t>SSSP problem</a:t>
            </a:r>
            <a:r>
              <a:rPr lang="en-US" dirty="0"/>
              <a:t>, review of various SSSP concepts using a sample graph</a:t>
            </a:r>
          </a:p>
          <a:p>
            <a:pPr marL="914400" lvl="1" indent="-457200">
              <a:buFont typeface="+mj-lt"/>
              <a:buAutoNum type="arabicPeriod"/>
            </a:pPr>
            <a:r>
              <a:rPr lang="en-US" dirty="0"/>
              <a:t>The </a:t>
            </a:r>
            <a:r>
              <a:rPr lang="en-US" dirty="0">
                <a:hlinkClick r:id="rId4"/>
              </a:rPr>
              <a:t>notations</a:t>
            </a:r>
            <a:endParaRPr lang="en-US" dirty="0"/>
          </a:p>
          <a:p>
            <a:pPr marL="914400" lvl="1" indent="-457200">
              <a:buFont typeface="+mj-lt"/>
              <a:buAutoNum type="arabicPeriod"/>
            </a:pPr>
            <a:r>
              <a:rPr lang="en-US" dirty="0"/>
              <a:t>Find </a:t>
            </a:r>
            <a:r>
              <a:rPr lang="en-US" dirty="0">
                <a:hlinkClick r:id="rId5"/>
              </a:rPr>
              <a:t>real life SSSP scenarios</a:t>
            </a:r>
            <a:endParaRPr lang="en-US" dirty="0"/>
          </a:p>
          <a:p>
            <a:r>
              <a:rPr lang="en-US" dirty="0"/>
              <a:t>Not discussed:</a:t>
            </a:r>
          </a:p>
          <a:p>
            <a:pPr marL="914400" lvl="1" indent="-457200">
              <a:buFont typeface="+mj-lt"/>
              <a:buAutoNum type="arabicPeriod"/>
            </a:pPr>
            <a:r>
              <a:rPr lang="en-US" dirty="0">
                <a:hlinkClick r:id="rId6"/>
              </a:rPr>
              <a:t>Bellman-Ford algorithm</a:t>
            </a:r>
            <a:r>
              <a:rPr lang="en-US" dirty="0"/>
              <a:t>, its O(</a:t>
            </a:r>
            <a:r>
              <a:rPr lang="en-US" dirty="0" err="1"/>
              <a:t>kE</a:t>
            </a:r>
            <a:r>
              <a:rPr lang="en-US" dirty="0"/>
              <a:t>) speedup, </a:t>
            </a:r>
            <a:r>
              <a:rPr lang="en-US" dirty="0">
                <a:hlinkClick r:id="rId7"/>
              </a:rPr>
              <a:t>worst case input</a:t>
            </a:r>
            <a:r>
              <a:rPr lang="en-US" dirty="0"/>
              <a:t>,</a:t>
            </a:r>
            <a:br>
              <a:rPr lang="en-US" dirty="0"/>
            </a:br>
            <a:r>
              <a:rPr lang="en-US" dirty="0"/>
              <a:t>quick proof of correctness and negative cycle detection bonus</a:t>
            </a:r>
            <a:br>
              <a:rPr lang="en-US" dirty="0"/>
            </a:br>
            <a:r>
              <a:rPr lang="en-US" dirty="0"/>
              <a:t>(skipped in IT5003 to save time in this 8-weeks course)</a:t>
            </a:r>
          </a:p>
        </p:txBody>
      </p:sp>
    </p:spTree>
    <p:extLst>
      <p:ext uri="{BB962C8B-B14F-4D97-AF65-F5344CB8AC3E}">
        <p14:creationId xmlns:p14="http://schemas.microsoft.com/office/powerpoint/2010/main" val="88434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SSSP Problem (2)</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https://visualgo.net/en/sssp?slide=5</a:t>
            </a:r>
            <a:r>
              <a:rPr lang="en-SG" dirty="0"/>
              <a:t> to 6</a:t>
            </a:r>
            <a:r>
              <a:rPr lang="en-US" dirty="0"/>
              <a:t>-3</a:t>
            </a:r>
            <a:endParaRPr lang="en-SG" dirty="0"/>
          </a:p>
          <a:p>
            <a:r>
              <a:rPr lang="en-US" dirty="0"/>
              <a:t>Q&amp;A on SSSP part 2:</a:t>
            </a:r>
          </a:p>
          <a:p>
            <a:pPr marL="914400" lvl="1" indent="-457200">
              <a:buFont typeface="+mj-lt"/>
              <a:buAutoNum type="arabicPeriod"/>
            </a:pPr>
            <a:r>
              <a:rPr lang="en-US" dirty="0">
                <a:hlinkClick r:id="rId4"/>
              </a:rPr>
              <a:t>BFS for unweighted graph</a:t>
            </a:r>
            <a:r>
              <a:rPr lang="en-US" dirty="0"/>
              <a:t>, the </a:t>
            </a:r>
            <a:r>
              <a:rPr lang="en-US" dirty="0">
                <a:hlinkClick r:id="rId4"/>
              </a:rPr>
              <a:t>minor changes</a:t>
            </a:r>
            <a:r>
              <a:rPr lang="en-US" dirty="0"/>
              <a:t>,</a:t>
            </a:r>
            <a:br>
              <a:rPr lang="en-US" dirty="0"/>
            </a:br>
            <a:r>
              <a:rPr lang="en-US" dirty="0"/>
              <a:t>Wrong Answer on general weighted graph</a:t>
            </a:r>
          </a:p>
        </p:txBody>
      </p:sp>
    </p:spTree>
    <p:extLst>
      <p:ext uri="{BB962C8B-B14F-4D97-AF65-F5344CB8AC3E}">
        <p14:creationId xmlns:p14="http://schemas.microsoft.com/office/powerpoint/2010/main" val="405316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Live Demo to Speed Up</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https://nus.kattis.com/problems/horror</a:t>
            </a:r>
            <a:endParaRPr lang="en-SG" dirty="0"/>
          </a:p>
          <a:p>
            <a:pPr lvl="1"/>
            <a:r>
              <a:rPr lang="en-US" dirty="0"/>
              <a:t>Another implementation of BFS (using Python </a:t>
            </a:r>
            <a:r>
              <a:rPr lang="en-US" dirty="0" err="1"/>
              <a:t>deque</a:t>
            </a:r>
            <a:r>
              <a:rPr lang="en-US" dirty="0"/>
              <a:t> as queue)</a:t>
            </a:r>
          </a:p>
          <a:p>
            <a:pPr lvl="1"/>
            <a:r>
              <a:rPr lang="en-US" dirty="0"/>
              <a:t>But this time we change visited flag to distance information</a:t>
            </a:r>
          </a:p>
          <a:p>
            <a:r>
              <a:rPr lang="en-US" dirty="0"/>
              <a:t>Solution:</a:t>
            </a:r>
          </a:p>
          <a:p>
            <a:pPr lvl="1"/>
            <a:r>
              <a:rPr lang="en-US" dirty="0"/>
              <a:t>See horror.py and the comments</a:t>
            </a:r>
          </a:p>
        </p:txBody>
      </p:sp>
    </p:spTree>
    <p:extLst>
      <p:ext uri="{BB962C8B-B14F-4D97-AF65-F5344CB8AC3E}">
        <p14:creationId xmlns:p14="http://schemas.microsoft.com/office/powerpoint/2010/main" val="153836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 of Weighted SSSP/</a:t>
            </a:r>
            <a:r>
              <a:rPr lang="en-US" dirty="0" err="1"/>
              <a:t>Dijkstra’s</a:t>
            </a:r>
            <a:r>
              <a:rPr lang="en-US" dirty="0"/>
              <a:t> Algorithm</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The simple BFS modification shown earlier does *</a:t>
            </a:r>
            <a:r>
              <a:rPr lang="en-US" b="1" dirty="0"/>
              <a:t>NOT</a:t>
            </a:r>
            <a:r>
              <a:rPr lang="en-US" dirty="0"/>
              <a:t>* work for weighted graphs (a quick demonstration)</a:t>
            </a:r>
          </a:p>
          <a:p>
            <a:r>
              <a:rPr lang="en-US" dirty="0"/>
              <a:t>Modified Dijkstra’s algorithm to the rescue (a quick preview)</a:t>
            </a:r>
          </a:p>
          <a:p>
            <a:r>
              <a:rPr lang="en-US" dirty="0"/>
              <a:t>Details next Wed, 22 Nov 23</a:t>
            </a:r>
            <a:endParaRPr lang="en-US" b="1" dirty="0"/>
          </a:p>
        </p:txBody>
      </p:sp>
    </p:spTree>
    <p:extLst>
      <p:ext uri="{BB962C8B-B14F-4D97-AF65-F5344CB8AC3E}">
        <p14:creationId xmlns:p14="http://schemas.microsoft.com/office/powerpoint/2010/main" val="107843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4946</TotalTime>
  <Words>910</Words>
  <Application>Microsoft Office PowerPoint</Application>
  <PresentationFormat>Widescreen</PresentationFormat>
  <Paragraphs>70</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Manual Zoom Cloud Recording</vt:lpstr>
      <vt:lpstr>r7</vt:lpstr>
      <vt:lpstr>IT5003</vt:lpstr>
      <vt:lpstr>About TopoSort</vt:lpstr>
      <vt:lpstr>NOT Live Demo/Application 5: Topological Sort</vt:lpstr>
      <vt:lpstr>Review of SSSP Problem (1)</vt:lpstr>
      <vt:lpstr>Review of SSSP Problem (2)</vt:lpstr>
      <vt:lpstr>NOT Live Demo to Speed Up</vt:lpstr>
      <vt:lpstr>Preview of Weighted SSSP/Dijkstra’s Algorithm</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412</cp:revision>
  <dcterms:created xsi:type="dcterms:W3CDTF">2017-08-18T07:05:45Z</dcterms:created>
  <dcterms:modified xsi:type="dcterms:W3CDTF">2023-11-18T06:34:35Z</dcterms:modified>
</cp:coreProperties>
</file>