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5" roundtripDataSignature="AMtx7mgyX+5tqkjpwKsgXmrSM304HZB3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654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customschemas.google.com/relationships/presentationmetadata" Target="metadata"/><Relationship Id="rId10" Type="http://schemas.openxmlformats.org/officeDocument/2006/relationships/notesMaster" Target="notesMasters/notesMaster1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5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go.net/en/tsp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nus.kattis.com/problems/beeper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nus-sg.zoom.us/rec/share/bE4RkdfOT9pvzK-qvItjE5h_wOkj85qM2QLPsQ72Oi0CK5R0P9ewmxzd1niZsylO.tTUZ-XLc1ksIQO7O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SG"/>
              <a:t>IT5003</a:t>
            </a:r>
            <a:endParaRPr/>
          </a:p>
        </p:txBody>
      </p:sp>
      <p:sp>
        <p:nvSpPr>
          <p:cNvPr id="95" name="Google Shape;95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“Optional” Topic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SG" sz="1800" dirty="0"/>
              <a:t>The problem type described today is far harder than everything else before :O</a:t>
            </a: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800" dirty="0"/>
              <a:t>(</a:t>
            </a:r>
            <a:r>
              <a:rPr lang="en-SG" sz="1800" dirty="0"/>
              <a:t>but not examinable in VA OQ 3, and not going to appear in final on 7 Dec 23 either)</a:t>
            </a: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br>
              <a:rPr lang="en-US" sz="1800" dirty="0"/>
            </a:br>
            <a:r>
              <a:rPr lang="en-US" sz="1800" dirty="0"/>
              <a:t>PS: Scan the QR code for attendance taking (everyone must do this)</a:t>
            </a:r>
            <a:endParaRPr sz="1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SG"/>
              <a:t>The Limit of Computation</a:t>
            </a:r>
            <a:endParaRPr/>
          </a:p>
        </p:txBody>
      </p:sp>
      <p:sp>
        <p:nvSpPr>
          <p:cNvPr id="101" name="Google Shape;101;p3"/>
          <p:cNvSpPr txBox="1">
            <a:spLocks noGrp="1"/>
          </p:cNvSpPr>
          <p:nvPr>
            <p:ph type="body" idx="1"/>
          </p:nvPr>
        </p:nvSpPr>
        <p:spPr>
          <a:xfrm>
            <a:off x="838200" y="1825624"/>
            <a:ext cx="10515600" cy="5032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SG" b="1" dirty="0"/>
              <a:t>All</a:t>
            </a:r>
            <a:r>
              <a:rPr lang="en-SG" dirty="0"/>
              <a:t> problems discussed in IT5003 so far (up to L8a) and the required algorithm(s) + data structure(s) to solve them are still polynomial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SG" dirty="0"/>
              <a:t>e.g., O(1), O(log n), O(n), O(n log n), O(n</a:t>
            </a:r>
            <a:r>
              <a:rPr lang="en-SG" baseline="30000" dirty="0"/>
              <a:t>2</a:t>
            </a:r>
            <a:r>
              <a:rPr lang="en-SG" dirty="0"/>
              <a:t>), O(n</a:t>
            </a:r>
            <a:r>
              <a:rPr lang="en-SG" baseline="30000" dirty="0"/>
              <a:t>3</a:t>
            </a:r>
            <a:r>
              <a:rPr lang="en-SG" dirty="0"/>
              <a:t>), or even O(n</a:t>
            </a:r>
            <a:r>
              <a:rPr lang="en-SG" baseline="30000" dirty="0"/>
              <a:t>77</a:t>
            </a:r>
            <a:r>
              <a:rPr lang="en-SG" dirty="0"/>
              <a:t>)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SG" dirty="0"/>
              <a:t>But there are problems where “nobody on earth knows how to solve them in polynomial (efficient) time complexity </a:t>
            </a:r>
            <a:r>
              <a:rPr lang="en-SG" i="1" dirty="0"/>
              <a:t>yet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SG" dirty="0"/>
              <a:t>Or perhaps these problems really don’t have any polynomial solution</a:t>
            </a:r>
          </a:p>
          <a:p>
            <a:pPr marL="1143000" lvl="2" indent="-228600">
              <a:buSzPts val="2400"/>
            </a:pPr>
            <a:r>
              <a:rPr lang="en-SG" dirty="0"/>
              <a:t>Nobody has proven this direction either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SG" dirty="0"/>
              <a:t>The typical “complete search” time complexity is in order of O(2</a:t>
            </a:r>
            <a:r>
              <a:rPr lang="en-SG" baseline="30000" dirty="0"/>
              <a:t>n</a:t>
            </a:r>
            <a:r>
              <a:rPr lang="en-SG" dirty="0"/>
              <a:t>) or O(n!)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SG" dirty="0"/>
              <a:t>These problems are called NP-complete (decision) problems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SG" dirty="0"/>
              <a:t>Some are called NP-hard (optimization) problems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SG" dirty="0"/>
              <a:t>For IT5003 level, let’s just call them “very hard problems”</a:t>
            </a:r>
            <a:endParaRPr dirty="0"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SG"/>
              <a:t>Example of a “Very Hard” Problem (1)</a:t>
            </a:r>
            <a:endParaRPr/>
          </a:p>
        </p:txBody>
      </p:sp>
      <p:sp>
        <p:nvSpPr>
          <p:cNvPr id="107" name="Google Shape;107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SG" sz="2400" dirty="0"/>
              <a:t>In this K</a:t>
            </a:r>
            <a:r>
              <a:rPr lang="en-SG" sz="2400" baseline="-25000" dirty="0"/>
              <a:t>5</a:t>
            </a:r>
            <a:r>
              <a:rPr lang="en-SG" sz="2400" dirty="0"/>
              <a:t>, find the “shortest cycle”</a:t>
            </a:r>
            <a:br>
              <a:rPr lang="en-SG" sz="2400" dirty="0"/>
            </a:br>
            <a:r>
              <a:rPr lang="en-SG" sz="2400" dirty="0"/>
              <a:t>starting from the source vertex s = 0</a:t>
            </a:r>
            <a:br>
              <a:rPr lang="en-SG" sz="2400" dirty="0"/>
            </a:br>
            <a:r>
              <a:rPr lang="en-SG" sz="2400" dirty="0"/>
              <a:t>so that we visit </a:t>
            </a:r>
            <a:r>
              <a:rPr lang="en-SG" sz="2400" b="1" dirty="0"/>
              <a:t>all vertices exactly once</a:t>
            </a:r>
            <a:br>
              <a:rPr lang="en-SG" sz="2400" dirty="0"/>
            </a:br>
            <a:r>
              <a:rPr lang="en-SG" sz="2400" dirty="0"/>
              <a:t>before we return to s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SG" sz="2400" dirty="0"/>
              <a:t>The answer for this example</a:t>
            </a:r>
            <a:br>
              <a:rPr lang="en-SG" sz="2400" dirty="0"/>
            </a:br>
            <a:r>
              <a:rPr lang="en-SG" sz="2400" dirty="0"/>
              <a:t>is 0-2-4-1-3-0 with cost 66</a:t>
            </a:r>
            <a:br>
              <a:rPr lang="en-SG" sz="2400" dirty="0"/>
            </a:br>
            <a:r>
              <a:rPr lang="en-SG" sz="2400" dirty="0"/>
              <a:t>(the solution may not be unique)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SG" sz="2400" dirty="0"/>
              <a:t>But there are O(n!) possible tours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SG" sz="2000" dirty="0"/>
              <a:t>That’s a lot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SG" sz="2000" dirty="0"/>
              <a:t>See </a:t>
            </a:r>
            <a:r>
              <a:rPr lang="en-SG" sz="2000" u="sng" dirty="0">
                <a:solidFill>
                  <a:schemeClr val="hlink"/>
                </a:solidFill>
                <a:hlinkClick r:id="rId3"/>
              </a:rPr>
              <a:t>https://visualgo.net/en/tsp</a:t>
            </a:r>
            <a:endParaRPr sz="2000" dirty="0"/>
          </a:p>
        </p:txBody>
      </p:sp>
      <p:pic>
        <p:nvPicPr>
          <p:cNvPr id="108" name="Google Shape;108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86607" y="1825625"/>
            <a:ext cx="5086350" cy="432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SG"/>
              <a:t>Example of a “Very Hard” Problem (2)</a:t>
            </a:r>
            <a:endParaRPr/>
          </a:p>
        </p:txBody>
      </p:sp>
      <p:sp>
        <p:nvSpPr>
          <p:cNvPr id="115" name="Google Shape;115;p5"/>
          <p:cNvSpPr txBox="1">
            <a:spLocks noGrp="1"/>
          </p:cNvSpPr>
          <p:nvPr>
            <p:ph type="body" idx="1"/>
          </p:nvPr>
        </p:nvSpPr>
        <p:spPr>
          <a:xfrm>
            <a:off x="838200" y="1825624"/>
            <a:ext cx="10515600" cy="5032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SG" dirty="0"/>
              <a:t>This problem is called the</a:t>
            </a:r>
            <a:br>
              <a:rPr lang="en-SG" dirty="0"/>
            </a:br>
            <a:r>
              <a:rPr lang="en-SG" dirty="0"/>
              <a:t>Traveling-Sales</a:t>
            </a:r>
            <a:r>
              <a:rPr lang="en-SG" b="1" u="sng" dirty="0"/>
              <a:t>person</a:t>
            </a:r>
            <a:r>
              <a:rPr lang="en-SG" dirty="0"/>
              <a:t>-Problem (TSP)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SG" dirty="0"/>
              <a:t>If we only know IT5003 skills: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SG" dirty="0"/>
              <a:t>DFS (s = 0) can be modified to explore</a:t>
            </a:r>
            <a:br>
              <a:rPr lang="en-SG" dirty="0"/>
            </a:br>
            <a:r>
              <a:rPr lang="en-SG" u="sng" dirty="0"/>
              <a:t>one</a:t>
            </a:r>
            <a:r>
              <a:rPr lang="en-SG" dirty="0"/>
              <a:t> of the many (n!) possible tours</a:t>
            </a:r>
          </a:p>
          <a:p>
            <a:pPr marL="1143000" lvl="2" indent="-228600">
              <a:buSzPts val="2400"/>
            </a:pPr>
            <a:r>
              <a:rPr lang="en-US" dirty="0"/>
              <a:t>e.g., 0-1-2-3-4(-and-return-to-0) for this case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SG" dirty="0"/>
              <a:t>BFS (s = 0) usually won’t give us a tour…</a:t>
            </a:r>
          </a:p>
          <a:p>
            <a:pPr marL="1143000" lvl="2" indent="-228600">
              <a:buSzPts val="2400"/>
            </a:pPr>
            <a:r>
              <a:rPr lang="en-US" dirty="0"/>
              <a:t>e.g., a star graph with center 0 and</a:t>
            </a:r>
            <a:br>
              <a:rPr lang="en-US" dirty="0"/>
            </a:br>
            <a:r>
              <a:rPr lang="en-US" dirty="0"/>
              <a:t>leaves {1, 2, 3, 4} is not a cycle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SG" dirty="0"/>
              <a:t>Dijkstra’s will give us shortest path from s = 0</a:t>
            </a:r>
            <a:br>
              <a:rPr lang="en-SG" dirty="0"/>
            </a:br>
            <a:r>
              <a:rPr lang="en-SG" dirty="0"/>
              <a:t>to all other vertices and we have hard time</a:t>
            </a:r>
            <a:br>
              <a:rPr lang="en-SG" dirty="0"/>
            </a:br>
            <a:r>
              <a:rPr lang="en-SG" dirty="0"/>
              <a:t>stitching the answers to get a shortest tour</a:t>
            </a:r>
            <a:br>
              <a:rPr lang="en-SG" dirty="0"/>
            </a:br>
            <a:r>
              <a:rPr lang="en-SG" dirty="0"/>
              <a:t>that visits each vertex exactly once</a:t>
            </a:r>
            <a:endParaRPr dirty="0"/>
          </a:p>
        </p:txBody>
      </p:sp>
      <p:pic>
        <p:nvPicPr>
          <p:cNvPr id="2" name="Google Shape;108;p4">
            <a:extLst>
              <a:ext uri="{FF2B5EF4-FFF2-40B4-BE49-F238E27FC236}">
                <a16:creationId xmlns:a16="http://schemas.microsoft.com/office/drawing/2014/main" id="{9A74B74B-0CFB-866C-C709-2984AA66859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86607" y="1825625"/>
            <a:ext cx="5086350" cy="432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SG"/>
              <a:t>What If We Just Try All? </a:t>
            </a:r>
            <a:r>
              <a:rPr lang="en-SG" sz="2400"/>
              <a:t>(see tsp_bf.py and </a:t>
            </a:r>
            <a:r>
              <a:rPr lang="en-SG" sz="2400" u="sng">
                <a:solidFill>
                  <a:schemeClr val="hlink"/>
                </a:solidFill>
                <a:hlinkClick r:id="rId3"/>
              </a:rPr>
              <a:t>beepers</a:t>
            </a:r>
            <a:r>
              <a:rPr lang="en-SG" sz="2400"/>
              <a:t>)</a:t>
            </a:r>
            <a:endParaRPr/>
          </a:p>
        </p:txBody>
      </p:sp>
      <p:sp>
        <p:nvSpPr>
          <p:cNvPr id="121" name="Google Shape;121;p6"/>
          <p:cNvSpPr txBox="1">
            <a:spLocks noGrp="1"/>
          </p:cNvSpPr>
          <p:nvPr>
            <p:ph type="body" idx="1"/>
          </p:nvPr>
        </p:nvSpPr>
        <p:spPr>
          <a:xfrm>
            <a:off x="838200" y="1825624"/>
            <a:ext cx="10515600" cy="5032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buNone/>
            </a:pPr>
            <a:r>
              <a:rPr lang="en-SG" sz="1800" dirty="0"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SG" sz="1800" dirty="0" err="1">
                <a:latin typeface="Courier New"/>
                <a:ea typeface="Courier New"/>
                <a:cs typeface="Courier New"/>
                <a:sym typeface="Courier New"/>
              </a:rPr>
              <a:t>itertools</a:t>
            </a:r>
            <a:r>
              <a:rPr lang="en-SG" sz="1800" dirty="0">
                <a:latin typeface="Courier New"/>
                <a:ea typeface="Courier New"/>
                <a:cs typeface="Courier New"/>
                <a:sym typeface="Courier New"/>
              </a:rPr>
              <a:t> import permutations</a:t>
            </a:r>
          </a:p>
          <a:p>
            <a:pPr marL="0" indent="0">
              <a:buNone/>
            </a:pPr>
            <a:r>
              <a:rPr lang="en-SG" sz="1800" dirty="0">
                <a:latin typeface="Courier New"/>
                <a:ea typeface="Courier New"/>
                <a:cs typeface="Courier New"/>
                <a:sym typeface="Courier New"/>
              </a:rPr>
              <a:t>from math import </a:t>
            </a:r>
            <a:r>
              <a:rPr lang="en-SG" sz="1800" dirty="0" err="1">
                <a:latin typeface="Courier New"/>
                <a:ea typeface="Courier New"/>
                <a:cs typeface="Courier New"/>
                <a:sym typeface="Courier New"/>
              </a:rPr>
              <a:t>inf</a:t>
            </a:r>
            <a:endParaRPr sz="1800" dirty="0">
              <a:latin typeface="Courier New"/>
              <a:ea typeface="Courier New"/>
              <a:cs typeface="Courier New"/>
            </a:endParaRPr>
          </a:p>
          <a:p>
            <a:pPr marL="0" indent="0">
              <a:buNone/>
            </a:pPr>
            <a:r>
              <a:rPr lang="en-SG" sz="1800" dirty="0">
                <a:latin typeface="Courier New"/>
                <a:ea typeface="Courier New"/>
                <a:cs typeface="Courier New"/>
                <a:sym typeface="Courier New"/>
              </a:rPr>
              <a:t>n = 5</a:t>
            </a: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SG" sz="1800" dirty="0">
                <a:latin typeface="Courier New"/>
                <a:ea typeface="Courier New"/>
                <a:cs typeface="Courier New"/>
                <a:sym typeface="Courier New"/>
              </a:rPr>
              <a:t>AM = [[0, 24, 13, 13, 22], ... ] </a:t>
            </a:r>
            <a:r>
              <a:rPr lang="en-SG" sz="1800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# as per last slide, we randomize later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SG" sz="1800" dirty="0" err="1">
                <a:latin typeface="Courier New"/>
                <a:ea typeface="Courier New"/>
                <a:cs typeface="Courier New"/>
                <a:sym typeface="Courier New"/>
              </a:rPr>
              <a:t>best_tour</a:t>
            </a:r>
            <a:r>
              <a:rPr lang="en-SG" sz="1800" dirty="0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SG" sz="1800" dirty="0" err="1">
                <a:latin typeface="Courier New"/>
                <a:ea typeface="Courier New"/>
                <a:cs typeface="Courier New"/>
                <a:sym typeface="Courier New"/>
              </a:rPr>
              <a:t>inf</a:t>
            </a: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SG" sz="1800" dirty="0">
                <a:latin typeface="Courier New"/>
                <a:ea typeface="Courier New"/>
                <a:cs typeface="Courier New"/>
                <a:sym typeface="Courier New"/>
              </a:rPr>
              <a:t>for p in permutations(range(n)):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SG" sz="1800" dirty="0">
                <a:latin typeface="Courier New"/>
                <a:ea typeface="Courier New"/>
                <a:cs typeface="Courier New"/>
                <a:sym typeface="Courier New"/>
              </a:rPr>
              <a:t>    cur = AM[p[-1]][p[0]] </a:t>
            </a:r>
            <a:r>
              <a:rPr lang="en-SG" sz="1800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# last vertex back to vertex 0</a:t>
            </a: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SG" sz="1800" dirty="0">
                <a:latin typeface="Courier New"/>
                <a:ea typeface="Courier New"/>
                <a:cs typeface="Courier New"/>
                <a:sym typeface="Courier New"/>
              </a:rPr>
              <a:t>    for </a:t>
            </a:r>
            <a:r>
              <a:rPr lang="en-SG" sz="1800" dirty="0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SG" sz="1800" dirty="0">
                <a:latin typeface="Courier New"/>
                <a:ea typeface="Courier New"/>
                <a:cs typeface="Courier New"/>
                <a:sym typeface="Courier New"/>
              </a:rPr>
              <a:t> in range(n-1):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SG" sz="1800" dirty="0">
                <a:latin typeface="Courier New"/>
                <a:ea typeface="Courier New"/>
                <a:cs typeface="Courier New"/>
                <a:sym typeface="Courier New"/>
              </a:rPr>
              <a:t>        cur += AM[p[</a:t>
            </a:r>
            <a:r>
              <a:rPr lang="en-SG" sz="1800" dirty="0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SG" sz="1800" dirty="0">
                <a:latin typeface="Courier New"/>
                <a:ea typeface="Courier New"/>
                <a:cs typeface="Courier New"/>
                <a:sym typeface="Courier New"/>
              </a:rPr>
              <a:t>]][p[i+1]]</a:t>
            </a:r>
            <a:r>
              <a:rPr lang="en-SG" sz="1800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 # between successive vertices in the tour</a:t>
            </a: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SG" sz="1800" dirty="0">
                <a:latin typeface="Courier New"/>
                <a:ea typeface="Courier New"/>
                <a:cs typeface="Courier New"/>
                <a:sym typeface="Courier New"/>
              </a:rPr>
              <a:t>    if cur &lt; </a:t>
            </a:r>
            <a:r>
              <a:rPr lang="en-SG" sz="1800" dirty="0" err="1">
                <a:latin typeface="Courier New"/>
                <a:ea typeface="Courier New"/>
                <a:cs typeface="Courier New"/>
                <a:sym typeface="Courier New"/>
              </a:rPr>
              <a:t>best_tour</a:t>
            </a:r>
            <a:r>
              <a:rPr lang="en-SG" sz="1800" dirty="0"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SG" sz="1800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 # keep the current best</a:t>
            </a: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SG" sz="1800" dirty="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SG" sz="1800" dirty="0" err="1">
                <a:latin typeface="Courier New"/>
                <a:ea typeface="Courier New"/>
                <a:cs typeface="Courier New"/>
                <a:sym typeface="Courier New"/>
              </a:rPr>
              <a:t>best_tour</a:t>
            </a:r>
            <a:r>
              <a:rPr lang="en-SG" sz="1800" dirty="0">
                <a:latin typeface="Courier New"/>
                <a:ea typeface="Courier New"/>
                <a:cs typeface="Courier New"/>
                <a:sym typeface="Courier New"/>
              </a:rPr>
              <a:t> = cur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SG" sz="1800" dirty="0">
                <a:latin typeface="Courier New"/>
                <a:ea typeface="Courier New"/>
                <a:cs typeface="Courier New"/>
                <a:sym typeface="Courier New"/>
              </a:rPr>
              <a:t>        print(p, cur)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2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SG"/>
              <a:t>So, What Should We Do?</a:t>
            </a:r>
            <a:endParaRPr/>
          </a:p>
        </p:txBody>
      </p:sp>
      <p:sp>
        <p:nvSpPr>
          <p:cNvPr id="127" name="Google Shape;127;p7"/>
          <p:cNvSpPr txBox="1">
            <a:spLocks noGrp="1"/>
          </p:cNvSpPr>
          <p:nvPr>
            <p:ph type="body" idx="1"/>
          </p:nvPr>
        </p:nvSpPr>
        <p:spPr>
          <a:xfrm>
            <a:off x="838200" y="1825624"/>
            <a:ext cx="10515600" cy="5032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SG" dirty="0"/>
              <a:t>Take the next course(s) :O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SG" dirty="0"/>
              <a:t>Or self-learn if you are not planning to continue further…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SG" dirty="0"/>
              <a:t>Many of you are currently taking </a:t>
            </a:r>
            <a:r>
              <a:rPr lang="en-SG" dirty="0" err="1"/>
              <a:t>MComp</a:t>
            </a:r>
            <a:r>
              <a:rPr lang="en-SG" dirty="0"/>
              <a:t> GT (or in GC-CF and considering to)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SG" dirty="0"/>
              <a:t>All these “very hard problems” are discussed in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SG" dirty="0"/>
              <a:t>CS3230 – Design and Analysis of Algorithms,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SG" dirty="0"/>
              <a:t>CS3233 – Competitive Programming,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SG" dirty="0"/>
              <a:t>CS4234 – Optimisation Algorithms (my other module – </a:t>
            </a:r>
            <a:r>
              <a:rPr lang="en-SG" b="1" dirty="0"/>
              <a:t>requires CS3230</a:t>
            </a:r>
            <a:r>
              <a:rPr lang="en-SG" dirty="0"/>
              <a:t>), and</a:t>
            </a:r>
          </a:p>
          <a:p>
            <a:pPr marL="1143000" lvl="2" indent="-228600">
              <a:buSzPts val="2400"/>
            </a:pPr>
            <a:r>
              <a:rPr lang="en-US" dirty="0"/>
              <a:t>PS: apparently 2 ex-IT5003 can appeal to take this (they are in my CS4324 *this* </a:t>
            </a:r>
            <a:r>
              <a:rPr lang="en-US" dirty="0" err="1"/>
              <a:t>sem</a:t>
            </a:r>
            <a:r>
              <a:rPr lang="en-US" dirty="0"/>
              <a:t>)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SG" dirty="0"/>
              <a:t>a few other graduate (level 5/6 CS courses)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SG" dirty="0"/>
              <a:t>IT5003 is just a subset of CS2040/C/S (my other course),</a:t>
            </a:r>
            <a:br>
              <a:rPr lang="en-SG" dirty="0"/>
            </a:br>
            <a:r>
              <a:rPr lang="en-SG" dirty="0"/>
              <a:t>which is a prerequisite of CS3230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SG"/>
              <a:t>Final Assessment</a:t>
            </a:r>
            <a:endParaRPr/>
          </a:p>
        </p:txBody>
      </p:sp>
      <p:sp>
        <p:nvSpPr>
          <p:cNvPr id="133" name="Google Shape;133;p8"/>
          <p:cNvSpPr txBox="1">
            <a:spLocks noGrp="1"/>
          </p:cNvSpPr>
          <p:nvPr>
            <p:ph type="body" idx="1"/>
          </p:nvPr>
        </p:nvSpPr>
        <p:spPr>
          <a:xfrm>
            <a:off x="838199" y="1825625"/>
            <a:ext cx="107103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SG" sz="2000" dirty="0"/>
              <a:t>12 days later, Thu, 07 Dec 2023, 5-7pm SGT</a:t>
            </a:r>
            <a:endParaRPr sz="20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SG" sz="2000" dirty="0"/>
              <a:t>Venue: MPSH5</a:t>
            </a:r>
            <a:endParaRPr sz="20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SG" sz="2000" dirty="0"/>
              <a:t>40% MCQs (tricky); 20% easier short questions; 40% harder/differentiator questions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SG" sz="1600" dirty="0"/>
              <a:t>Be very careful in the MCQ section, double/triple check your answers… I have warned you that they are tricky</a:t>
            </a:r>
            <a:endParaRPr sz="16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SG" sz="2000" b="1" dirty="0"/>
              <a:t>(weighted)</a:t>
            </a:r>
            <a:r>
              <a:rPr lang="en-SG" sz="2000" dirty="0"/>
              <a:t> SSSP (the proper question) obviously must appear somewhere</a:t>
            </a:r>
            <a:endParaRPr sz="20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SG" sz="2000" dirty="0"/>
              <a:t>Open Book only, </a:t>
            </a:r>
            <a:r>
              <a:rPr lang="en-SG" sz="2000" b="1" dirty="0"/>
              <a:t>not Open Laptop (we cannot let you access to GPT-4/equivalent)</a:t>
            </a:r>
            <a:endParaRPr sz="2000" b="1" dirty="0">
              <a:solidFill>
                <a:srgbClr val="FF0000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SG" sz="2000" dirty="0"/>
              <a:t>Designed to be of medium level (most of you will pass and I get nice grade distribution)</a:t>
            </a:r>
          </a:p>
          <a:p>
            <a:pPr marL="685800" lvl="1" indent="-228600">
              <a:spcBef>
                <a:spcPts val="1000"/>
              </a:spcBef>
              <a:buSzPts val="2000"/>
            </a:pPr>
            <a:r>
              <a:rPr lang="en-US" sz="1800" dirty="0"/>
              <a:t>E</a:t>
            </a:r>
            <a:r>
              <a:rPr lang="en-SG" sz="1800" dirty="0" err="1"/>
              <a:t>asier</a:t>
            </a:r>
            <a:r>
              <a:rPr lang="en-SG" sz="1800" dirty="0"/>
              <a:t> than last semester (I hope)</a:t>
            </a:r>
            <a:endParaRPr sz="18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SG" sz="2000" dirty="0"/>
              <a:t>Past papers on my IT5003 page (without any model answer)</a:t>
            </a:r>
          </a:p>
          <a:p>
            <a:pPr marL="685800" lvl="1" indent="-228600">
              <a:spcBef>
                <a:spcPts val="1000"/>
              </a:spcBef>
              <a:buSzPts val="2000"/>
            </a:pPr>
            <a:r>
              <a:rPr lang="en-SG" sz="1600" dirty="0"/>
              <a:t>See recitation recordings for most official answers</a:t>
            </a:r>
            <a:endParaRPr sz="1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05F13C-857B-4DE0-BE75-65694BA60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Admins</a:t>
            </a:r>
            <a:endParaRPr lang="en-S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77ECE0-DBAE-4EA6-8FAD-44883A2157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Scan QR code for attendance (for ALL)</a:t>
            </a:r>
          </a:p>
          <a:p>
            <a:r>
              <a:rPr lang="en-US" dirty="0"/>
              <a:t>Recording link from r8 </a:t>
            </a:r>
            <a:r>
              <a:rPr lang="en-US"/>
              <a:t>(mostly about SSSP)</a:t>
            </a:r>
            <a:endParaRPr lang="en-US" dirty="0"/>
          </a:p>
          <a:p>
            <a:pPr lvl="1"/>
            <a:r>
              <a:rPr lang="en-US" sz="1200" dirty="0">
                <a:hlinkClick r:id="rId2"/>
              </a:rPr>
              <a:t>https://nus-sg.zoom.us/rec/share/bE4RkdfOT9pvzK-qvItjE5h_wOkj85qM2QLPsQ72Oi0CK5R0P9ewmxzd1niZsylO.tTUZ-XLc1ksIQO7O</a:t>
            </a:r>
            <a:endParaRPr lang="en-US" sz="1200" dirty="0"/>
          </a:p>
          <a:p>
            <a:pPr lvl="1"/>
            <a:r>
              <a:rPr lang="en-US" sz="1200" dirty="0"/>
              <a:t>Passcode: 8^8#F!A9</a:t>
            </a:r>
            <a:endParaRPr lang="en-SG" sz="1400" dirty="0"/>
          </a:p>
        </p:txBody>
      </p:sp>
    </p:spTree>
    <p:extLst>
      <p:ext uri="{BB962C8B-B14F-4D97-AF65-F5344CB8AC3E}">
        <p14:creationId xmlns:p14="http://schemas.microsoft.com/office/powerpoint/2010/main" val="2683678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895</Words>
  <Application>Microsoft Office PowerPoint</Application>
  <PresentationFormat>Widescreen</PresentationFormat>
  <Paragraphs>69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Courier New</vt:lpstr>
      <vt:lpstr>Office Theme</vt:lpstr>
      <vt:lpstr>IT5003</vt:lpstr>
      <vt:lpstr>The Limit of Computation</vt:lpstr>
      <vt:lpstr>Example of a “Very Hard” Problem (1)</vt:lpstr>
      <vt:lpstr>Example of a “Very Hard” Problem (2)</vt:lpstr>
      <vt:lpstr>What If We Just Try All? (see tsp_bf.py and beepers)</vt:lpstr>
      <vt:lpstr>So, What Should We Do?</vt:lpstr>
      <vt:lpstr>Final Assessment</vt:lpstr>
      <vt:lpstr>Last Admins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Recording Done Centrally</dc:title>
  <dc:creator>Steven Halim</dc:creator>
  <cp:lastModifiedBy>Steven Halim</cp:lastModifiedBy>
  <cp:revision>40</cp:revision>
  <dcterms:created xsi:type="dcterms:W3CDTF">2017-08-18T07:05:45Z</dcterms:created>
  <dcterms:modified xsi:type="dcterms:W3CDTF">2023-11-26T10:06:55Z</dcterms:modified>
</cp:coreProperties>
</file>