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</p:sldIdLst>
  <p:sldSz cx="9144000" cy="6858000" type="screen4x3"/>
  <p:notesSz cx="6784975" cy="98567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88707" autoAdjust="0"/>
  </p:normalViewPr>
  <p:slideViewPr>
    <p:cSldViewPr>
      <p:cViewPr varScale="1">
        <p:scale>
          <a:sx n="113" d="100"/>
          <a:sy n="113" d="100"/>
        </p:scale>
        <p:origin x="21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05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3338" y="0"/>
            <a:ext cx="294005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CD18DB-CFE6-4939-BF26-DF97CB3D1B5D}" type="datetimeFigureOut">
              <a:rPr lang="pt-BR"/>
              <a:pPr>
                <a:defRPr/>
              </a:pPr>
              <a:t>03/02/2024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681538"/>
            <a:ext cx="5429250" cy="443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400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3338" y="9361488"/>
            <a:ext cx="29400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A02268-F2AE-4FD9-BDA7-296E1B7ACD0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471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B6C164-CD86-4C1C-931A-3B4EE111FF60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19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1B0D5-3A0E-4D06-9CFF-33FEA5BED1BE}" type="datetime1">
              <a:rPr lang="pt-BR"/>
              <a:pPr>
                <a:defRPr/>
              </a:pPr>
              <a:t>03/02/2024</a:t>
            </a:fld>
            <a:endParaRPr lang="pt-B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IS2102 Requirements Analysis and Design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4842599-24D1-48A3-B5C6-CFE867E5BBB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CDE94-3732-4A91-A0C9-199D8A163150}" type="datetime1">
              <a:rPr lang="pt-BR"/>
              <a:pPr>
                <a:defRPr/>
              </a:pPr>
              <a:t>03/02/2024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IS2102 Requirements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3ED86-A687-4342-B4F8-5E92E2F2531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22B73-542F-4C64-9E9B-999766033449}" type="datetime1">
              <a:rPr lang="pt-BR"/>
              <a:pPr>
                <a:defRPr/>
              </a:pPr>
              <a:t>03/02/2024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IS2102 Requirements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988D-EBB2-4D51-9E7C-C18B0E06A3B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49E9D-A9EE-4C5D-8503-421F5103ACB7}" type="datetime1">
              <a:rPr lang="pt-BR"/>
              <a:pPr>
                <a:defRPr/>
              </a:pPr>
              <a:t>03/02/2024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IS2102 Requirements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B1162-C885-4BB8-B75E-40A26712B35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1B70B-DB35-4F5D-991C-54DB57C78583}" type="datetime1">
              <a:rPr lang="pt-BR"/>
              <a:pPr>
                <a:defRPr/>
              </a:pPr>
              <a:t>03/02/2024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IS2102 Requirements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DA4B-13D9-4A7A-BFDC-E590A79119A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8CE7B-D273-496E-ADC7-F083FF240BF8}" type="datetime1">
              <a:rPr lang="pt-BR"/>
              <a:pPr>
                <a:defRPr/>
              </a:pPr>
              <a:t>03/02/2024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IS2102 Requirements Analysis and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5705D-B2D3-4F9B-BEA1-3BE2288B9B8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744FB-A28D-4A91-BC4D-3B0AC05D1B04}" type="datetime1">
              <a:rPr lang="pt-BR"/>
              <a:pPr>
                <a:defRPr/>
              </a:pPr>
              <a:t>03/02/2024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IS2102 Requirements Analysis and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3DF91-7BDD-4400-A3C1-BB705240384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3E217-D5D4-4BD8-A3AF-950B70655E98}" type="datetime1">
              <a:rPr lang="pt-BR"/>
              <a:pPr>
                <a:defRPr/>
              </a:pPr>
              <a:t>03/02/2024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IS2102 Requirements Analysis and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9036D-0CE3-4475-95F7-4D5CB15E69A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F198A-873F-4678-B7F8-D810B358FBDC}" type="datetime1">
              <a:rPr lang="pt-BR"/>
              <a:pPr>
                <a:defRPr/>
              </a:pPr>
              <a:t>03/02/2024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IS2102 Requirements Analysis and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C2B17-60DE-4206-AB58-D7EA52D961E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584EE-4D84-474F-B942-ABD3D265E6E1}" type="datetime1">
              <a:rPr lang="pt-BR"/>
              <a:pPr>
                <a:defRPr/>
              </a:pPr>
              <a:t>03/02/2024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IS2102 Requirements Analysis and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6E60E-6EB8-4FF8-8BC5-A2D845CB4FE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22F9B-BA34-41F5-8494-48F7053B6C17}" type="datetime1">
              <a:rPr lang="pt-BR"/>
              <a:pPr>
                <a:defRPr/>
              </a:pPr>
              <a:t>03/02/2024</a:t>
            </a:fld>
            <a:endParaRPr lang="pt-B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IS2102 Requirements Analysis and Design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5FC40EA-0314-4A94-8EE9-C37B1E5F0FB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4A8B19CA-74F4-4E69-A9DE-289FAD08DA26}" type="datetime1">
              <a:rPr lang="pt-BR"/>
              <a:pPr>
                <a:defRPr/>
              </a:pPr>
              <a:t>03/02/2024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pt-BR"/>
              <a:t>IS2102 Requirements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324600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D39F9CAC-0F9A-45B1-9C79-69AC3D1DEE6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0" r:id="rId2"/>
    <p:sldLayoutId id="2147483689" r:id="rId3"/>
    <p:sldLayoutId id="2147483688" r:id="rId4"/>
    <p:sldLayoutId id="2147483687" r:id="rId5"/>
    <p:sldLayoutId id="2147483686" r:id="rId6"/>
    <p:sldLayoutId id="2147483685" r:id="rId7"/>
    <p:sldLayoutId id="2147483684" r:id="rId8"/>
    <p:sldLayoutId id="2147483692" r:id="rId9"/>
    <p:sldLayoutId id="2147483683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1shop.com.sg/" TargetMode="External"/><Relationship Id="rId2" Type="http://schemas.openxmlformats.org/officeDocument/2006/relationships/hyperlink" Target="http://www.singtelsho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rhub.com/shoponlin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2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7200" cap="none"/>
              <a:t>Use Case Description Exercise</a:t>
            </a:r>
            <a:endParaRPr lang="pt-BR" sz="7200" cap="non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7239000" cy="914400"/>
          </a:xfrm>
        </p:spPr>
        <p:txBody>
          <a:bodyPr rtlCol="0">
            <a:normAutofit/>
          </a:bodyPr>
          <a:lstStyle/>
          <a:p>
            <a:pPr eaLnBrk="1" fontAlgn="auto" hangingPunct="1">
              <a:buFont typeface="Arial" pitchFamily="34" charset="0"/>
              <a:buNone/>
              <a:defRPr/>
            </a:pPr>
            <a:endParaRPr lang="pt-BR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US" dirty="0" err="1"/>
              <a:t>Lek</a:t>
            </a:r>
            <a:r>
              <a:rPr lang="en-US" dirty="0"/>
              <a:t> Hsiang </a:t>
            </a:r>
            <a:r>
              <a:rPr lang="en-US" dirty="0" err="1"/>
              <a:t>Hui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3200" cap="none"/>
              <a:t>Simple Telco Web Portal System (STWPS)</a:t>
            </a:r>
            <a:endParaRPr lang="pt-BR" sz="3200" cap="none"/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/>
              <a:t>Simple Telco Web Portal System (STWPS) is a web portal used by customers to buy mobile phone and manage their accounts. </a:t>
            </a:r>
          </a:p>
          <a:p>
            <a:pPr eaLnBrk="1" hangingPunct="1">
              <a:buFont typeface="Arial" charset="0"/>
              <a:buChar char="•"/>
            </a:pPr>
            <a:r>
              <a:rPr lang="en-US"/>
              <a:t>The portal provides an online shop for customers to search and shop for mobile phone at the comfort of their home anytime, anywhere (Similar to </a:t>
            </a:r>
            <a:r>
              <a:rPr lang="en-US">
                <a:hlinkClick r:id="rId2"/>
              </a:rPr>
              <a:t>http://www.singtelshop.com</a:t>
            </a:r>
            <a:r>
              <a:rPr lang="en-US"/>
              <a:t> , </a:t>
            </a:r>
            <a:r>
              <a:rPr lang="en-US">
                <a:hlinkClick r:id="rId3"/>
              </a:rPr>
              <a:t>http://www.m1shop.com.sg/</a:t>
            </a:r>
            <a:r>
              <a:rPr lang="en-US"/>
              <a:t> , </a:t>
            </a:r>
            <a:r>
              <a:rPr lang="en-US">
                <a:hlinkClick r:id="rId4"/>
              </a:rPr>
              <a:t>http://www.starhub.com/shoponline.html</a:t>
            </a:r>
            <a:r>
              <a:rPr lang="en-US"/>
              <a:t>) </a:t>
            </a:r>
          </a:p>
          <a:p>
            <a:pPr eaLnBrk="1" hangingPunct="1">
              <a:buFont typeface="Arial" charset="0"/>
              <a:buChar char="•"/>
            </a:pPr>
            <a:r>
              <a:rPr lang="en-US"/>
              <a:t>Try visiting any of the above URLs to get a feel of how a user can shop for mobile phones online.</a:t>
            </a:r>
          </a:p>
          <a:p>
            <a:pPr marL="742950" lvl="1" indent="-285750" eaLnBrk="1" hangingPunct="1"/>
            <a:r>
              <a:rPr lang="en-US"/>
              <a:t>Use Case: </a:t>
            </a:r>
            <a:r>
              <a:rPr lang="en-US" i="1"/>
              <a:t>Record online mobile phone order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0E5CD7-B95B-4F0C-95C5-272E444140D3}" type="slidenum">
              <a:rPr lang="pt-BR" smtClean="0">
                <a:cs typeface="Arial" charset="0"/>
              </a:rPr>
              <a:pPr/>
              <a:t>2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3200" cap="none"/>
              <a:t>Simple Telco Web Portal System (STWPS)</a:t>
            </a:r>
            <a:endParaRPr lang="pt-BR" sz="3200" cap="none"/>
          </a:p>
        </p:txBody>
      </p:sp>
      <p:sp>
        <p:nvSpPr>
          <p:cNvPr id="19459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1800"/>
              <a:t>Additional Information: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/>
              <a:t>3 modes of payments available:</a:t>
            </a:r>
          </a:p>
          <a:p>
            <a:pPr marL="742950" lvl="1" indent="-285750" eaLnBrk="1" hangingPunct="1"/>
            <a:r>
              <a:rPr lang="en-US" sz="1800"/>
              <a:t>Cash</a:t>
            </a:r>
          </a:p>
          <a:p>
            <a:pPr marL="742950" lvl="1" indent="-285750" eaLnBrk="1" hangingPunct="1"/>
            <a:r>
              <a:rPr lang="en-US" sz="1800"/>
              <a:t>Nets</a:t>
            </a:r>
          </a:p>
          <a:p>
            <a:pPr marL="742950" lvl="1" indent="-285750" eaLnBrk="1" hangingPunct="1"/>
            <a:r>
              <a:rPr lang="en-US" sz="1800"/>
              <a:t>Credit card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/>
              <a:t>Cash</a:t>
            </a:r>
          </a:p>
          <a:p>
            <a:pPr marL="742950" lvl="1" indent="-285750" eaLnBrk="1" hangingPunct="1"/>
            <a:r>
              <a:rPr lang="en-US" sz="1800"/>
              <a:t>Payment on delivery by cash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/>
              <a:t>Nets</a:t>
            </a:r>
          </a:p>
          <a:p>
            <a:pPr marL="742950" lvl="1" indent="-285750" eaLnBrk="1" hangingPunct="1"/>
            <a:r>
              <a:rPr lang="en-US" sz="1800"/>
              <a:t>Delivery staff will bring a nets machine for the customer to make payment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/>
              <a:t>Credit card</a:t>
            </a:r>
          </a:p>
          <a:p>
            <a:pPr marL="742950" lvl="1" indent="-285750" eaLnBrk="1" hangingPunct="1"/>
            <a:r>
              <a:rPr lang="en-US" sz="1800"/>
              <a:t>Customer must provide credit card details online and the card card details are verified immediately during transaction</a:t>
            </a:r>
          </a:p>
        </p:txBody>
      </p:sp>
      <p:sp>
        <p:nvSpPr>
          <p:cNvPr id="19461" name="Slide Number Placeholder 5"/>
          <p:cNvSpPr txBox="1">
            <a:spLocks noGrp="1"/>
          </p:cNvSpPr>
          <p:nvPr/>
        </p:nvSpPr>
        <p:spPr bwMode="auto">
          <a:xfrm>
            <a:off x="7696200" y="6324600"/>
            <a:ext cx="13160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0A835922-FECF-44CE-B04D-6B83FD8DB3C2}" type="slidenum">
              <a:rPr lang="pt-BR" sz="2400" b="1">
                <a:solidFill>
                  <a:schemeClr val="tx2"/>
                </a:solidFill>
              </a:rPr>
              <a:pPr algn="r"/>
              <a:t>3</a:t>
            </a:fld>
            <a:endParaRPr lang="pt-BR" sz="24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3200" cap="none"/>
              <a:t>Simple Telco Web Portal System (STWPS)</a:t>
            </a:r>
            <a:endParaRPr lang="pt-BR" sz="3200" cap="none"/>
          </a:p>
        </p:txBody>
      </p:sp>
      <p:sp>
        <p:nvSpPr>
          <p:cNvPr id="20483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1800"/>
              <a:t>Additional Information: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/>
              <a:t>…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/>
              <a:t>After purchase order has been submitted</a:t>
            </a:r>
          </a:p>
          <a:p>
            <a:pPr marL="742950" lvl="1" indent="-285750" eaLnBrk="1" hangingPunct="1"/>
            <a:r>
              <a:rPr lang="en-US" sz="1800"/>
              <a:t>Customer will be prompted to select their preferred delivery date/timeslot</a:t>
            </a:r>
          </a:p>
          <a:p>
            <a:pPr marL="742950" lvl="1" indent="-285750" eaLnBrk="1" hangingPunct="1"/>
            <a:r>
              <a:rPr lang="en-US" sz="1800"/>
              <a:t>They are a transaction number if the transaction is successful</a:t>
            </a:r>
          </a:p>
        </p:txBody>
      </p:sp>
      <p:sp>
        <p:nvSpPr>
          <p:cNvPr id="20485" name="Slide Number Placeholder 5"/>
          <p:cNvSpPr txBox="1">
            <a:spLocks noGrp="1"/>
          </p:cNvSpPr>
          <p:nvPr/>
        </p:nvSpPr>
        <p:spPr bwMode="auto">
          <a:xfrm>
            <a:off x="7696200" y="6324600"/>
            <a:ext cx="13160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90E2427-D414-4499-B02D-8F7EE03E6077}" type="slidenum">
              <a:rPr lang="pt-BR" sz="2400" b="1">
                <a:solidFill>
                  <a:schemeClr val="tx2"/>
                </a:solidFill>
              </a:rPr>
              <a:pPr algn="r"/>
              <a:t>4</a:t>
            </a:fld>
            <a:endParaRPr lang="pt-BR" sz="24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Slide Number Placeholder 5"/>
          <p:cNvSpPr txBox="1">
            <a:spLocks noGrp="1"/>
          </p:cNvSpPr>
          <p:nvPr/>
        </p:nvSpPr>
        <p:spPr bwMode="auto">
          <a:xfrm>
            <a:off x="7696200" y="6324600"/>
            <a:ext cx="13160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3AF41D9-A71F-4BC2-B863-5F1792A658A2}" type="slidenum">
              <a:rPr lang="pt-BR" sz="2400" b="1">
                <a:solidFill>
                  <a:schemeClr val="tx2"/>
                </a:solidFill>
              </a:rPr>
              <a:pPr algn="r"/>
              <a:t>5</a:t>
            </a:fld>
            <a:endParaRPr lang="pt-BR" sz="2400" b="1">
              <a:solidFill>
                <a:schemeClr val="tx2"/>
              </a:solidFill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-1492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696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16960"/>
              </p:ext>
            </p:extLst>
          </p:nvPr>
        </p:nvGraphicFramePr>
        <p:xfrm>
          <a:off x="381000" y="241143"/>
          <a:ext cx="8229600" cy="6388952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Use Case: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Triggering Event: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9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Brief Description: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Actors: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Preconditions: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Postconditions: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2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Flow of Events: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Actor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System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4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8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Exception Conditions: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Slide Number Placeholder 5"/>
          <p:cNvSpPr txBox="1">
            <a:spLocks noGrp="1"/>
          </p:cNvSpPr>
          <p:nvPr/>
        </p:nvSpPr>
        <p:spPr bwMode="auto">
          <a:xfrm>
            <a:off x="7696200" y="6324600"/>
            <a:ext cx="13160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3AF41D9-A71F-4BC2-B863-5F1792A658A2}" type="slidenum">
              <a:rPr lang="pt-BR" sz="2400" b="1">
                <a:solidFill>
                  <a:schemeClr val="tx2"/>
                </a:solidFill>
              </a:rPr>
              <a:pPr algn="r"/>
              <a:t>6</a:t>
            </a:fld>
            <a:endParaRPr lang="pt-BR" sz="2400" b="1">
              <a:solidFill>
                <a:schemeClr val="tx2"/>
              </a:solidFill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-1492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696" name="Group 192"/>
          <p:cNvGraphicFramePr>
            <a:graphicFrameLocks noGrp="1"/>
          </p:cNvGraphicFramePr>
          <p:nvPr/>
        </p:nvGraphicFramePr>
        <p:xfrm>
          <a:off x="304800" y="304800"/>
          <a:ext cx="8458200" cy="62484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0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Flow of Events: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Actor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System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528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Slide Number Placeholder 5"/>
          <p:cNvSpPr txBox="1">
            <a:spLocks noGrp="1"/>
          </p:cNvSpPr>
          <p:nvPr/>
        </p:nvSpPr>
        <p:spPr bwMode="auto">
          <a:xfrm>
            <a:off x="7696200" y="6324600"/>
            <a:ext cx="13160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3AF41D9-A71F-4BC2-B863-5F1792A658A2}" type="slidenum">
              <a:rPr lang="pt-BR" sz="2400" b="1">
                <a:solidFill>
                  <a:schemeClr val="tx2"/>
                </a:solidFill>
              </a:rPr>
              <a:pPr algn="r"/>
              <a:t>7</a:t>
            </a:fld>
            <a:endParaRPr lang="pt-BR" sz="2400" b="1">
              <a:solidFill>
                <a:schemeClr val="tx2"/>
              </a:solidFill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-1492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696" name="Group 192"/>
          <p:cNvGraphicFramePr>
            <a:graphicFrameLocks noGrp="1"/>
          </p:cNvGraphicFramePr>
          <p:nvPr/>
        </p:nvGraphicFramePr>
        <p:xfrm>
          <a:off x="304800" y="304800"/>
          <a:ext cx="8458200" cy="62484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0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Flow of Events: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Actor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System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6114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Slide Number Placeholder 5"/>
          <p:cNvSpPr txBox="1">
            <a:spLocks noGrp="1"/>
          </p:cNvSpPr>
          <p:nvPr/>
        </p:nvSpPr>
        <p:spPr bwMode="auto">
          <a:xfrm>
            <a:off x="7696200" y="6324600"/>
            <a:ext cx="13160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3AF41D9-A71F-4BC2-B863-5F1792A658A2}" type="slidenum">
              <a:rPr lang="pt-BR" sz="2400" b="1">
                <a:solidFill>
                  <a:schemeClr val="tx2"/>
                </a:solidFill>
              </a:rPr>
              <a:pPr algn="r"/>
              <a:t>8</a:t>
            </a:fld>
            <a:endParaRPr lang="pt-BR" sz="2400" b="1">
              <a:solidFill>
                <a:schemeClr val="tx2"/>
              </a:solidFill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-1492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696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68181"/>
              </p:ext>
            </p:extLst>
          </p:nvPr>
        </p:nvGraphicFramePr>
        <p:xfrm>
          <a:off x="304800" y="304800"/>
          <a:ext cx="8458200" cy="62484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0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Flow of Events: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Actor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System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743796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template.thmx</Template>
  <TotalTime>5251</TotalTime>
  <Words>277</Words>
  <Application>Microsoft Macintosh PowerPoint</Application>
  <PresentationFormat>On-screen Show (4:3)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template</vt:lpstr>
      <vt:lpstr>Use Case Description Exercise</vt:lpstr>
      <vt:lpstr>Simple Telco Web Portal System (STWPS)</vt:lpstr>
      <vt:lpstr>Simple Telco Web Portal System (STWPS)</vt:lpstr>
      <vt:lpstr>Simple Telco Web Portal System (STWPS)</vt:lpstr>
      <vt:lpstr>PowerPoint Presentation</vt:lpstr>
      <vt:lpstr>PowerPoint Presentation</vt:lpstr>
      <vt:lpstr>PowerPoint Presentation</vt:lpstr>
      <vt:lpstr>PowerPoint Presentation</vt:lpstr>
    </vt:vector>
  </TitlesOfParts>
  <Company>www.birungueta.blogspot.com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IS2102 Requirements Analysis and Design</dc:title>
  <dc:creator>Lek Hsiang Hui</dc:creator>
  <cp:lastModifiedBy>Lek Hsiang Hui</cp:lastModifiedBy>
  <cp:revision>1227</cp:revision>
  <dcterms:created xsi:type="dcterms:W3CDTF">2011-12-12T08:17:52Z</dcterms:created>
  <dcterms:modified xsi:type="dcterms:W3CDTF">2024-02-03T13:53:29Z</dcterms:modified>
</cp:coreProperties>
</file>