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9"/>
  </p:notesMasterIdLst>
  <p:sldIdLst>
    <p:sldId id="256" r:id="rId2"/>
    <p:sldId id="434" r:id="rId3"/>
    <p:sldId id="257" r:id="rId4"/>
    <p:sldId id="258" r:id="rId5"/>
    <p:sldId id="337" r:id="rId6"/>
    <p:sldId id="338" r:id="rId7"/>
    <p:sldId id="340" r:id="rId8"/>
    <p:sldId id="341" r:id="rId9"/>
    <p:sldId id="342" r:id="rId10"/>
    <p:sldId id="343" r:id="rId11"/>
    <p:sldId id="344" r:id="rId12"/>
    <p:sldId id="345" r:id="rId13"/>
    <p:sldId id="435" r:id="rId14"/>
    <p:sldId id="439" r:id="rId15"/>
    <p:sldId id="349" r:id="rId16"/>
    <p:sldId id="351" r:id="rId17"/>
    <p:sldId id="352" r:id="rId18"/>
    <p:sldId id="353" r:id="rId19"/>
    <p:sldId id="360" r:id="rId20"/>
    <p:sldId id="361" r:id="rId21"/>
    <p:sldId id="362" r:id="rId22"/>
    <p:sldId id="363" r:id="rId23"/>
    <p:sldId id="436" r:id="rId24"/>
    <p:sldId id="365" r:id="rId25"/>
    <p:sldId id="366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374" r:id="rId34"/>
    <p:sldId id="375" r:id="rId35"/>
    <p:sldId id="376" r:id="rId36"/>
    <p:sldId id="377" r:id="rId37"/>
    <p:sldId id="378" r:id="rId38"/>
    <p:sldId id="379" r:id="rId39"/>
    <p:sldId id="364" r:id="rId40"/>
    <p:sldId id="437" r:id="rId41"/>
    <p:sldId id="438" r:id="rId42"/>
    <p:sldId id="380" r:id="rId43"/>
    <p:sldId id="381" r:id="rId44"/>
    <p:sldId id="382" r:id="rId45"/>
    <p:sldId id="383" r:id="rId46"/>
    <p:sldId id="384" r:id="rId47"/>
    <p:sldId id="385" r:id="rId48"/>
    <p:sldId id="386" r:id="rId49"/>
    <p:sldId id="387" r:id="rId50"/>
    <p:sldId id="388" r:id="rId51"/>
    <p:sldId id="389" r:id="rId52"/>
    <p:sldId id="390" r:id="rId53"/>
    <p:sldId id="391" r:id="rId54"/>
    <p:sldId id="392" r:id="rId55"/>
    <p:sldId id="393" r:id="rId56"/>
    <p:sldId id="394" r:id="rId57"/>
    <p:sldId id="396" r:id="rId58"/>
    <p:sldId id="397" r:id="rId59"/>
    <p:sldId id="398" r:id="rId60"/>
    <p:sldId id="399" r:id="rId61"/>
    <p:sldId id="400" r:id="rId62"/>
    <p:sldId id="401" r:id="rId63"/>
    <p:sldId id="407" r:id="rId64"/>
    <p:sldId id="408" r:id="rId65"/>
    <p:sldId id="410" r:id="rId66"/>
    <p:sldId id="411" r:id="rId67"/>
    <p:sldId id="412" r:id="rId68"/>
    <p:sldId id="413" r:id="rId69"/>
    <p:sldId id="414" r:id="rId70"/>
    <p:sldId id="415" r:id="rId71"/>
    <p:sldId id="416" r:id="rId72"/>
    <p:sldId id="417" r:id="rId73"/>
    <p:sldId id="418" r:id="rId74"/>
    <p:sldId id="419" r:id="rId75"/>
    <p:sldId id="420" r:id="rId76"/>
    <p:sldId id="421" r:id="rId77"/>
    <p:sldId id="422" r:id="rId78"/>
    <p:sldId id="423" r:id="rId79"/>
    <p:sldId id="424" r:id="rId80"/>
    <p:sldId id="425" r:id="rId81"/>
    <p:sldId id="426" r:id="rId82"/>
    <p:sldId id="427" r:id="rId83"/>
    <p:sldId id="428" r:id="rId84"/>
    <p:sldId id="429" r:id="rId85"/>
    <p:sldId id="430" r:id="rId86"/>
    <p:sldId id="431" r:id="rId87"/>
    <p:sldId id="335" r:id="rId8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0033CC"/>
    <a:srgbClr val="990099"/>
    <a:srgbClr val="FFF2CC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 autoAdjust="0"/>
    <p:restoredTop sz="85240" autoAdjust="0"/>
  </p:normalViewPr>
  <p:slideViewPr>
    <p:cSldViewPr snapToGrid="0">
      <p:cViewPr varScale="1">
        <p:scale>
          <a:sx n="101" d="100"/>
          <a:sy n="101" d="100"/>
        </p:scale>
        <p:origin x="178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30"/>
    </p:cViewPr>
  </p:sorterViewPr>
  <p:notesViewPr>
    <p:cSldViewPr snapToGrid="0">
      <p:cViewPr varScale="1">
        <p:scale>
          <a:sx n="54" d="100"/>
          <a:sy n="54" d="100"/>
        </p:scale>
        <p:origin x="196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84F787-5F99-452F-AD9B-0BD6125B0C3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3EE7F4-5CF1-432E-A16A-EF1709181AEB}">
      <dgm:prSet phldrT="[Text]"/>
      <dgm:spPr/>
      <dgm:t>
        <a:bodyPr/>
        <a:lstStyle/>
        <a:p>
          <a:r>
            <a:rPr lang="en-US" dirty="0"/>
            <a:t>3.1 Predicates and Quantified Statements I</a:t>
          </a:r>
        </a:p>
      </dgm:t>
    </dgm:pt>
    <dgm:pt modelId="{41F9131A-82C0-45B3-84EB-25C445DFB798}" type="parTrans" cxnId="{AF0007C4-DDEA-4E0C-9924-8AFC19D30F0F}">
      <dgm:prSet/>
      <dgm:spPr/>
      <dgm:t>
        <a:bodyPr/>
        <a:lstStyle/>
        <a:p>
          <a:endParaRPr lang="en-US"/>
        </a:p>
      </dgm:t>
    </dgm:pt>
    <dgm:pt modelId="{C7FB9F7D-C9D7-4F24-801C-51D68C64976A}" type="sibTrans" cxnId="{AF0007C4-DDEA-4E0C-9924-8AFC19D30F0F}">
      <dgm:prSet/>
      <dgm:spPr/>
      <dgm:t>
        <a:bodyPr/>
        <a:lstStyle/>
        <a:p>
          <a:endParaRPr lang="en-US"/>
        </a:p>
      </dgm:t>
    </dgm:pt>
    <dgm:pt modelId="{31D8F70D-89DF-4EF2-95ED-23355DFA290D}">
      <dgm:prSet phldrT="[Text]"/>
      <dgm:spPr/>
      <dgm:t>
        <a:bodyPr/>
        <a:lstStyle/>
        <a:p>
          <a:r>
            <a:rPr lang="en-US" dirty="0"/>
            <a:t>Predicate; domain; truth set</a:t>
          </a:r>
        </a:p>
      </dgm:t>
    </dgm:pt>
    <dgm:pt modelId="{4118F54B-9884-43E0-B07A-843CD0E5ADB0}" type="parTrans" cxnId="{BA1EED61-5785-4913-87C2-607BB9D65C7A}">
      <dgm:prSet/>
      <dgm:spPr/>
      <dgm:t>
        <a:bodyPr/>
        <a:lstStyle/>
        <a:p>
          <a:endParaRPr lang="en-US"/>
        </a:p>
      </dgm:t>
    </dgm:pt>
    <dgm:pt modelId="{D8AC031E-BB32-4D50-AFAA-EC4C772735F0}" type="sibTrans" cxnId="{BA1EED61-5785-4913-87C2-607BB9D65C7A}">
      <dgm:prSet/>
      <dgm:spPr/>
      <dgm:t>
        <a:bodyPr/>
        <a:lstStyle/>
        <a:p>
          <a:endParaRPr lang="en-US"/>
        </a:p>
      </dgm:t>
    </dgm:pt>
    <dgm:pt modelId="{90250D92-EAF1-4F2C-B772-CC48C11D0311}">
      <dgm:prSet phldrT="[Text]"/>
      <dgm:spPr/>
      <dgm:t>
        <a:bodyPr/>
        <a:lstStyle/>
        <a:p>
          <a:r>
            <a:rPr lang="en-US" dirty="0"/>
            <a:t>3.2 Predicates and Quantified Statements II</a:t>
          </a:r>
        </a:p>
      </dgm:t>
    </dgm:pt>
    <dgm:pt modelId="{C1AE61F7-B862-470C-A4DB-65F078287B01}" type="parTrans" cxnId="{BE55A903-595D-4A8D-9E2D-31C0043369DE}">
      <dgm:prSet/>
      <dgm:spPr/>
      <dgm:t>
        <a:bodyPr/>
        <a:lstStyle/>
        <a:p>
          <a:endParaRPr lang="en-US"/>
        </a:p>
      </dgm:t>
    </dgm:pt>
    <dgm:pt modelId="{AC977458-9D6E-44DC-99C5-F628B9176A90}" type="sibTrans" cxnId="{BE55A903-595D-4A8D-9E2D-31C0043369DE}">
      <dgm:prSet/>
      <dgm:spPr/>
      <dgm:t>
        <a:bodyPr/>
        <a:lstStyle/>
        <a:p>
          <a:endParaRPr lang="en-US"/>
        </a:p>
      </dgm:t>
    </dgm:pt>
    <dgm:pt modelId="{4F0349F7-7124-4645-B7CB-EE5C90341F93}">
      <dgm:prSet phldrT="[Text]"/>
      <dgm:spPr/>
      <dgm:t>
        <a:bodyPr/>
        <a:lstStyle/>
        <a:p>
          <a:r>
            <a:rPr lang="en-US" dirty="0"/>
            <a:t>Negation of quantified statements; negation of universal conditional statements</a:t>
          </a:r>
        </a:p>
      </dgm:t>
    </dgm:pt>
    <dgm:pt modelId="{0768AB17-249D-4D7B-9E2E-F1DF4E858B00}" type="parTrans" cxnId="{31F10C05-64EB-4924-B8E0-6160CF825C6F}">
      <dgm:prSet/>
      <dgm:spPr/>
      <dgm:t>
        <a:bodyPr/>
        <a:lstStyle/>
        <a:p>
          <a:endParaRPr lang="en-US"/>
        </a:p>
      </dgm:t>
    </dgm:pt>
    <dgm:pt modelId="{81FB1A49-7F85-4AFF-A847-F85C470A74AF}" type="sibTrans" cxnId="{31F10C05-64EB-4924-B8E0-6160CF825C6F}">
      <dgm:prSet/>
      <dgm:spPr/>
      <dgm:t>
        <a:bodyPr/>
        <a:lstStyle/>
        <a:p>
          <a:endParaRPr lang="en-US"/>
        </a:p>
      </dgm:t>
    </dgm:pt>
    <dgm:pt modelId="{58A43B6F-DE60-4DF8-8397-0C3A8E3D1E67}">
      <dgm:prSet phldrT="[Text]"/>
      <dgm:spPr/>
      <dgm:t>
        <a:bodyPr/>
        <a:lstStyle/>
        <a:p>
          <a:r>
            <a:rPr lang="en-US" dirty="0"/>
            <a:t>Universal conditional statements; Implicit quantification</a:t>
          </a:r>
        </a:p>
      </dgm:t>
    </dgm:pt>
    <dgm:pt modelId="{578542A2-45F1-4006-9AB5-FFA68462A556}" type="parTrans" cxnId="{0683B28B-0359-4C00-AFF0-3ABD3553A471}">
      <dgm:prSet/>
      <dgm:spPr/>
      <dgm:t>
        <a:bodyPr/>
        <a:lstStyle/>
        <a:p>
          <a:endParaRPr lang="en-US"/>
        </a:p>
      </dgm:t>
    </dgm:pt>
    <dgm:pt modelId="{8A6C530E-7229-4411-8939-E9774EA8157D}" type="sibTrans" cxnId="{0683B28B-0359-4C00-AFF0-3ABD3553A471}">
      <dgm:prSet/>
      <dgm:spPr/>
      <dgm:t>
        <a:bodyPr/>
        <a:lstStyle/>
        <a:p>
          <a:endParaRPr lang="en-US"/>
        </a:p>
      </dgm:t>
    </dgm:pt>
    <dgm:pt modelId="{27BD6DE6-A64E-4D10-9273-68986977416E}">
      <dgm:prSet/>
      <dgm:spPr/>
      <dgm:t>
        <a:bodyPr/>
        <a:lstStyle/>
        <a:p>
          <a:r>
            <a:rPr lang="en-US" dirty="0"/>
            <a:t>3.3 Statements with Multiple Quantifiers	</a:t>
          </a:r>
        </a:p>
      </dgm:t>
    </dgm:pt>
    <dgm:pt modelId="{C45F01DC-DAB6-481E-ABF3-6A5B171385BA}" type="parTrans" cxnId="{F8593BB8-040D-45E5-A040-33463384AB91}">
      <dgm:prSet/>
      <dgm:spPr/>
      <dgm:t>
        <a:bodyPr/>
        <a:lstStyle/>
        <a:p>
          <a:endParaRPr lang="en-US"/>
        </a:p>
      </dgm:t>
    </dgm:pt>
    <dgm:pt modelId="{017C8BE8-7444-4868-A355-78BA7F2A9108}" type="sibTrans" cxnId="{F8593BB8-040D-45E5-A040-33463384AB91}">
      <dgm:prSet/>
      <dgm:spPr/>
      <dgm:t>
        <a:bodyPr/>
        <a:lstStyle/>
        <a:p>
          <a:endParaRPr lang="en-US"/>
        </a:p>
      </dgm:t>
    </dgm:pt>
    <dgm:pt modelId="{B0FCDD16-8224-4E79-ABF5-87D73043DDA9}">
      <dgm:prSet/>
      <dgm:spPr/>
      <dgm:t>
        <a:bodyPr/>
        <a:lstStyle/>
        <a:p>
          <a:r>
            <a:rPr lang="en-US" dirty="0"/>
            <a:t>Negations of multiply-quantified statements; order of quantifiers</a:t>
          </a:r>
        </a:p>
      </dgm:t>
    </dgm:pt>
    <dgm:pt modelId="{5B57E8F0-FB3F-4C32-A79D-441557C8A19F}" type="parTrans" cxnId="{51167CE3-784F-425F-A2AD-3FD898503C36}">
      <dgm:prSet/>
      <dgm:spPr/>
      <dgm:t>
        <a:bodyPr/>
        <a:lstStyle/>
        <a:p>
          <a:endParaRPr lang="en-US"/>
        </a:p>
      </dgm:t>
    </dgm:pt>
    <dgm:pt modelId="{3C59DC4E-D43D-487F-83AF-054B96DF5732}" type="sibTrans" cxnId="{51167CE3-784F-425F-A2AD-3FD898503C36}">
      <dgm:prSet/>
      <dgm:spPr/>
      <dgm:t>
        <a:bodyPr/>
        <a:lstStyle/>
        <a:p>
          <a:endParaRPr lang="en-US"/>
        </a:p>
      </dgm:t>
    </dgm:pt>
    <dgm:pt modelId="{006E8510-316B-458A-9BC1-17759118BF14}">
      <dgm:prSet/>
      <dgm:spPr/>
      <dgm:t>
        <a:bodyPr/>
        <a:lstStyle/>
        <a:p>
          <a:r>
            <a:rPr lang="en-US" dirty="0"/>
            <a:t>Prolog</a:t>
          </a:r>
        </a:p>
      </dgm:t>
    </dgm:pt>
    <dgm:pt modelId="{8FEFC947-AA13-46EC-AFCC-4DF9015A334C}" type="parTrans" cxnId="{98BDDB71-FCB7-4F0E-8D9A-0C86EAA96634}">
      <dgm:prSet/>
      <dgm:spPr/>
      <dgm:t>
        <a:bodyPr/>
        <a:lstStyle/>
        <a:p>
          <a:endParaRPr lang="en-US"/>
        </a:p>
      </dgm:t>
    </dgm:pt>
    <dgm:pt modelId="{12DBC6C4-6545-4405-8502-19BB0F51EC30}" type="sibTrans" cxnId="{98BDDB71-FCB7-4F0E-8D9A-0C86EAA96634}">
      <dgm:prSet/>
      <dgm:spPr/>
      <dgm:t>
        <a:bodyPr/>
        <a:lstStyle/>
        <a:p>
          <a:endParaRPr lang="en-US"/>
        </a:p>
      </dgm:t>
    </dgm:pt>
    <dgm:pt modelId="{2D8D9A42-2405-4335-884B-C3A72D7CC801}">
      <dgm:prSet phldrT="[Text]"/>
      <dgm:spPr/>
      <dgm:t>
        <a:bodyPr/>
        <a:lstStyle/>
        <a:p>
          <a:r>
            <a:rPr lang="en-US" dirty="0"/>
            <a:t>Universal quantifier </a:t>
          </a:r>
          <a:r>
            <a:rPr lang="en-SG" dirty="0">
              <a:sym typeface="Symbol" panose="05050102010706020507" pitchFamily="18" charset="2"/>
            </a:rPr>
            <a:t></a:t>
          </a:r>
          <a:r>
            <a:rPr lang="en-US" dirty="0"/>
            <a:t>, existential quantifiers </a:t>
          </a:r>
          <a:r>
            <a:rPr lang="en-SG" dirty="0">
              <a:sym typeface="Symbol" panose="05050102010706020507" pitchFamily="18" charset="2"/>
            </a:rPr>
            <a:t> and !</a:t>
          </a:r>
          <a:endParaRPr lang="en-US" dirty="0"/>
        </a:p>
      </dgm:t>
    </dgm:pt>
    <dgm:pt modelId="{7C74206E-2C73-4D28-A60F-E32A8C5F2EB6}" type="parTrans" cxnId="{BA674E7E-F7A3-4076-A293-1A4DF7219686}">
      <dgm:prSet/>
      <dgm:spPr/>
      <dgm:t>
        <a:bodyPr/>
        <a:lstStyle/>
        <a:p>
          <a:endParaRPr lang="en-US"/>
        </a:p>
      </dgm:t>
    </dgm:pt>
    <dgm:pt modelId="{5538DDC9-A4BB-453A-AA0B-762D8DC7EDEC}" type="sibTrans" cxnId="{BA674E7E-F7A3-4076-A293-1A4DF7219686}">
      <dgm:prSet/>
      <dgm:spPr/>
      <dgm:t>
        <a:bodyPr/>
        <a:lstStyle/>
        <a:p>
          <a:endParaRPr lang="en-US"/>
        </a:p>
      </dgm:t>
    </dgm:pt>
    <dgm:pt modelId="{513376AC-F911-466A-AF77-B3B83300D97C}">
      <dgm:prSet phldrT="[Text]"/>
      <dgm:spPr/>
      <dgm:t>
        <a:bodyPr/>
        <a:lstStyle/>
        <a:p>
          <a:r>
            <a:rPr lang="en-US" dirty="0"/>
            <a:t>Vacuous truth of universal statements</a:t>
          </a:r>
        </a:p>
      </dgm:t>
    </dgm:pt>
    <dgm:pt modelId="{D96E67FB-A814-4199-A025-E244EA2891F1}" type="parTrans" cxnId="{DAA0EC1F-B54A-458A-BFD6-5CECADAA6A99}">
      <dgm:prSet/>
      <dgm:spPr/>
      <dgm:t>
        <a:bodyPr/>
        <a:lstStyle/>
        <a:p>
          <a:endParaRPr lang="en-US"/>
        </a:p>
      </dgm:t>
    </dgm:pt>
    <dgm:pt modelId="{9C1CA4E9-589C-40EA-AEB1-B706BAE076E8}" type="sibTrans" cxnId="{DAA0EC1F-B54A-458A-BFD6-5CECADAA6A99}">
      <dgm:prSet/>
      <dgm:spPr/>
      <dgm:t>
        <a:bodyPr/>
        <a:lstStyle/>
        <a:p>
          <a:endParaRPr lang="en-US"/>
        </a:p>
      </dgm:t>
    </dgm:pt>
    <dgm:pt modelId="{E7354E7E-C81A-4E85-82A5-AAB1B9BDF023}">
      <dgm:prSet phldrT="[Text]"/>
      <dgm:spPr/>
      <dgm:t>
        <a:bodyPr/>
        <a:lstStyle/>
        <a:p>
          <a:r>
            <a:rPr lang="en-US" dirty="0"/>
            <a:t>Variants of universal conditional statements  (contrapositive, converse, inverse)</a:t>
          </a:r>
        </a:p>
      </dgm:t>
    </dgm:pt>
    <dgm:pt modelId="{3714DFBC-D870-4277-A7A8-1EF2708045F6}" type="parTrans" cxnId="{B238C78B-E8BC-42F7-AD62-AC8EB13D3320}">
      <dgm:prSet/>
      <dgm:spPr/>
      <dgm:t>
        <a:bodyPr/>
        <a:lstStyle/>
        <a:p>
          <a:endParaRPr lang="en-US"/>
        </a:p>
      </dgm:t>
    </dgm:pt>
    <dgm:pt modelId="{72362CD0-47C8-4D1C-BBBC-394965B03426}" type="sibTrans" cxnId="{B238C78B-E8BC-42F7-AD62-AC8EB13D3320}">
      <dgm:prSet/>
      <dgm:spPr/>
      <dgm:t>
        <a:bodyPr/>
        <a:lstStyle/>
        <a:p>
          <a:endParaRPr lang="en-US"/>
        </a:p>
      </dgm:t>
    </dgm:pt>
    <dgm:pt modelId="{FFA2F980-A39B-4806-8D2F-51BA3370109F}">
      <dgm:prSet phldrT="[Text]"/>
      <dgm:spPr/>
      <dgm:t>
        <a:bodyPr/>
        <a:lstStyle/>
        <a:p>
          <a:r>
            <a:rPr lang="en-US" dirty="0"/>
            <a:t>Necessary and sufficient conditions, only if</a:t>
          </a:r>
        </a:p>
      </dgm:t>
    </dgm:pt>
    <dgm:pt modelId="{DD546EA5-D490-45ED-85F8-D061819726C8}" type="parTrans" cxnId="{EFF33DDC-ECC1-43AD-87D0-1D1E0E216D8B}">
      <dgm:prSet/>
      <dgm:spPr/>
      <dgm:t>
        <a:bodyPr/>
        <a:lstStyle/>
        <a:p>
          <a:endParaRPr lang="en-US"/>
        </a:p>
      </dgm:t>
    </dgm:pt>
    <dgm:pt modelId="{0830619D-FE81-4FF7-9745-DC93EB7C0424}" type="sibTrans" cxnId="{EFF33DDC-ECC1-43AD-87D0-1D1E0E216D8B}">
      <dgm:prSet/>
      <dgm:spPr/>
      <dgm:t>
        <a:bodyPr/>
        <a:lstStyle/>
        <a:p>
          <a:endParaRPr lang="en-US"/>
        </a:p>
      </dgm:t>
    </dgm:pt>
    <dgm:pt modelId="{ADF55BF1-2207-42EA-A91F-034F42C917E8}">
      <dgm:prSet/>
      <dgm:spPr/>
      <dgm:t>
        <a:bodyPr/>
        <a:lstStyle/>
        <a:p>
          <a:r>
            <a:rPr lang="en-US" dirty="0"/>
            <a:t>3.4 Arguments with Quantified Statements</a:t>
          </a:r>
        </a:p>
      </dgm:t>
    </dgm:pt>
    <dgm:pt modelId="{8CEA65A1-908D-43B2-9575-B9F965EB3642}" type="parTrans" cxnId="{12DAC10A-5BBE-4B7C-8B1A-5FB174599222}">
      <dgm:prSet/>
      <dgm:spPr/>
      <dgm:t>
        <a:bodyPr/>
        <a:lstStyle/>
        <a:p>
          <a:endParaRPr lang="en-US"/>
        </a:p>
      </dgm:t>
    </dgm:pt>
    <dgm:pt modelId="{08B1E362-BBA7-4F5A-8FEF-54F78AFED0E5}" type="sibTrans" cxnId="{12DAC10A-5BBE-4B7C-8B1A-5FB174599222}">
      <dgm:prSet/>
      <dgm:spPr/>
      <dgm:t>
        <a:bodyPr/>
        <a:lstStyle/>
        <a:p>
          <a:endParaRPr lang="en-US"/>
        </a:p>
      </dgm:t>
    </dgm:pt>
    <dgm:pt modelId="{4659FB8F-1A94-4457-B691-4E237DF460A1}">
      <dgm:prSet/>
      <dgm:spPr/>
      <dgm:t>
        <a:bodyPr/>
        <a:lstStyle/>
        <a:p>
          <a:r>
            <a:rPr lang="en-US" dirty="0"/>
            <a:t>Universal instantiation; universal modus ponens; universal modus </a:t>
          </a:r>
          <a:r>
            <a:rPr lang="en-US" dirty="0" err="1"/>
            <a:t>tollens</a:t>
          </a:r>
          <a:endParaRPr lang="en-US" dirty="0"/>
        </a:p>
      </dgm:t>
    </dgm:pt>
    <dgm:pt modelId="{B69E66DD-2FE8-446C-B1E6-A48C36DEC71E}" type="parTrans" cxnId="{130FBD5F-C80C-4A75-9F49-A9BDD40BEC33}">
      <dgm:prSet/>
      <dgm:spPr/>
      <dgm:t>
        <a:bodyPr/>
        <a:lstStyle/>
        <a:p>
          <a:endParaRPr lang="en-US"/>
        </a:p>
      </dgm:t>
    </dgm:pt>
    <dgm:pt modelId="{AE1921D4-B128-4F31-AC73-13214B1F561F}" type="sibTrans" cxnId="{130FBD5F-C80C-4A75-9F49-A9BDD40BEC33}">
      <dgm:prSet/>
      <dgm:spPr/>
      <dgm:t>
        <a:bodyPr/>
        <a:lstStyle/>
        <a:p>
          <a:endParaRPr lang="en-US"/>
        </a:p>
      </dgm:t>
    </dgm:pt>
    <dgm:pt modelId="{85DAB027-F54C-44DC-BDBE-232ED77CC6C1}" type="pres">
      <dgm:prSet presAssocID="{6F84F787-5F99-452F-AD9B-0BD6125B0C3D}" presName="linear" presStyleCnt="0">
        <dgm:presLayoutVars>
          <dgm:animLvl val="lvl"/>
          <dgm:resizeHandles val="exact"/>
        </dgm:presLayoutVars>
      </dgm:prSet>
      <dgm:spPr/>
    </dgm:pt>
    <dgm:pt modelId="{EC610065-CFB3-4CEF-BC1D-8B50BDA86689}" type="pres">
      <dgm:prSet presAssocID="{7F3EE7F4-5CF1-432E-A16A-EF1709181AE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8C4D8D6-E7FC-4E3C-9F84-84133BB46313}" type="pres">
      <dgm:prSet presAssocID="{7F3EE7F4-5CF1-432E-A16A-EF1709181AEB}" presName="childText" presStyleLbl="revTx" presStyleIdx="0" presStyleCnt="4" custScaleY="112927">
        <dgm:presLayoutVars>
          <dgm:bulletEnabled val="1"/>
        </dgm:presLayoutVars>
      </dgm:prSet>
      <dgm:spPr/>
    </dgm:pt>
    <dgm:pt modelId="{2309305B-C855-4771-85E1-9B59415FD537}" type="pres">
      <dgm:prSet presAssocID="{90250D92-EAF1-4F2C-B772-CC48C11D031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6170852-CD95-4A25-B089-D6B307265438}" type="pres">
      <dgm:prSet presAssocID="{90250D92-EAF1-4F2C-B772-CC48C11D0311}" presName="childText" presStyleLbl="revTx" presStyleIdx="1" presStyleCnt="4">
        <dgm:presLayoutVars>
          <dgm:bulletEnabled val="1"/>
        </dgm:presLayoutVars>
      </dgm:prSet>
      <dgm:spPr/>
    </dgm:pt>
    <dgm:pt modelId="{D6C6CA5C-623B-4113-8558-EECF5C4AA422}" type="pres">
      <dgm:prSet presAssocID="{27BD6DE6-A64E-4D10-9273-68986977416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3B6B158-1AE0-4D8B-A702-A8715E021A2A}" type="pres">
      <dgm:prSet presAssocID="{27BD6DE6-A64E-4D10-9273-68986977416E}" presName="childText" presStyleLbl="revTx" presStyleIdx="2" presStyleCnt="4">
        <dgm:presLayoutVars>
          <dgm:bulletEnabled val="1"/>
        </dgm:presLayoutVars>
      </dgm:prSet>
      <dgm:spPr/>
    </dgm:pt>
    <dgm:pt modelId="{9F2421E4-D361-44A0-AC25-766C29141420}" type="pres">
      <dgm:prSet presAssocID="{ADF55BF1-2207-42EA-A91F-034F42C917E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BF239D3-1E4A-4916-8D52-AB44EC718AE2}" type="pres">
      <dgm:prSet presAssocID="{ADF55BF1-2207-42EA-A91F-034F42C917E8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2136FC02-1A38-4D50-9B50-1D929A0065DF}" type="presOf" srcId="{6F84F787-5F99-452F-AD9B-0BD6125B0C3D}" destId="{85DAB027-F54C-44DC-BDBE-232ED77CC6C1}" srcOrd="0" destOrd="0" presId="urn:microsoft.com/office/officeart/2005/8/layout/vList2"/>
    <dgm:cxn modelId="{BE55A903-595D-4A8D-9E2D-31C0043369DE}" srcId="{6F84F787-5F99-452F-AD9B-0BD6125B0C3D}" destId="{90250D92-EAF1-4F2C-B772-CC48C11D0311}" srcOrd="1" destOrd="0" parTransId="{C1AE61F7-B862-470C-A4DB-65F078287B01}" sibTransId="{AC977458-9D6E-44DC-99C5-F628B9176A90}"/>
    <dgm:cxn modelId="{31F10C05-64EB-4924-B8E0-6160CF825C6F}" srcId="{90250D92-EAF1-4F2C-B772-CC48C11D0311}" destId="{4F0349F7-7124-4645-B7CB-EE5C90341F93}" srcOrd="0" destOrd="0" parTransId="{0768AB17-249D-4D7B-9E2E-F1DF4E858B00}" sibTransId="{81FB1A49-7F85-4AFF-A847-F85C470A74AF}"/>
    <dgm:cxn modelId="{12DAC10A-5BBE-4B7C-8B1A-5FB174599222}" srcId="{6F84F787-5F99-452F-AD9B-0BD6125B0C3D}" destId="{ADF55BF1-2207-42EA-A91F-034F42C917E8}" srcOrd="3" destOrd="0" parTransId="{8CEA65A1-908D-43B2-9575-B9F965EB3642}" sibTransId="{08B1E362-BBA7-4F5A-8FEF-54F78AFED0E5}"/>
    <dgm:cxn modelId="{C67DED16-DFE3-4362-B047-3E4F92774CCA}" type="presOf" srcId="{27BD6DE6-A64E-4D10-9273-68986977416E}" destId="{D6C6CA5C-623B-4113-8558-EECF5C4AA422}" srcOrd="0" destOrd="0" presId="urn:microsoft.com/office/officeart/2005/8/layout/vList2"/>
    <dgm:cxn modelId="{DAA0EC1F-B54A-458A-BFD6-5CECADAA6A99}" srcId="{90250D92-EAF1-4F2C-B772-CC48C11D0311}" destId="{513376AC-F911-466A-AF77-B3B83300D97C}" srcOrd="1" destOrd="0" parTransId="{D96E67FB-A814-4199-A025-E244EA2891F1}" sibTransId="{9C1CA4E9-589C-40EA-AEB1-B706BAE076E8}"/>
    <dgm:cxn modelId="{ADF04E26-3543-49A5-891B-9FB1EF73CB6D}" type="presOf" srcId="{90250D92-EAF1-4F2C-B772-CC48C11D0311}" destId="{2309305B-C855-4771-85E1-9B59415FD537}" srcOrd="0" destOrd="0" presId="urn:microsoft.com/office/officeart/2005/8/layout/vList2"/>
    <dgm:cxn modelId="{146DCE2C-A628-44CF-B44C-1DCBDDA8C9FF}" type="presOf" srcId="{B0FCDD16-8224-4E79-ABF5-87D73043DDA9}" destId="{F3B6B158-1AE0-4D8B-A702-A8715E021A2A}" srcOrd="0" destOrd="0" presId="urn:microsoft.com/office/officeart/2005/8/layout/vList2"/>
    <dgm:cxn modelId="{3224313E-18F2-4B88-9256-F2E22589FFC6}" type="presOf" srcId="{2D8D9A42-2405-4335-884B-C3A72D7CC801}" destId="{48C4D8D6-E7FC-4E3C-9F84-84133BB46313}" srcOrd="0" destOrd="1" presId="urn:microsoft.com/office/officeart/2005/8/layout/vList2"/>
    <dgm:cxn modelId="{70AB6647-3A78-43D4-8A43-B8D4236CF243}" type="presOf" srcId="{7F3EE7F4-5CF1-432E-A16A-EF1709181AEB}" destId="{EC610065-CFB3-4CEF-BC1D-8B50BDA86689}" srcOrd="0" destOrd="0" presId="urn:microsoft.com/office/officeart/2005/8/layout/vList2"/>
    <dgm:cxn modelId="{33337F50-DB0A-4847-897E-2FAED68E64FC}" type="presOf" srcId="{513376AC-F911-466A-AF77-B3B83300D97C}" destId="{A6170852-CD95-4A25-B089-D6B307265438}" srcOrd="0" destOrd="1" presId="urn:microsoft.com/office/officeart/2005/8/layout/vList2"/>
    <dgm:cxn modelId="{130FBD5F-C80C-4A75-9F49-A9BDD40BEC33}" srcId="{ADF55BF1-2207-42EA-A91F-034F42C917E8}" destId="{4659FB8F-1A94-4457-B691-4E237DF460A1}" srcOrd="0" destOrd="0" parTransId="{B69E66DD-2FE8-446C-B1E6-A48C36DEC71E}" sibTransId="{AE1921D4-B128-4F31-AC73-13214B1F561F}"/>
    <dgm:cxn modelId="{10E9BA60-B021-46D8-B6CD-216771B4D513}" type="presOf" srcId="{FFA2F980-A39B-4806-8D2F-51BA3370109F}" destId="{A6170852-CD95-4A25-B089-D6B307265438}" srcOrd="0" destOrd="3" presId="urn:microsoft.com/office/officeart/2005/8/layout/vList2"/>
    <dgm:cxn modelId="{BA1EED61-5785-4913-87C2-607BB9D65C7A}" srcId="{7F3EE7F4-5CF1-432E-A16A-EF1709181AEB}" destId="{31D8F70D-89DF-4EF2-95ED-23355DFA290D}" srcOrd="0" destOrd="0" parTransId="{4118F54B-9884-43E0-B07A-843CD0E5ADB0}" sibTransId="{D8AC031E-BB32-4D50-AFAA-EC4C772735F0}"/>
    <dgm:cxn modelId="{98BDDB71-FCB7-4F0E-8D9A-0C86EAA96634}" srcId="{27BD6DE6-A64E-4D10-9273-68986977416E}" destId="{006E8510-316B-458A-9BC1-17759118BF14}" srcOrd="1" destOrd="0" parTransId="{8FEFC947-AA13-46EC-AFCC-4DF9015A334C}" sibTransId="{12DBC6C4-6545-4405-8502-19BB0F51EC30}"/>
    <dgm:cxn modelId="{2A5FD477-05DE-4899-AF3C-CE5A5DE45842}" type="presOf" srcId="{4659FB8F-1A94-4457-B691-4E237DF460A1}" destId="{6BF239D3-1E4A-4916-8D52-AB44EC718AE2}" srcOrd="0" destOrd="0" presId="urn:microsoft.com/office/officeart/2005/8/layout/vList2"/>
    <dgm:cxn modelId="{BA674E7E-F7A3-4076-A293-1A4DF7219686}" srcId="{7F3EE7F4-5CF1-432E-A16A-EF1709181AEB}" destId="{2D8D9A42-2405-4335-884B-C3A72D7CC801}" srcOrd="1" destOrd="0" parTransId="{7C74206E-2C73-4D28-A60F-E32A8C5F2EB6}" sibTransId="{5538DDC9-A4BB-453A-AA0B-762D8DC7EDEC}"/>
    <dgm:cxn modelId="{0683B28B-0359-4C00-AFF0-3ABD3553A471}" srcId="{7F3EE7F4-5CF1-432E-A16A-EF1709181AEB}" destId="{58A43B6F-DE60-4DF8-8397-0C3A8E3D1E67}" srcOrd="2" destOrd="0" parTransId="{578542A2-45F1-4006-9AB5-FFA68462A556}" sibTransId="{8A6C530E-7229-4411-8939-E9774EA8157D}"/>
    <dgm:cxn modelId="{B238C78B-E8BC-42F7-AD62-AC8EB13D3320}" srcId="{90250D92-EAF1-4F2C-B772-CC48C11D0311}" destId="{E7354E7E-C81A-4E85-82A5-AAB1B9BDF023}" srcOrd="2" destOrd="0" parTransId="{3714DFBC-D870-4277-A7A8-1EF2708045F6}" sibTransId="{72362CD0-47C8-4D1C-BBBC-394965B03426}"/>
    <dgm:cxn modelId="{661B999A-FF09-4914-83EC-9752A0B6DFBA}" type="presOf" srcId="{E7354E7E-C81A-4E85-82A5-AAB1B9BDF023}" destId="{A6170852-CD95-4A25-B089-D6B307265438}" srcOrd="0" destOrd="2" presId="urn:microsoft.com/office/officeart/2005/8/layout/vList2"/>
    <dgm:cxn modelId="{876AFEAD-EA67-4CF9-A983-954E585CF568}" type="presOf" srcId="{006E8510-316B-458A-9BC1-17759118BF14}" destId="{F3B6B158-1AE0-4D8B-A702-A8715E021A2A}" srcOrd="0" destOrd="1" presId="urn:microsoft.com/office/officeart/2005/8/layout/vList2"/>
    <dgm:cxn modelId="{A32B1BB6-92B0-4366-B170-A5AE63E07314}" type="presOf" srcId="{31D8F70D-89DF-4EF2-95ED-23355DFA290D}" destId="{48C4D8D6-E7FC-4E3C-9F84-84133BB46313}" srcOrd="0" destOrd="0" presId="urn:microsoft.com/office/officeart/2005/8/layout/vList2"/>
    <dgm:cxn modelId="{F8593BB8-040D-45E5-A040-33463384AB91}" srcId="{6F84F787-5F99-452F-AD9B-0BD6125B0C3D}" destId="{27BD6DE6-A64E-4D10-9273-68986977416E}" srcOrd="2" destOrd="0" parTransId="{C45F01DC-DAB6-481E-ABF3-6A5B171385BA}" sibTransId="{017C8BE8-7444-4868-A355-78BA7F2A9108}"/>
    <dgm:cxn modelId="{AF0007C4-DDEA-4E0C-9924-8AFC19D30F0F}" srcId="{6F84F787-5F99-452F-AD9B-0BD6125B0C3D}" destId="{7F3EE7F4-5CF1-432E-A16A-EF1709181AEB}" srcOrd="0" destOrd="0" parTransId="{41F9131A-82C0-45B3-84EB-25C445DFB798}" sibTransId="{C7FB9F7D-C9D7-4F24-801C-51D68C64976A}"/>
    <dgm:cxn modelId="{C8A05AC8-8A6F-42B8-B263-CC04FAB91599}" type="presOf" srcId="{ADF55BF1-2207-42EA-A91F-034F42C917E8}" destId="{9F2421E4-D361-44A0-AC25-766C29141420}" srcOrd="0" destOrd="0" presId="urn:microsoft.com/office/officeart/2005/8/layout/vList2"/>
    <dgm:cxn modelId="{EFF33DDC-ECC1-43AD-87D0-1D1E0E216D8B}" srcId="{90250D92-EAF1-4F2C-B772-CC48C11D0311}" destId="{FFA2F980-A39B-4806-8D2F-51BA3370109F}" srcOrd="3" destOrd="0" parTransId="{DD546EA5-D490-45ED-85F8-D061819726C8}" sibTransId="{0830619D-FE81-4FF7-9745-DC93EB7C0424}"/>
    <dgm:cxn modelId="{833E3FE2-BEBC-4C7F-823A-35867F1A1DDB}" type="presOf" srcId="{58A43B6F-DE60-4DF8-8397-0C3A8E3D1E67}" destId="{48C4D8D6-E7FC-4E3C-9F84-84133BB46313}" srcOrd="0" destOrd="2" presId="urn:microsoft.com/office/officeart/2005/8/layout/vList2"/>
    <dgm:cxn modelId="{51167CE3-784F-425F-A2AD-3FD898503C36}" srcId="{27BD6DE6-A64E-4D10-9273-68986977416E}" destId="{B0FCDD16-8224-4E79-ABF5-87D73043DDA9}" srcOrd="0" destOrd="0" parTransId="{5B57E8F0-FB3F-4C32-A79D-441557C8A19F}" sibTransId="{3C59DC4E-D43D-487F-83AF-054B96DF5732}"/>
    <dgm:cxn modelId="{6F1A20F1-9292-4C19-B26E-38E2F0663A85}" type="presOf" srcId="{4F0349F7-7124-4645-B7CB-EE5C90341F93}" destId="{A6170852-CD95-4A25-B089-D6B307265438}" srcOrd="0" destOrd="0" presId="urn:microsoft.com/office/officeart/2005/8/layout/vList2"/>
    <dgm:cxn modelId="{641FF6CF-18E6-4917-9E68-B3EE90E6A343}" type="presParOf" srcId="{85DAB027-F54C-44DC-BDBE-232ED77CC6C1}" destId="{EC610065-CFB3-4CEF-BC1D-8B50BDA86689}" srcOrd="0" destOrd="0" presId="urn:microsoft.com/office/officeart/2005/8/layout/vList2"/>
    <dgm:cxn modelId="{AADF9B8A-F4E3-4087-BF5A-48E4E5B75C10}" type="presParOf" srcId="{85DAB027-F54C-44DC-BDBE-232ED77CC6C1}" destId="{48C4D8D6-E7FC-4E3C-9F84-84133BB46313}" srcOrd="1" destOrd="0" presId="urn:microsoft.com/office/officeart/2005/8/layout/vList2"/>
    <dgm:cxn modelId="{FC91255D-65B1-4A4B-8EB7-9F83F5BA69DA}" type="presParOf" srcId="{85DAB027-F54C-44DC-BDBE-232ED77CC6C1}" destId="{2309305B-C855-4771-85E1-9B59415FD537}" srcOrd="2" destOrd="0" presId="urn:microsoft.com/office/officeart/2005/8/layout/vList2"/>
    <dgm:cxn modelId="{BB0C8D00-E4E0-4A9B-BB60-C9A5C011522B}" type="presParOf" srcId="{85DAB027-F54C-44DC-BDBE-232ED77CC6C1}" destId="{A6170852-CD95-4A25-B089-D6B307265438}" srcOrd="3" destOrd="0" presId="urn:microsoft.com/office/officeart/2005/8/layout/vList2"/>
    <dgm:cxn modelId="{1D622E4A-A044-4385-B002-4942E6980DA2}" type="presParOf" srcId="{85DAB027-F54C-44DC-BDBE-232ED77CC6C1}" destId="{D6C6CA5C-623B-4113-8558-EECF5C4AA422}" srcOrd="4" destOrd="0" presId="urn:microsoft.com/office/officeart/2005/8/layout/vList2"/>
    <dgm:cxn modelId="{087399B7-70E3-4319-89C2-2EC91A2A66D0}" type="presParOf" srcId="{85DAB027-F54C-44DC-BDBE-232ED77CC6C1}" destId="{F3B6B158-1AE0-4D8B-A702-A8715E021A2A}" srcOrd="5" destOrd="0" presId="urn:microsoft.com/office/officeart/2005/8/layout/vList2"/>
    <dgm:cxn modelId="{90A66B4E-20E8-47BF-BB1C-BD7B23FBEC4B}" type="presParOf" srcId="{85DAB027-F54C-44DC-BDBE-232ED77CC6C1}" destId="{9F2421E4-D361-44A0-AC25-766C29141420}" srcOrd="6" destOrd="0" presId="urn:microsoft.com/office/officeart/2005/8/layout/vList2"/>
    <dgm:cxn modelId="{DF136F26-20D1-4B70-B7C5-387777F012B3}" type="presParOf" srcId="{85DAB027-F54C-44DC-BDBE-232ED77CC6C1}" destId="{6BF239D3-1E4A-4916-8D52-AB44EC718AE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10065-CFB3-4CEF-BC1D-8B50BDA86689}">
      <dsp:nvSpPr>
        <dsp:cNvPr id="0" name=""/>
        <dsp:cNvSpPr/>
      </dsp:nvSpPr>
      <dsp:spPr>
        <a:xfrm>
          <a:off x="0" y="112005"/>
          <a:ext cx="7979318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3.1 Predicates and Quantified Statements I</a:t>
          </a:r>
        </a:p>
      </dsp:txBody>
      <dsp:txXfrm>
        <a:off x="24588" y="136593"/>
        <a:ext cx="7930142" cy="454509"/>
      </dsp:txXfrm>
    </dsp:sp>
    <dsp:sp modelId="{48C4D8D6-E7FC-4E3C-9F84-84133BB46313}">
      <dsp:nvSpPr>
        <dsp:cNvPr id="0" name=""/>
        <dsp:cNvSpPr/>
      </dsp:nvSpPr>
      <dsp:spPr>
        <a:xfrm>
          <a:off x="0" y="615690"/>
          <a:ext cx="7979318" cy="957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34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Predicate; domain; truth set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Universal quantifier </a:t>
          </a:r>
          <a:r>
            <a:rPr lang="en-SG" sz="1600" kern="1200" dirty="0">
              <a:sym typeface="Symbol" panose="05050102010706020507" pitchFamily="18" charset="2"/>
            </a:rPr>
            <a:t></a:t>
          </a:r>
          <a:r>
            <a:rPr lang="en-US" sz="1600" kern="1200" dirty="0"/>
            <a:t>, existential quantifiers </a:t>
          </a:r>
          <a:r>
            <a:rPr lang="en-SG" sz="1600" kern="1200" dirty="0">
              <a:sym typeface="Symbol" panose="05050102010706020507" pitchFamily="18" charset="2"/>
            </a:rPr>
            <a:t> and !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Universal conditional statements; Implicit quantification</a:t>
          </a:r>
        </a:p>
      </dsp:txBody>
      <dsp:txXfrm>
        <a:off x="0" y="615690"/>
        <a:ext cx="7979318" cy="957242"/>
      </dsp:txXfrm>
    </dsp:sp>
    <dsp:sp modelId="{2309305B-C855-4771-85E1-9B59415FD537}">
      <dsp:nvSpPr>
        <dsp:cNvPr id="0" name=""/>
        <dsp:cNvSpPr/>
      </dsp:nvSpPr>
      <dsp:spPr>
        <a:xfrm>
          <a:off x="0" y="1572933"/>
          <a:ext cx="7979318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3.2 Predicates and Quantified Statements II</a:t>
          </a:r>
        </a:p>
      </dsp:txBody>
      <dsp:txXfrm>
        <a:off x="24588" y="1597521"/>
        <a:ext cx="7930142" cy="454509"/>
      </dsp:txXfrm>
    </dsp:sp>
    <dsp:sp modelId="{A6170852-CD95-4A25-B089-D6B307265438}">
      <dsp:nvSpPr>
        <dsp:cNvPr id="0" name=""/>
        <dsp:cNvSpPr/>
      </dsp:nvSpPr>
      <dsp:spPr>
        <a:xfrm>
          <a:off x="0" y="2076618"/>
          <a:ext cx="7979318" cy="1108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34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Negation of quantified statements; negation of universal conditional statements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Vacuous truth of universal statements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Variants of universal conditional statements  (contrapositive, converse, inverse)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Necessary and sufficient conditions, only if</a:t>
          </a:r>
        </a:p>
      </dsp:txBody>
      <dsp:txXfrm>
        <a:off x="0" y="2076618"/>
        <a:ext cx="7979318" cy="1108485"/>
      </dsp:txXfrm>
    </dsp:sp>
    <dsp:sp modelId="{D6C6CA5C-623B-4113-8558-EECF5C4AA422}">
      <dsp:nvSpPr>
        <dsp:cNvPr id="0" name=""/>
        <dsp:cNvSpPr/>
      </dsp:nvSpPr>
      <dsp:spPr>
        <a:xfrm>
          <a:off x="0" y="3185103"/>
          <a:ext cx="7979318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3.3 Statements with Multiple Quantifiers	</a:t>
          </a:r>
        </a:p>
      </dsp:txBody>
      <dsp:txXfrm>
        <a:off x="24588" y="3209691"/>
        <a:ext cx="7930142" cy="454509"/>
      </dsp:txXfrm>
    </dsp:sp>
    <dsp:sp modelId="{F3B6B158-1AE0-4D8B-A702-A8715E021A2A}">
      <dsp:nvSpPr>
        <dsp:cNvPr id="0" name=""/>
        <dsp:cNvSpPr/>
      </dsp:nvSpPr>
      <dsp:spPr>
        <a:xfrm>
          <a:off x="0" y="3688788"/>
          <a:ext cx="7979318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34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Negations of multiply-quantified statements; order of quantifiers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Prolog</a:t>
          </a:r>
        </a:p>
      </dsp:txBody>
      <dsp:txXfrm>
        <a:off x="0" y="3688788"/>
        <a:ext cx="7979318" cy="554242"/>
      </dsp:txXfrm>
    </dsp:sp>
    <dsp:sp modelId="{9F2421E4-D361-44A0-AC25-766C29141420}">
      <dsp:nvSpPr>
        <dsp:cNvPr id="0" name=""/>
        <dsp:cNvSpPr/>
      </dsp:nvSpPr>
      <dsp:spPr>
        <a:xfrm>
          <a:off x="0" y="4243030"/>
          <a:ext cx="7979318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3.4 Arguments with Quantified Statements</a:t>
          </a:r>
        </a:p>
      </dsp:txBody>
      <dsp:txXfrm>
        <a:off x="24588" y="4267618"/>
        <a:ext cx="7930142" cy="454509"/>
      </dsp:txXfrm>
    </dsp:sp>
    <dsp:sp modelId="{6BF239D3-1E4A-4916-8D52-AB44EC718AE2}">
      <dsp:nvSpPr>
        <dsp:cNvPr id="0" name=""/>
        <dsp:cNvSpPr/>
      </dsp:nvSpPr>
      <dsp:spPr>
        <a:xfrm>
          <a:off x="0" y="4746715"/>
          <a:ext cx="7979318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34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Universal instantiation; universal modus ponens; universal modus </a:t>
          </a:r>
          <a:r>
            <a:rPr lang="en-US" sz="1600" kern="1200" dirty="0" err="1"/>
            <a:t>tollens</a:t>
          </a:r>
          <a:endParaRPr lang="en-US" sz="1600" kern="1200" dirty="0"/>
        </a:p>
      </dsp:txBody>
      <dsp:txXfrm>
        <a:off x="0" y="4746715"/>
        <a:ext cx="7979318" cy="347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F87D3-6609-4895-8881-950251D61054}" type="datetimeFigureOut">
              <a:rPr lang="en-SG" smtClean="0"/>
              <a:t>12/12/23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67E88-3C73-4F9C-825D-426281F3743E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906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5508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82375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18768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93970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37008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4205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76067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07487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57320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21558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94742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245816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01184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725162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54030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71176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526583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396860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585529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759588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75958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75958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02048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759588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759588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759588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759588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759588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759588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759588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759588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759588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478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751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364311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67049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998092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915400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143318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78597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82319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404087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609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60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91690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609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609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609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609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609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609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6097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609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609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41051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8969211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613668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5848746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1382675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1951485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97432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78378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3656388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6943851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7944641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3440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2124756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011381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078852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7720945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0135012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616911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1667298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674899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3856695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3689385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74830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0984142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80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1293198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81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5895334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82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4931492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83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3434557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84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4942868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85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3324276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86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5583108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87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68103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2362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1355-5649-4AD8-BB9D-1A5455CEB169}" type="datetime1">
              <a:rPr lang="en-SG" smtClean="0"/>
              <a:t>12/12/23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4091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15D4-F39F-40C8-B815-9D5F7CC6837A}" type="datetime1">
              <a:rPr lang="en-SG" smtClean="0"/>
              <a:t>12/12/23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6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C2B7-FFFB-439E-984B-574F822BDA6B}" type="datetime1">
              <a:rPr lang="en-SG" smtClean="0"/>
              <a:t>12/12/23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422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F7B6-8766-4E27-BCA9-2344E6587F41}" type="datetime1">
              <a:rPr lang="en-SG" smtClean="0"/>
              <a:t>12/12/23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989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D75A-5185-443E-9091-36C60D98FB3F}" type="datetime1">
              <a:rPr lang="en-SG" smtClean="0"/>
              <a:t>12/12/23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16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EAFD-9772-4422-A2F2-E906626A189E}" type="datetime1">
              <a:rPr lang="en-SG" smtClean="0"/>
              <a:t>12/12/23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1569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143B-0144-4690-B3B4-A05CFAE8D5F2}" type="datetime1">
              <a:rPr lang="en-SG" smtClean="0"/>
              <a:t>12/12/23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011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631C-D083-42BA-A20B-0E0CD2C0567E}" type="datetime1">
              <a:rPr lang="en-SG" smtClean="0"/>
              <a:t>12/12/23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5753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A9C-0E2B-4787-AE52-67F6181CA98A}" type="datetime1">
              <a:rPr lang="en-SG" smtClean="0"/>
              <a:t>12/12/23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271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2BB6-88BE-472E-BEE6-0367B872129D}" type="datetime1">
              <a:rPr lang="en-SG" smtClean="0"/>
              <a:t>12/12/23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1268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7B5B-5E12-41EA-81B6-3C439D1BCEB3}" type="datetime1">
              <a:rPr lang="en-SG" smtClean="0"/>
              <a:t>12/12/23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3312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2B41B-CFB2-456D-89C3-CA102AEB0DD4}" type="datetime1">
              <a:rPr lang="en-SG" smtClean="0"/>
              <a:t>12/12/23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0532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jfif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6.jfif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7.png"/><Relationship Id="rId10" Type="http://schemas.openxmlformats.org/officeDocument/2006/relationships/image" Target="../media/image47.png"/><Relationship Id="rId4" Type="http://schemas.openxmlformats.org/officeDocument/2006/relationships/image" Target="../media/image43.png"/><Relationship Id="rId9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410.png"/><Relationship Id="rId7" Type="http://schemas.openxmlformats.org/officeDocument/2006/relationships/image" Target="../media/image450.png"/><Relationship Id="rId12" Type="http://schemas.openxmlformats.org/officeDocument/2006/relationships/image" Target="../media/image48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470.png"/><Relationship Id="rId5" Type="http://schemas.openxmlformats.org/officeDocument/2006/relationships/image" Target="../media/image430.png"/><Relationship Id="rId10" Type="http://schemas.openxmlformats.org/officeDocument/2006/relationships/image" Target="../media/image320.png"/><Relationship Id="rId4" Type="http://schemas.openxmlformats.org/officeDocument/2006/relationships/image" Target="../media/image420.png"/><Relationship Id="rId9" Type="http://schemas.openxmlformats.org/officeDocument/2006/relationships/image" Target="../media/image46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2668"/>
            <a:ext cx="6858000" cy="1439057"/>
          </a:xfrm>
        </p:spPr>
        <p:txBody>
          <a:bodyPr>
            <a:normAutofit/>
          </a:bodyPr>
          <a:lstStyle/>
          <a:p>
            <a:r>
              <a:rPr lang="en-SG" sz="3300" dirty="0"/>
              <a:t>Colin Tan</a:t>
            </a:r>
            <a:endParaRPr lang="en-SG" dirty="0"/>
          </a:p>
          <a:p>
            <a:r>
              <a:rPr lang="en-SG" sz="2900"/>
              <a:t>Notes </a:t>
            </a:r>
            <a:r>
              <a:rPr lang="en-SG" sz="2900" dirty="0"/>
              <a:t>Credit: A/P Aaron Tan, CS1231S.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44577" y="2152650"/>
            <a:ext cx="7809875" cy="751115"/>
          </a:xfrm>
          <a:prstGeom prst="roundRect">
            <a:avLst/>
          </a:prstGeom>
          <a:solidFill>
            <a:srgbClr val="0033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086" y="2152651"/>
            <a:ext cx="7247642" cy="627871"/>
          </a:xfrm>
        </p:spPr>
        <p:txBody>
          <a:bodyPr>
            <a:normAutofit/>
          </a:bodyPr>
          <a:lstStyle/>
          <a:p>
            <a:r>
              <a:rPr lang="en-SG" sz="3000" dirty="0">
                <a:solidFill>
                  <a:schemeClr val="bg1"/>
                </a:solidFill>
                <a:latin typeface="+mn-lt"/>
              </a:rPr>
              <a:t>3. The Logic of Quantified Statements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  <a:tab pos="8612188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Statements with Multiple Quantifiers	Arguments with Quantified Statements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</a:t>
            </a:fld>
            <a:endParaRPr lang="en-SG" dirty="0"/>
          </a:p>
        </p:txBody>
      </p:sp>
      <p:grpSp>
        <p:nvGrpSpPr>
          <p:cNvPr id="9" name="Group 8"/>
          <p:cNvGrpSpPr/>
          <p:nvPr/>
        </p:nvGrpSpPr>
        <p:grpSpPr>
          <a:xfrm>
            <a:off x="324356" y="302182"/>
            <a:ext cx="1302436" cy="74304"/>
            <a:chOff x="324356" y="289029"/>
            <a:chExt cx="1302436" cy="74304"/>
          </a:xfrm>
        </p:grpSpPr>
        <p:sp>
          <p:nvSpPr>
            <p:cNvPr id="19" name="Oval 18"/>
            <p:cNvSpPr/>
            <p:nvPr/>
          </p:nvSpPr>
          <p:spPr>
            <a:xfrm>
              <a:off x="324356" y="289030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476756" y="289030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663368" y="289030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831319" y="289030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999270" y="289030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1191841" y="289030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1358567" y="289030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1536025" y="289029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041868" y="302183"/>
            <a:ext cx="1124978" cy="74303"/>
            <a:chOff x="4120301" y="302183"/>
            <a:chExt cx="1124978" cy="74303"/>
          </a:xfrm>
        </p:grpSpPr>
        <p:sp>
          <p:nvSpPr>
            <p:cNvPr id="16" name="Oval 15"/>
            <p:cNvSpPr/>
            <p:nvPr/>
          </p:nvSpPr>
          <p:spPr>
            <a:xfrm>
              <a:off x="4120301" y="302183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272701" y="302183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4459313" y="302183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4627264" y="302183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4795215" y="302183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4987786" y="302183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5154512" y="302183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566246" y="302183"/>
            <a:ext cx="1277378" cy="74303"/>
            <a:chOff x="7144233" y="289029"/>
            <a:chExt cx="1277378" cy="74303"/>
          </a:xfrm>
        </p:grpSpPr>
        <p:sp>
          <p:nvSpPr>
            <p:cNvPr id="30" name="Oval 29"/>
            <p:cNvSpPr/>
            <p:nvPr/>
          </p:nvSpPr>
          <p:spPr>
            <a:xfrm>
              <a:off x="7144233" y="289029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7296633" y="289029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7483245" y="289029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7651196" y="289029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7819147" y="289029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8011718" y="289029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8178444" y="289029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8330844" y="289029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616532" y="302183"/>
            <a:ext cx="958252" cy="74303"/>
            <a:chOff x="2616532" y="302183"/>
            <a:chExt cx="958252" cy="74303"/>
          </a:xfrm>
        </p:grpSpPr>
        <p:sp>
          <p:nvSpPr>
            <p:cNvPr id="41" name="Oval 40"/>
            <p:cNvSpPr/>
            <p:nvPr/>
          </p:nvSpPr>
          <p:spPr>
            <a:xfrm>
              <a:off x="2616532" y="302183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2768932" y="302183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2955544" y="302183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3123495" y="302183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3291446" y="302183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3484017" y="302183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95164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  <a:tab pos="8612188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Predicates &amp; Quantified Statement I </a:t>
            </a:r>
            <a:r>
              <a:rPr lang="en-SG" sz="1200" dirty="0">
                <a:solidFill>
                  <a:schemeClr val="bg1"/>
                </a:solidFill>
              </a:rPr>
              <a:t>/ II	Statements with Multiple Quantifiers	Arguments with Quantified Statements 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Universal Quantifier: </a:t>
            </a:r>
            <a:r>
              <a:rPr lang="en-SG" sz="1400" dirty="0">
                <a:solidFill>
                  <a:schemeClr val="bg1"/>
                </a:solidFill>
                <a:sym typeface="Symbol" panose="05050102010706020507" pitchFamily="18" charset="2"/>
              </a:rPr>
              <a:t>Truth and Falsity of Universal Statements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10</a:t>
            </a:fld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15123" y="1103568"/>
                <a:ext cx="8262712" cy="2477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altLang="en-US" sz="2800" dirty="0"/>
                  <a:t>Truth and Falsity of Universal Statements</a:t>
                </a:r>
              </a:p>
              <a:p>
                <a:pPr marL="625475" indent="-444500">
                  <a:spcAft>
                    <a:spcPts val="600"/>
                  </a:spcAft>
                  <a:buFont typeface="+mj-lt"/>
                  <a:buAutoNum type="alphaLcPeriod" startAt="2"/>
                </a:pPr>
                <a:r>
                  <a:rPr lang="en-SG" altLang="en-US" sz="2800" dirty="0"/>
                  <a:t>Consider the statement</a:t>
                </a:r>
              </a:p>
              <a:p>
                <a:pPr>
                  <a:spcAft>
                    <a:spcPts val="600"/>
                  </a:spcAft>
                  <a:tabLst>
                    <a:tab pos="2149475" algn="l"/>
                  </a:tabLst>
                </a:pPr>
                <a:r>
                  <a:rPr lang="en-SG" altLang="en-US" sz="2800" dirty="0"/>
                  <a:t>		</a:t>
                </a:r>
                <a:r>
                  <a:rPr lang="en-SG" altLang="en-US" sz="2800" dirty="0">
                    <a:solidFill>
                      <a:srgbClr val="0033CC"/>
                    </a:solidFill>
                    <a:sym typeface="Symbol" panose="05050102010706020507" pitchFamily="18" charset="2"/>
                  </a:rPr>
                  <a:t></a:t>
                </a:r>
                <a:r>
                  <a:rPr lang="en-SG" altLang="en-US" sz="2800" i="1" dirty="0">
                    <a:solidFill>
                      <a:srgbClr val="0033CC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SG" altLang="en-US" sz="2800" dirty="0">
                    <a:solidFill>
                      <a:srgbClr val="0033CC"/>
                    </a:solidFill>
                    <a:sym typeface="Symbol" panose="05050102010706020507" pitchFamily="18" charset="2"/>
                  </a:rPr>
                  <a:t>  </a:t>
                </a:r>
                <a14:m>
                  <m:oMath xmlns:m="http://schemas.openxmlformats.org/officeDocument/2006/math">
                    <m:r>
                      <a:rPr lang="en-SG" altLang="en-US" sz="2800" b="1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ℝ</m:t>
                    </m:r>
                  </m:oMath>
                </a14:m>
                <a:r>
                  <a:rPr lang="en-SG" altLang="en-US" sz="2800" dirty="0">
                    <a:solidFill>
                      <a:srgbClr val="0033CC"/>
                    </a:solidFill>
                    <a:sym typeface="Symbol" panose="05050102010706020507" pitchFamily="18" charset="2"/>
                  </a:rPr>
                  <a:t>, </a:t>
                </a:r>
                <a:r>
                  <a:rPr lang="en-SG" altLang="en-US" sz="2800" i="1" dirty="0">
                    <a:solidFill>
                      <a:srgbClr val="0033CC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SG" altLang="en-US" sz="2800" baseline="30000" dirty="0">
                    <a:solidFill>
                      <a:srgbClr val="0033CC"/>
                    </a:solidFill>
                    <a:sym typeface="Symbol" panose="05050102010706020507" pitchFamily="18" charset="2"/>
                  </a:rPr>
                  <a:t>2</a:t>
                </a:r>
                <a:r>
                  <a:rPr lang="en-SG" altLang="en-US" sz="2800" dirty="0">
                    <a:solidFill>
                      <a:srgbClr val="0033CC"/>
                    </a:solidFill>
                    <a:sym typeface="Symbol" panose="05050102010706020507" pitchFamily="18" charset="2"/>
                  </a:rPr>
                  <a:t>  </a:t>
                </a:r>
                <a:r>
                  <a:rPr lang="en-SG" altLang="en-US" sz="2800" i="1" dirty="0">
                    <a:solidFill>
                      <a:srgbClr val="0033CC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SG" altLang="en-US" sz="2800" dirty="0">
                    <a:sym typeface="Symbol" panose="05050102010706020507" pitchFamily="18" charset="2"/>
                  </a:rPr>
                  <a:t>.</a:t>
                </a:r>
              </a:p>
              <a:p>
                <a:pPr marL="625475" indent="-625475">
                  <a:spcAft>
                    <a:spcPts val="600"/>
                  </a:spcAft>
                  <a:tabLst>
                    <a:tab pos="625475" algn="l"/>
                    <a:tab pos="2149475" algn="l"/>
                  </a:tabLst>
                </a:pPr>
                <a:r>
                  <a:rPr lang="en-SG" altLang="en-US" sz="2800" dirty="0">
                    <a:sym typeface="Symbol" panose="05050102010706020507" pitchFamily="18" charset="2"/>
                  </a:rPr>
                  <a:t>	Find a counterexample to show that this statement is </a:t>
                </a:r>
                <a:r>
                  <a:rPr lang="en-SG" altLang="en-US" sz="2800" b="1" dirty="0">
                    <a:sym typeface="Symbol" panose="05050102010706020507" pitchFamily="18" charset="2"/>
                  </a:rPr>
                  <a:t>false</a:t>
                </a:r>
                <a:r>
                  <a:rPr lang="en-SG" altLang="en-US" sz="2800" dirty="0">
                    <a:sym typeface="Symbol" panose="05050102010706020507" pitchFamily="18" charset="2"/>
                  </a:rPr>
                  <a:t>.</a:t>
                </a:r>
                <a:endParaRPr lang="en-SG" alt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3" y="1103568"/>
                <a:ext cx="8262712" cy="2477601"/>
              </a:xfrm>
              <a:prstGeom prst="rect">
                <a:avLst/>
              </a:prstGeom>
              <a:blipFill>
                <a:blip r:embed="rId3"/>
                <a:stretch>
                  <a:fillRect l="-1475" t="-2217" r="-1254" b="-6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1981200" y="3860840"/>
            <a:ext cx="5552609" cy="1538883"/>
            <a:chOff x="1722120" y="3860840"/>
            <a:chExt cx="6261754" cy="15388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722120" y="3860840"/>
                  <a:ext cx="6261754" cy="1538883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2800" dirty="0"/>
                    <a:t>Take </a:t>
                  </a:r>
                  <a:r>
                    <a:rPr lang="en-SG" sz="2800" i="1" dirty="0"/>
                    <a:t>x</a:t>
                  </a:r>
                  <a:r>
                    <a:rPr lang="en-SG" sz="2800" dirty="0"/>
                    <a:t> = ½. Then </a:t>
                  </a:r>
                  <a:r>
                    <a:rPr lang="en-SG" sz="2800" i="1" dirty="0"/>
                    <a:t>x</a:t>
                  </a:r>
                  <a:r>
                    <a:rPr lang="en-SG" sz="2800" dirty="0"/>
                    <a:t> is in </a:t>
                  </a:r>
                  <a14:m>
                    <m:oMath xmlns:m="http://schemas.openxmlformats.org/officeDocument/2006/math">
                      <m:r>
                        <a:rPr lang="en-SG" sz="2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a14:m>
                  <a:r>
                    <a:rPr lang="en-SG" sz="2800" dirty="0"/>
                    <a:t> and</a:t>
                  </a:r>
                  <a:endParaRPr lang="en-SG" altLang="en-US" sz="2800" dirty="0">
                    <a:sym typeface="Symbol" panose="05050102010706020507" pitchFamily="18" charset="2"/>
                  </a:endParaRPr>
                </a:p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  <a:tabLst>
                      <a:tab pos="182563" algn="l"/>
                      <a:tab pos="1798638" algn="l"/>
                      <a:tab pos="3413125" algn="l"/>
                      <a:tab pos="5029200" algn="l"/>
                      <a:tab pos="6645275" algn="l"/>
                    </a:tabLst>
                  </a:pPr>
                  <a:r>
                    <a:rPr lang="en-SG" sz="2800" dirty="0">
                      <a:sym typeface="Symbol" panose="05050102010706020507" pitchFamily="18" charset="2"/>
                    </a:rPr>
                    <a:t>		(½)</a:t>
                  </a:r>
                  <a:r>
                    <a:rPr lang="en-SG" sz="2800" baseline="30000" dirty="0">
                      <a:sym typeface="Symbol" panose="05050102010706020507" pitchFamily="18" charset="2"/>
                    </a:rPr>
                    <a:t>2</a:t>
                  </a:r>
                  <a:r>
                    <a:rPr lang="en-SG" sz="2800" dirty="0">
                      <a:sym typeface="Symbol" panose="05050102010706020507" pitchFamily="18" charset="2"/>
                    </a:rPr>
                    <a:t> = ¼  ½ </a:t>
                  </a:r>
                  <a:r>
                    <a:rPr lang="en-SG" altLang="en-US" sz="2800" dirty="0">
                      <a:sym typeface="Symbol" panose="05050102010706020507" pitchFamily="18" charset="2"/>
                    </a:rPr>
                    <a:t>.</a:t>
                  </a:r>
                </a:p>
                <a:p>
                  <a:pPr>
                    <a:tabLst>
                      <a:tab pos="182563" algn="l"/>
                      <a:tab pos="1798638" algn="l"/>
                      <a:tab pos="3413125" algn="l"/>
                      <a:tab pos="5029200" algn="l"/>
                      <a:tab pos="6645275" algn="l"/>
                    </a:tabLst>
                  </a:pPr>
                  <a:r>
                    <a:rPr lang="en-SG" altLang="en-US" sz="2800" dirty="0">
                      <a:sym typeface="Symbol" panose="05050102010706020507" pitchFamily="18" charset="2"/>
                    </a:rPr>
                    <a:t>Hence “</a:t>
                  </a:r>
                  <a:r>
                    <a:rPr lang="en-SG" altLang="en-US" sz="2800" i="1" dirty="0">
                      <a:sym typeface="Symbol" panose="05050102010706020507" pitchFamily="18" charset="2"/>
                    </a:rPr>
                    <a:t>x</a:t>
                  </a:r>
                  <a:r>
                    <a:rPr lang="en-SG" altLang="en-US" sz="2800" dirty="0">
                      <a:sym typeface="Symbol" panose="05050102010706020507" pitchFamily="18" charset="2"/>
                    </a:rPr>
                    <a:t>  </a:t>
                  </a:r>
                  <a14:m>
                    <m:oMath xmlns:m="http://schemas.openxmlformats.org/officeDocument/2006/math">
                      <m:r>
                        <a:rPr lang="en-SG" altLang="en-US" sz="2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ℝ</m:t>
                      </m:r>
                    </m:oMath>
                  </a14:m>
                  <a:r>
                    <a:rPr lang="en-SG" altLang="en-US" sz="2800" dirty="0">
                      <a:sym typeface="Symbol" panose="05050102010706020507" pitchFamily="18" charset="2"/>
                    </a:rPr>
                    <a:t>, </a:t>
                  </a:r>
                  <a:r>
                    <a:rPr lang="en-SG" altLang="en-US" sz="2800" i="1" dirty="0">
                      <a:sym typeface="Symbol" panose="05050102010706020507" pitchFamily="18" charset="2"/>
                    </a:rPr>
                    <a:t>x</a:t>
                  </a:r>
                  <a:r>
                    <a:rPr lang="en-SG" altLang="en-US" sz="2800" baseline="30000" dirty="0">
                      <a:sym typeface="Symbol" panose="05050102010706020507" pitchFamily="18" charset="2"/>
                    </a:rPr>
                    <a:t>2</a:t>
                  </a:r>
                  <a:r>
                    <a:rPr lang="en-SG" altLang="en-US" sz="2800" dirty="0">
                      <a:sym typeface="Symbol" panose="05050102010706020507" pitchFamily="18" charset="2"/>
                    </a:rPr>
                    <a:t>  </a:t>
                  </a:r>
                  <a:r>
                    <a:rPr lang="en-SG" altLang="en-US" sz="2800" i="1" dirty="0">
                      <a:sym typeface="Symbol" panose="05050102010706020507" pitchFamily="18" charset="2"/>
                    </a:rPr>
                    <a:t>x</a:t>
                  </a:r>
                  <a:r>
                    <a:rPr lang="en-SG" altLang="en-US" sz="2800" dirty="0">
                      <a:sym typeface="Symbol" panose="05050102010706020507" pitchFamily="18" charset="2"/>
                    </a:rPr>
                    <a:t>” is false.</a:t>
                  </a: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2120" y="3860840"/>
                  <a:ext cx="6261754" cy="1538883"/>
                </a:xfrm>
                <a:prstGeom prst="rect">
                  <a:avLst/>
                </a:prstGeom>
                <a:blipFill>
                  <a:blip r:embed="rId4"/>
                  <a:stretch>
                    <a:fillRect l="-2195" t="-3557" b="-102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/>
            <p:cNvCxnSpPr/>
            <p:nvPr/>
          </p:nvCxnSpPr>
          <p:spPr>
            <a:xfrm flipH="1">
              <a:off x="5281646" y="4424541"/>
              <a:ext cx="90767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5" name="Oval 74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6" name="Oval 75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7" name="Oval 76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8" name="Oval 7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9" name="Oval 7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0" name="Oval 7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1" name="Oval 8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2" name="Oval 8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3" name="Oval 8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198175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  <a:tab pos="8612188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Predicates &amp; Quantified Statement I </a:t>
            </a:r>
            <a:r>
              <a:rPr lang="en-SG" sz="1200" dirty="0">
                <a:solidFill>
                  <a:schemeClr val="bg1"/>
                </a:solidFill>
              </a:rPr>
              <a:t>/ II	Statements with Multiple Quantifiers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Existential Quantifiers: : </a:t>
            </a:r>
            <a:r>
              <a:rPr lang="en-SG" sz="1400" dirty="0">
                <a:solidFill>
                  <a:schemeClr val="bg1"/>
                </a:solidFill>
                <a:sym typeface="Symbol" panose="05050102010706020507" pitchFamily="18" charset="2"/>
              </a:rPr>
              <a:t></a:t>
            </a:r>
            <a:r>
              <a:rPr lang="en-SG" sz="1400" dirty="0">
                <a:solidFill>
                  <a:schemeClr val="bg1"/>
                </a:solidFill>
              </a:rPr>
              <a:t> 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3963" y="1517665"/>
            <a:ext cx="8774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Example: “There is a student in IT5005” can be written as</a:t>
            </a:r>
            <a:endParaRPr lang="en-US" altLang="en-US" sz="2800" i="1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11</a:t>
            </a:fld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3.1.3. The Existential Quantifier: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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6702" y="2085465"/>
            <a:ext cx="7337321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>
                <a:sym typeface="Symbol" panose="05050102010706020507" pitchFamily="18" charset="2"/>
              </a:rPr>
              <a:t> a person </a:t>
            </a:r>
            <a:r>
              <a:rPr lang="en-SG" sz="2800" i="1" dirty="0">
                <a:sym typeface="Symbol" panose="05050102010706020507" pitchFamily="18" charset="2"/>
              </a:rPr>
              <a:t>p</a:t>
            </a:r>
            <a:r>
              <a:rPr lang="en-SG" sz="2800" dirty="0">
                <a:sym typeface="Symbol" panose="05050102010706020507" pitchFamily="18" charset="2"/>
              </a:rPr>
              <a:t> such that </a:t>
            </a:r>
            <a:r>
              <a:rPr lang="en-SG" sz="2800" i="1" dirty="0">
                <a:sym typeface="Symbol" panose="05050102010706020507" pitchFamily="18" charset="2"/>
              </a:rPr>
              <a:t>p</a:t>
            </a:r>
            <a:r>
              <a:rPr lang="en-SG" sz="2800" dirty="0">
                <a:sym typeface="Symbol" panose="05050102010706020507" pitchFamily="18" charset="2"/>
              </a:rPr>
              <a:t> is a student in IT5005.</a:t>
            </a:r>
            <a:endParaRPr lang="en-SG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5123" y="2691049"/>
            <a:ext cx="8100227" cy="1522703"/>
            <a:chOff x="415123" y="3047267"/>
            <a:chExt cx="8100227" cy="1522703"/>
          </a:xfrm>
        </p:grpSpPr>
        <p:sp>
          <p:nvSpPr>
            <p:cNvPr id="33" name="TextBox 32"/>
            <p:cNvSpPr txBox="1"/>
            <p:nvPr/>
          </p:nvSpPr>
          <p:spPr>
            <a:xfrm>
              <a:off x="444474" y="3047267"/>
              <a:ext cx="80708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800" dirty="0"/>
                <a:t>Or, more formally,</a:t>
              </a:r>
              <a:endParaRPr lang="en-US" altLang="en-US" sz="2800" i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3339" y="3523530"/>
              <a:ext cx="7337321" cy="5232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SG" sz="2800" dirty="0">
                  <a:sym typeface="Symbol" panose="05050102010706020507" pitchFamily="18" charset="2"/>
                </a:rPr>
                <a:t></a:t>
              </a:r>
              <a:r>
                <a:rPr lang="en-SG" sz="2800" i="1" dirty="0">
                  <a:sym typeface="Symbol" panose="05050102010706020507" pitchFamily="18" charset="2"/>
                </a:rPr>
                <a:t>p</a:t>
              </a:r>
              <a:r>
                <a:rPr lang="en-SG" sz="2800" dirty="0">
                  <a:sym typeface="Symbol" panose="05050102010706020507" pitchFamily="18" charset="2"/>
                </a:rPr>
                <a:t> </a:t>
              </a:r>
              <a:r>
                <a:rPr lang="en-SG" sz="2800" i="1" dirty="0">
                  <a:sym typeface="Symbol" panose="05050102010706020507" pitchFamily="18" charset="2"/>
                </a:rPr>
                <a:t>P</a:t>
              </a:r>
              <a:r>
                <a:rPr lang="en-SG" sz="2800" dirty="0">
                  <a:sym typeface="Symbol" panose="05050102010706020507" pitchFamily="18" charset="2"/>
                </a:rPr>
                <a:t> such that </a:t>
              </a:r>
              <a:r>
                <a:rPr lang="en-SG" sz="2800" i="1" dirty="0">
                  <a:sym typeface="Symbol" panose="05050102010706020507" pitchFamily="18" charset="2"/>
                </a:rPr>
                <a:t>p</a:t>
              </a:r>
              <a:r>
                <a:rPr lang="en-SG" sz="2800" dirty="0">
                  <a:sym typeface="Symbol" panose="05050102010706020507" pitchFamily="18" charset="2"/>
                </a:rPr>
                <a:t> is a student in IT5005.</a:t>
              </a:r>
              <a:endParaRPr lang="en-SG" sz="2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5123" y="4046750"/>
              <a:ext cx="80708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800" dirty="0"/>
                <a:t>where </a:t>
              </a:r>
              <a:r>
                <a:rPr lang="en-SG" sz="2800" i="1" dirty="0"/>
                <a:t>P</a:t>
              </a:r>
              <a:r>
                <a:rPr lang="en-SG" sz="2800" dirty="0"/>
                <a:t> is the set of all people.</a:t>
              </a:r>
              <a:endParaRPr lang="en-US" altLang="en-US" sz="2800" i="1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44474" y="4377110"/>
            <a:ext cx="836424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The words </a:t>
            </a:r>
            <a:r>
              <a:rPr lang="en-SG" sz="2400" i="1" dirty="0">
                <a:solidFill>
                  <a:srgbClr val="0033CC"/>
                </a:solidFill>
              </a:rPr>
              <a:t>such that </a:t>
            </a:r>
            <a:r>
              <a:rPr lang="en-SG" sz="2400" dirty="0"/>
              <a:t>are inserted just before the predicate. If the context is clear, sometimes the abbreviation </a:t>
            </a:r>
            <a:r>
              <a:rPr lang="en-SG" sz="2400" dirty="0" err="1">
                <a:solidFill>
                  <a:srgbClr val="0033CC"/>
                </a:solidFill>
              </a:rPr>
              <a:t>s.t.</a:t>
            </a:r>
            <a:r>
              <a:rPr lang="en-SG" sz="2400" dirty="0"/>
              <a:t> is used.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Some alternative expressions for “there exists” are “there is a”, “we can find a”, “there is at least one”, “for some”, and “for at least one”. </a:t>
            </a:r>
            <a:endParaRPr lang="en-US" altLang="en-US" sz="2400" i="1" dirty="0"/>
          </a:p>
        </p:txBody>
      </p:sp>
      <p:sp>
        <p:nvSpPr>
          <p:cNvPr id="41" name="Oval 40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5" name="Oval 74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6" name="Oval 75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7" name="Oval 76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8" name="Oval 77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9" name="Oval 78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0" name="Oval 79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1" name="Oval 80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2" name="Oval 81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3" name="Oval 82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4" name="Oval 83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5" name="Oval 84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6" name="Oval 85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7" name="Oval 86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8" name="Oval 87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2807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  <a:tab pos="8612188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Predicates &amp; Quantified Statement I </a:t>
            </a:r>
            <a:r>
              <a:rPr lang="en-SG" sz="1200" dirty="0">
                <a:solidFill>
                  <a:schemeClr val="bg1"/>
                </a:solidFill>
              </a:rPr>
              <a:t>/ II	Statements with Multiple Quantifiers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Existential Quantifier: </a:t>
            </a:r>
            <a:r>
              <a:rPr lang="en-SG" sz="1400" dirty="0">
                <a:solidFill>
                  <a:schemeClr val="bg1"/>
                </a:solidFill>
                <a:sym typeface="Symbol" panose="05050102010706020507" pitchFamily="18" charset="2"/>
              </a:rPr>
              <a:t></a:t>
            </a:r>
            <a:r>
              <a:rPr lang="en-SG" sz="1400" dirty="0">
                <a:solidFill>
                  <a:schemeClr val="bg1"/>
                </a:solidFill>
              </a:rPr>
              <a:t> 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4474" y="1517665"/>
            <a:ext cx="80708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Sentences that are quantified existentially are defined as statements by giving them the truth values specified in the following definition.</a:t>
            </a:r>
            <a:endParaRPr lang="en-US" altLang="en-US" sz="2800" i="1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12</a:t>
            </a:fld>
            <a:endParaRPr lang="en-SG" dirty="0"/>
          </a:p>
        </p:txBody>
      </p:sp>
      <p:grpSp>
        <p:nvGrpSpPr>
          <p:cNvPr id="41" name="Group 40"/>
          <p:cNvGrpSpPr/>
          <p:nvPr/>
        </p:nvGrpSpPr>
        <p:grpSpPr>
          <a:xfrm>
            <a:off x="652334" y="2979795"/>
            <a:ext cx="8100228" cy="2226252"/>
            <a:chOff x="421090" y="4598517"/>
            <a:chExt cx="8100228" cy="2226252"/>
          </a:xfrm>
        </p:grpSpPr>
        <p:sp>
          <p:nvSpPr>
            <p:cNvPr id="45" name="Rectangle 44"/>
            <p:cNvSpPr/>
            <p:nvPr/>
          </p:nvSpPr>
          <p:spPr>
            <a:xfrm>
              <a:off x="421090" y="4598518"/>
              <a:ext cx="8100228" cy="222625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1090" y="4598517"/>
              <a:ext cx="8100228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2723" y="4645644"/>
              <a:ext cx="7494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3.1.4 (Existential Statement)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2724" y="5255109"/>
              <a:ext cx="803859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Let </a:t>
              </a:r>
              <a:r>
                <a:rPr lang="en-SG" sz="2400" i="1" dirty="0"/>
                <a:t>Q</a:t>
              </a:r>
              <a:r>
                <a:rPr lang="en-SG" sz="2400" dirty="0"/>
                <a:t>(</a:t>
              </a:r>
              <a:r>
                <a:rPr lang="en-SG" sz="2400" i="1" dirty="0"/>
                <a:t>x</a:t>
              </a:r>
              <a:r>
                <a:rPr lang="en-SG" sz="2400" dirty="0"/>
                <a:t>) be a predicate and </a:t>
              </a:r>
              <a:r>
                <a:rPr lang="en-SG" sz="2400" i="1" dirty="0"/>
                <a:t>D</a:t>
              </a:r>
              <a:r>
                <a:rPr lang="en-SG" sz="2400" dirty="0"/>
                <a:t> the domain of </a:t>
              </a:r>
              <a:r>
                <a:rPr lang="en-SG" sz="2400" i="1" dirty="0"/>
                <a:t>x</a:t>
              </a:r>
              <a:r>
                <a:rPr lang="en-SG" sz="2400" dirty="0"/>
                <a:t>. An </a:t>
              </a:r>
              <a:r>
                <a:rPr lang="en-SG" sz="2400" b="1" dirty="0"/>
                <a:t>existential statement</a:t>
              </a:r>
              <a:r>
                <a:rPr lang="en-SG" sz="2400" dirty="0"/>
                <a:t> is a statement of the form “</a:t>
              </a:r>
              <a:r>
                <a:rPr lang="en-SG" sz="2400" dirty="0">
                  <a:sym typeface="Symbol" panose="05050102010706020507" pitchFamily="18" charset="2"/>
                </a:rPr>
                <a:t></a:t>
              </a:r>
              <a:r>
                <a:rPr lang="en-SG" sz="2400" i="1" dirty="0">
                  <a:sym typeface="Symbol" panose="05050102010706020507" pitchFamily="18" charset="2"/>
                </a:rPr>
                <a:t>x</a:t>
              </a:r>
              <a:r>
                <a:rPr lang="en-SG" sz="2400" dirty="0">
                  <a:sym typeface="Symbol" panose="05050102010706020507" pitchFamily="18" charset="2"/>
                </a:rPr>
                <a:t>  </a:t>
              </a:r>
              <a:r>
                <a:rPr lang="en-SG" sz="2400" i="1" dirty="0">
                  <a:sym typeface="Symbol" panose="05050102010706020507" pitchFamily="18" charset="2"/>
                </a:rPr>
                <a:t>D</a:t>
              </a:r>
              <a:r>
                <a:rPr lang="en-SG" sz="2400" dirty="0">
                  <a:sym typeface="Symbol" panose="05050102010706020507" pitchFamily="18" charset="2"/>
                </a:rPr>
                <a:t> such that </a:t>
              </a:r>
              <a:r>
                <a:rPr lang="en-SG" sz="2400" i="1" dirty="0">
                  <a:sym typeface="Symbol" panose="05050102010706020507" pitchFamily="18" charset="2"/>
                </a:rPr>
                <a:t>Q</a:t>
              </a:r>
              <a:r>
                <a:rPr lang="en-SG" sz="2400" dirty="0">
                  <a:sym typeface="Symbol" panose="05050102010706020507" pitchFamily="18" charset="2"/>
                </a:rPr>
                <a:t>(</a:t>
              </a:r>
              <a:r>
                <a:rPr lang="en-SG" sz="2400" i="1" dirty="0">
                  <a:sym typeface="Symbol" panose="05050102010706020507" pitchFamily="18" charset="2"/>
                </a:rPr>
                <a:t>x</a:t>
              </a:r>
              <a:r>
                <a:rPr lang="en-SG" sz="2400" dirty="0">
                  <a:sym typeface="Symbol" panose="05050102010706020507" pitchFamily="18" charset="2"/>
                </a:rPr>
                <a:t>)”.</a:t>
              </a:r>
              <a:endParaRPr lang="en-SG" sz="2400" dirty="0"/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SG" sz="2400" dirty="0"/>
                <a:t>It is defined to be true </a:t>
              </a:r>
              <a:r>
                <a:rPr lang="en-SG" sz="2400" dirty="0" err="1"/>
                <a:t>iff</a:t>
              </a:r>
              <a:r>
                <a:rPr lang="en-SG" sz="2400" dirty="0"/>
                <a:t> </a:t>
              </a:r>
              <a:r>
                <a:rPr lang="en-SG" sz="2400" i="1" dirty="0"/>
                <a:t>Q</a:t>
              </a:r>
              <a:r>
                <a:rPr lang="en-SG" sz="2400" dirty="0"/>
                <a:t>(</a:t>
              </a:r>
              <a:r>
                <a:rPr lang="en-SG" sz="2400" i="1" dirty="0"/>
                <a:t>x</a:t>
              </a:r>
              <a:r>
                <a:rPr lang="en-SG" sz="2400" dirty="0"/>
                <a:t>) is </a:t>
              </a:r>
              <a:r>
                <a:rPr lang="en-SG" sz="2400" dirty="0">
                  <a:solidFill>
                    <a:srgbClr val="C00000"/>
                  </a:solidFill>
                </a:rPr>
                <a:t>true for at least one </a:t>
              </a:r>
              <a:r>
                <a:rPr lang="en-SG" sz="2400" i="1" dirty="0"/>
                <a:t>x</a:t>
              </a:r>
              <a:r>
                <a:rPr lang="en-SG" sz="2400" dirty="0"/>
                <a:t> in </a:t>
              </a:r>
              <a:r>
                <a:rPr lang="en-SG" sz="2400" i="1" dirty="0"/>
                <a:t>D</a:t>
              </a:r>
              <a:r>
                <a:rPr lang="en-SG" sz="2400" dirty="0"/>
                <a:t>.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SG" sz="2400" dirty="0"/>
                <a:t>It is defined to be false </a:t>
              </a:r>
              <a:r>
                <a:rPr lang="en-SG" sz="2400" dirty="0" err="1"/>
                <a:t>iff</a:t>
              </a:r>
              <a:r>
                <a:rPr lang="en-SG" sz="2400" dirty="0"/>
                <a:t> </a:t>
              </a:r>
              <a:r>
                <a:rPr lang="en-SG" sz="2400" i="1" dirty="0"/>
                <a:t>Q</a:t>
              </a:r>
              <a:r>
                <a:rPr lang="en-SG" sz="2400" dirty="0"/>
                <a:t>(</a:t>
              </a:r>
              <a:r>
                <a:rPr lang="en-SG" sz="2400" i="1" dirty="0"/>
                <a:t>x</a:t>
              </a:r>
              <a:r>
                <a:rPr lang="en-SG" sz="2400" dirty="0"/>
                <a:t>) is </a:t>
              </a:r>
              <a:r>
                <a:rPr lang="en-SG" sz="2400" dirty="0">
                  <a:solidFill>
                    <a:srgbClr val="C00000"/>
                  </a:solidFill>
                </a:rPr>
                <a:t>false for all </a:t>
              </a:r>
              <a:r>
                <a:rPr lang="en-SG" sz="2400" i="1" dirty="0"/>
                <a:t>x</a:t>
              </a:r>
              <a:r>
                <a:rPr lang="en-SG" sz="2400" dirty="0"/>
                <a:t> in </a:t>
              </a:r>
              <a:r>
                <a:rPr lang="en-SG" sz="2400" i="1" dirty="0"/>
                <a:t>D</a:t>
              </a:r>
              <a:r>
                <a:rPr lang="en-SG" sz="2400" dirty="0"/>
                <a:t>.</a:t>
              </a:r>
            </a:p>
          </p:txBody>
        </p:sp>
      </p:grp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6" name="Oval 75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7" name="Oval 76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8" name="Oval 77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9" name="Oval 78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0" name="Oval 79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1" name="Oval 80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2" name="Oval 81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3" name="Oval 82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4" name="Oval 83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5" name="Oval 84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6" name="Oval 85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7" name="Oval 86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8" name="Oval 87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9" name="Oval 88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256717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  <a:tab pos="8612188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Predicates &amp; Quantified Statement I </a:t>
            </a:r>
            <a:r>
              <a:rPr lang="en-SG" sz="1200" dirty="0">
                <a:solidFill>
                  <a:schemeClr val="bg1"/>
                </a:solidFill>
              </a:rPr>
              <a:t>/ II	Statements with Multiple Quantifiers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Existential Quantifier: : </a:t>
            </a:r>
            <a:r>
              <a:rPr lang="en-SG" sz="1400" dirty="0">
                <a:solidFill>
                  <a:schemeClr val="bg1"/>
                </a:solidFill>
                <a:sym typeface="Symbol" panose="05050102010706020507" pitchFamily="18" charset="2"/>
              </a:rPr>
              <a:t>!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13</a:t>
            </a:fld>
            <a:endParaRPr lang="en-SG" dirty="0"/>
          </a:p>
        </p:txBody>
      </p:sp>
      <p:sp>
        <p:nvSpPr>
          <p:cNvPr id="32" name="Oval 31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5" name="Oval 74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6" name="Oval 75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7" name="Oval 76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8" name="Oval 77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9" name="Oval 78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0" name="Oval 79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1" name="Oval 80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2" name="Oval 81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3" name="Oval 82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4" name="Oval 83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5" name="Oval 84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6" name="Oval 85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F7F9E4-D20C-4256-8F69-882BF2AC28A7}"/>
              </a:ext>
            </a:extLst>
          </p:cNvPr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3.1.3. The Existential Quantifier: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!</a:t>
            </a:r>
            <a:endParaRPr lang="en-SG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7AE3BC1-094A-462E-BA45-402A488747DD}"/>
                  </a:ext>
                </a:extLst>
              </p:cNvPr>
              <p:cNvSpPr txBox="1"/>
              <p:nvPr/>
            </p:nvSpPr>
            <p:spPr>
              <a:xfrm>
                <a:off x="415123" y="2013228"/>
                <a:ext cx="8262712" cy="1461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altLang="en-US" sz="2800" dirty="0"/>
                  <a:t>The symbol </a:t>
                </a:r>
                <a:r>
                  <a:rPr lang="en-SG" sz="2800" dirty="0">
                    <a:sym typeface="Symbol" panose="05050102010706020507" pitchFamily="18" charset="2"/>
                  </a:rPr>
                  <a:t>! is used to denote “there exists a unique” or “there is one and only one”.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altLang="en-US" sz="2800" dirty="0">
                    <a:sym typeface="Symbol" panose="05050102010706020507" pitchFamily="18" charset="2"/>
                  </a:rPr>
                  <a:t>Example: </a:t>
                </a:r>
                <a14:m>
                  <m:oMath xmlns:m="http://schemas.openxmlformats.org/officeDocument/2006/math">
                    <m:r>
                      <a:rPr lang="en-SG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∃!</m:t>
                    </m:r>
                    <m:r>
                      <a:rPr lang="en-SG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  <m:r>
                      <a:rPr lang="en-SG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∈ </m:t>
                    </m:r>
                    <m:sSup>
                      <m:sSupPr>
                        <m:ctrlPr>
                          <a:rPr lang="en-SG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SG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ℤ</m:t>
                        </m:r>
                      </m:e>
                      <m:sup>
                        <m:r>
                          <a:rPr lang="en-SG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altLang="en-US" sz="2800" dirty="0"/>
                  <a:t> such that </a:t>
                </a:r>
                <a14:m>
                  <m:oMath xmlns:m="http://schemas.openxmlformats.org/officeDocument/2006/math">
                    <m:r>
                      <a:rPr lang="en-SG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</m:oMath>
                </a14:m>
                <a:r>
                  <a:rPr lang="en-SG" altLang="en-US" sz="2800" dirty="0"/>
                  <a:t> is even and prime.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7AE3BC1-094A-462E-BA45-402A48874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3" y="2013228"/>
                <a:ext cx="8262712" cy="1461939"/>
              </a:xfrm>
              <a:prstGeom prst="rect">
                <a:avLst/>
              </a:prstGeom>
              <a:blipFill>
                <a:blip r:embed="rId3"/>
                <a:stretch>
                  <a:fillRect l="-1475" t="-5000" r="-1401" b="-108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543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  <a:tab pos="8612188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Predicates &amp; Quantified Statement I </a:t>
            </a:r>
            <a:r>
              <a:rPr lang="en-SG" sz="1200" dirty="0">
                <a:solidFill>
                  <a:schemeClr val="bg1"/>
                </a:solidFill>
              </a:rPr>
              <a:t>/ II	Statements with Multiple Quantifiers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Existential Quantifier: : </a:t>
            </a:r>
            <a:r>
              <a:rPr lang="en-SG" sz="1400" dirty="0">
                <a:solidFill>
                  <a:schemeClr val="bg1"/>
                </a:solidFill>
                <a:sym typeface="Symbol" panose="05050102010706020507" pitchFamily="18" charset="2"/>
              </a:rPr>
              <a:t>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14</a:t>
            </a:fld>
            <a:endParaRPr lang="en-SG" dirty="0"/>
          </a:p>
        </p:txBody>
      </p:sp>
      <p:sp>
        <p:nvSpPr>
          <p:cNvPr id="32" name="Oval 31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5" name="Oval 74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6" name="Oval 75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7" name="Oval 76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8" name="Oval 77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9" name="Oval 78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0" name="Oval 79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1" name="Oval 80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2" name="Oval 81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3" name="Oval 82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4" name="Oval 83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5" name="Oval 84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6" name="Oval 85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F7F9E4-D20C-4256-8F69-882BF2AC28A7}"/>
              </a:ext>
            </a:extLst>
          </p:cNvPr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3.1.4. Skolemization</a:t>
            </a:r>
            <a:endParaRPr lang="en-SG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7AE3BC1-094A-462E-BA45-402A488747DD}"/>
                  </a:ext>
                </a:extLst>
              </p:cNvPr>
              <p:cNvSpPr txBox="1"/>
              <p:nvPr/>
            </p:nvSpPr>
            <p:spPr>
              <a:xfrm>
                <a:off x="415123" y="2013228"/>
                <a:ext cx="8262712" cy="4693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altLang="en-US" sz="2400" dirty="0"/>
                  <a:t>When a “</a:t>
                </a:r>
                <a:r>
                  <a:rPr lang="en-SG" sz="2400" dirty="0">
                    <a:sym typeface="Symbol" panose="05050102010706020507" pitchFamily="18" charset="2"/>
                  </a:rPr>
                  <a:t>” exists outside of a universal </a:t>
                </a:r>
                <a:r>
                  <a:rPr lang="en-SG" sz="2400" dirty="0"/>
                  <a:t> </a:t>
                </a:r>
                <a:r>
                  <a:rPr lang="en-SG" sz="2400" dirty="0">
                    <a:sym typeface="Symbol" panose="05050102010706020507" pitchFamily="18" charset="2"/>
                  </a:rPr>
                  <a:t>  quantifier, we can replace the variable with a </a:t>
                </a:r>
                <a:r>
                  <a:rPr lang="en-SG" sz="2400" b="1" i="1" u="sng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new</a:t>
                </a:r>
                <a:r>
                  <a:rPr lang="en-SG" sz="2400" dirty="0">
                    <a:sym typeface="Symbol" panose="05050102010706020507" pitchFamily="18" charset="2"/>
                  </a:rPr>
                  <a:t> constant, known as a “</a:t>
                </a:r>
                <a:r>
                  <a:rPr lang="en-SG" sz="2400" dirty="0" err="1">
                    <a:sym typeface="Symbol" panose="05050102010706020507" pitchFamily="18" charset="2"/>
                  </a:rPr>
                  <a:t>Skolem</a:t>
                </a:r>
                <a:r>
                  <a:rPr lang="en-SG" sz="2400" dirty="0">
                    <a:sym typeface="Symbol" panose="05050102010706020507" pitchFamily="18" charset="2"/>
                  </a:rPr>
                  <a:t> constant”.</a:t>
                </a:r>
              </a:p>
              <a:p>
                <a:pPr>
                  <a:spcAft>
                    <a:spcPts val="600"/>
                  </a:spcAft>
                </a:pPr>
                <a:endParaRPr lang="en-SG" altLang="en-US" sz="2400" dirty="0">
                  <a:sym typeface="Symbol" panose="05050102010706020507" pitchFamily="18" charset="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SG" altLang="en-US" sz="2400" dirty="0">
                    <a:sym typeface="Symbol" panose="05050102010706020507" pitchFamily="18" charset="2"/>
                  </a:rPr>
                  <a:t>For example: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altLang="en-US" sz="2400" dirty="0">
                    <a:sym typeface="Symbol" panose="05050102010706020507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𝐹𝑒𝑚𝑎𝑙𝑒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SG" altLang="en-US" sz="2400" dirty="0">
                  <a:sym typeface="Symbol" panose="05050102010706020507" pitchFamily="18" charset="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SG" altLang="en-US" sz="2400" dirty="0">
                    <a:sym typeface="Symbol" panose="05050102010706020507" pitchFamily="18" charset="2"/>
                  </a:rPr>
                  <a:t>Can be rewritten as: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altLang="en-US" sz="2400" dirty="0">
                    <a:sym typeface="Symbol" panose="05050102010706020507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𝐹𝑒𝑚𝑎𝑙𝑒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𝑐</m:t>
                        </m:r>
                      </m:e>
                    </m:d>
                  </m:oMath>
                </a14:m>
                <a:endParaRPr lang="en-US" altLang="en-US" sz="2400" b="0" dirty="0">
                  <a:sym typeface="Symbol" panose="05050102010706020507" pitchFamily="18" charset="2"/>
                </a:endParaRPr>
              </a:p>
              <a:p>
                <a:pPr>
                  <a:spcAft>
                    <a:spcPts val="600"/>
                  </a:spcAft>
                </a:pPr>
                <a:endParaRPr lang="en-US" altLang="en-US" sz="2400" b="0" dirty="0">
                  <a:sym typeface="Symbol" panose="05050102010706020507" pitchFamily="18" charset="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SG" altLang="en-US" sz="2400" dirty="0">
                    <a:sym typeface="Symbol" panose="05050102010706020507" pitchFamily="18" charset="2"/>
                  </a:rPr>
                  <a:t>Where </a:t>
                </a:r>
                <a:r>
                  <a:rPr lang="en-SG" altLang="en-US" sz="2400" i="1" dirty="0">
                    <a:sym typeface="Symbol" panose="05050102010706020507" pitchFamily="18" charset="2"/>
                  </a:rPr>
                  <a:t>c</a:t>
                </a:r>
                <a:r>
                  <a:rPr lang="en-SG" altLang="en-US" sz="2400" dirty="0">
                    <a:sym typeface="Symbol" panose="05050102010706020507" pitchFamily="18" charset="2"/>
                  </a:rPr>
                  <a:t> refers to one particular person in the universe of discourse.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7AE3BC1-094A-462E-BA45-402A48874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3" y="2013228"/>
                <a:ext cx="8262712" cy="4693593"/>
              </a:xfrm>
              <a:prstGeom prst="rect">
                <a:avLst/>
              </a:prstGeom>
              <a:blipFill>
                <a:blip r:embed="rId3"/>
                <a:stretch>
                  <a:fillRect l="-1227" t="-1351" b="-18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961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  <a:tab pos="8612188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Predicates &amp; Quantified Statement I </a:t>
            </a:r>
            <a:r>
              <a:rPr lang="en-SG" sz="1200" dirty="0">
                <a:solidFill>
                  <a:schemeClr val="bg1"/>
                </a:solidFill>
              </a:rPr>
              <a:t>/ II	Statements with Multiple Quantifiers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Universal Conditional Statements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4474" y="1517665"/>
            <a:ext cx="80708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A reasonable argument can be made that the most important form of statement in mathematics is the </a:t>
            </a:r>
            <a:r>
              <a:rPr lang="en-SG" sz="2800" dirty="0">
                <a:solidFill>
                  <a:srgbClr val="C00000"/>
                </a:solidFill>
              </a:rPr>
              <a:t>universal conditional statement</a:t>
            </a:r>
            <a:r>
              <a:rPr lang="en-SG" sz="2800" dirty="0"/>
              <a:t>:</a:t>
            </a:r>
            <a:endParaRPr lang="en-US" altLang="en-US" sz="2800" i="1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15</a:t>
            </a:fld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3.1.5. Universal Conditional Statements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4474" y="4791386"/>
            <a:ext cx="8070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altLang="en-US" sz="2800" dirty="0"/>
              <a:t>Familiarity with statements of this form is essential if you are to learn to speak mathematics.</a:t>
            </a:r>
            <a:endParaRPr lang="en-US" altLang="en-US" sz="2800" i="1" dirty="0"/>
          </a:p>
        </p:txBody>
      </p:sp>
      <p:sp>
        <p:nvSpPr>
          <p:cNvPr id="36" name="Oval 35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Oval 73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8" name="Oval 77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9" name="Oval 78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0" name="Oval 79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1" name="Oval 80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2" name="Oval 81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3" name="Oval 82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4" name="Oval 83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5" name="Oval 84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6" name="Oval 85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3" name="Group 2"/>
          <p:cNvGrpSpPr/>
          <p:nvPr/>
        </p:nvGrpSpPr>
        <p:grpSpPr>
          <a:xfrm>
            <a:off x="2455484" y="3090894"/>
            <a:ext cx="3477568" cy="1512258"/>
            <a:chOff x="2209800" y="3090894"/>
            <a:chExt cx="3477568" cy="1512258"/>
          </a:xfrm>
        </p:grpSpPr>
        <p:sp>
          <p:nvSpPr>
            <p:cNvPr id="35" name="TextBox 34"/>
            <p:cNvSpPr txBox="1"/>
            <p:nvPr/>
          </p:nvSpPr>
          <p:spPr>
            <a:xfrm>
              <a:off x="2209801" y="3090894"/>
              <a:ext cx="3477567" cy="52322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</a:t>
              </a:r>
              <a:r>
                <a:rPr lang="en-SG" sz="2800" i="1" dirty="0">
                  <a:solidFill>
                    <a:schemeClr val="bg1"/>
                  </a:solidFill>
                </a:rPr>
                <a:t>x</a:t>
              </a:r>
              <a:r>
                <a:rPr lang="en-SG" sz="2800" dirty="0">
                  <a:solidFill>
                    <a:schemeClr val="bg1"/>
                  </a:solidFill>
                </a:rPr>
                <a:t>, 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if </a:t>
              </a:r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P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(</a:t>
              </a:r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x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) then </a:t>
              </a:r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(</a:t>
              </a:r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x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). </a:t>
              </a:r>
              <a:endParaRPr lang="en-SG" sz="2800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209800" y="4079932"/>
                  <a:ext cx="3477568" cy="523220"/>
                </a:xfrm>
                <a:prstGeom prst="rect">
                  <a:avLst/>
                </a:prstGeom>
                <a:solidFill>
                  <a:srgbClr val="0033CC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800" dirty="0">
                      <a:solidFill>
                        <a:schemeClr val="bg1"/>
                      </a:solidFill>
                      <a:sym typeface="Symbol" panose="05050102010706020507" pitchFamily="18" charset="2"/>
                    </a:rPr>
                    <a:t></a:t>
                  </a:r>
                  <a:r>
                    <a:rPr lang="en-SG" sz="2800" i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SG" sz="280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SG" sz="2800" i="1" dirty="0">
                      <a:solidFill>
                        <a:schemeClr val="bg1"/>
                      </a:solidFill>
                      <a:sym typeface="Symbol" panose="05050102010706020507" pitchFamily="18" charset="2"/>
                    </a:rPr>
                    <a:t>P</a:t>
                  </a:r>
                  <a:r>
                    <a:rPr lang="en-SG" sz="2800" dirty="0">
                      <a:solidFill>
                        <a:schemeClr val="bg1"/>
                      </a:solidFill>
                      <a:sym typeface="Symbol" panose="05050102010706020507" pitchFamily="18" charset="2"/>
                    </a:rPr>
                    <a:t>(</a:t>
                  </a:r>
                  <a:r>
                    <a:rPr lang="en-SG" sz="2800" i="1" dirty="0">
                      <a:solidFill>
                        <a:schemeClr val="bg1"/>
                      </a:solidFill>
                      <a:sym typeface="Symbol" panose="05050102010706020507" pitchFamily="18" charset="2"/>
                    </a:rPr>
                    <a:t>x</a:t>
                  </a:r>
                  <a:r>
                    <a:rPr lang="en-SG" sz="2800" dirty="0">
                      <a:solidFill>
                        <a:schemeClr val="bg1"/>
                      </a:solidFill>
                      <a:sym typeface="Symbol" panose="05050102010706020507" pitchFamily="18" charset="2"/>
                    </a:rPr>
                    <a:t>) </a:t>
                  </a:r>
                  <a14:m>
                    <m:oMath xmlns:m="http://schemas.openxmlformats.org/officeDocument/2006/math">
                      <m:r>
                        <a:rPr lang="en-SG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→</m:t>
                      </m:r>
                    </m:oMath>
                  </a14:m>
                  <a:r>
                    <a:rPr lang="en-SG" sz="2800" i="1" dirty="0">
                      <a:solidFill>
                        <a:schemeClr val="bg1"/>
                      </a:solidFill>
                      <a:sym typeface="Symbol" panose="05050102010706020507" pitchFamily="18" charset="2"/>
                    </a:rPr>
                    <a:t> Q</a:t>
                  </a:r>
                  <a:r>
                    <a:rPr lang="en-SG" sz="2800" dirty="0">
                      <a:solidFill>
                        <a:schemeClr val="bg1"/>
                      </a:solidFill>
                      <a:sym typeface="Symbol" panose="05050102010706020507" pitchFamily="18" charset="2"/>
                    </a:rPr>
                    <a:t>(</a:t>
                  </a:r>
                  <a:r>
                    <a:rPr lang="en-SG" sz="2800" i="1" dirty="0">
                      <a:solidFill>
                        <a:schemeClr val="bg1"/>
                      </a:solidFill>
                      <a:sym typeface="Symbol" panose="05050102010706020507" pitchFamily="18" charset="2"/>
                    </a:rPr>
                    <a:t>x</a:t>
                  </a:r>
                  <a:r>
                    <a:rPr lang="en-SG" sz="2800" dirty="0">
                      <a:solidFill>
                        <a:schemeClr val="bg1"/>
                      </a:solidFill>
                      <a:sym typeface="Symbol" panose="05050102010706020507" pitchFamily="18" charset="2"/>
                    </a:rPr>
                    <a:t>). </a:t>
                  </a:r>
                  <a:endParaRPr lang="en-SG" sz="280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4079932"/>
                  <a:ext cx="3477568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13953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TextBox 1"/>
            <p:cNvSpPr txBox="1"/>
            <p:nvPr/>
          </p:nvSpPr>
          <p:spPr>
            <a:xfrm>
              <a:off x="3637186" y="3614114"/>
              <a:ext cx="6227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889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  <a:tab pos="8612188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Predicates &amp; Quantified Statement I </a:t>
            </a:r>
            <a:r>
              <a:rPr lang="en-SG" sz="1200" dirty="0">
                <a:solidFill>
                  <a:schemeClr val="bg1"/>
                </a:solidFill>
              </a:rPr>
              <a:t>/ II	Statements with Multiple Quantifiers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Equivalent Forms of Universal and Existential Statements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16</a:t>
            </a:fld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600" dirty="0">
                <a:solidFill>
                  <a:schemeClr val="bg1"/>
                </a:solidFill>
              </a:rPr>
              <a:t>3.1.6. Equivalent Forms of Universal and Existential Statements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7221" y="2100523"/>
            <a:ext cx="4188423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altLang="en-US" sz="2800" dirty="0">
                <a:sym typeface="Symbol" panose="05050102010706020507" pitchFamily="18" charset="2"/>
              </a:rPr>
              <a:t></a:t>
            </a:r>
            <a:r>
              <a:rPr lang="en-SG" altLang="en-US" sz="2800" dirty="0"/>
              <a:t> real numbers </a:t>
            </a:r>
            <a:r>
              <a:rPr lang="en-SG" altLang="en-US" sz="2800" i="1" dirty="0"/>
              <a:t>x</a:t>
            </a:r>
            <a:r>
              <a:rPr lang="en-SG" altLang="en-US" sz="2800" dirty="0"/>
              <a:t>, if </a:t>
            </a:r>
            <a:r>
              <a:rPr lang="en-SG" altLang="en-US" sz="2800" i="1" dirty="0"/>
              <a:t>x</a:t>
            </a:r>
            <a:r>
              <a:rPr lang="en-SG" altLang="en-US" sz="2800" dirty="0"/>
              <a:t> is an integer then </a:t>
            </a:r>
            <a:r>
              <a:rPr lang="en-SG" altLang="en-US" sz="2800" i="1" dirty="0"/>
              <a:t>x</a:t>
            </a:r>
            <a:r>
              <a:rPr lang="en-SG" altLang="en-US" sz="2800" dirty="0"/>
              <a:t> is rational.</a:t>
            </a:r>
            <a:endParaRPr lang="en-US" altLang="en-US" sz="28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4869174" y="2100523"/>
            <a:ext cx="405502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altLang="en-US" sz="2800" dirty="0">
                <a:sym typeface="Symbol" panose="05050102010706020507" pitchFamily="18" charset="2"/>
              </a:rPr>
              <a:t></a:t>
            </a:r>
            <a:r>
              <a:rPr lang="en-SG" altLang="en-US" sz="2800" dirty="0"/>
              <a:t> integers </a:t>
            </a:r>
            <a:r>
              <a:rPr lang="en-SG" altLang="en-US" sz="2800" i="1" dirty="0"/>
              <a:t>x</a:t>
            </a:r>
            <a:r>
              <a:rPr lang="en-SG" altLang="en-US" sz="2800" dirty="0"/>
              <a:t>, </a:t>
            </a:r>
            <a:r>
              <a:rPr lang="en-SG" altLang="en-US" sz="2800" i="1" dirty="0"/>
              <a:t>x</a:t>
            </a:r>
            <a:r>
              <a:rPr lang="en-SG" altLang="en-US" sz="2800" dirty="0"/>
              <a:t> is rational.</a:t>
            </a:r>
            <a:endParaRPr lang="en-US" altLang="en-US" sz="28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324355" y="1499183"/>
            <a:ext cx="6671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Are these two statements the same?</a:t>
            </a:r>
            <a:endParaRPr lang="en-US" altLang="en-US" sz="2800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622026" y="3585874"/>
            <a:ext cx="38042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Yes, they have the same informal translation:</a:t>
            </a:r>
            <a:endParaRPr lang="en-US" altLang="en-US" sz="28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4128592" y="4109094"/>
            <a:ext cx="3715031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SG" altLang="en-US" sz="2800" dirty="0">
                <a:sym typeface="Symbol" panose="05050102010706020507" pitchFamily="18" charset="2"/>
              </a:rPr>
              <a:t>All integers</a:t>
            </a:r>
            <a:r>
              <a:rPr lang="en-SG" altLang="en-US" sz="2800" dirty="0"/>
              <a:t> are rational.</a:t>
            </a:r>
            <a:endParaRPr lang="en-US" altLang="en-US" sz="2800" i="1" dirty="0"/>
          </a:p>
        </p:txBody>
      </p:sp>
      <p:sp>
        <p:nvSpPr>
          <p:cNvPr id="36" name="Oval 35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Oval 7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2" name="Oval 81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3" name="Oval 82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4" name="Oval 83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5" name="Oval 84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6" name="Oval 85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7" name="Oval 86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8" name="Oval 87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9" name="Oval 88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18135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  <a:tab pos="8612188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Predicates &amp; Quantified Statement I </a:t>
            </a:r>
            <a:r>
              <a:rPr lang="en-SG" sz="1200" dirty="0">
                <a:solidFill>
                  <a:schemeClr val="bg1"/>
                </a:solidFill>
              </a:rPr>
              <a:t>/ II	Statements with Multiple Quantifiers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Equivalent Forms of Universal and Existential Statements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17</a:t>
            </a:fld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63368" y="2371841"/>
                <a:ext cx="3560759" cy="523220"/>
              </a:xfrm>
              <a:prstGeom prst="rect">
                <a:avLst/>
              </a:prstGeom>
              <a:solidFill>
                <a:srgbClr val="0033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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x 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</a:t>
                </a:r>
                <a:r>
                  <a:rPr lang="en-SG" sz="28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 U</a:t>
                </a:r>
                <a:r>
                  <a:rPr lang="en-SG" sz="2800" dirty="0">
                    <a:solidFill>
                      <a:schemeClr val="bg1"/>
                    </a:solidFill>
                  </a:rPr>
                  <a:t>, </a:t>
                </a:r>
                <a:r>
                  <a:rPr lang="en-SG" sz="28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P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(</a:t>
                </a:r>
                <a:r>
                  <a:rPr lang="en-SG" sz="28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SG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SG" sz="28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 Q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(</a:t>
                </a:r>
                <a:r>
                  <a:rPr lang="en-SG" sz="28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) </a:t>
                </a:r>
                <a:endParaRPr lang="en-SG" sz="28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68" y="2371841"/>
                <a:ext cx="3560759" cy="523220"/>
              </a:xfrm>
              <a:prstGeom prst="rect">
                <a:avLst/>
              </a:prstGeom>
              <a:blipFill>
                <a:blip r:embed="rId3"/>
                <a:stretch>
                  <a:fillRect t="-1395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own Arrow 1"/>
          <p:cNvSpPr/>
          <p:nvPr/>
        </p:nvSpPr>
        <p:spPr>
          <a:xfrm rot="16200000">
            <a:off x="4614967" y="2307466"/>
            <a:ext cx="451289" cy="72390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TextBox 45"/>
          <p:cNvSpPr txBox="1"/>
          <p:nvPr/>
        </p:nvSpPr>
        <p:spPr>
          <a:xfrm>
            <a:off x="5441125" y="2371841"/>
            <a:ext cx="2374170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</a:t>
            </a:r>
            <a:r>
              <a:rPr lang="en-SG" sz="2800" i="1" dirty="0">
                <a:solidFill>
                  <a:schemeClr val="bg1"/>
                </a:solidFill>
              </a:rPr>
              <a:t>x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 D</a:t>
            </a:r>
            <a:r>
              <a:rPr lang="en-SG" sz="2800" dirty="0">
                <a:solidFill>
                  <a:schemeClr val="bg1"/>
                </a:solidFill>
              </a:rPr>
              <a:t>,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Q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x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) </a:t>
            </a:r>
            <a:endParaRPr lang="en-SG" sz="2800" i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9739" y="1216856"/>
            <a:ext cx="7470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By narrowing </a:t>
            </a:r>
            <a:r>
              <a:rPr lang="en-SG" sz="2800" i="1" dirty="0"/>
              <a:t>U</a:t>
            </a:r>
            <a:r>
              <a:rPr lang="en-SG" sz="2800" dirty="0"/>
              <a:t> to be the domain </a:t>
            </a:r>
            <a:r>
              <a:rPr lang="en-SG" sz="2800" i="1" dirty="0"/>
              <a:t>D</a:t>
            </a:r>
            <a:r>
              <a:rPr lang="en-SG" sz="2800" dirty="0"/>
              <a:t> consisting of all values of the variable </a:t>
            </a:r>
            <a:r>
              <a:rPr lang="en-SG" sz="2800" i="1" dirty="0"/>
              <a:t>x</a:t>
            </a:r>
            <a:r>
              <a:rPr lang="en-SG" sz="2800" dirty="0"/>
              <a:t> that make </a:t>
            </a:r>
            <a:r>
              <a:rPr lang="en-SG" sz="2800" i="1" dirty="0"/>
              <a:t>P</a:t>
            </a:r>
            <a:r>
              <a:rPr lang="en-SG" sz="2800" dirty="0"/>
              <a:t>(</a:t>
            </a:r>
            <a:r>
              <a:rPr lang="en-SG" sz="2800" i="1" dirty="0"/>
              <a:t>x</a:t>
            </a:r>
            <a:r>
              <a:rPr lang="en-SG" sz="2800" dirty="0"/>
              <a:t>) true,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52" name="TextBox 51"/>
          <p:cNvSpPr txBox="1"/>
          <p:nvPr/>
        </p:nvSpPr>
        <p:spPr>
          <a:xfrm>
            <a:off x="390219" y="3488898"/>
            <a:ext cx="8125131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Rewrite the statement “All squares are rectangles” in the two forms:</a:t>
            </a:r>
          </a:p>
          <a:p>
            <a:pPr marL="628650" indent="-45720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SG" sz="2800" dirty="0">
                <a:sym typeface="Symbol" panose="05050102010706020507" pitchFamily="18" charset="2"/>
              </a:rPr>
              <a:t></a:t>
            </a:r>
            <a:r>
              <a:rPr lang="en-SG" sz="2800" i="1" dirty="0">
                <a:sym typeface="Symbol" panose="05050102010706020507" pitchFamily="18" charset="2"/>
              </a:rPr>
              <a:t>x</a:t>
            </a:r>
            <a:r>
              <a:rPr lang="en-SG" sz="2800" dirty="0">
                <a:sym typeface="Symbol" panose="05050102010706020507" pitchFamily="18" charset="2"/>
              </a:rPr>
              <a:t>, if                               then                                 .</a:t>
            </a:r>
          </a:p>
          <a:p>
            <a:pPr marL="628650" indent="-45720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SG" sz="2800" dirty="0">
                <a:sym typeface="Symbol" panose="05050102010706020507" pitchFamily="18" charset="2"/>
              </a:rPr>
              <a:t>                             </a:t>
            </a:r>
            <a:r>
              <a:rPr lang="en-SG" sz="2800" i="1" dirty="0">
                <a:sym typeface="Symbol" panose="05050102010706020507" pitchFamily="18" charset="2"/>
              </a:rPr>
              <a:t>x</a:t>
            </a:r>
            <a:r>
              <a:rPr lang="en-SG" sz="2800" dirty="0">
                <a:sym typeface="Symbol" panose="05050102010706020507" pitchFamily="18" charset="2"/>
              </a:rPr>
              <a:t>,                                               .</a:t>
            </a:r>
            <a:endParaRPr lang="en-SG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2054784" y="4422020"/>
            <a:ext cx="2119191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altLang="en-US" sz="2800" i="1" dirty="0">
                <a:sym typeface="Symbol" panose="05050102010706020507" pitchFamily="18" charset="2"/>
              </a:rPr>
              <a:t>x</a:t>
            </a:r>
            <a:r>
              <a:rPr lang="en-SG" altLang="en-US" sz="2800" dirty="0">
                <a:sym typeface="Symbol" panose="05050102010706020507" pitchFamily="18" charset="2"/>
              </a:rPr>
              <a:t> is a square</a:t>
            </a:r>
            <a:endParaRPr lang="en-US" altLang="en-US" sz="2800" i="1" dirty="0"/>
          </a:p>
        </p:txBody>
      </p:sp>
      <p:sp>
        <p:nvSpPr>
          <p:cNvPr id="55" name="TextBox 54"/>
          <p:cNvSpPr txBox="1"/>
          <p:nvPr/>
        </p:nvSpPr>
        <p:spPr>
          <a:xfrm>
            <a:off x="5198758" y="4422020"/>
            <a:ext cx="2425818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altLang="en-US" sz="2800" i="1" dirty="0">
                <a:sym typeface="Symbol" panose="05050102010706020507" pitchFamily="18" charset="2"/>
              </a:rPr>
              <a:t>x</a:t>
            </a:r>
            <a:r>
              <a:rPr lang="en-SG" altLang="en-US" sz="2800" dirty="0">
                <a:sym typeface="Symbol" panose="05050102010706020507" pitchFamily="18" charset="2"/>
              </a:rPr>
              <a:t> is a rectangle</a:t>
            </a:r>
            <a:endParaRPr lang="en-US" altLang="en-US" sz="2800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62892" y="5085040"/>
            <a:ext cx="2119191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altLang="en-US" sz="2800" dirty="0">
                <a:sym typeface="Symbol" panose="05050102010706020507" pitchFamily="18" charset="2"/>
              </a:rPr>
              <a:t>squares</a:t>
            </a:r>
            <a:endParaRPr lang="en-US" altLang="en-US" sz="28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4224127" y="5085040"/>
            <a:ext cx="2425818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altLang="en-US" sz="2800" i="1" dirty="0">
                <a:sym typeface="Symbol" panose="05050102010706020507" pitchFamily="18" charset="2"/>
              </a:rPr>
              <a:t>x</a:t>
            </a:r>
            <a:r>
              <a:rPr lang="en-SG" altLang="en-US" sz="2800" dirty="0">
                <a:sym typeface="Symbol" panose="05050102010706020507" pitchFamily="18" charset="2"/>
              </a:rPr>
              <a:t> is a rectangle</a:t>
            </a:r>
            <a:endParaRPr lang="en-US" altLang="en-US" sz="2800" i="1" dirty="0"/>
          </a:p>
        </p:txBody>
      </p:sp>
      <p:sp>
        <p:nvSpPr>
          <p:cNvPr id="38" name="Oval 37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Oval 73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8" name="Oval 87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9" name="Oval 88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0" name="Oval 89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1" name="Oval 90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2" name="Oval 91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3" name="Oval 92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4" name="Oval 93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5" name="Oval 94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6" name="Oval 95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12816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" grpId="0" animBg="1"/>
      <p:bldP spid="46" grpId="1" animBg="1"/>
      <p:bldP spid="52" grpId="0"/>
      <p:bldP spid="54" grpId="0" animBg="1"/>
      <p:bldP spid="55" grpId="0" animBg="1"/>
      <p:bldP spid="56" grpId="0" animBg="1"/>
      <p:bldP spid="5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  <a:tab pos="8612188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Predicates &amp; Quantified Statement I </a:t>
            </a:r>
            <a:r>
              <a:rPr lang="en-SG" sz="1200" dirty="0">
                <a:solidFill>
                  <a:schemeClr val="bg1"/>
                </a:solidFill>
              </a:rPr>
              <a:t>/ II	Statements with Multiple Quantifiers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Equivalent Forms of Universal and Existential Statements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18</a:t>
            </a:fld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369739" y="1216856"/>
            <a:ext cx="7470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Similarly,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03344" y="1618675"/>
            <a:ext cx="4426056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</a:t>
            </a:r>
            <a:r>
              <a:rPr lang="en-SG" sz="2800" i="1" dirty="0">
                <a:solidFill>
                  <a:schemeClr val="bg1"/>
                </a:solidFill>
              </a:rPr>
              <a:t>x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such that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P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x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) and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Q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x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) </a:t>
            </a:r>
            <a:endParaRPr lang="en-SG" sz="2800" i="1" dirty="0">
              <a:solidFill>
                <a:schemeClr val="bg1"/>
              </a:solidFill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4190728" y="2348478"/>
            <a:ext cx="451289" cy="72390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TextBox 44"/>
          <p:cNvSpPr txBox="1"/>
          <p:nvPr/>
        </p:nvSpPr>
        <p:spPr>
          <a:xfrm>
            <a:off x="2203344" y="3227139"/>
            <a:ext cx="4426056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</a:t>
            </a:r>
            <a:r>
              <a:rPr lang="en-SG" sz="2800" i="1" dirty="0">
                <a:solidFill>
                  <a:schemeClr val="bg1"/>
                </a:solidFill>
              </a:rPr>
              <a:t>x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 D</a:t>
            </a:r>
            <a:r>
              <a:rPr lang="en-SG" sz="2800" dirty="0">
                <a:solidFill>
                  <a:schemeClr val="bg1"/>
                </a:solidFill>
              </a:rPr>
              <a:t> such that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Q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x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) </a:t>
            </a:r>
            <a:endParaRPr lang="en-SG" sz="2800" i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9739" y="4157622"/>
            <a:ext cx="7470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where </a:t>
            </a:r>
            <a:r>
              <a:rPr lang="en-SG" sz="2800" i="1" dirty="0"/>
              <a:t>D</a:t>
            </a:r>
            <a:r>
              <a:rPr lang="en-SG" sz="2800" dirty="0"/>
              <a:t> is the set of all </a:t>
            </a:r>
            <a:r>
              <a:rPr lang="en-SG" sz="2800" i="1" dirty="0"/>
              <a:t>x</a:t>
            </a:r>
            <a:r>
              <a:rPr lang="en-SG" sz="2800" dirty="0"/>
              <a:t> for which </a:t>
            </a:r>
            <a:r>
              <a:rPr lang="en-SG" sz="2800" i="1" dirty="0"/>
              <a:t>P</a:t>
            </a:r>
            <a:r>
              <a:rPr lang="en-SG" sz="2800" dirty="0"/>
              <a:t>(</a:t>
            </a:r>
            <a:r>
              <a:rPr lang="en-SG" sz="2800" i="1" dirty="0"/>
              <a:t>x</a:t>
            </a:r>
            <a:r>
              <a:rPr lang="en-SG" sz="2800" dirty="0"/>
              <a:t>) is true.</a:t>
            </a:r>
          </a:p>
        </p:txBody>
      </p:sp>
      <p:sp>
        <p:nvSpPr>
          <p:cNvPr id="36" name="Oval 35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Oval 7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1" name="Oval 80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2" name="Oval 81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3" name="Oval 82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4" name="Oval 83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5" name="Oval 84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6" name="Oval 85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7" name="Oval 86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8" name="Oval 87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179884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1" grpId="0" animBg="1"/>
      <p:bldP spid="45" grpId="0" animBg="1"/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  <a:tab pos="8612188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Predicates &amp; Quantified Statement I </a:t>
            </a:r>
            <a:r>
              <a:rPr lang="en-SG" sz="1200" dirty="0">
                <a:solidFill>
                  <a:schemeClr val="bg1"/>
                </a:solidFill>
              </a:rPr>
              <a:t>/ II	Statements with Multiple Quantifiers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Tarski’s World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5123" y="1517665"/>
            <a:ext cx="80708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>
                <a:solidFill>
                  <a:srgbClr val="0033CC"/>
                </a:solidFill>
              </a:rPr>
              <a:t>Tarski’s World </a:t>
            </a:r>
            <a:r>
              <a:rPr lang="en-US" altLang="en-US" sz="2800" dirty="0"/>
              <a:t>is a computer program developed by information scientists Jon </a:t>
            </a:r>
            <a:r>
              <a:rPr lang="en-US" altLang="en-US" sz="2800" dirty="0" err="1"/>
              <a:t>Barwise</a:t>
            </a:r>
            <a:r>
              <a:rPr lang="en-US" altLang="en-US" sz="2800" dirty="0"/>
              <a:t> and John </a:t>
            </a:r>
            <a:r>
              <a:rPr lang="en-US" altLang="en-US" sz="2800" dirty="0" err="1"/>
              <a:t>Etchemendy</a:t>
            </a:r>
            <a:r>
              <a:rPr lang="en-US" altLang="en-US" sz="2800" dirty="0"/>
              <a:t> to help teach the principles of logic</a:t>
            </a:r>
            <a:r>
              <a:rPr lang="en-US" altLang="en-US" sz="2600" dirty="0"/>
              <a:t>.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19</a:t>
            </a:fld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3.1.8. Tarski’s World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5123" y="3168394"/>
            <a:ext cx="80708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/>
              <a:t>It is described in their book </a:t>
            </a:r>
            <a:r>
              <a:rPr lang="en-US" altLang="en-US" sz="2800" i="1" dirty="0"/>
              <a:t>The Language of First-Order Logic</a:t>
            </a:r>
            <a:r>
              <a:rPr lang="en-US" altLang="en-US" sz="2800" dirty="0"/>
              <a:t>, which is accompanied by a CD-ROM containing the program Tarski’s World, named after the great logician Alfred Tarski.</a:t>
            </a:r>
            <a:endParaRPr lang="en-US" altLang="en-US" sz="2600" dirty="0">
              <a:solidFill>
                <a:srgbClr val="0033CC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Oval 7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7" name="Oval 76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8" name="Oval 77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9" name="Oval 78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0" name="Oval 79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1" name="Oval 80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2" name="Oval 81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3" name="Oval 82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4" name="Oval 83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242397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3. The Logic of Quantified Statements</a:t>
            </a:r>
            <a:endParaRPr lang="en-SG" sz="1100" dirty="0">
              <a:solidFill>
                <a:schemeClr val="bg1"/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133071535"/>
              </p:ext>
            </p:extLst>
          </p:nvPr>
        </p:nvGraphicFramePr>
        <p:xfrm>
          <a:off x="567523" y="998375"/>
          <a:ext cx="7979318" cy="5206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  <a:tab pos="8612188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Statements with Multiple Quantifiers	Arguments with Quantified Statements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24356" y="302182"/>
            <a:ext cx="1302436" cy="74304"/>
            <a:chOff x="324356" y="289029"/>
            <a:chExt cx="1302436" cy="74304"/>
          </a:xfrm>
        </p:grpSpPr>
        <p:sp>
          <p:nvSpPr>
            <p:cNvPr id="14" name="Oval 13"/>
            <p:cNvSpPr/>
            <p:nvPr/>
          </p:nvSpPr>
          <p:spPr>
            <a:xfrm>
              <a:off x="324356" y="289030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476756" y="289030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63368" y="289030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831319" y="289030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999270" y="289030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1191841" y="289030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1358567" y="289030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1536025" y="289029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041868" y="302183"/>
            <a:ext cx="1124978" cy="74303"/>
            <a:chOff x="4120301" y="302183"/>
            <a:chExt cx="1124978" cy="74303"/>
          </a:xfrm>
        </p:grpSpPr>
        <p:sp>
          <p:nvSpPr>
            <p:cNvPr id="23" name="Oval 22"/>
            <p:cNvSpPr/>
            <p:nvPr/>
          </p:nvSpPr>
          <p:spPr>
            <a:xfrm>
              <a:off x="4120301" y="302183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272701" y="302183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4459313" y="302183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4627264" y="302183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4795215" y="302183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4987786" y="302183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5154512" y="302183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566246" y="302183"/>
            <a:ext cx="1277378" cy="74303"/>
            <a:chOff x="7144233" y="289029"/>
            <a:chExt cx="1277378" cy="74303"/>
          </a:xfrm>
        </p:grpSpPr>
        <p:sp>
          <p:nvSpPr>
            <p:cNvPr id="31" name="Oval 30"/>
            <p:cNvSpPr/>
            <p:nvPr/>
          </p:nvSpPr>
          <p:spPr>
            <a:xfrm>
              <a:off x="7144233" y="289029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7296633" y="289029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7483245" y="289029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7651196" y="289029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7819147" y="289029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8011718" y="289029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8178444" y="289029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8330844" y="289029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616532" y="302183"/>
            <a:ext cx="958252" cy="74303"/>
            <a:chOff x="2616532" y="302183"/>
            <a:chExt cx="958252" cy="74303"/>
          </a:xfrm>
        </p:grpSpPr>
        <p:sp>
          <p:nvSpPr>
            <p:cNvPr id="41" name="Oval 40"/>
            <p:cNvSpPr/>
            <p:nvPr/>
          </p:nvSpPr>
          <p:spPr>
            <a:xfrm>
              <a:off x="2616532" y="302183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2768932" y="302183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2955544" y="302183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3123495" y="302183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3291446" y="302183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3484017" y="302183"/>
              <a:ext cx="90767" cy="74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F7849C3-455C-4E2C-AFB8-00C5134DC270}"/>
              </a:ext>
            </a:extLst>
          </p:cNvPr>
          <p:cNvSpPr txBox="1"/>
          <p:nvPr/>
        </p:nvSpPr>
        <p:spPr>
          <a:xfrm>
            <a:off x="567522" y="6192588"/>
            <a:ext cx="696628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Reference: Epp’s Chapter 3 The Logic of Quantified Statements</a:t>
            </a:r>
          </a:p>
        </p:txBody>
      </p:sp>
    </p:spTree>
    <p:extLst>
      <p:ext uri="{BB962C8B-B14F-4D97-AF65-F5344CB8AC3E}">
        <p14:creationId xmlns:p14="http://schemas.microsoft.com/office/powerpoint/2010/main" val="3458439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  <a:tab pos="8612188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Predicates &amp; Quantified Statement I </a:t>
            </a:r>
            <a:r>
              <a:rPr lang="en-SG" sz="1200" dirty="0">
                <a:solidFill>
                  <a:schemeClr val="bg1"/>
                </a:solidFill>
              </a:rPr>
              <a:t>/ II	Statements with Multiple Quantifiers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Tarski’s World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9739" y="1026647"/>
            <a:ext cx="8070876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The program for Tarski’s World provides pictures of blocks of various sizes, shapes, and colors, which are located on a grid. </a:t>
            </a:r>
          </a:p>
          <a:p>
            <a:pPr marL="531813" indent="-3492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/>
              <a:t>Shown in Figure 3.1.1 is a picture of an arrangement of objects in a two-dimensional Tarski world.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20</a:t>
            </a:fld>
            <a:endParaRPr lang="en-SG" dirty="0"/>
          </a:p>
        </p:txBody>
      </p:sp>
      <p:grpSp>
        <p:nvGrpSpPr>
          <p:cNvPr id="2" name="Group 1"/>
          <p:cNvGrpSpPr/>
          <p:nvPr/>
        </p:nvGrpSpPr>
        <p:grpSpPr>
          <a:xfrm>
            <a:off x="2838843" y="3143251"/>
            <a:ext cx="3187700" cy="3533219"/>
            <a:chOff x="2838843" y="3143251"/>
            <a:chExt cx="3187700" cy="3533219"/>
          </a:xfrm>
        </p:grpSpPr>
        <p:pic>
          <p:nvPicPr>
            <p:cNvPr id="33" name="Picture 3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8843" y="3143251"/>
              <a:ext cx="3187700" cy="321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3829443" y="6307138"/>
              <a:ext cx="14670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b="1" dirty="0"/>
                <a:t>Figure 3.1.1</a:t>
              </a:r>
              <a:endParaRPr lang="en-US" altLang="en-US" dirty="0"/>
            </a:p>
          </p:txBody>
        </p:sp>
      </p:grpSp>
      <p:sp>
        <p:nvSpPr>
          <p:cNvPr id="31" name="Oval 30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Oval 7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7" name="Oval 76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8" name="Oval 77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9" name="Oval 78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0" name="Oval 79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1" name="Oval 80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2" name="Oval 81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3" name="Oval 82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4" name="Oval 83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2499212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  <a:tab pos="8612188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Predicates &amp; Quantified Statement I </a:t>
            </a:r>
            <a:r>
              <a:rPr lang="en-SG" sz="1200" dirty="0">
                <a:solidFill>
                  <a:schemeClr val="bg1"/>
                </a:solidFill>
              </a:rPr>
              <a:t>/ II	Statements with Multiple Quantifiers	Arguments with Quantified Statements 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Tarski’s World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9739" y="1026647"/>
            <a:ext cx="8308748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The configuration can be described using logical operators and — for the two-dimensional version —notation such as:</a:t>
            </a:r>
          </a:p>
          <a:p>
            <a:pPr marL="631825" indent="-36512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33CC"/>
                </a:solidFill>
              </a:rPr>
              <a:t>Triangle(</a:t>
            </a:r>
            <a:r>
              <a:rPr lang="en-US" altLang="en-US" sz="2800" i="1" dirty="0">
                <a:solidFill>
                  <a:srgbClr val="0033CC"/>
                </a:solidFill>
              </a:rPr>
              <a:t>x</a:t>
            </a:r>
            <a:r>
              <a:rPr lang="en-US" altLang="en-US" sz="2800" dirty="0">
                <a:solidFill>
                  <a:srgbClr val="0033CC"/>
                </a:solidFill>
              </a:rPr>
              <a:t>)</a:t>
            </a:r>
            <a:r>
              <a:rPr lang="en-US" altLang="en-US" sz="2800" dirty="0"/>
              <a:t>,</a:t>
            </a:r>
            <a:r>
              <a:rPr lang="en-US" altLang="en-US" sz="2800" i="1" dirty="0"/>
              <a:t> </a:t>
            </a:r>
            <a:r>
              <a:rPr lang="en-US" altLang="en-US" sz="2800" dirty="0"/>
              <a:t>meaning “</a:t>
            </a:r>
            <a:r>
              <a:rPr lang="en-US" altLang="en-US" sz="2800" i="1" dirty="0"/>
              <a:t>x </a:t>
            </a:r>
            <a:r>
              <a:rPr lang="en-US" altLang="en-US" sz="2800" dirty="0"/>
              <a:t>is a triangle,”</a:t>
            </a:r>
          </a:p>
          <a:p>
            <a:pPr marL="631825" indent="-36512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33CC"/>
                </a:solidFill>
              </a:rPr>
              <a:t>Blue(</a:t>
            </a:r>
            <a:r>
              <a:rPr lang="en-US" altLang="en-US" sz="2800" i="1" dirty="0">
                <a:solidFill>
                  <a:srgbClr val="0033CC"/>
                </a:solidFill>
              </a:rPr>
              <a:t>y</a:t>
            </a:r>
            <a:r>
              <a:rPr lang="en-US" altLang="en-US" sz="2800" dirty="0">
                <a:solidFill>
                  <a:srgbClr val="0033CC"/>
                </a:solidFill>
              </a:rPr>
              <a:t>)</a:t>
            </a:r>
            <a:r>
              <a:rPr lang="en-US" altLang="en-US" sz="2800" dirty="0"/>
              <a:t>, meaning “</a:t>
            </a:r>
            <a:r>
              <a:rPr lang="en-US" altLang="en-US" sz="2800" i="1" dirty="0"/>
              <a:t>y</a:t>
            </a:r>
            <a:r>
              <a:rPr lang="en-US" altLang="en-US" sz="2800" dirty="0"/>
              <a:t> is blue,” and </a:t>
            </a:r>
          </a:p>
          <a:p>
            <a:pPr marL="631825" indent="-36512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800" dirty="0" err="1">
                <a:solidFill>
                  <a:srgbClr val="0033CC"/>
                </a:solidFill>
              </a:rPr>
              <a:t>RightOf</a:t>
            </a:r>
            <a:r>
              <a:rPr lang="en-US" altLang="en-US" sz="2800" dirty="0">
                <a:solidFill>
                  <a:srgbClr val="0033CC"/>
                </a:solidFill>
              </a:rPr>
              <a:t>(</a:t>
            </a:r>
            <a:r>
              <a:rPr lang="en-US" altLang="en-US" sz="2800" i="1" dirty="0">
                <a:solidFill>
                  <a:srgbClr val="0033CC"/>
                </a:solidFill>
              </a:rPr>
              <a:t>x</a:t>
            </a:r>
            <a:r>
              <a:rPr lang="en-US" altLang="en-US" sz="2800" dirty="0">
                <a:solidFill>
                  <a:srgbClr val="0033CC"/>
                </a:solidFill>
              </a:rPr>
              <a:t>, </a:t>
            </a:r>
            <a:r>
              <a:rPr lang="en-US" altLang="en-US" sz="2800" i="1" dirty="0">
                <a:solidFill>
                  <a:srgbClr val="0033CC"/>
                </a:solidFill>
              </a:rPr>
              <a:t>y</a:t>
            </a:r>
            <a:r>
              <a:rPr lang="en-US" altLang="en-US" sz="2800" dirty="0">
                <a:solidFill>
                  <a:srgbClr val="0033CC"/>
                </a:solidFill>
              </a:rPr>
              <a:t>)</a:t>
            </a:r>
            <a:r>
              <a:rPr lang="en-US" altLang="en-US" sz="2800" dirty="0"/>
              <a:t>, meaning “</a:t>
            </a:r>
            <a:r>
              <a:rPr lang="en-US" altLang="en-US" sz="2800" i="1" dirty="0"/>
              <a:t>x </a:t>
            </a:r>
            <a:r>
              <a:rPr lang="en-US" altLang="en-US" sz="2800" dirty="0"/>
              <a:t>is to the right of </a:t>
            </a:r>
            <a:r>
              <a:rPr lang="en-US" altLang="en-US" sz="2800" i="1" dirty="0"/>
              <a:t>y</a:t>
            </a:r>
            <a:r>
              <a:rPr lang="en-US" altLang="en-US" sz="2800" dirty="0"/>
              <a:t> (but possibly in a different row).” </a:t>
            </a:r>
          </a:p>
          <a:p>
            <a:pPr>
              <a:spcBef>
                <a:spcPts val="600"/>
              </a:spcBef>
            </a:pPr>
            <a:r>
              <a:rPr lang="en-US" altLang="en-US" sz="2800" dirty="0"/>
              <a:t>Individual objects can be given names such as </a:t>
            </a:r>
            <a:r>
              <a:rPr lang="en-US" altLang="en-US" sz="2800" i="1" dirty="0"/>
              <a:t>a</a:t>
            </a:r>
            <a:r>
              <a:rPr lang="en-US" altLang="en-US" sz="2800" dirty="0"/>
              <a:t>, </a:t>
            </a:r>
            <a:r>
              <a:rPr lang="en-US" altLang="en-US" sz="2800" i="1" dirty="0"/>
              <a:t>b</a:t>
            </a:r>
            <a:r>
              <a:rPr lang="en-US" altLang="en-US" sz="2800" dirty="0"/>
              <a:t>, or </a:t>
            </a:r>
            <a:r>
              <a:rPr lang="en-US" altLang="en-US" sz="2800" i="1" dirty="0"/>
              <a:t>c</a:t>
            </a:r>
            <a:r>
              <a:rPr lang="en-US" altLang="en-US" sz="2800" dirty="0"/>
              <a:t>. 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21</a:t>
            </a:fld>
            <a:endParaRPr lang="en-SG" dirty="0"/>
          </a:p>
        </p:txBody>
      </p:sp>
      <p:sp>
        <p:nvSpPr>
          <p:cNvPr id="31" name="Oval 30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Oval 73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5" name="Oval 74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6" name="Oval 75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7" name="Oval 76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8" name="Oval 77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9" name="Oval 78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0" name="Oval 79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4005549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  <a:tab pos="8612188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Predicates &amp; Quantified Statement I </a:t>
            </a:r>
            <a:r>
              <a:rPr lang="en-SG" sz="1200" dirty="0">
                <a:solidFill>
                  <a:schemeClr val="bg1"/>
                </a:solidFill>
              </a:rPr>
              <a:t>/ II	Statements with Multiple Quantifiers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Tarski’s World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9739" y="1026647"/>
            <a:ext cx="56467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Determine the truth or falsity of the following statements. The domain for all variables is the set of objects in the Tarski’s world shown on the right.</a:t>
            </a:r>
          </a:p>
          <a:p>
            <a:pPr marL="631825" indent="-514350">
              <a:spcBef>
                <a:spcPts val="600"/>
              </a:spcBef>
              <a:spcAft>
                <a:spcPts val="18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en-US" altLang="en-US" sz="2800" dirty="0"/>
              <a:t>∀</a:t>
            </a:r>
            <a:r>
              <a:rPr lang="en-US" altLang="en-US" sz="2800" i="1" dirty="0"/>
              <a:t>t</a:t>
            </a:r>
            <a:r>
              <a:rPr lang="en-US" altLang="en-US" sz="2800" dirty="0"/>
              <a:t>, Triangle(</a:t>
            </a:r>
            <a:r>
              <a:rPr lang="en-US" altLang="en-US" sz="2800" i="1" dirty="0"/>
              <a:t>t</a:t>
            </a:r>
            <a:r>
              <a:rPr lang="en-US" altLang="en-US" sz="2800" dirty="0"/>
              <a:t>) → Blue(</a:t>
            </a:r>
            <a:r>
              <a:rPr lang="en-US" altLang="en-US" sz="2800" i="1" dirty="0"/>
              <a:t>t</a:t>
            </a:r>
            <a:r>
              <a:rPr lang="en-US" altLang="en-US" sz="2800" dirty="0"/>
              <a:t>).</a:t>
            </a:r>
          </a:p>
          <a:p>
            <a:pPr marL="631825" indent="-514350">
              <a:spcBef>
                <a:spcPts val="1200"/>
              </a:spcBef>
              <a:spcAft>
                <a:spcPts val="18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en-US" altLang="en-US" sz="2800" dirty="0"/>
              <a:t>∀</a:t>
            </a:r>
            <a:r>
              <a:rPr lang="en-US" altLang="en-US" sz="2800" i="1" dirty="0"/>
              <a:t>x</a:t>
            </a:r>
            <a:r>
              <a:rPr lang="en-US" altLang="en-US" sz="2800" dirty="0"/>
              <a:t>, Blue(</a:t>
            </a:r>
            <a:r>
              <a:rPr lang="en-US" altLang="en-US" sz="2800" i="1" dirty="0"/>
              <a:t>x</a:t>
            </a:r>
            <a:r>
              <a:rPr lang="en-US" altLang="en-US" sz="2800" dirty="0"/>
              <a:t>) → Triangle(</a:t>
            </a:r>
            <a:r>
              <a:rPr lang="en-US" altLang="en-US" sz="2800" i="1" dirty="0"/>
              <a:t>x</a:t>
            </a:r>
            <a:r>
              <a:rPr lang="en-US" altLang="en-US" sz="2800" dirty="0"/>
              <a:t>). 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22</a:t>
            </a:fld>
            <a:endParaRPr lang="en-SG" dirty="0"/>
          </a:p>
        </p:txBody>
      </p:sp>
      <p:sp>
        <p:nvSpPr>
          <p:cNvPr id="29" name="TextBox 28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30" name="TextBox 29"/>
          <p:cNvSpPr txBox="1"/>
          <p:nvPr/>
        </p:nvSpPr>
        <p:spPr>
          <a:xfrm>
            <a:off x="4913546" y="2855222"/>
            <a:ext cx="1056546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tabLst>
                <a:tab pos="896938" algn="l"/>
              </a:tabLst>
            </a:pPr>
            <a:r>
              <a:rPr lang="en-SG" sz="2800" dirty="0">
                <a:sym typeface="Symbol" panose="05050102010706020507" pitchFamily="18" charset="2"/>
              </a:rPr>
              <a:t>True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23390" y="3588644"/>
            <a:ext cx="1056546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tabLst>
                <a:tab pos="896938" algn="l"/>
              </a:tabLst>
            </a:pPr>
            <a:r>
              <a:rPr lang="en-SG" sz="2800" dirty="0">
                <a:sym typeface="Symbol" panose="05050102010706020507" pitchFamily="18" charset="2"/>
              </a:rPr>
              <a:t>False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31316" y="4341944"/>
            <a:ext cx="1056546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tabLst>
                <a:tab pos="896938" algn="l"/>
              </a:tabLst>
            </a:pPr>
            <a:r>
              <a:rPr lang="en-SG" sz="2800" dirty="0">
                <a:sym typeface="Symbol" panose="05050102010706020507" pitchFamily="18" charset="2"/>
              </a:rPr>
              <a:t>True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31316" y="5184326"/>
            <a:ext cx="1056546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tabLst>
                <a:tab pos="896938" algn="l"/>
              </a:tabLst>
            </a:pPr>
            <a:r>
              <a:rPr lang="en-SG" sz="2800" dirty="0">
                <a:sym typeface="Symbol" panose="05050102010706020507" pitchFamily="18" charset="2"/>
              </a:rPr>
              <a:t>False</a:t>
            </a:r>
          </a:p>
        </p:txBody>
      </p:sp>
      <p:sp>
        <p:nvSpPr>
          <p:cNvPr id="36" name="Oval 35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Oval 73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8" name="Oval 77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9" name="Oval 78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0" name="Oval 79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1" name="Oval 80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2" name="Oval 81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3" name="Oval 82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4" name="Oval 83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5" name="Oval 84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6" name="Oval 85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2" name="Group 1"/>
          <p:cNvGrpSpPr/>
          <p:nvPr/>
        </p:nvGrpSpPr>
        <p:grpSpPr>
          <a:xfrm>
            <a:off x="6097374" y="950150"/>
            <a:ext cx="2858367" cy="3223934"/>
            <a:chOff x="6097374" y="950150"/>
            <a:chExt cx="2858367" cy="3223934"/>
          </a:xfrm>
        </p:grpSpPr>
        <p:pic>
          <p:nvPicPr>
            <p:cNvPr id="45" name="Picture 4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374" y="950150"/>
              <a:ext cx="2858367" cy="2881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6793023" y="3804752"/>
              <a:ext cx="14670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b="1" dirty="0"/>
                <a:t>Figure 3.1.1</a:t>
              </a:r>
              <a:endParaRPr lang="en-US" alt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69739" y="4368718"/>
            <a:ext cx="666352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1825" indent="-514350">
              <a:spcBef>
                <a:spcPts val="1200"/>
              </a:spcBef>
              <a:spcAft>
                <a:spcPts val="1800"/>
              </a:spcAft>
              <a:buClr>
                <a:schemeClr val="tx1"/>
              </a:buClr>
              <a:buFont typeface="+mj-lt"/>
              <a:buAutoNum type="alphaLcPeriod" startAt="3"/>
            </a:pPr>
            <a:r>
              <a:rPr lang="en-US" altLang="en-US" sz="2800" dirty="0"/>
              <a:t>∃</a:t>
            </a:r>
            <a:r>
              <a:rPr lang="en-US" altLang="en-US" sz="2800" i="1" dirty="0"/>
              <a:t>y</a:t>
            </a:r>
            <a:r>
              <a:rPr lang="en-US" altLang="en-US" sz="2800" dirty="0"/>
              <a:t> such that Square(</a:t>
            </a:r>
            <a:r>
              <a:rPr lang="en-US" altLang="en-US" sz="2800" i="1" dirty="0"/>
              <a:t>y</a:t>
            </a:r>
            <a:r>
              <a:rPr lang="en-US" altLang="en-US" sz="2800" dirty="0"/>
              <a:t>) ∧ </a:t>
            </a:r>
            <a:r>
              <a:rPr lang="en-US" altLang="en-US" sz="2800" dirty="0" err="1"/>
              <a:t>RightOf</a:t>
            </a:r>
            <a:r>
              <a:rPr lang="en-US" altLang="en-US" sz="2800" dirty="0"/>
              <a:t>(</a:t>
            </a:r>
            <a:r>
              <a:rPr lang="en-US" altLang="en-US" sz="2800" i="1" dirty="0"/>
              <a:t>d</a:t>
            </a:r>
            <a:r>
              <a:rPr lang="en-US" altLang="en-US" sz="2800" dirty="0"/>
              <a:t>, </a:t>
            </a:r>
            <a:r>
              <a:rPr lang="en-US" altLang="en-US" sz="2800" i="1" dirty="0"/>
              <a:t>y</a:t>
            </a:r>
            <a:r>
              <a:rPr lang="en-US" altLang="en-US" sz="2800" dirty="0"/>
              <a:t>).</a:t>
            </a:r>
          </a:p>
          <a:p>
            <a:pPr marL="631825" indent="-514350">
              <a:spcBef>
                <a:spcPts val="1200"/>
              </a:spcBef>
              <a:spcAft>
                <a:spcPts val="1800"/>
              </a:spcAft>
              <a:buClr>
                <a:schemeClr val="tx1"/>
              </a:buClr>
              <a:buFont typeface="+mj-lt"/>
              <a:buAutoNum type="alphaLcPeriod" startAt="3"/>
            </a:pPr>
            <a:r>
              <a:rPr lang="en-US" altLang="en-US" sz="2800" dirty="0"/>
              <a:t>∃</a:t>
            </a:r>
            <a:r>
              <a:rPr lang="en-US" altLang="en-US" sz="2800" i="1" dirty="0"/>
              <a:t>z</a:t>
            </a:r>
            <a:r>
              <a:rPr lang="en-US" altLang="en-US" sz="2800" dirty="0"/>
              <a:t> such that Square(</a:t>
            </a:r>
            <a:r>
              <a:rPr lang="en-US" altLang="en-US" sz="2800" i="1" dirty="0"/>
              <a:t>z</a:t>
            </a:r>
            <a:r>
              <a:rPr lang="en-US" altLang="en-US" sz="2800" dirty="0"/>
              <a:t>) ∧ Gray(</a:t>
            </a:r>
            <a:r>
              <a:rPr lang="en-US" altLang="en-US" sz="2800" i="1" dirty="0"/>
              <a:t>z</a:t>
            </a:r>
            <a:r>
              <a:rPr lang="en-US" altLang="en-US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1337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3" grpId="0" animBg="1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Predicates &amp; Quantified Statement </a:t>
            </a:r>
            <a:r>
              <a:rPr lang="en-SG" sz="1200" dirty="0">
                <a:solidFill>
                  <a:schemeClr val="bg1"/>
                </a:solidFill>
              </a:rPr>
              <a:t>I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SG" sz="1200" dirty="0">
                <a:solidFill>
                  <a:schemeClr val="bg1"/>
                </a:solidFill>
              </a:rPr>
              <a:t>/ 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II</a:t>
            </a:r>
            <a:r>
              <a:rPr lang="en-SG" sz="1200" dirty="0">
                <a:solidFill>
                  <a:schemeClr val="bg1"/>
                </a:solidFill>
              </a:rPr>
              <a:t>	Statements with Multiple Quantifiers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23</a:t>
            </a:fld>
            <a:endParaRPr lang="en-SG" dirty="0"/>
          </a:p>
        </p:txBody>
      </p:sp>
      <p:sp>
        <p:nvSpPr>
          <p:cNvPr id="23" name="Rounded Rectangle 22"/>
          <p:cNvSpPr/>
          <p:nvPr/>
        </p:nvSpPr>
        <p:spPr>
          <a:xfrm>
            <a:off x="644577" y="2152650"/>
            <a:ext cx="7809875" cy="751115"/>
          </a:xfrm>
          <a:prstGeom prst="roundRect">
            <a:avLst/>
          </a:prstGeom>
          <a:solidFill>
            <a:srgbClr val="0033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922086" y="2220685"/>
            <a:ext cx="7247642" cy="597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000" dirty="0">
                <a:solidFill>
                  <a:schemeClr val="bg1"/>
                </a:solidFill>
                <a:latin typeface="+mn-lt"/>
              </a:rPr>
              <a:t>3.2 Predicates and Quantified Statements II</a:t>
            </a:r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969865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  <a:tab pos="8612188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Predicates &amp; Quantified Statement </a:t>
            </a:r>
            <a:r>
              <a:rPr lang="en-SG" sz="1200" dirty="0">
                <a:solidFill>
                  <a:schemeClr val="bg1"/>
                </a:solidFill>
              </a:rPr>
              <a:t>I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SG" sz="1200" dirty="0">
                <a:solidFill>
                  <a:schemeClr val="bg1"/>
                </a:solidFill>
              </a:rPr>
              <a:t>/ 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II</a:t>
            </a:r>
            <a:r>
              <a:rPr lang="en-SG" sz="1200" dirty="0">
                <a:solidFill>
                  <a:schemeClr val="bg1"/>
                </a:solidFill>
              </a:rPr>
              <a:t>	Statements with Multiple Quantifiers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Negations of Quantified Statements: Negation of a Universal Statement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24</a:t>
            </a:fld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3.2.1. Negations of Quantified Statements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Oval 73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7" name="Oval 86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8" name="Oval 87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9" name="Oval 88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0" name="Oval 89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1" name="Oval 90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2" name="Oval 91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3" name="Oval 92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4" name="Oval 93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5" name="Oval 94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6" name="Oval 95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7" name="Oval 96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8" name="Oval 97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9" name="Oval 98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100" name="Group 99"/>
          <p:cNvGrpSpPr/>
          <p:nvPr/>
        </p:nvGrpSpPr>
        <p:grpSpPr>
          <a:xfrm>
            <a:off x="831319" y="1632801"/>
            <a:ext cx="7870643" cy="3343445"/>
            <a:chOff x="730523" y="4598517"/>
            <a:chExt cx="7870643" cy="3343445"/>
          </a:xfrm>
        </p:grpSpPr>
        <p:sp>
          <p:nvSpPr>
            <p:cNvPr id="101" name="Rectangle 100"/>
            <p:cNvSpPr/>
            <p:nvPr/>
          </p:nvSpPr>
          <p:spPr>
            <a:xfrm>
              <a:off x="730523" y="4598518"/>
              <a:ext cx="7398282" cy="328092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30523" y="4598517"/>
              <a:ext cx="7398282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98473" y="4645644"/>
              <a:ext cx="7078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Theorem 3.2.1 Negation of a Universal Statement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898474" y="5248917"/>
                  <a:ext cx="7702692" cy="2693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SG" sz="2400" dirty="0"/>
                    <a:t>The </a:t>
                  </a:r>
                  <a:r>
                    <a:rPr lang="en-SG" sz="2400" b="1" dirty="0"/>
                    <a:t>negation</a:t>
                  </a:r>
                  <a:r>
                    <a:rPr lang="en-SG" sz="2400" dirty="0"/>
                    <a:t> of a statement of the form</a:t>
                  </a:r>
                </a:p>
                <a:p>
                  <a:pPr>
                    <a:spcAft>
                      <a:spcPts val="600"/>
                    </a:spcAft>
                    <a:tabLst>
                      <a:tab pos="1881188" algn="l"/>
                    </a:tabLst>
                  </a:pPr>
                  <a:r>
                    <a:rPr lang="en-SG" sz="2400" dirty="0"/>
                    <a:t>	</a:t>
                  </a:r>
                  <a:r>
                    <a:rPr lang="en-SG" sz="2400" dirty="0">
                      <a:sym typeface="Symbol" panose="05050102010706020507" pitchFamily="18" charset="2"/>
                    </a:rPr>
                    <a:t></a:t>
                  </a:r>
                  <a:r>
                    <a:rPr lang="en-SG" sz="2400" i="1" dirty="0">
                      <a:sym typeface="Symbol" panose="05050102010706020507" pitchFamily="18" charset="2"/>
                    </a:rPr>
                    <a:t>x</a:t>
                  </a:r>
                  <a:r>
                    <a:rPr lang="en-SG" sz="2400" dirty="0">
                      <a:sym typeface="Symbol" panose="05050102010706020507" pitchFamily="18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SG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∈</m:t>
                      </m:r>
                    </m:oMath>
                  </a14:m>
                  <a:r>
                    <a:rPr lang="en-SG" sz="2400" dirty="0">
                      <a:sym typeface="Symbol" panose="05050102010706020507" pitchFamily="18" charset="2"/>
                    </a:rPr>
                    <a:t> </a:t>
                  </a:r>
                  <a:r>
                    <a:rPr lang="en-SG" sz="2400" i="1" dirty="0">
                      <a:sym typeface="Symbol" panose="05050102010706020507" pitchFamily="18" charset="2"/>
                    </a:rPr>
                    <a:t>D</a:t>
                  </a:r>
                  <a:r>
                    <a:rPr lang="en-SG" sz="2400" dirty="0">
                      <a:sym typeface="Symbol" panose="05050102010706020507" pitchFamily="18" charset="2"/>
                    </a:rPr>
                    <a:t>, </a:t>
                  </a:r>
                  <a:r>
                    <a:rPr lang="en-SG" sz="2400" i="1" dirty="0">
                      <a:sym typeface="Symbol" panose="05050102010706020507" pitchFamily="18" charset="2"/>
                    </a:rPr>
                    <a:t>P</a:t>
                  </a:r>
                  <a:r>
                    <a:rPr lang="en-SG" sz="2400" dirty="0">
                      <a:sym typeface="Symbol" panose="05050102010706020507" pitchFamily="18" charset="2"/>
                    </a:rPr>
                    <a:t>(</a:t>
                  </a:r>
                  <a:r>
                    <a:rPr lang="en-SG" sz="2400" i="1" dirty="0">
                      <a:sym typeface="Symbol" panose="05050102010706020507" pitchFamily="18" charset="2"/>
                    </a:rPr>
                    <a:t>x</a:t>
                  </a:r>
                  <a:r>
                    <a:rPr lang="en-SG" sz="2400" dirty="0">
                      <a:sym typeface="Symbol" panose="05050102010706020507" pitchFamily="18" charset="2"/>
                    </a:rPr>
                    <a:t>)</a:t>
                  </a:r>
                </a:p>
                <a:p>
                  <a:pPr>
                    <a:spcAft>
                      <a:spcPts val="600"/>
                    </a:spcAft>
                    <a:tabLst>
                      <a:tab pos="1881188" algn="l"/>
                    </a:tabLst>
                  </a:pPr>
                  <a:r>
                    <a:rPr lang="en-SG" sz="2400" dirty="0">
                      <a:sym typeface="Symbol" panose="05050102010706020507" pitchFamily="18" charset="2"/>
                    </a:rPr>
                    <a:t>is logically equivalent to a statement of the form</a:t>
                  </a:r>
                </a:p>
                <a:p>
                  <a:pPr>
                    <a:spcAft>
                      <a:spcPts val="600"/>
                    </a:spcAft>
                    <a:tabLst>
                      <a:tab pos="1881188" algn="l"/>
                    </a:tabLst>
                  </a:pPr>
                  <a:r>
                    <a:rPr lang="en-SG" sz="2400" dirty="0"/>
                    <a:t>	</a:t>
                  </a:r>
                  <a:r>
                    <a:rPr lang="en-SG" sz="2400" dirty="0">
                      <a:sym typeface="Symbol" panose="05050102010706020507" pitchFamily="18" charset="2"/>
                    </a:rPr>
                    <a:t></a:t>
                  </a:r>
                  <a:r>
                    <a:rPr lang="en-SG" sz="2400" i="1" dirty="0">
                      <a:sym typeface="Symbol" panose="05050102010706020507" pitchFamily="18" charset="2"/>
                    </a:rPr>
                    <a:t>x</a:t>
                  </a:r>
                  <a:r>
                    <a:rPr lang="en-SG" sz="2400" dirty="0">
                      <a:sym typeface="Symbol" panose="05050102010706020507" pitchFamily="18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SG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∈</m:t>
                      </m:r>
                    </m:oMath>
                  </a14:m>
                  <a:r>
                    <a:rPr lang="en-SG" sz="2400" dirty="0">
                      <a:sym typeface="Symbol" panose="05050102010706020507" pitchFamily="18" charset="2"/>
                    </a:rPr>
                    <a:t> </a:t>
                  </a:r>
                  <a:r>
                    <a:rPr lang="en-SG" sz="2400" i="1" dirty="0">
                      <a:sym typeface="Symbol" panose="05050102010706020507" pitchFamily="18" charset="2"/>
                    </a:rPr>
                    <a:t>D</a:t>
                  </a:r>
                  <a:r>
                    <a:rPr lang="en-SG" sz="2400" dirty="0">
                      <a:sym typeface="Symbol" panose="05050102010706020507" pitchFamily="18" charset="2"/>
                    </a:rPr>
                    <a:t> such that ~</a:t>
                  </a:r>
                  <a:r>
                    <a:rPr lang="en-SG" sz="2400" i="1" dirty="0">
                      <a:sym typeface="Symbol" panose="05050102010706020507" pitchFamily="18" charset="2"/>
                    </a:rPr>
                    <a:t>P</a:t>
                  </a:r>
                  <a:r>
                    <a:rPr lang="en-SG" sz="2400" dirty="0">
                      <a:sym typeface="Symbol" panose="05050102010706020507" pitchFamily="18" charset="2"/>
                    </a:rPr>
                    <a:t>(</a:t>
                  </a:r>
                  <a:r>
                    <a:rPr lang="en-SG" sz="2400" i="1" dirty="0">
                      <a:sym typeface="Symbol" panose="05050102010706020507" pitchFamily="18" charset="2"/>
                    </a:rPr>
                    <a:t>x</a:t>
                  </a:r>
                  <a:r>
                    <a:rPr lang="en-SG" sz="2400" dirty="0">
                      <a:sym typeface="Symbol" panose="05050102010706020507" pitchFamily="18" charset="2"/>
                    </a:rPr>
                    <a:t>)</a:t>
                  </a:r>
                </a:p>
                <a:p>
                  <a:pPr>
                    <a:spcAft>
                      <a:spcPts val="600"/>
                    </a:spcAft>
                    <a:tabLst>
                      <a:tab pos="1881188" algn="l"/>
                    </a:tabLst>
                  </a:pPr>
                  <a:r>
                    <a:rPr lang="en-SG" sz="2400" dirty="0">
                      <a:sym typeface="Symbol" panose="05050102010706020507" pitchFamily="18" charset="2"/>
                    </a:rPr>
                    <a:t>Symbolically, </a:t>
                  </a:r>
                </a:p>
                <a:p>
                  <a:pPr>
                    <a:spcAft>
                      <a:spcPts val="600"/>
                    </a:spcAft>
                    <a:tabLst>
                      <a:tab pos="896938" algn="l"/>
                      <a:tab pos="1881188" algn="l"/>
                    </a:tabLst>
                  </a:pPr>
                  <a:r>
                    <a:rPr lang="en-SG" sz="2400" dirty="0">
                      <a:sym typeface="Symbol" panose="05050102010706020507" pitchFamily="18" charset="2"/>
                    </a:rPr>
                    <a:t>	~(</a:t>
                  </a:r>
                  <a:r>
                    <a:rPr lang="en-SG" sz="2400" i="1" dirty="0">
                      <a:sym typeface="Symbol" panose="05050102010706020507" pitchFamily="18" charset="2"/>
                    </a:rPr>
                    <a:t>x</a:t>
                  </a:r>
                  <a:r>
                    <a:rPr lang="en-SG" sz="2400" dirty="0">
                      <a:sym typeface="Symbol" panose="05050102010706020507" pitchFamily="18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SG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∈</m:t>
                      </m:r>
                    </m:oMath>
                  </a14:m>
                  <a:r>
                    <a:rPr lang="en-SG" sz="2400" dirty="0">
                      <a:sym typeface="Symbol" panose="05050102010706020507" pitchFamily="18" charset="2"/>
                    </a:rPr>
                    <a:t> </a:t>
                  </a:r>
                  <a:r>
                    <a:rPr lang="en-SG" sz="2400" i="1" dirty="0">
                      <a:sym typeface="Symbol" panose="05050102010706020507" pitchFamily="18" charset="2"/>
                    </a:rPr>
                    <a:t>D</a:t>
                  </a:r>
                  <a:r>
                    <a:rPr lang="en-SG" sz="2400" dirty="0">
                      <a:sym typeface="Symbol" panose="05050102010706020507" pitchFamily="18" charset="2"/>
                    </a:rPr>
                    <a:t>, </a:t>
                  </a:r>
                  <a:r>
                    <a:rPr lang="en-SG" sz="2400" i="1" dirty="0">
                      <a:sym typeface="Symbol" panose="05050102010706020507" pitchFamily="18" charset="2"/>
                    </a:rPr>
                    <a:t>P</a:t>
                  </a:r>
                  <a:r>
                    <a:rPr lang="en-SG" sz="2400" dirty="0">
                      <a:sym typeface="Symbol" panose="05050102010706020507" pitchFamily="18" charset="2"/>
                    </a:rPr>
                    <a:t>(</a:t>
                  </a:r>
                  <a:r>
                    <a:rPr lang="en-SG" sz="2400" i="1" dirty="0">
                      <a:sym typeface="Symbol" panose="05050102010706020507" pitchFamily="18" charset="2"/>
                    </a:rPr>
                    <a:t>x</a:t>
                  </a:r>
                  <a:r>
                    <a:rPr lang="en-SG" sz="2400" dirty="0">
                      <a:sym typeface="Symbol" panose="05050102010706020507" pitchFamily="18" charset="2"/>
                    </a:rPr>
                    <a:t>))  </a:t>
                  </a:r>
                  <a:r>
                    <a:rPr lang="en-SG" sz="2400" i="1" dirty="0">
                      <a:sym typeface="Symbol" panose="05050102010706020507" pitchFamily="18" charset="2"/>
                    </a:rPr>
                    <a:t>x</a:t>
                  </a:r>
                  <a:r>
                    <a:rPr lang="en-SG" sz="2400" dirty="0">
                      <a:sym typeface="Symbol" panose="05050102010706020507" pitchFamily="18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SG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∈</m:t>
                      </m:r>
                    </m:oMath>
                  </a14:m>
                  <a:r>
                    <a:rPr lang="en-SG" sz="2400" dirty="0">
                      <a:sym typeface="Symbol" panose="05050102010706020507" pitchFamily="18" charset="2"/>
                    </a:rPr>
                    <a:t> </a:t>
                  </a:r>
                  <a:r>
                    <a:rPr lang="en-SG" sz="2400" i="1" dirty="0">
                      <a:sym typeface="Symbol" panose="05050102010706020507" pitchFamily="18" charset="2"/>
                    </a:rPr>
                    <a:t>D</a:t>
                  </a:r>
                  <a:r>
                    <a:rPr lang="en-SG" sz="2400" dirty="0">
                      <a:sym typeface="Symbol" panose="05050102010706020507" pitchFamily="18" charset="2"/>
                    </a:rPr>
                    <a:t> such that ~</a:t>
                  </a:r>
                  <a:r>
                    <a:rPr lang="en-SG" sz="2400" i="1" dirty="0">
                      <a:sym typeface="Symbol" panose="05050102010706020507" pitchFamily="18" charset="2"/>
                    </a:rPr>
                    <a:t>P</a:t>
                  </a:r>
                  <a:r>
                    <a:rPr lang="en-SG" sz="2400" dirty="0">
                      <a:sym typeface="Symbol" panose="05050102010706020507" pitchFamily="18" charset="2"/>
                    </a:rPr>
                    <a:t>(</a:t>
                  </a:r>
                  <a:r>
                    <a:rPr lang="en-SG" sz="2400" i="1" dirty="0">
                      <a:sym typeface="Symbol" panose="05050102010706020507" pitchFamily="18" charset="2"/>
                    </a:rPr>
                    <a:t>x</a:t>
                  </a:r>
                  <a:r>
                    <a:rPr lang="en-SG" sz="2400" dirty="0">
                      <a:sym typeface="Symbol" panose="05050102010706020507" pitchFamily="18" charset="2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474" y="5248917"/>
                  <a:ext cx="7702692" cy="2693045"/>
                </a:xfrm>
                <a:prstGeom prst="rect">
                  <a:avLst/>
                </a:prstGeom>
                <a:blipFill>
                  <a:blip r:embed="rId3"/>
                  <a:stretch>
                    <a:fillRect l="-1267" t="-1814" b="-45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/>
          <p:cNvSpPr txBox="1"/>
          <p:nvPr/>
        </p:nvSpPr>
        <p:spPr>
          <a:xfrm>
            <a:off x="831319" y="5072822"/>
            <a:ext cx="7246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That is, the negation of a universal statement (“all are”) is logically equivalent to an existential statement (“some are not” or “there is at least one that is not”).</a:t>
            </a:r>
          </a:p>
        </p:txBody>
      </p:sp>
    </p:spTree>
    <p:extLst>
      <p:ext uri="{BB962C8B-B14F-4D97-AF65-F5344CB8AC3E}">
        <p14:creationId xmlns:p14="http://schemas.microsoft.com/office/powerpoint/2010/main" val="4285050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  <a:tab pos="8612188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Predicates &amp; Quantified Statement </a:t>
            </a:r>
            <a:r>
              <a:rPr lang="en-SG" sz="1200" dirty="0">
                <a:solidFill>
                  <a:schemeClr val="bg1"/>
                </a:solidFill>
              </a:rPr>
              <a:t>I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SG" sz="1200" dirty="0">
                <a:solidFill>
                  <a:schemeClr val="bg1"/>
                </a:solidFill>
              </a:rPr>
              <a:t>/ 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II</a:t>
            </a:r>
            <a:r>
              <a:rPr lang="en-SG" sz="1200" dirty="0">
                <a:solidFill>
                  <a:schemeClr val="bg1"/>
                </a:solidFill>
              </a:rPr>
              <a:t>	Statements with Multiple Quantifiers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Negations of Quantified Statements: Negation of an Existential Statement</a:t>
            </a:r>
          </a:p>
          <a:p>
            <a:pPr>
              <a:tabLst>
                <a:tab pos="201216" algn="l"/>
              </a:tabLst>
            </a:pP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25</a:t>
            </a:fld>
            <a:endParaRPr lang="en-SG" dirty="0"/>
          </a:p>
        </p:txBody>
      </p:sp>
      <p:sp>
        <p:nvSpPr>
          <p:cNvPr id="42" name="Oval 41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Oval 73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7" name="Oval 86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8" name="Oval 87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9" name="Oval 88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0" name="Oval 89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1" name="Oval 90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2" name="Oval 91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3" name="Oval 92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4" name="Oval 93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5" name="Oval 94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6" name="Oval 95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7" name="Oval 96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8" name="Oval 97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9" name="Oval 98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100" name="Group 99"/>
          <p:cNvGrpSpPr/>
          <p:nvPr/>
        </p:nvGrpSpPr>
        <p:grpSpPr>
          <a:xfrm>
            <a:off x="831319" y="1632801"/>
            <a:ext cx="7870643" cy="3343445"/>
            <a:chOff x="730523" y="4598517"/>
            <a:chExt cx="7870643" cy="3343445"/>
          </a:xfrm>
        </p:grpSpPr>
        <p:sp>
          <p:nvSpPr>
            <p:cNvPr id="101" name="Rectangle 100"/>
            <p:cNvSpPr/>
            <p:nvPr/>
          </p:nvSpPr>
          <p:spPr>
            <a:xfrm>
              <a:off x="730523" y="4598518"/>
              <a:ext cx="7398282" cy="328092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30523" y="4598517"/>
              <a:ext cx="7398282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98473" y="4645644"/>
              <a:ext cx="7078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Theorem 3.2.2 Negation of an Existential Statement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898474" y="5248917"/>
                  <a:ext cx="7702692" cy="2693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SG" sz="2400" dirty="0"/>
                    <a:t>The </a:t>
                  </a:r>
                  <a:r>
                    <a:rPr lang="en-SG" sz="2400" b="1" dirty="0"/>
                    <a:t>negation</a:t>
                  </a:r>
                  <a:r>
                    <a:rPr lang="en-SG" sz="2400" dirty="0"/>
                    <a:t> of a statement of the form</a:t>
                  </a:r>
                </a:p>
                <a:p>
                  <a:pPr>
                    <a:spcAft>
                      <a:spcPts val="600"/>
                    </a:spcAft>
                    <a:tabLst>
                      <a:tab pos="1881188" algn="l"/>
                    </a:tabLst>
                  </a:pPr>
                  <a:r>
                    <a:rPr lang="en-SG" sz="2400" dirty="0"/>
                    <a:t>	</a:t>
                  </a:r>
                  <a:r>
                    <a:rPr lang="en-SG" sz="2400" dirty="0">
                      <a:sym typeface="Symbol" panose="05050102010706020507" pitchFamily="18" charset="2"/>
                    </a:rPr>
                    <a:t></a:t>
                  </a:r>
                  <a:r>
                    <a:rPr lang="en-SG" sz="2400" i="1" dirty="0">
                      <a:sym typeface="Symbol" panose="05050102010706020507" pitchFamily="18" charset="2"/>
                    </a:rPr>
                    <a:t>x</a:t>
                  </a:r>
                  <a:r>
                    <a:rPr lang="en-SG" sz="2400" dirty="0">
                      <a:sym typeface="Symbol" panose="05050102010706020507" pitchFamily="18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SG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∈</m:t>
                      </m:r>
                    </m:oMath>
                  </a14:m>
                  <a:r>
                    <a:rPr lang="en-SG" sz="2400" dirty="0">
                      <a:sym typeface="Symbol" panose="05050102010706020507" pitchFamily="18" charset="2"/>
                    </a:rPr>
                    <a:t> </a:t>
                  </a:r>
                  <a:r>
                    <a:rPr lang="en-SG" sz="2400" i="1" dirty="0">
                      <a:sym typeface="Symbol" panose="05050102010706020507" pitchFamily="18" charset="2"/>
                    </a:rPr>
                    <a:t>D</a:t>
                  </a:r>
                  <a:r>
                    <a:rPr lang="en-SG" sz="2400" dirty="0">
                      <a:sym typeface="Symbol" panose="05050102010706020507" pitchFamily="18" charset="2"/>
                    </a:rPr>
                    <a:t> such that </a:t>
                  </a:r>
                  <a:r>
                    <a:rPr lang="en-SG" sz="2400" i="1" dirty="0">
                      <a:sym typeface="Symbol" panose="05050102010706020507" pitchFamily="18" charset="2"/>
                    </a:rPr>
                    <a:t>P</a:t>
                  </a:r>
                  <a:r>
                    <a:rPr lang="en-SG" sz="2400" dirty="0">
                      <a:sym typeface="Symbol" panose="05050102010706020507" pitchFamily="18" charset="2"/>
                    </a:rPr>
                    <a:t>(</a:t>
                  </a:r>
                  <a:r>
                    <a:rPr lang="en-SG" sz="2400" i="1" dirty="0">
                      <a:sym typeface="Symbol" panose="05050102010706020507" pitchFamily="18" charset="2"/>
                    </a:rPr>
                    <a:t>x</a:t>
                  </a:r>
                  <a:r>
                    <a:rPr lang="en-SG" sz="2400" dirty="0">
                      <a:sym typeface="Symbol" panose="05050102010706020507" pitchFamily="18" charset="2"/>
                    </a:rPr>
                    <a:t>)</a:t>
                  </a:r>
                </a:p>
                <a:p>
                  <a:pPr>
                    <a:spcAft>
                      <a:spcPts val="600"/>
                    </a:spcAft>
                    <a:tabLst>
                      <a:tab pos="1881188" algn="l"/>
                    </a:tabLst>
                  </a:pPr>
                  <a:r>
                    <a:rPr lang="en-SG" sz="2400" dirty="0">
                      <a:sym typeface="Symbol" panose="05050102010706020507" pitchFamily="18" charset="2"/>
                    </a:rPr>
                    <a:t>is logically equivalent to a statement of the form</a:t>
                  </a:r>
                </a:p>
                <a:p>
                  <a:pPr>
                    <a:spcAft>
                      <a:spcPts val="600"/>
                    </a:spcAft>
                    <a:tabLst>
                      <a:tab pos="1881188" algn="l"/>
                    </a:tabLst>
                  </a:pPr>
                  <a:r>
                    <a:rPr lang="en-SG" sz="2400" dirty="0"/>
                    <a:t>	</a:t>
                  </a:r>
                  <a:r>
                    <a:rPr lang="en-SG" sz="2400" dirty="0">
                      <a:sym typeface="Symbol" panose="05050102010706020507" pitchFamily="18" charset="2"/>
                    </a:rPr>
                    <a:t></a:t>
                  </a:r>
                  <a:r>
                    <a:rPr lang="en-SG" sz="2400" i="1" dirty="0">
                      <a:sym typeface="Symbol" panose="05050102010706020507" pitchFamily="18" charset="2"/>
                    </a:rPr>
                    <a:t>x</a:t>
                  </a:r>
                  <a:r>
                    <a:rPr lang="en-SG" sz="2400" dirty="0">
                      <a:sym typeface="Symbol" panose="05050102010706020507" pitchFamily="18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SG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∈</m:t>
                      </m:r>
                    </m:oMath>
                  </a14:m>
                  <a:r>
                    <a:rPr lang="en-SG" sz="2400" dirty="0">
                      <a:sym typeface="Symbol" panose="05050102010706020507" pitchFamily="18" charset="2"/>
                    </a:rPr>
                    <a:t> </a:t>
                  </a:r>
                  <a:r>
                    <a:rPr lang="en-SG" sz="2400" i="1" dirty="0">
                      <a:sym typeface="Symbol" panose="05050102010706020507" pitchFamily="18" charset="2"/>
                    </a:rPr>
                    <a:t>D</a:t>
                  </a:r>
                  <a:r>
                    <a:rPr lang="en-SG" sz="2400" dirty="0">
                      <a:sym typeface="Symbol" panose="05050102010706020507" pitchFamily="18" charset="2"/>
                    </a:rPr>
                    <a:t>, ~</a:t>
                  </a:r>
                  <a:r>
                    <a:rPr lang="en-SG" sz="2400" i="1" dirty="0">
                      <a:sym typeface="Symbol" panose="05050102010706020507" pitchFamily="18" charset="2"/>
                    </a:rPr>
                    <a:t>P</a:t>
                  </a:r>
                  <a:r>
                    <a:rPr lang="en-SG" sz="2400" dirty="0">
                      <a:sym typeface="Symbol" panose="05050102010706020507" pitchFamily="18" charset="2"/>
                    </a:rPr>
                    <a:t>(</a:t>
                  </a:r>
                  <a:r>
                    <a:rPr lang="en-SG" sz="2400" i="1" dirty="0">
                      <a:sym typeface="Symbol" panose="05050102010706020507" pitchFamily="18" charset="2"/>
                    </a:rPr>
                    <a:t>x</a:t>
                  </a:r>
                  <a:r>
                    <a:rPr lang="en-SG" sz="2400" dirty="0">
                      <a:sym typeface="Symbol" panose="05050102010706020507" pitchFamily="18" charset="2"/>
                    </a:rPr>
                    <a:t>)</a:t>
                  </a:r>
                </a:p>
                <a:p>
                  <a:pPr>
                    <a:spcAft>
                      <a:spcPts val="600"/>
                    </a:spcAft>
                    <a:tabLst>
                      <a:tab pos="1881188" algn="l"/>
                    </a:tabLst>
                  </a:pPr>
                  <a:r>
                    <a:rPr lang="en-SG" sz="2400" dirty="0">
                      <a:sym typeface="Symbol" panose="05050102010706020507" pitchFamily="18" charset="2"/>
                    </a:rPr>
                    <a:t>Symbolically, </a:t>
                  </a:r>
                </a:p>
                <a:p>
                  <a:pPr>
                    <a:spcAft>
                      <a:spcPts val="600"/>
                    </a:spcAft>
                    <a:tabLst>
                      <a:tab pos="896938" algn="l"/>
                      <a:tab pos="1881188" algn="l"/>
                    </a:tabLst>
                  </a:pPr>
                  <a:r>
                    <a:rPr lang="en-SG" sz="2400" dirty="0">
                      <a:sym typeface="Symbol" panose="05050102010706020507" pitchFamily="18" charset="2"/>
                    </a:rPr>
                    <a:t>	~(</a:t>
                  </a:r>
                  <a:r>
                    <a:rPr lang="en-SG" sz="2400" i="1" dirty="0">
                      <a:sym typeface="Symbol" panose="05050102010706020507" pitchFamily="18" charset="2"/>
                    </a:rPr>
                    <a:t>x</a:t>
                  </a:r>
                  <a:r>
                    <a:rPr lang="en-SG" sz="2400" dirty="0">
                      <a:sym typeface="Symbol" panose="05050102010706020507" pitchFamily="18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SG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∈</m:t>
                      </m:r>
                    </m:oMath>
                  </a14:m>
                  <a:r>
                    <a:rPr lang="en-SG" sz="2400" dirty="0">
                      <a:sym typeface="Symbol" panose="05050102010706020507" pitchFamily="18" charset="2"/>
                    </a:rPr>
                    <a:t> </a:t>
                  </a:r>
                  <a:r>
                    <a:rPr lang="en-SG" sz="2400" i="1" dirty="0">
                      <a:sym typeface="Symbol" panose="05050102010706020507" pitchFamily="18" charset="2"/>
                    </a:rPr>
                    <a:t>D</a:t>
                  </a:r>
                  <a:r>
                    <a:rPr lang="en-SG" sz="2400" dirty="0">
                      <a:sym typeface="Symbol" panose="05050102010706020507" pitchFamily="18" charset="2"/>
                    </a:rPr>
                    <a:t> such that </a:t>
                  </a:r>
                  <a:r>
                    <a:rPr lang="en-SG" sz="2400" i="1" dirty="0">
                      <a:sym typeface="Symbol" panose="05050102010706020507" pitchFamily="18" charset="2"/>
                    </a:rPr>
                    <a:t>P</a:t>
                  </a:r>
                  <a:r>
                    <a:rPr lang="en-SG" sz="2400" dirty="0">
                      <a:sym typeface="Symbol" panose="05050102010706020507" pitchFamily="18" charset="2"/>
                    </a:rPr>
                    <a:t>(</a:t>
                  </a:r>
                  <a:r>
                    <a:rPr lang="en-SG" sz="2400" i="1" dirty="0">
                      <a:sym typeface="Symbol" panose="05050102010706020507" pitchFamily="18" charset="2"/>
                    </a:rPr>
                    <a:t>x</a:t>
                  </a:r>
                  <a:r>
                    <a:rPr lang="en-SG" sz="2400" dirty="0">
                      <a:sym typeface="Symbol" panose="05050102010706020507" pitchFamily="18" charset="2"/>
                    </a:rPr>
                    <a:t>))  </a:t>
                  </a:r>
                  <a:r>
                    <a:rPr lang="en-SG" sz="2400" i="1" dirty="0">
                      <a:sym typeface="Symbol" panose="05050102010706020507" pitchFamily="18" charset="2"/>
                    </a:rPr>
                    <a:t>x</a:t>
                  </a:r>
                  <a:r>
                    <a:rPr lang="en-SG" sz="2400" dirty="0">
                      <a:sym typeface="Symbol" panose="05050102010706020507" pitchFamily="18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SG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∈</m:t>
                      </m:r>
                    </m:oMath>
                  </a14:m>
                  <a:r>
                    <a:rPr lang="en-SG" sz="2400" dirty="0">
                      <a:sym typeface="Symbol" panose="05050102010706020507" pitchFamily="18" charset="2"/>
                    </a:rPr>
                    <a:t> </a:t>
                  </a:r>
                  <a:r>
                    <a:rPr lang="en-SG" sz="2400" i="1" dirty="0">
                      <a:sym typeface="Symbol" panose="05050102010706020507" pitchFamily="18" charset="2"/>
                    </a:rPr>
                    <a:t>D</a:t>
                  </a:r>
                  <a:r>
                    <a:rPr lang="en-SG" sz="2400" dirty="0">
                      <a:sym typeface="Symbol" panose="05050102010706020507" pitchFamily="18" charset="2"/>
                    </a:rPr>
                    <a:t>, ~</a:t>
                  </a:r>
                  <a:r>
                    <a:rPr lang="en-SG" sz="2400" i="1" dirty="0">
                      <a:sym typeface="Symbol" panose="05050102010706020507" pitchFamily="18" charset="2"/>
                    </a:rPr>
                    <a:t>P</a:t>
                  </a:r>
                  <a:r>
                    <a:rPr lang="en-SG" sz="2400" dirty="0">
                      <a:sym typeface="Symbol" panose="05050102010706020507" pitchFamily="18" charset="2"/>
                    </a:rPr>
                    <a:t>(</a:t>
                  </a:r>
                  <a:r>
                    <a:rPr lang="en-SG" sz="2400" i="1" dirty="0">
                      <a:sym typeface="Symbol" panose="05050102010706020507" pitchFamily="18" charset="2"/>
                    </a:rPr>
                    <a:t>x</a:t>
                  </a:r>
                  <a:r>
                    <a:rPr lang="en-SG" sz="2400" dirty="0">
                      <a:sym typeface="Symbol" panose="05050102010706020507" pitchFamily="18" charset="2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474" y="5248917"/>
                  <a:ext cx="7702692" cy="2693045"/>
                </a:xfrm>
                <a:prstGeom prst="rect">
                  <a:avLst/>
                </a:prstGeom>
                <a:blipFill>
                  <a:blip r:embed="rId3"/>
                  <a:stretch>
                    <a:fillRect l="-1267" t="-1814" b="-45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/>
          <p:cNvSpPr txBox="1"/>
          <p:nvPr/>
        </p:nvSpPr>
        <p:spPr>
          <a:xfrm>
            <a:off x="567523" y="5072822"/>
            <a:ext cx="7792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That is, the negation of an existential statement (“some are”) is logically equivalent to a universal statement (“none are” or “all are not”).</a:t>
            </a:r>
          </a:p>
        </p:txBody>
      </p:sp>
    </p:spTree>
    <p:extLst>
      <p:ext uri="{BB962C8B-B14F-4D97-AF65-F5344CB8AC3E}">
        <p14:creationId xmlns:p14="http://schemas.microsoft.com/office/powerpoint/2010/main" val="1090394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  <a:tab pos="8612188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Predicates &amp; Quantified Statement </a:t>
            </a:r>
            <a:r>
              <a:rPr lang="en-SG" sz="1200" dirty="0">
                <a:solidFill>
                  <a:schemeClr val="bg1"/>
                </a:solidFill>
              </a:rPr>
              <a:t>I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SG" sz="1200" dirty="0">
                <a:solidFill>
                  <a:schemeClr val="bg1"/>
                </a:solidFill>
              </a:rPr>
              <a:t>/ 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II</a:t>
            </a:r>
            <a:r>
              <a:rPr lang="en-SG" sz="1200" dirty="0">
                <a:solidFill>
                  <a:schemeClr val="bg1"/>
                </a:solidFill>
              </a:rPr>
              <a:t>	Statements with Multiple Quantifiers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Negations of Quantified Statements: Quick Quiz</a:t>
            </a:r>
          </a:p>
          <a:p>
            <a:pPr>
              <a:tabLst>
                <a:tab pos="201216" algn="l"/>
              </a:tabLst>
            </a:pP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26</a:t>
            </a:fld>
            <a:endParaRPr lang="en-SG" dirty="0"/>
          </a:p>
        </p:txBody>
      </p:sp>
      <p:sp>
        <p:nvSpPr>
          <p:cNvPr id="42" name="Oval 41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Oval 73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7" name="Oval 86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8" name="Oval 87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9" name="Oval 88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0" name="Oval 89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1" name="Oval 90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2" name="Oval 91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3" name="Oval 92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4" name="Oval 93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5" name="Oval 94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6" name="Oval 95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7" name="Oval 96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8" name="Oval 97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9" name="Oval 98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TextBox 44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46" name="TextBox 45"/>
          <p:cNvSpPr txBox="1"/>
          <p:nvPr/>
        </p:nvSpPr>
        <p:spPr>
          <a:xfrm>
            <a:off x="415123" y="1103568"/>
            <a:ext cx="826271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altLang="en-US" sz="2800" dirty="0"/>
              <a:t>Write formal negations for the following statements: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LcPeriod"/>
            </a:pPr>
            <a:r>
              <a:rPr lang="en-SG" altLang="en-US" sz="2400" dirty="0">
                <a:sym typeface="Symbol" panose="05050102010706020507" pitchFamily="18" charset="2"/>
              </a:rPr>
              <a:t> primes </a:t>
            </a:r>
            <a:r>
              <a:rPr lang="en-SG" altLang="en-US" sz="2400" i="1" dirty="0">
                <a:sym typeface="Symbol" panose="05050102010706020507" pitchFamily="18" charset="2"/>
              </a:rPr>
              <a:t>p</a:t>
            </a:r>
            <a:r>
              <a:rPr lang="en-SG" altLang="en-US" sz="2400" dirty="0">
                <a:sym typeface="Symbol" panose="05050102010706020507" pitchFamily="18" charset="2"/>
              </a:rPr>
              <a:t>, </a:t>
            </a:r>
            <a:r>
              <a:rPr lang="en-SG" altLang="en-US" sz="2400" i="1" dirty="0">
                <a:sym typeface="Symbol" panose="05050102010706020507" pitchFamily="18" charset="2"/>
              </a:rPr>
              <a:t>p</a:t>
            </a:r>
            <a:r>
              <a:rPr lang="en-SG" altLang="en-US" sz="2400" dirty="0">
                <a:sym typeface="Symbol" panose="05050102010706020507" pitchFamily="18" charset="2"/>
              </a:rPr>
              <a:t> is odd.</a:t>
            </a:r>
          </a:p>
          <a:p>
            <a:pPr marL="514350" indent="-514350">
              <a:spcBef>
                <a:spcPts val="1200"/>
              </a:spcBef>
              <a:spcAft>
                <a:spcPts val="2400"/>
              </a:spcAft>
              <a:buFont typeface="+mj-lt"/>
              <a:buAutoNum type="alphaLcPeriod"/>
            </a:pPr>
            <a:endParaRPr lang="en-SG" altLang="en-US" sz="2400" dirty="0"/>
          </a:p>
          <a:p>
            <a:pPr marL="514350" indent="-514350">
              <a:spcAft>
                <a:spcPts val="600"/>
              </a:spcAft>
              <a:buFont typeface="+mj-lt"/>
              <a:buAutoNum type="alphaLcPeriod"/>
            </a:pPr>
            <a:r>
              <a:rPr lang="en-SG" altLang="en-US" sz="2400" dirty="0">
                <a:sym typeface="Symbol" panose="05050102010706020507" pitchFamily="18" charset="2"/>
              </a:rPr>
              <a:t> a triangle </a:t>
            </a:r>
            <a:r>
              <a:rPr lang="en-SG" altLang="en-US" sz="2400" i="1" dirty="0">
                <a:sym typeface="Symbol" panose="05050102010706020507" pitchFamily="18" charset="2"/>
              </a:rPr>
              <a:t>T</a:t>
            </a:r>
            <a:r>
              <a:rPr lang="en-SG" altLang="en-US" sz="2400" dirty="0">
                <a:sym typeface="Symbol" panose="05050102010706020507" pitchFamily="18" charset="2"/>
              </a:rPr>
              <a:t> such that the sum of the angles of </a:t>
            </a:r>
            <a:r>
              <a:rPr lang="en-SG" altLang="en-US" sz="2400" i="1" dirty="0">
                <a:sym typeface="Symbol" panose="05050102010706020507" pitchFamily="18" charset="2"/>
              </a:rPr>
              <a:t>T</a:t>
            </a:r>
            <a:r>
              <a:rPr lang="en-SG" altLang="en-US" sz="2400" dirty="0">
                <a:sym typeface="Symbol" panose="05050102010706020507" pitchFamily="18" charset="2"/>
              </a:rPr>
              <a:t> equals 200</a:t>
            </a:r>
            <a:r>
              <a:rPr lang="en-SG" altLang="en-US" sz="2400" dirty="0"/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53602" y="2142313"/>
            <a:ext cx="663679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Symbol" panose="05050102010706020507" pitchFamily="18" charset="2"/>
              </a:rPr>
              <a:t>a prime </a:t>
            </a:r>
            <a:r>
              <a:rPr lang="en-SG" sz="2400" i="1" dirty="0">
                <a:sym typeface="Symbol" panose="05050102010706020507" pitchFamily="18" charset="2"/>
              </a:rPr>
              <a:t>p</a:t>
            </a:r>
            <a:r>
              <a:rPr lang="en-SG" sz="2400" dirty="0">
                <a:sym typeface="Symbol" panose="05050102010706020507" pitchFamily="18" charset="2"/>
              </a:rPr>
              <a:t> such that </a:t>
            </a:r>
            <a:r>
              <a:rPr lang="en-SG" sz="2400" i="1" dirty="0">
                <a:sym typeface="Symbol" panose="05050102010706020507" pitchFamily="18" charset="2"/>
              </a:rPr>
              <a:t>p</a:t>
            </a:r>
            <a:r>
              <a:rPr lang="en-SG" sz="2400" dirty="0">
                <a:sym typeface="Symbol" panose="05050102010706020507" pitchFamily="18" charset="2"/>
              </a:rPr>
              <a:t> is not odd.</a:t>
            </a:r>
            <a:endParaRPr lang="en-SG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1237224" y="3735351"/>
            <a:ext cx="663679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Symbol" panose="05050102010706020507" pitchFamily="18" charset="2"/>
              </a:rPr>
              <a:t> triangles </a:t>
            </a:r>
            <a:r>
              <a:rPr lang="en-SG" sz="2400" i="1" dirty="0">
                <a:sym typeface="Symbol" panose="05050102010706020507" pitchFamily="18" charset="2"/>
              </a:rPr>
              <a:t>T</a:t>
            </a:r>
            <a:r>
              <a:rPr lang="en-SG" sz="2400" dirty="0">
                <a:sym typeface="Symbol" panose="05050102010706020507" pitchFamily="18" charset="2"/>
              </a:rPr>
              <a:t>, the sum of the angles of </a:t>
            </a:r>
            <a:r>
              <a:rPr lang="en-SG" sz="2400" i="1" dirty="0">
                <a:sym typeface="Symbol" panose="05050102010706020507" pitchFamily="18" charset="2"/>
              </a:rPr>
              <a:t>T</a:t>
            </a:r>
            <a:r>
              <a:rPr lang="en-SG" sz="2400" dirty="0">
                <a:sym typeface="Symbol" panose="05050102010706020507" pitchFamily="18" charset="2"/>
              </a:rPr>
              <a:t> does not equal </a:t>
            </a:r>
            <a:r>
              <a:rPr lang="en-SG" altLang="en-US" sz="2400" dirty="0">
                <a:sym typeface="Symbol" panose="05050102010706020507" pitchFamily="18" charset="2"/>
              </a:rPr>
              <a:t>200</a:t>
            </a:r>
            <a:r>
              <a:rPr lang="en-SG" sz="2400" dirty="0">
                <a:sym typeface="Symbol" panose="05050102010706020507" pitchFamily="18" charset="2"/>
              </a:rPr>
              <a:t>.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11608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  <a:tab pos="8612188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Predicates &amp; Quantified Statement </a:t>
            </a:r>
            <a:r>
              <a:rPr lang="en-SG" sz="1200" dirty="0">
                <a:solidFill>
                  <a:schemeClr val="bg1"/>
                </a:solidFill>
              </a:rPr>
              <a:t>I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SG" sz="1200" dirty="0">
                <a:solidFill>
                  <a:schemeClr val="bg1"/>
                </a:solidFill>
              </a:rPr>
              <a:t>/ 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II</a:t>
            </a:r>
            <a:r>
              <a:rPr lang="en-SG" sz="1200" dirty="0">
                <a:solidFill>
                  <a:schemeClr val="bg1"/>
                </a:solidFill>
              </a:rPr>
              <a:t>	Statements with Multiple Quantifiers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Negations of Universal Conditional Statements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27</a:t>
            </a:fld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3.2.2. Negations of Universal Conditional Statements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Oval 73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7" name="Oval 86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8" name="Oval 87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9" name="Oval 88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0" name="Oval 89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1" name="Oval 90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2" name="Oval 91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3" name="Oval 92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4" name="Oval 93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5" name="Oval 94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6" name="Oval 95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7" name="Oval 96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8" name="Oval 97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9" name="Oval 98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TextBox 36"/>
          <p:cNvSpPr txBox="1"/>
          <p:nvPr/>
        </p:nvSpPr>
        <p:spPr>
          <a:xfrm>
            <a:off x="415123" y="1517665"/>
            <a:ext cx="8070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/>
              <a:t>Of special importance in mathematics.</a:t>
            </a:r>
            <a:endParaRPr lang="en-US" altLang="en-US" sz="2600" dirty="0"/>
          </a:p>
        </p:txBody>
      </p:sp>
      <p:sp>
        <p:nvSpPr>
          <p:cNvPr id="46" name="TextBox 45"/>
          <p:cNvSpPr txBox="1"/>
          <p:nvPr/>
        </p:nvSpPr>
        <p:spPr>
          <a:xfrm>
            <a:off x="501814" y="3836407"/>
            <a:ext cx="3879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Substituting (B) into (A):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96286" y="2197810"/>
            <a:ext cx="8475455" cy="534229"/>
            <a:chOff x="496286" y="2197810"/>
            <a:chExt cx="8475455" cy="534229"/>
          </a:xfrm>
        </p:grpSpPr>
        <p:sp>
          <p:nvSpPr>
            <p:cNvPr id="2" name="TextBox 1"/>
            <p:cNvSpPr txBox="1"/>
            <p:nvPr/>
          </p:nvSpPr>
          <p:spPr>
            <a:xfrm>
              <a:off x="7937530" y="2208819"/>
              <a:ext cx="10342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/>
                <a:t>… (A)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96286" y="2197810"/>
              <a:ext cx="7441244" cy="523220"/>
              <a:chOff x="496286" y="2197810"/>
              <a:chExt cx="7441244" cy="52322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496286" y="2197810"/>
                <a:ext cx="2885927" cy="5232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~(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x</a:t>
                </a:r>
                <a:r>
                  <a:rPr lang="en-SG" sz="2800" dirty="0">
                    <a:solidFill>
                      <a:schemeClr val="bg1"/>
                    </a:solidFill>
                  </a:rPr>
                  <a:t>,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P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(</a:t>
                </a:r>
                <a:r>
                  <a:rPr lang="en-SG" sz="28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)  </a:t>
                </a:r>
                <a:r>
                  <a:rPr lang="en-SG" sz="28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Q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(</a:t>
                </a:r>
                <a:r>
                  <a:rPr lang="en-SG" sz="28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)) </a:t>
                </a:r>
                <a:endParaRPr lang="en-SG" sz="2800" i="1" dirty="0">
                  <a:solidFill>
                    <a:schemeClr val="bg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3336829" y="2197810"/>
                    <a:ext cx="584147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6829" y="2197810"/>
                    <a:ext cx="584147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TextBox 50"/>
              <p:cNvSpPr txBox="1"/>
              <p:nvPr/>
            </p:nvSpPr>
            <p:spPr>
              <a:xfrm>
                <a:off x="3825690" y="2197810"/>
                <a:ext cx="4111840" cy="5232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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x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 such that ~(</a:t>
                </a:r>
                <a:r>
                  <a:rPr lang="en-SG" sz="28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P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(</a:t>
                </a:r>
                <a:r>
                  <a:rPr lang="en-SG" sz="28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)  </a:t>
                </a:r>
                <a:r>
                  <a:rPr lang="en-SG" sz="28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Q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(</a:t>
                </a:r>
                <a:r>
                  <a:rPr lang="en-SG" sz="28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))   </a:t>
                </a:r>
                <a:endParaRPr lang="en-SG" sz="2800" i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999270" y="2899973"/>
            <a:ext cx="7972470" cy="533335"/>
            <a:chOff x="999270" y="3132391"/>
            <a:chExt cx="7972470" cy="533335"/>
          </a:xfrm>
        </p:grpSpPr>
        <p:sp>
          <p:nvSpPr>
            <p:cNvPr id="45" name="TextBox 44"/>
            <p:cNvSpPr txBox="1"/>
            <p:nvPr/>
          </p:nvSpPr>
          <p:spPr>
            <a:xfrm>
              <a:off x="7937529" y="3142506"/>
              <a:ext cx="10342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/>
                <a:t>… (B)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999270" y="3132391"/>
              <a:ext cx="4923551" cy="523220"/>
              <a:chOff x="999270" y="3132391"/>
              <a:chExt cx="4923551" cy="523220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999270" y="3132391"/>
                <a:ext cx="2382943" cy="5232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~(</a:t>
                </a:r>
                <a:r>
                  <a:rPr lang="en-SG" sz="28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P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(</a:t>
                </a:r>
                <a:r>
                  <a:rPr lang="en-SG" sz="28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)  </a:t>
                </a:r>
                <a:r>
                  <a:rPr lang="en-SG" sz="28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Q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(</a:t>
                </a:r>
                <a:r>
                  <a:rPr lang="en-SG" sz="28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))</a:t>
                </a:r>
                <a:endParaRPr lang="en-SG" sz="2800" i="1" dirty="0">
                  <a:solidFill>
                    <a:schemeClr val="bg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3336829" y="3132391"/>
                    <a:ext cx="584147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6829" y="3132391"/>
                    <a:ext cx="584147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TextBox 51"/>
              <p:cNvSpPr txBox="1"/>
              <p:nvPr/>
            </p:nvSpPr>
            <p:spPr>
              <a:xfrm>
                <a:off x="3833151" y="3132391"/>
                <a:ext cx="2089670" cy="5232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P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(</a:t>
                </a:r>
                <a:r>
                  <a:rPr lang="en-SG" sz="28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)  ~</a:t>
                </a:r>
                <a:r>
                  <a:rPr lang="en-SG" sz="28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Q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(</a:t>
                </a:r>
                <a:r>
                  <a:rPr lang="en-SG" sz="28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)   </a:t>
                </a:r>
                <a:endParaRPr lang="en-SG" sz="2800" i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523284" y="4453713"/>
            <a:ext cx="7414245" cy="523220"/>
            <a:chOff x="523284" y="4453713"/>
            <a:chExt cx="7414245" cy="523220"/>
          </a:xfrm>
        </p:grpSpPr>
        <p:sp>
          <p:nvSpPr>
            <p:cNvPr id="47" name="TextBox 46"/>
            <p:cNvSpPr txBox="1"/>
            <p:nvPr/>
          </p:nvSpPr>
          <p:spPr>
            <a:xfrm>
              <a:off x="523284" y="4453713"/>
              <a:ext cx="2858929" cy="52322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~(</a:t>
              </a:r>
              <a:r>
                <a:rPr lang="en-SG" sz="2800" i="1" dirty="0">
                  <a:solidFill>
                    <a:schemeClr val="bg1"/>
                  </a:solidFill>
                </a:rPr>
                <a:t>x</a:t>
              </a:r>
              <a:r>
                <a:rPr lang="en-SG" sz="2800" dirty="0">
                  <a:solidFill>
                    <a:schemeClr val="bg1"/>
                  </a:solidFill>
                </a:rPr>
                <a:t>,</a:t>
              </a:r>
              <a:r>
                <a:rPr lang="en-SG" sz="2800" i="1" dirty="0">
                  <a:solidFill>
                    <a:schemeClr val="bg1"/>
                  </a:solidFill>
                </a:rPr>
                <a:t> </a:t>
              </a:r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P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(</a:t>
              </a:r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x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)  </a:t>
              </a:r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(</a:t>
              </a:r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x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))</a:t>
              </a:r>
              <a:endParaRPr lang="en-SG" sz="2800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300018" y="4453713"/>
                  <a:ext cx="58414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0018" y="4453713"/>
                  <a:ext cx="584147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TextBox 53"/>
            <p:cNvSpPr txBox="1"/>
            <p:nvPr/>
          </p:nvSpPr>
          <p:spPr>
            <a:xfrm>
              <a:off x="3833151" y="4453713"/>
              <a:ext cx="4104378" cy="52322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</a:t>
              </a:r>
              <a:r>
                <a:rPr lang="en-SG" sz="2800" i="1" dirty="0">
                  <a:solidFill>
                    <a:schemeClr val="bg1"/>
                  </a:solidFill>
                </a:rPr>
                <a:t>x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 such that </a:t>
              </a:r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P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(</a:t>
              </a:r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x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)  ~</a:t>
              </a:r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(</a:t>
              </a:r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x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)   </a:t>
              </a:r>
              <a:endParaRPr lang="en-SG" sz="2800" i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73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  <a:tab pos="8612188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Predicates &amp; Quantified Statement </a:t>
            </a:r>
            <a:r>
              <a:rPr lang="en-SG" sz="1200" dirty="0">
                <a:solidFill>
                  <a:schemeClr val="bg1"/>
                </a:solidFill>
              </a:rPr>
              <a:t>I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SG" sz="1200" dirty="0">
                <a:solidFill>
                  <a:schemeClr val="bg1"/>
                </a:solidFill>
              </a:rPr>
              <a:t>/ 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II</a:t>
            </a:r>
            <a:r>
              <a:rPr lang="en-SG" sz="1200" dirty="0">
                <a:solidFill>
                  <a:schemeClr val="bg1"/>
                </a:solidFill>
              </a:rPr>
              <a:t>	Statements with Multiple Quantifiers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Negations of Universal Conditional Statements: Quick Quiz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28</a:t>
            </a:fld>
            <a:endParaRPr lang="en-SG" dirty="0"/>
          </a:p>
        </p:txBody>
      </p:sp>
      <p:sp>
        <p:nvSpPr>
          <p:cNvPr id="42" name="Oval 41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Oval 73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7" name="Oval 86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8" name="Oval 87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9" name="Oval 88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0" name="Oval 89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1" name="Oval 90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2" name="Oval 91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3" name="Oval 92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4" name="Oval 93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5" name="Oval 94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6" name="Oval 95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7" name="Oval 96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8" name="Oval 97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9" name="Oval 98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TextBox 47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49" name="TextBox 48"/>
          <p:cNvSpPr txBox="1"/>
          <p:nvPr/>
        </p:nvSpPr>
        <p:spPr>
          <a:xfrm>
            <a:off x="415123" y="1103568"/>
            <a:ext cx="826271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altLang="en-US" sz="2800" dirty="0"/>
              <a:t>Write a formal negation for statement (a) and an informal negation for statement (b):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LcPeriod"/>
            </a:pPr>
            <a:r>
              <a:rPr lang="en-SG" altLang="en-US" sz="2400" dirty="0">
                <a:sym typeface="Symbol" panose="05050102010706020507" pitchFamily="18" charset="2"/>
              </a:rPr>
              <a:t> people </a:t>
            </a:r>
            <a:r>
              <a:rPr lang="en-SG" altLang="en-US" sz="2400" i="1" dirty="0">
                <a:sym typeface="Symbol" panose="05050102010706020507" pitchFamily="18" charset="2"/>
              </a:rPr>
              <a:t>p</a:t>
            </a:r>
            <a:r>
              <a:rPr lang="en-SG" altLang="en-US" sz="2400" dirty="0">
                <a:sym typeface="Symbol" panose="05050102010706020507" pitchFamily="18" charset="2"/>
              </a:rPr>
              <a:t>, if </a:t>
            </a:r>
            <a:r>
              <a:rPr lang="en-SG" altLang="en-US" sz="2400" i="1" dirty="0">
                <a:sym typeface="Symbol" panose="05050102010706020507" pitchFamily="18" charset="2"/>
              </a:rPr>
              <a:t>p</a:t>
            </a:r>
            <a:r>
              <a:rPr lang="en-SG" altLang="en-US" sz="2400" dirty="0">
                <a:sym typeface="Symbol" panose="05050102010706020507" pitchFamily="18" charset="2"/>
              </a:rPr>
              <a:t> is blond then </a:t>
            </a:r>
            <a:r>
              <a:rPr lang="en-SG" altLang="en-US" sz="2400" i="1" dirty="0">
                <a:sym typeface="Symbol" panose="05050102010706020507" pitchFamily="18" charset="2"/>
              </a:rPr>
              <a:t>p</a:t>
            </a:r>
            <a:r>
              <a:rPr lang="en-SG" altLang="en-US" sz="2400" dirty="0">
                <a:sym typeface="Symbol" panose="05050102010706020507" pitchFamily="18" charset="2"/>
              </a:rPr>
              <a:t> has blue eyes.</a:t>
            </a:r>
          </a:p>
          <a:p>
            <a:pPr marL="514350" indent="-514350">
              <a:spcBef>
                <a:spcPts val="1800"/>
              </a:spcBef>
              <a:spcAft>
                <a:spcPts val="3000"/>
              </a:spcAft>
              <a:buFont typeface="+mj-lt"/>
              <a:buAutoNum type="alphaLcPeriod"/>
            </a:pPr>
            <a:endParaRPr lang="en-SG" altLang="en-US" sz="2400" dirty="0"/>
          </a:p>
          <a:p>
            <a:pPr marL="514350" indent="-514350">
              <a:spcAft>
                <a:spcPts val="600"/>
              </a:spcAft>
              <a:buFont typeface="+mj-lt"/>
              <a:buAutoNum type="alphaLcPeriod"/>
            </a:pPr>
            <a:r>
              <a:rPr lang="en-SG" altLang="en-US" sz="2400" dirty="0">
                <a:sym typeface="Symbol" panose="05050102010706020507" pitchFamily="18" charset="2"/>
              </a:rPr>
              <a:t>If a computer program has more than 100,000 lines, then it contains a bug</a:t>
            </a:r>
            <a:r>
              <a:rPr lang="en-SG" altLang="en-US" sz="2400" dirty="0"/>
              <a:t>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09044" y="2461474"/>
            <a:ext cx="683458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Symbol" panose="05050102010706020507" pitchFamily="18" charset="2"/>
              </a:rPr>
              <a:t>a person </a:t>
            </a:r>
            <a:r>
              <a:rPr lang="en-SG" sz="2400" i="1" dirty="0">
                <a:sym typeface="Symbol" panose="05050102010706020507" pitchFamily="18" charset="2"/>
              </a:rPr>
              <a:t>p</a:t>
            </a:r>
            <a:r>
              <a:rPr lang="en-SG" sz="2400" dirty="0">
                <a:sym typeface="Symbol" panose="05050102010706020507" pitchFamily="18" charset="2"/>
              </a:rPr>
              <a:t> such that </a:t>
            </a:r>
            <a:r>
              <a:rPr lang="en-SG" sz="2400" i="1" dirty="0">
                <a:sym typeface="Symbol" panose="05050102010706020507" pitchFamily="18" charset="2"/>
              </a:rPr>
              <a:t>p</a:t>
            </a:r>
            <a:r>
              <a:rPr lang="en-SG" sz="2400" dirty="0">
                <a:sym typeface="Symbol" panose="05050102010706020507" pitchFamily="18" charset="2"/>
              </a:rPr>
              <a:t> is blond and </a:t>
            </a:r>
            <a:r>
              <a:rPr lang="en-SG" sz="2400" i="1" dirty="0">
                <a:sym typeface="Symbol" panose="05050102010706020507" pitchFamily="18" charset="2"/>
              </a:rPr>
              <a:t>p</a:t>
            </a:r>
            <a:r>
              <a:rPr lang="en-SG" sz="2400" dirty="0">
                <a:sym typeface="Symbol" panose="05050102010706020507" pitchFamily="18" charset="2"/>
              </a:rPr>
              <a:t> does not have blue eyes.</a:t>
            </a:r>
            <a:endParaRPr lang="en-SG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1009044" y="4281996"/>
            <a:ext cx="683458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Symbol" panose="05050102010706020507" pitchFamily="18" charset="2"/>
              </a:rPr>
              <a:t>There is at least one computer program that has more than 100,000 lines and does not contain a bug.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97110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  <a:tab pos="8612188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Predicates &amp; Quantified Statement </a:t>
            </a:r>
            <a:r>
              <a:rPr lang="en-SG" sz="1200" dirty="0">
                <a:solidFill>
                  <a:schemeClr val="bg1"/>
                </a:solidFill>
              </a:rPr>
              <a:t>I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SG" sz="1200" dirty="0">
                <a:solidFill>
                  <a:schemeClr val="bg1"/>
                </a:solidFill>
              </a:rPr>
              <a:t>/ 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II</a:t>
            </a:r>
            <a:r>
              <a:rPr lang="en-SG" sz="1200" dirty="0">
                <a:solidFill>
                  <a:schemeClr val="bg1"/>
                </a:solidFill>
              </a:rPr>
              <a:t>	Statements with Multiple Quantifiers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Relation among </a:t>
            </a:r>
            <a:r>
              <a:rPr lang="en-SG" sz="1400" dirty="0">
                <a:solidFill>
                  <a:schemeClr val="bg1"/>
                </a:solidFill>
                <a:sym typeface="Symbol"/>
              </a:rPr>
              <a:t>, , , and   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29</a:t>
            </a:fld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3.2.3. The Relation among </a:t>
            </a:r>
            <a:r>
              <a:rPr lang="en-SG" sz="2800" dirty="0">
                <a:solidFill>
                  <a:schemeClr val="bg1"/>
                </a:solidFill>
                <a:sym typeface="Symbol"/>
              </a:rPr>
              <a:t>, , , and  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Oval 73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7" name="Oval 86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8" name="Oval 87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9" name="Oval 88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0" name="Oval 89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1" name="Oval 90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2" name="Oval 91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3" name="Oval 92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4" name="Oval 93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5" name="Oval 94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6" name="Oval 95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7" name="Oval 96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8" name="Oval 97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9" name="Oval 98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TextBox 36"/>
          <p:cNvSpPr txBox="1"/>
          <p:nvPr/>
        </p:nvSpPr>
        <p:spPr>
          <a:xfrm>
            <a:off x="415123" y="2708963"/>
            <a:ext cx="8186266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800" dirty="0"/>
              <a:t>Analogous to </a:t>
            </a:r>
            <a:r>
              <a:rPr lang="en-US" altLang="en-US" sz="2800" dirty="0">
                <a:solidFill>
                  <a:srgbClr val="C00000"/>
                </a:solidFill>
              </a:rPr>
              <a:t>De Morgan’s laws</a:t>
            </a:r>
            <a:r>
              <a:rPr lang="en-US" altLang="en-US" sz="2800" dirty="0"/>
              <a:t>, which state that the negation of an </a:t>
            </a:r>
            <a:r>
              <a:rPr lang="en-US" altLang="en-US" sz="2800" i="1" dirty="0">
                <a:solidFill>
                  <a:srgbClr val="0033CC"/>
                </a:solidFill>
              </a:rPr>
              <a:t>and</a:t>
            </a:r>
            <a:r>
              <a:rPr lang="en-US" altLang="en-US" sz="2800" i="1" dirty="0"/>
              <a:t> </a:t>
            </a:r>
            <a:r>
              <a:rPr lang="en-US" altLang="en-US" sz="2800" dirty="0"/>
              <a:t>statement is an </a:t>
            </a:r>
            <a:r>
              <a:rPr lang="en-US" altLang="en-US" sz="2800" i="1" dirty="0">
                <a:solidFill>
                  <a:srgbClr val="0033CC"/>
                </a:solidFill>
              </a:rPr>
              <a:t>or</a:t>
            </a:r>
            <a:r>
              <a:rPr lang="en-US" altLang="en-US" sz="2800" i="1" dirty="0"/>
              <a:t> </a:t>
            </a:r>
            <a:r>
              <a:rPr lang="en-US" altLang="en-US" sz="2800" dirty="0"/>
              <a:t>statement and that the negation of an </a:t>
            </a:r>
            <a:r>
              <a:rPr lang="en-US" altLang="en-US" sz="2800" i="1" dirty="0">
                <a:solidFill>
                  <a:srgbClr val="0033CC"/>
                </a:solidFill>
              </a:rPr>
              <a:t>or</a:t>
            </a:r>
            <a:r>
              <a:rPr lang="en-US" altLang="en-US" sz="2800" i="1" dirty="0"/>
              <a:t> </a:t>
            </a:r>
            <a:r>
              <a:rPr lang="en-US" altLang="en-US" sz="2800" dirty="0"/>
              <a:t>statement is an </a:t>
            </a:r>
            <a:r>
              <a:rPr lang="en-US" altLang="en-US" sz="2800" i="1" dirty="0">
                <a:solidFill>
                  <a:srgbClr val="0033CC"/>
                </a:solidFill>
              </a:rPr>
              <a:t>and</a:t>
            </a:r>
            <a:r>
              <a:rPr lang="en-US" altLang="en-US" sz="2800" i="1" dirty="0"/>
              <a:t> </a:t>
            </a:r>
            <a:r>
              <a:rPr lang="en-US" altLang="en-US" sz="2800" dirty="0"/>
              <a:t>statement.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800" dirty="0"/>
              <a:t>This similarity is not accidental. In a sense, universal statements are generalizations of </a:t>
            </a:r>
            <a:r>
              <a:rPr lang="en-US" altLang="en-US" sz="2800" i="1" dirty="0">
                <a:solidFill>
                  <a:srgbClr val="0033CC"/>
                </a:solidFill>
              </a:rPr>
              <a:t>and</a:t>
            </a:r>
            <a:r>
              <a:rPr lang="en-US" altLang="en-US" sz="2800" i="1" dirty="0"/>
              <a:t> </a:t>
            </a:r>
            <a:r>
              <a:rPr lang="en-US" altLang="en-US" sz="2800" dirty="0"/>
              <a:t>statements, and existential statements are generalizations of </a:t>
            </a:r>
            <a:r>
              <a:rPr lang="en-US" altLang="en-US" sz="2800" i="1" dirty="0">
                <a:solidFill>
                  <a:srgbClr val="0033CC"/>
                </a:solidFill>
              </a:rPr>
              <a:t>or </a:t>
            </a:r>
            <a:r>
              <a:rPr lang="en-US" altLang="en-US" sz="2800" dirty="0"/>
              <a:t>statements.</a:t>
            </a:r>
            <a:endParaRPr lang="en-US" altLang="en-US" sz="2600" dirty="0"/>
          </a:p>
        </p:txBody>
      </p:sp>
      <p:grpSp>
        <p:nvGrpSpPr>
          <p:cNvPr id="8" name="Group 7"/>
          <p:cNvGrpSpPr/>
          <p:nvPr/>
        </p:nvGrpSpPr>
        <p:grpSpPr>
          <a:xfrm>
            <a:off x="2648337" y="1692320"/>
            <a:ext cx="3110610" cy="923330"/>
            <a:chOff x="2648337" y="1692320"/>
            <a:chExt cx="3110610" cy="923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2648337" y="1692320"/>
                  <a:ext cx="796939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</m:oMath>
                    </m:oMathPara>
                  </a14:m>
                  <a:endParaRPr lang="en-US" sz="5400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8337" y="1692320"/>
                  <a:ext cx="796939" cy="9233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843793" y="1692320"/>
                  <a:ext cx="915154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</m:oMath>
                    </m:oMathPara>
                  </a14:m>
                  <a:endParaRPr lang="en-US" sz="54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3793" y="1692320"/>
                  <a:ext cx="915154" cy="92333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/>
            <p:cNvGrpSpPr/>
            <p:nvPr/>
          </p:nvGrpSpPr>
          <p:grpSpPr>
            <a:xfrm>
              <a:off x="3408058" y="1824436"/>
              <a:ext cx="1501295" cy="659099"/>
              <a:chOff x="3408058" y="1808211"/>
              <a:chExt cx="1501295" cy="659099"/>
            </a:xfrm>
          </p:grpSpPr>
          <p:sp>
            <p:nvSpPr>
              <p:cNvPr id="3" name="Left-Right Arrow 2"/>
              <p:cNvSpPr/>
              <p:nvPr/>
            </p:nvSpPr>
            <p:spPr>
              <a:xfrm>
                <a:off x="3408058" y="1808211"/>
                <a:ext cx="1501295" cy="659099"/>
              </a:xfrm>
              <a:prstGeom prst="leftRightArrow">
                <a:avLst/>
              </a:prstGeom>
              <a:solidFill>
                <a:srgbClr val="0033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614685" y="1937705"/>
                <a:ext cx="1088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Negate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699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Predicates &amp; Quantified Statement I </a:t>
            </a:r>
            <a:r>
              <a:rPr lang="en-SG" sz="1200" dirty="0">
                <a:solidFill>
                  <a:schemeClr val="bg1"/>
                </a:solidFill>
              </a:rPr>
              <a:t>/ II	Statements with Multiple Quantifiers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</a:t>
            </a:fld>
            <a:endParaRPr lang="en-SG" dirty="0"/>
          </a:p>
        </p:txBody>
      </p:sp>
      <p:sp>
        <p:nvSpPr>
          <p:cNvPr id="23" name="Rounded Rectangle 22"/>
          <p:cNvSpPr/>
          <p:nvPr/>
        </p:nvSpPr>
        <p:spPr>
          <a:xfrm>
            <a:off x="644577" y="2152650"/>
            <a:ext cx="7809875" cy="751115"/>
          </a:xfrm>
          <a:prstGeom prst="roundRect">
            <a:avLst/>
          </a:prstGeom>
          <a:solidFill>
            <a:srgbClr val="0033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922086" y="2220685"/>
            <a:ext cx="7247642" cy="597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000" dirty="0">
                <a:solidFill>
                  <a:schemeClr val="bg1"/>
                </a:solidFill>
                <a:latin typeface="+mn-lt"/>
              </a:rPr>
              <a:t>3.1 Predicates and Quantified Statements I</a:t>
            </a:r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444749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  <a:tab pos="8612188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Predicates &amp; Quantified Statement </a:t>
            </a:r>
            <a:r>
              <a:rPr lang="en-SG" sz="1200" dirty="0">
                <a:solidFill>
                  <a:schemeClr val="bg1"/>
                </a:solidFill>
              </a:rPr>
              <a:t>I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SG" sz="1200" dirty="0">
                <a:solidFill>
                  <a:schemeClr val="bg1"/>
                </a:solidFill>
              </a:rPr>
              <a:t>/ 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II</a:t>
            </a:r>
            <a:r>
              <a:rPr lang="en-SG" sz="1200" dirty="0">
                <a:solidFill>
                  <a:schemeClr val="bg1"/>
                </a:solidFill>
              </a:rPr>
              <a:t>	Statements with Multiple Quantifiers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Relation among </a:t>
            </a:r>
            <a:r>
              <a:rPr lang="en-SG" sz="1400" dirty="0">
                <a:solidFill>
                  <a:schemeClr val="bg1"/>
                </a:solidFill>
                <a:sym typeface="Symbol"/>
              </a:rPr>
              <a:t>, , , and   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30</a:t>
            </a:fld>
            <a:endParaRPr lang="en-SG" dirty="0"/>
          </a:p>
        </p:txBody>
      </p:sp>
      <p:sp>
        <p:nvSpPr>
          <p:cNvPr id="42" name="Oval 41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Oval 73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7" name="Oval 86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8" name="Oval 87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9" name="Oval 88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0" name="Oval 89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1" name="Oval 90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2" name="Oval 91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3" name="Oval 92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4" name="Oval 93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5" name="Oval 94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6" name="Oval 95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7" name="Oval 96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8" name="Oval 97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9" name="Oval 98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TextBox 37"/>
          <p:cNvSpPr txBox="1"/>
          <p:nvPr/>
        </p:nvSpPr>
        <p:spPr>
          <a:xfrm>
            <a:off x="415123" y="1256055"/>
            <a:ext cx="8070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/>
              <a:t>If </a:t>
            </a:r>
            <a:r>
              <a:rPr lang="en-US" altLang="en-US" sz="2800" i="1" dirty="0"/>
              <a:t>Q</a:t>
            </a:r>
            <a:r>
              <a:rPr lang="en-US" altLang="en-US" sz="2800" dirty="0"/>
              <a:t>(</a:t>
            </a:r>
            <a:r>
              <a:rPr lang="en-US" altLang="en-US" sz="2800" i="1" dirty="0"/>
              <a:t>x</a:t>
            </a:r>
            <a:r>
              <a:rPr lang="en-US" altLang="en-US" sz="2800" dirty="0"/>
              <a:t>) is a predicate and the domain </a:t>
            </a:r>
            <a:r>
              <a:rPr lang="en-US" altLang="en-US" sz="2800" i="1" dirty="0"/>
              <a:t>D</a:t>
            </a:r>
            <a:r>
              <a:rPr lang="en-US" altLang="en-US" sz="2800" dirty="0"/>
              <a:t> of </a:t>
            </a:r>
            <a:r>
              <a:rPr lang="en-US" altLang="en-US" sz="2800" i="1" dirty="0"/>
              <a:t>x</a:t>
            </a:r>
            <a:r>
              <a:rPr lang="en-US" altLang="en-US" sz="2800" dirty="0"/>
              <a:t> is the set {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2 ,</a:t>
            </a:r>
            <a:r>
              <a:rPr lang="en-US" altLang="en-US" sz="2800" dirty="0"/>
              <a:t>…, </a:t>
            </a:r>
            <a:r>
              <a:rPr lang="en-US" altLang="en-US" sz="2800" i="1" dirty="0" err="1"/>
              <a:t>x</a:t>
            </a:r>
            <a:r>
              <a:rPr lang="en-US" altLang="en-US" sz="2800" i="1" baseline="-25000" dirty="0" err="1"/>
              <a:t>n</a:t>
            </a:r>
            <a:r>
              <a:rPr lang="en-US" altLang="en-US" sz="2800" dirty="0"/>
              <a:t>}, then</a:t>
            </a:r>
            <a:endParaRPr lang="en-US" altLang="en-US" sz="2600" dirty="0"/>
          </a:p>
        </p:txBody>
      </p:sp>
      <p:sp>
        <p:nvSpPr>
          <p:cNvPr id="40" name="TextBox 39"/>
          <p:cNvSpPr txBox="1"/>
          <p:nvPr/>
        </p:nvSpPr>
        <p:spPr>
          <a:xfrm>
            <a:off x="415123" y="3585741"/>
            <a:ext cx="8070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/>
              <a:t>Similarly,</a:t>
            </a:r>
            <a:endParaRPr lang="en-US" altLang="en-US" sz="2600" dirty="0"/>
          </a:p>
        </p:txBody>
      </p:sp>
      <p:grpSp>
        <p:nvGrpSpPr>
          <p:cNvPr id="3" name="Group 2"/>
          <p:cNvGrpSpPr/>
          <p:nvPr/>
        </p:nvGrpSpPr>
        <p:grpSpPr>
          <a:xfrm>
            <a:off x="1220775" y="2362265"/>
            <a:ext cx="6759989" cy="523220"/>
            <a:chOff x="1220775" y="2362265"/>
            <a:chExt cx="6759989" cy="523220"/>
          </a:xfrm>
        </p:grpSpPr>
        <p:sp>
          <p:nvSpPr>
            <p:cNvPr id="39" name="TextBox 38"/>
            <p:cNvSpPr txBox="1"/>
            <p:nvPr/>
          </p:nvSpPr>
          <p:spPr>
            <a:xfrm>
              <a:off x="1220775" y="2362265"/>
              <a:ext cx="2100132" cy="52322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</a:t>
              </a:r>
              <a:r>
                <a:rPr lang="en-SG" sz="2800" i="1" dirty="0">
                  <a:solidFill>
                    <a:schemeClr val="bg1"/>
                  </a:solidFill>
                </a:rPr>
                <a:t>x</a:t>
              </a:r>
              <a:r>
                <a:rPr lang="en-SG" sz="2800" dirty="0">
                  <a:solidFill>
                    <a:schemeClr val="bg1"/>
                  </a:solidFill>
                </a:rPr>
                <a:t> </a:t>
              </a:r>
              <a:r>
                <a:rPr lang="en-SG" sz="2800" dirty="0">
                  <a:solidFill>
                    <a:schemeClr val="bg1"/>
                  </a:solidFill>
                  <a:sym typeface="Symbol"/>
                </a:rPr>
                <a:t> </a:t>
              </a:r>
              <a:r>
                <a:rPr lang="en-SG" sz="2800" i="1" dirty="0">
                  <a:solidFill>
                    <a:schemeClr val="bg1"/>
                  </a:solidFill>
                  <a:sym typeface="Symbol"/>
                </a:rPr>
                <a:t>D</a:t>
              </a:r>
              <a:r>
                <a:rPr lang="en-SG" sz="2800" dirty="0">
                  <a:solidFill>
                    <a:schemeClr val="bg1"/>
                  </a:solidFill>
                  <a:sym typeface="Symbol"/>
                </a:rPr>
                <a:t>,</a:t>
              </a:r>
              <a:r>
                <a:rPr lang="en-SG" sz="2800" i="1" dirty="0">
                  <a:solidFill>
                    <a:schemeClr val="bg1"/>
                  </a:solidFill>
                </a:rPr>
                <a:t> </a:t>
              </a:r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(</a:t>
              </a:r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x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)</a:t>
              </a:r>
              <a:endParaRPr lang="en-SG" sz="2800" i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50145" y="2362265"/>
              <a:ext cx="4030619" cy="52322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(</a:t>
              </a:r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x</a:t>
              </a:r>
              <a:r>
                <a:rPr lang="en-SG" sz="2800" baseline="-25000" dirty="0">
                  <a:solidFill>
                    <a:schemeClr val="bg1"/>
                  </a:solidFill>
                  <a:sym typeface="Symbol" panose="05050102010706020507" pitchFamily="18" charset="2"/>
                </a:rPr>
                <a:t>1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) </a:t>
              </a:r>
              <a:r>
                <a:rPr lang="en-SG" sz="2800" dirty="0">
                  <a:solidFill>
                    <a:schemeClr val="bg1"/>
                  </a:solidFill>
                  <a:sym typeface="Symbol"/>
                </a:rPr>
                <a:t> </a:t>
              </a:r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(</a:t>
              </a:r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x</a:t>
              </a:r>
              <a:r>
                <a:rPr lang="en-SG" sz="2800" baseline="-25000" dirty="0">
                  <a:solidFill>
                    <a:schemeClr val="bg1"/>
                  </a:solidFill>
                  <a:sym typeface="Symbol" panose="05050102010706020507" pitchFamily="18" charset="2"/>
                </a:rPr>
                <a:t>2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) </a:t>
              </a:r>
              <a:r>
                <a:rPr lang="en-SG" sz="2800" dirty="0">
                  <a:solidFill>
                    <a:schemeClr val="bg1"/>
                  </a:solidFill>
                  <a:sym typeface="Symbol"/>
                </a:rPr>
                <a:t>   </a:t>
              </a:r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(</a:t>
              </a:r>
              <a:r>
                <a:rPr lang="en-SG" sz="2800" i="1" dirty="0" err="1">
                  <a:solidFill>
                    <a:schemeClr val="bg1"/>
                  </a:solidFill>
                  <a:sym typeface="Symbol" panose="05050102010706020507" pitchFamily="18" charset="2"/>
                </a:rPr>
                <a:t>x</a:t>
              </a:r>
              <a:r>
                <a:rPr lang="en-SG" sz="2800" i="1" baseline="-25000" dirty="0" err="1">
                  <a:solidFill>
                    <a:schemeClr val="bg1"/>
                  </a:solidFill>
                  <a:sym typeface="Symbol" panose="05050102010706020507" pitchFamily="18" charset="2"/>
                </a:rPr>
                <a:t>n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)</a:t>
              </a:r>
              <a:r>
                <a:rPr lang="en-SG" sz="2800" dirty="0">
                  <a:solidFill>
                    <a:schemeClr val="bg1"/>
                  </a:solidFill>
                  <a:sym typeface="Symbol"/>
                </a:rPr>
                <a:t> 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800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3101047" y="2362265"/>
                  <a:ext cx="109322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1047" y="2362265"/>
                  <a:ext cx="1093221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1220774" y="4315248"/>
            <a:ext cx="6759989" cy="523220"/>
            <a:chOff x="1220774" y="4315248"/>
            <a:chExt cx="6759989" cy="523220"/>
          </a:xfrm>
        </p:grpSpPr>
        <p:sp>
          <p:nvSpPr>
            <p:cNvPr id="41" name="TextBox 40"/>
            <p:cNvSpPr txBox="1"/>
            <p:nvPr/>
          </p:nvSpPr>
          <p:spPr>
            <a:xfrm>
              <a:off x="1220774" y="4315248"/>
              <a:ext cx="2161439" cy="52322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olidFill>
                    <a:schemeClr val="bg1"/>
                  </a:solidFill>
                  <a:sym typeface="Symbol"/>
                </a:rPr>
                <a:t></a:t>
              </a:r>
              <a:r>
                <a:rPr lang="en-SG" sz="2800" i="1" dirty="0">
                  <a:solidFill>
                    <a:schemeClr val="bg1"/>
                  </a:solidFill>
                </a:rPr>
                <a:t>x</a:t>
              </a:r>
              <a:r>
                <a:rPr lang="en-SG" sz="2800" dirty="0">
                  <a:solidFill>
                    <a:schemeClr val="bg1"/>
                  </a:solidFill>
                </a:rPr>
                <a:t> </a:t>
              </a:r>
              <a:r>
                <a:rPr lang="en-SG" sz="2800" dirty="0">
                  <a:solidFill>
                    <a:schemeClr val="bg1"/>
                  </a:solidFill>
                  <a:sym typeface="Symbol"/>
                </a:rPr>
                <a:t> </a:t>
              </a:r>
              <a:r>
                <a:rPr lang="en-SG" sz="2800" i="1" dirty="0">
                  <a:solidFill>
                    <a:schemeClr val="bg1"/>
                  </a:solidFill>
                  <a:sym typeface="Symbol"/>
                </a:rPr>
                <a:t>D</a:t>
              </a:r>
              <a:r>
                <a:rPr lang="en-SG" sz="2800" dirty="0">
                  <a:solidFill>
                    <a:schemeClr val="bg1"/>
                  </a:solidFill>
                  <a:sym typeface="Symbol"/>
                </a:rPr>
                <a:t>, </a:t>
              </a:r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(</a:t>
              </a:r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x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)</a:t>
              </a:r>
              <a:endParaRPr lang="en-SG" sz="2800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291446" y="4315248"/>
                  <a:ext cx="77671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446" y="4315248"/>
                  <a:ext cx="776718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/>
            <p:cNvSpPr txBox="1"/>
            <p:nvPr/>
          </p:nvSpPr>
          <p:spPr>
            <a:xfrm>
              <a:off x="3950144" y="4315248"/>
              <a:ext cx="4030619" cy="52322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(</a:t>
              </a:r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x</a:t>
              </a:r>
              <a:r>
                <a:rPr lang="en-SG" sz="2800" baseline="-25000" dirty="0">
                  <a:solidFill>
                    <a:schemeClr val="bg1"/>
                  </a:solidFill>
                  <a:sym typeface="Symbol" panose="05050102010706020507" pitchFamily="18" charset="2"/>
                </a:rPr>
                <a:t>1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) </a:t>
              </a:r>
              <a:r>
                <a:rPr lang="en-SG" sz="2800" dirty="0">
                  <a:solidFill>
                    <a:schemeClr val="bg1"/>
                  </a:solidFill>
                  <a:sym typeface="Symbol"/>
                </a:rPr>
                <a:t> </a:t>
              </a:r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(</a:t>
              </a:r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x</a:t>
              </a:r>
              <a:r>
                <a:rPr lang="en-SG" sz="2800" baseline="-25000" dirty="0">
                  <a:solidFill>
                    <a:schemeClr val="bg1"/>
                  </a:solidFill>
                  <a:sym typeface="Symbol" panose="05050102010706020507" pitchFamily="18" charset="2"/>
                </a:rPr>
                <a:t>2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) </a:t>
              </a:r>
              <a:r>
                <a:rPr lang="en-SG" sz="2800" dirty="0">
                  <a:solidFill>
                    <a:schemeClr val="bg1"/>
                  </a:solidFill>
                  <a:sym typeface="Symbol"/>
                </a:rPr>
                <a:t>   </a:t>
              </a:r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(</a:t>
              </a:r>
              <a:r>
                <a:rPr lang="en-SG" sz="2800" i="1" dirty="0" err="1">
                  <a:solidFill>
                    <a:schemeClr val="bg1"/>
                  </a:solidFill>
                  <a:sym typeface="Symbol" panose="05050102010706020507" pitchFamily="18" charset="2"/>
                </a:rPr>
                <a:t>x</a:t>
              </a:r>
              <a:r>
                <a:rPr lang="en-SG" sz="2800" i="1" baseline="-25000" dirty="0" err="1">
                  <a:solidFill>
                    <a:schemeClr val="bg1"/>
                  </a:solidFill>
                  <a:sym typeface="Symbol" panose="05050102010706020507" pitchFamily="18" charset="2"/>
                </a:rPr>
                <a:t>n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)</a:t>
              </a:r>
              <a:r>
                <a:rPr lang="en-SG" sz="2800" dirty="0">
                  <a:solidFill>
                    <a:schemeClr val="bg1"/>
                  </a:solidFill>
                  <a:sym typeface="Symbol"/>
                </a:rPr>
                <a:t> 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800" i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461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  <a:tab pos="8612188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Predicates &amp; Quantified Statement </a:t>
            </a:r>
            <a:r>
              <a:rPr lang="en-SG" sz="1200" dirty="0">
                <a:solidFill>
                  <a:schemeClr val="bg1"/>
                </a:solidFill>
              </a:rPr>
              <a:t>I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SG" sz="1200" dirty="0">
                <a:solidFill>
                  <a:schemeClr val="bg1"/>
                </a:solidFill>
              </a:rPr>
              <a:t>/ 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II</a:t>
            </a:r>
            <a:r>
              <a:rPr lang="en-SG" sz="1200" dirty="0">
                <a:solidFill>
                  <a:schemeClr val="bg1"/>
                </a:solidFill>
              </a:rPr>
              <a:t>	Statements with Multiple Quantifiers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Vacuous Truth of Universal Statements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31</a:t>
            </a:fld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3.2.4. Vacuous Truth of Universal Statements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Oval 73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7" name="Oval 86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8" name="Oval 87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9" name="Oval 88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0" name="Oval 89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1" name="Oval 90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2" name="Oval 91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3" name="Oval 92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4" name="Oval 93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5" name="Oval 94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6" name="Oval 95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7" name="Oval 96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8" name="Oval 97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9" name="Oval 98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TextBox 36"/>
          <p:cNvSpPr txBox="1"/>
          <p:nvPr/>
        </p:nvSpPr>
        <p:spPr>
          <a:xfrm>
            <a:off x="310011" y="1517665"/>
            <a:ext cx="578543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/>
              <a:t>Suppose a bowl sits on a table and next to the bowl is a pile of five blue and five gray balls, any of which may be placed in the bowl.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/>
              <a:t>If three blue balls and one gray ball are placed in the bowl, as shown in Figure 3.2.1(a), the statement “</a:t>
            </a:r>
            <a:r>
              <a:rPr lang="en-US" altLang="en-US" sz="2000" dirty="0">
                <a:solidFill>
                  <a:srgbClr val="0033CC"/>
                </a:solidFill>
              </a:rPr>
              <a:t>All the balls in the bowl are blue</a:t>
            </a:r>
            <a:r>
              <a:rPr lang="en-US" altLang="en-US" sz="2000" dirty="0"/>
              <a:t>” would be </a:t>
            </a:r>
            <a:r>
              <a:rPr lang="en-US" altLang="en-US" sz="2000" dirty="0">
                <a:solidFill>
                  <a:srgbClr val="C00000"/>
                </a:solidFill>
              </a:rPr>
              <a:t>false</a:t>
            </a:r>
            <a:r>
              <a:rPr lang="en-US" altLang="en-US" sz="2000" dirty="0"/>
              <a:t> (since one of the balls in the bowl is gray).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03368" y="2300215"/>
            <a:ext cx="2799801" cy="1619668"/>
            <a:chOff x="4762165" y="3700479"/>
            <a:chExt cx="2799801" cy="1619668"/>
          </a:xfrm>
        </p:grpSpPr>
        <p:pic>
          <p:nvPicPr>
            <p:cNvPr id="38" name="Picture 3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224"/>
            <a:stretch>
              <a:fillRect/>
            </a:stretch>
          </p:blipFill>
          <p:spPr bwMode="auto">
            <a:xfrm>
              <a:off x="4762165" y="3700479"/>
              <a:ext cx="2799801" cy="1275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5364716" y="4981593"/>
              <a:ext cx="15946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600" b="1" dirty="0"/>
                <a:t>Figure 3.2.1(a)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10011" y="4272741"/>
            <a:ext cx="545540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/>
              <a:t>Now suppose that </a:t>
            </a:r>
            <a:r>
              <a:rPr lang="en-US" altLang="en-US" sz="2000" u="sng" dirty="0"/>
              <a:t>no balls at all</a:t>
            </a:r>
            <a:r>
              <a:rPr lang="en-US" altLang="en-US" sz="2000" dirty="0"/>
              <a:t> are placed in the bowl, as shown in Figure 3.2.1(b).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/>
              <a:t>Consider the statement: </a:t>
            </a:r>
          </a:p>
          <a:p>
            <a:pPr>
              <a:spcAft>
                <a:spcPts val="600"/>
              </a:spcAft>
            </a:pPr>
            <a:r>
              <a:rPr lang="en-US" altLang="en-US" sz="2000" dirty="0">
                <a:solidFill>
                  <a:srgbClr val="0033CC"/>
                </a:solidFill>
              </a:rPr>
              <a:t>	</a:t>
            </a:r>
            <a:r>
              <a:rPr lang="en-US" altLang="en-US" sz="2400" dirty="0">
                <a:solidFill>
                  <a:srgbClr val="0033CC"/>
                </a:solidFill>
              </a:rPr>
              <a:t>All the balls in the bowl are blue.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03368" y="4436770"/>
            <a:ext cx="2951491" cy="1640420"/>
            <a:chOff x="5765414" y="4187388"/>
            <a:chExt cx="2951491" cy="1640420"/>
          </a:xfrm>
        </p:grpSpPr>
        <p:sp>
          <p:nvSpPr>
            <p:cNvPr id="47" name="Text Box 7"/>
            <p:cNvSpPr txBox="1">
              <a:spLocks noChangeArrowheads="1"/>
            </p:cNvSpPr>
            <p:nvPr/>
          </p:nvSpPr>
          <p:spPr bwMode="auto">
            <a:xfrm>
              <a:off x="6369954" y="5489254"/>
              <a:ext cx="174241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600" b="1" dirty="0"/>
                <a:t>Figure 3.2.1(b)</a:t>
              </a:r>
            </a:p>
          </p:txBody>
        </p:sp>
        <p:pic>
          <p:nvPicPr>
            <p:cNvPr id="48" name="Picture 4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140"/>
            <a:stretch>
              <a:fillRect/>
            </a:stretch>
          </p:blipFill>
          <p:spPr bwMode="auto">
            <a:xfrm>
              <a:off x="5765414" y="4187388"/>
              <a:ext cx="2951491" cy="1263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8875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  <a:tab pos="8612188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Predicates &amp; Quantified Statement </a:t>
            </a:r>
            <a:r>
              <a:rPr lang="en-SG" sz="1200" dirty="0">
                <a:solidFill>
                  <a:schemeClr val="bg1"/>
                </a:solidFill>
              </a:rPr>
              <a:t>I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SG" sz="1200" dirty="0">
                <a:solidFill>
                  <a:schemeClr val="bg1"/>
                </a:solidFill>
              </a:rPr>
              <a:t>/ 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II</a:t>
            </a:r>
            <a:r>
              <a:rPr lang="en-SG" sz="1200" dirty="0">
                <a:solidFill>
                  <a:schemeClr val="bg1"/>
                </a:solidFill>
              </a:rPr>
              <a:t>	Statements with Multiple Quantifiers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Vacuous Truth of Universal Statements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32</a:t>
            </a:fld>
            <a:endParaRPr lang="en-SG" dirty="0"/>
          </a:p>
        </p:txBody>
      </p:sp>
      <p:sp>
        <p:nvSpPr>
          <p:cNvPr id="42" name="Oval 41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Oval 73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7" name="Oval 86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8" name="Oval 87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9" name="Oval 88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0" name="Oval 89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1" name="Oval 90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2" name="Oval 91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3" name="Oval 92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4" name="Oval 93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5" name="Oval 94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6" name="Oval 95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7" name="Oval 96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8" name="Oval 97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9" name="Oval 98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TextBox 36"/>
          <p:cNvSpPr txBox="1"/>
          <p:nvPr/>
        </p:nvSpPr>
        <p:spPr>
          <a:xfrm>
            <a:off x="324356" y="1007026"/>
            <a:ext cx="872887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/>
              <a:t>Now, is the statement “</a:t>
            </a:r>
            <a:r>
              <a:rPr lang="en-US" altLang="en-US" sz="2400" dirty="0">
                <a:solidFill>
                  <a:srgbClr val="0033CC"/>
                </a:solidFill>
              </a:rPr>
              <a:t>All the balls in the bowl are blue</a:t>
            </a:r>
            <a:r>
              <a:rPr lang="en-US" altLang="en-US" sz="2400" dirty="0"/>
              <a:t>” true or false? 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/>
              <a:t>The statement is false if, and only if, its negation is true.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/>
              <a:t>And its negation is: </a:t>
            </a:r>
            <a:r>
              <a:rPr lang="en-US" altLang="en-US" sz="2400" dirty="0">
                <a:solidFill>
                  <a:srgbClr val="C00000"/>
                </a:solidFill>
              </a:rPr>
              <a:t>There exists a ball in the bowl that is not blue</a:t>
            </a:r>
            <a:r>
              <a:rPr lang="en-US" altLang="en-US" sz="2400" dirty="0">
                <a:solidFill>
                  <a:srgbClr val="0033CC"/>
                </a:solidFill>
              </a:rPr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24357" y="2730575"/>
            <a:ext cx="8070876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/>
              <a:t>But the only way this negation can be true is for there actually to be </a:t>
            </a:r>
            <a:r>
              <a:rPr lang="en-US" altLang="en-US" sz="2400" u="sng" dirty="0"/>
              <a:t>a non-blue ball in the bowl</a:t>
            </a:r>
            <a:r>
              <a:rPr lang="en-US" altLang="en-US" sz="2400" dirty="0"/>
              <a:t>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/>
              <a:t>And there is not! Hence the negation is false, and so the statement is true “by default”.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358567" y="4377180"/>
                <a:ext cx="6394290" cy="18158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896938" algn="l"/>
                  </a:tabLst>
                </a:pPr>
                <a:r>
                  <a:rPr lang="en-SG" sz="2800" dirty="0">
                    <a:sym typeface="Symbol" panose="05050102010706020507" pitchFamily="18" charset="2"/>
                  </a:rPr>
                  <a:t>In general, a statement of the form</a:t>
                </a:r>
              </a:p>
              <a:p>
                <a:pPr>
                  <a:tabLst>
                    <a:tab pos="896938" algn="l"/>
                    <a:tab pos="1377950" algn="l"/>
                  </a:tabLst>
                </a:pPr>
                <a:r>
                  <a:rPr lang="en-SG" sz="2800" dirty="0">
                    <a:sym typeface="Symbol" panose="05050102010706020507" pitchFamily="18" charset="2"/>
                  </a:rPr>
                  <a:t>	</a:t>
                </a:r>
                <a:r>
                  <a:rPr lang="en-SG" sz="2800" dirty="0">
                    <a:sym typeface="Symbol"/>
                  </a:rPr>
                  <a:t></a:t>
                </a:r>
                <a:r>
                  <a:rPr lang="en-SG" sz="2800" i="1" dirty="0">
                    <a:sym typeface="Symbol" panose="05050102010706020507" pitchFamily="18" charset="2"/>
                  </a:rPr>
                  <a:t>x</a:t>
                </a:r>
                <a:r>
                  <a:rPr lang="en-SG" sz="28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∈</m:t>
                    </m:r>
                  </m:oMath>
                </a14:m>
                <a:r>
                  <a:rPr lang="en-SG" sz="2800" dirty="0">
                    <a:sym typeface="Symbol" panose="05050102010706020507" pitchFamily="18" charset="2"/>
                  </a:rPr>
                  <a:t> </a:t>
                </a:r>
                <a:r>
                  <a:rPr lang="en-SG" sz="2800" i="1" dirty="0">
                    <a:sym typeface="Symbol" panose="05050102010706020507" pitchFamily="18" charset="2"/>
                  </a:rPr>
                  <a:t>D</a:t>
                </a:r>
                <a:r>
                  <a:rPr lang="en-SG" sz="2800" dirty="0">
                    <a:sym typeface="Symbol" panose="05050102010706020507" pitchFamily="18" charset="2"/>
                  </a:rPr>
                  <a:t>, </a:t>
                </a:r>
                <a:r>
                  <a:rPr lang="en-SG" sz="2800" i="1" dirty="0">
                    <a:sym typeface="Symbol" panose="05050102010706020507" pitchFamily="18" charset="2"/>
                  </a:rPr>
                  <a:t>P</a:t>
                </a:r>
                <a:r>
                  <a:rPr lang="en-SG" sz="2800" dirty="0">
                    <a:sym typeface="Symbol" panose="05050102010706020507" pitchFamily="18" charset="2"/>
                  </a:rPr>
                  <a:t>(</a:t>
                </a:r>
                <a:r>
                  <a:rPr lang="en-SG" sz="2800" i="1" dirty="0">
                    <a:sym typeface="Symbol" panose="05050102010706020507" pitchFamily="18" charset="2"/>
                  </a:rPr>
                  <a:t>x</a:t>
                </a:r>
                <a:r>
                  <a:rPr lang="en-SG" sz="2800" dirty="0">
                    <a:sym typeface="Symbol" panose="05050102010706020507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SG" sz="2800" dirty="0">
                    <a:sym typeface="Symbol" panose="05050102010706020507" pitchFamily="18" charset="2"/>
                  </a:rPr>
                  <a:t> </a:t>
                </a:r>
                <a:r>
                  <a:rPr lang="en-SG" sz="2800" i="1" dirty="0">
                    <a:sym typeface="Symbol" panose="05050102010706020507" pitchFamily="18" charset="2"/>
                  </a:rPr>
                  <a:t>Q</a:t>
                </a:r>
                <a:r>
                  <a:rPr lang="en-SG" sz="2800" dirty="0">
                    <a:sym typeface="Symbol" panose="05050102010706020507" pitchFamily="18" charset="2"/>
                  </a:rPr>
                  <a:t>(</a:t>
                </a:r>
                <a:r>
                  <a:rPr lang="en-SG" sz="2800" i="1" dirty="0">
                    <a:sym typeface="Symbol" panose="05050102010706020507" pitchFamily="18" charset="2"/>
                  </a:rPr>
                  <a:t>x</a:t>
                </a:r>
                <a:r>
                  <a:rPr lang="en-SG" sz="2800" dirty="0">
                    <a:sym typeface="Symbol" panose="05050102010706020507" pitchFamily="18" charset="2"/>
                  </a:rPr>
                  <a:t>)</a:t>
                </a:r>
              </a:p>
              <a:p>
                <a:pPr>
                  <a:tabLst>
                    <a:tab pos="896938" algn="l"/>
                    <a:tab pos="1377950" algn="l"/>
                  </a:tabLst>
                </a:pPr>
                <a:r>
                  <a:rPr lang="en-SG" sz="2800" dirty="0">
                    <a:sym typeface="Symbol" panose="05050102010706020507" pitchFamily="18" charset="2"/>
                  </a:rPr>
                  <a:t>is called </a:t>
                </a:r>
                <a:r>
                  <a:rPr lang="en-SG" sz="2800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vacuously true </a:t>
                </a:r>
                <a:r>
                  <a:rPr lang="en-SG" sz="2800" dirty="0">
                    <a:sym typeface="Symbol" panose="05050102010706020507" pitchFamily="18" charset="2"/>
                  </a:rPr>
                  <a:t>or </a:t>
                </a:r>
                <a:r>
                  <a:rPr lang="en-SG" sz="2800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true by default </a:t>
                </a:r>
                <a:r>
                  <a:rPr lang="en-SG" sz="2800" dirty="0">
                    <a:sym typeface="Symbol" panose="05050102010706020507" pitchFamily="18" charset="2"/>
                  </a:rPr>
                  <a:t>if, and only if, </a:t>
                </a:r>
                <a:r>
                  <a:rPr lang="en-SG" sz="2800" i="1" dirty="0">
                    <a:sym typeface="Symbol" panose="05050102010706020507" pitchFamily="18" charset="2"/>
                  </a:rPr>
                  <a:t>P</a:t>
                </a:r>
                <a:r>
                  <a:rPr lang="en-SG" sz="2800" dirty="0">
                    <a:sym typeface="Symbol" panose="05050102010706020507" pitchFamily="18" charset="2"/>
                  </a:rPr>
                  <a:t>(</a:t>
                </a:r>
                <a:r>
                  <a:rPr lang="en-SG" sz="2800" i="1" dirty="0">
                    <a:sym typeface="Symbol" panose="05050102010706020507" pitchFamily="18" charset="2"/>
                  </a:rPr>
                  <a:t>x</a:t>
                </a:r>
                <a:r>
                  <a:rPr lang="en-SG" sz="2800" dirty="0">
                    <a:sym typeface="Symbol" panose="05050102010706020507" pitchFamily="18" charset="2"/>
                  </a:rPr>
                  <a:t>) is false for every </a:t>
                </a:r>
                <a:r>
                  <a:rPr lang="en-SG" sz="2800" i="1" dirty="0">
                    <a:sym typeface="Symbol" panose="05050102010706020507" pitchFamily="18" charset="2"/>
                  </a:rPr>
                  <a:t>x</a:t>
                </a:r>
                <a:r>
                  <a:rPr lang="en-SG" sz="2800" dirty="0">
                    <a:sym typeface="Symbol" panose="05050102010706020507" pitchFamily="18" charset="2"/>
                  </a:rPr>
                  <a:t> in </a:t>
                </a:r>
                <a:r>
                  <a:rPr lang="en-SG" sz="2800" i="1" dirty="0">
                    <a:sym typeface="Symbol" panose="05050102010706020507" pitchFamily="18" charset="2"/>
                  </a:rPr>
                  <a:t>D</a:t>
                </a:r>
                <a:r>
                  <a:rPr lang="en-SG" sz="2800" dirty="0">
                    <a:sym typeface="Symbol" panose="05050102010706020507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567" y="4377180"/>
                <a:ext cx="6394290" cy="1815882"/>
              </a:xfrm>
              <a:prstGeom prst="rect">
                <a:avLst/>
              </a:prstGeom>
              <a:blipFill>
                <a:blip r:embed="rId3"/>
                <a:stretch>
                  <a:fillRect l="-2002" t="-3020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7798240" y="1463840"/>
            <a:ext cx="1118012" cy="699284"/>
            <a:chOff x="5765413" y="4203302"/>
            <a:chExt cx="2951492" cy="1846073"/>
          </a:xfrm>
        </p:grpSpPr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5765413" y="5379050"/>
              <a:ext cx="2951492" cy="67032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050" b="1" dirty="0"/>
                <a:t>Figure 3.2.1(b)</a:t>
              </a:r>
            </a:p>
          </p:txBody>
        </p:sp>
        <p:pic>
          <p:nvPicPr>
            <p:cNvPr id="40" name="Picture 3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140"/>
            <a:stretch>
              <a:fillRect/>
            </a:stretch>
          </p:blipFill>
          <p:spPr bwMode="auto">
            <a:xfrm>
              <a:off x="5765413" y="4203302"/>
              <a:ext cx="2951492" cy="126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230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46" grpId="0"/>
      <p:bldP spid="4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  <a:tab pos="8612188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Predicates &amp; Quantified Statement </a:t>
            </a:r>
            <a:r>
              <a:rPr lang="en-SG" sz="1200" dirty="0">
                <a:solidFill>
                  <a:schemeClr val="bg1"/>
                </a:solidFill>
              </a:rPr>
              <a:t>I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SG" sz="1200" dirty="0">
                <a:solidFill>
                  <a:schemeClr val="bg1"/>
                </a:solidFill>
              </a:rPr>
              <a:t>/ 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II</a:t>
            </a:r>
            <a:r>
              <a:rPr lang="en-SG" sz="1200" dirty="0">
                <a:solidFill>
                  <a:schemeClr val="bg1"/>
                </a:solidFill>
              </a:rPr>
              <a:t>	Statements with Multiple Quantifiers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Variants of Universal Conditional Statements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33</a:t>
            </a:fld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3.2.5. Variants of Universal Conditional Statements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Oval 73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7" name="Oval 86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8" name="Oval 87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9" name="Oval 88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0" name="Oval 89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1" name="Oval 90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2" name="Oval 91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3" name="Oval 92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4" name="Oval 93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5" name="Oval 94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6" name="Oval 95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7" name="Oval 96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8" name="Oval 97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9" name="Oval 98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TextBox 45"/>
          <p:cNvSpPr txBox="1"/>
          <p:nvPr/>
        </p:nvSpPr>
        <p:spPr>
          <a:xfrm>
            <a:off x="478737" y="1406284"/>
            <a:ext cx="807087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/>
              <a:t>We have known that a conditional statement has a </a:t>
            </a:r>
            <a:r>
              <a:rPr lang="en-US" altLang="en-US" sz="2800" dirty="0">
                <a:solidFill>
                  <a:srgbClr val="C00000"/>
                </a:solidFill>
              </a:rPr>
              <a:t>contrapositive</a:t>
            </a:r>
            <a:r>
              <a:rPr lang="en-US" altLang="en-US" sz="2800" dirty="0"/>
              <a:t>, a </a:t>
            </a:r>
            <a:r>
              <a:rPr lang="en-US" altLang="en-US" sz="2800" dirty="0">
                <a:solidFill>
                  <a:srgbClr val="C00000"/>
                </a:solidFill>
              </a:rPr>
              <a:t>converse</a:t>
            </a:r>
            <a:r>
              <a:rPr lang="en-US" altLang="en-US" sz="2800" dirty="0"/>
              <a:t>, and an </a:t>
            </a:r>
            <a:r>
              <a:rPr lang="en-US" altLang="en-US" sz="2800" dirty="0">
                <a:solidFill>
                  <a:srgbClr val="C00000"/>
                </a:solidFill>
              </a:rPr>
              <a:t>inverse</a:t>
            </a:r>
            <a:r>
              <a:rPr lang="en-US" altLang="en-US" sz="2800" dirty="0"/>
              <a:t>.</a:t>
            </a:r>
          </a:p>
          <a:p>
            <a:pPr>
              <a:spcAft>
                <a:spcPts val="600"/>
              </a:spcAft>
            </a:pPr>
            <a:r>
              <a:rPr lang="en-US" altLang="en-US" sz="2800" dirty="0"/>
              <a:t>The definitions of these terms can be extended to universal conditional statements.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754135" y="3459680"/>
            <a:ext cx="7761215" cy="2595585"/>
            <a:chOff x="573490" y="4598517"/>
            <a:chExt cx="7761215" cy="2595585"/>
          </a:xfrm>
        </p:grpSpPr>
        <p:sp>
          <p:nvSpPr>
            <p:cNvPr id="51" name="Rectangle 50"/>
            <p:cNvSpPr/>
            <p:nvPr/>
          </p:nvSpPr>
          <p:spPr>
            <a:xfrm>
              <a:off x="573490" y="4598518"/>
              <a:ext cx="7761215" cy="25955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73490" y="4598517"/>
              <a:ext cx="7761215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50675" y="4645644"/>
              <a:ext cx="76840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3.2.1 (Contrapositive, converse, inverse)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50674" y="5255109"/>
                  <a:ext cx="7684031" cy="1852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SG" sz="2400" dirty="0"/>
                    <a:t>Consider a statement of the form: </a:t>
                  </a:r>
                  <a:r>
                    <a:rPr lang="en-SG" sz="2400" dirty="0">
                      <a:sym typeface="Symbol"/>
                    </a:rPr>
                    <a:t></a:t>
                  </a:r>
                  <a:r>
                    <a:rPr lang="en-SG" sz="2400" i="1" dirty="0" err="1">
                      <a:sym typeface="Symbol"/>
                    </a:rPr>
                    <a:t>x</a:t>
                  </a:r>
                  <a:r>
                    <a:rPr lang="en-SG" sz="2400" dirty="0" err="1">
                      <a:sym typeface="Symbol"/>
                    </a:rPr>
                    <a:t></a:t>
                  </a:r>
                  <a:r>
                    <a:rPr lang="en-SG" sz="2400" i="1" dirty="0" err="1">
                      <a:sym typeface="Symbol"/>
                    </a:rPr>
                    <a:t>D</a:t>
                  </a:r>
                  <a:r>
                    <a:rPr lang="en-SG" sz="2400" dirty="0">
                      <a:sym typeface="Symbol"/>
                    </a:rPr>
                    <a:t>, </a:t>
                  </a:r>
                  <a:r>
                    <a:rPr lang="en-SG" sz="2400" i="1" dirty="0">
                      <a:sym typeface="Symbol"/>
                    </a:rPr>
                    <a:t>P</a:t>
                  </a:r>
                  <a:r>
                    <a:rPr lang="en-SG" sz="2400" dirty="0">
                      <a:sym typeface="Symbol"/>
                    </a:rPr>
                    <a:t>(</a:t>
                  </a:r>
                  <a:r>
                    <a:rPr lang="en-SG" sz="2400" i="1" dirty="0">
                      <a:sym typeface="Symbol"/>
                    </a:rPr>
                    <a:t>x</a:t>
                  </a:r>
                  <a:r>
                    <a:rPr lang="en-SG" sz="2400" dirty="0">
                      <a:sym typeface="Symbol"/>
                    </a:rPr>
                    <a:t>) </a:t>
                  </a:r>
                  <a14:m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→</m:t>
                      </m:r>
                    </m:oMath>
                  </a14:m>
                  <a:r>
                    <a:rPr lang="en-SG" sz="2400" dirty="0">
                      <a:sym typeface="Symbol"/>
                    </a:rPr>
                    <a:t> </a:t>
                  </a:r>
                  <a:r>
                    <a:rPr lang="en-SG" sz="2400" i="1" dirty="0">
                      <a:sym typeface="Symbol"/>
                    </a:rPr>
                    <a:t>Q</a:t>
                  </a:r>
                  <a:r>
                    <a:rPr lang="en-SG" sz="2400" dirty="0">
                      <a:sym typeface="Symbol"/>
                    </a:rPr>
                    <a:t>(</a:t>
                  </a:r>
                  <a:r>
                    <a:rPr lang="en-SG" sz="2400" i="1" dirty="0">
                      <a:sym typeface="Symbol"/>
                    </a:rPr>
                    <a:t>x</a:t>
                  </a:r>
                  <a:r>
                    <a:rPr lang="en-SG" sz="2400" dirty="0">
                      <a:sym typeface="Symbol"/>
                    </a:rPr>
                    <a:t>).</a:t>
                  </a:r>
                  <a:endParaRPr lang="en-SG" sz="2400" dirty="0"/>
                </a:p>
                <a:p>
                  <a:pPr marL="457200" indent="-457200">
                    <a:spcAft>
                      <a:spcPts val="600"/>
                    </a:spcAft>
                    <a:buFont typeface="+mj-lt"/>
                    <a:buAutoNum type="arabicPeriod"/>
                  </a:pPr>
                  <a:r>
                    <a:rPr lang="en-SG" sz="2400" dirty="0"/>
                    <a:t>Its </a:t>
                  </a:r>
                  <a:r>
                    <a:rPr lang="en-SG" sz="2400" b="1" dirty="0"/>
                    <a:t>contrapositive</a:t>
                  </a:r>
                  <a:r>
                    <a:rPr lang="en-SG" sz="2400" dirty="0"/>
                    <a:t> is: </a:t>
                  </a:r>
                  <a:r>
                    <a:rPr lang="en-SG" sz="2400" dirty="0">
                      <a:sym typeface="Symbol"/>
                    </a:rPr>
                    <a:t></a:t>
                  </a:r>
                  <a:r>
                    <a:rPr lang="en-SG" sz="2400" i="1" dirty="0" err="1">
                      <a:sym typeface="Symbol"/>
                    </a:rPr>
                    <a:t>x</a:t>
                  </a:r>
                  <a:r>
                    <a:rPr lang="en-SG" sz="2400" dirty="0" err="1">
                      <a:sym typeface="Symbol"/>
                    </a:rPr>
                    <a:t></a:t>
                  </a:r>
                  <a:r>
                    <a:rPr lang="en-SG" sz="2400" i="1" dirty="0" err="1">
                      <a:sym typeface="Symbol"/>
                    </a:rPr>
                    <a:t>D</a:t>
                  </a:r>
                  <a:r>
                    <a:rPr lang="en-SG" sz="2400" dirty="0">
                      <a:sym typeface="Symbol"/>
                    </a:rPr>
                    <a:t>, ~</a:t>
                  </a:r>
                  <a:r>
                    <a:rPr lang="en-SG" sz="2400" i="1" dirty="0">
                      <a:sym typeface="Symbol"/>
                    </a:rPr>
                    <a:t>Q</a:t>
                  </a:r>
                  <a:r>
                    <a:rPr lang="en-SG" sz="2400" dirty="0">
                      <a:sym typeface="Symbol"/>
                    </a:rPr>
                    <a:t>(</a:t>
                  </a:r>
                  <a:r>
                    <a:rPr lang="en-SG" sz="2400" i="1" dirty="0">
                      <a:sym typeface="Symbol"/>
                    </a:rPr>
                    <a:t>x</a:t>
                  </a:r>
                  <a:r>
                    <a:rPr lang="en-SG" sz="2400" dirty="0">
                      <a:sym typeface="Symbol"/>
                    </a:rPr>
                    <a:t>) </a:t>
                  </a:r>
                  <a14:m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→</m:t>
                      </m:r>
                    </m:oMath>
                  </a14:m>
                  <a:r>
                    <a:rPr lang="en-SG" sz="2400" dirty="0">
                      <a:sym typeface="Symbol"/>
                    </a:rPr>
                    <a:t> ~</a:t>
                  </a:r>
                  <a:r>
                    <a:rPr lang="en-SG" sz="2400" i="1" dirty="0">
                      <a:sym typeface="Symbol"/>
                    </a:rPr>
                    <a:t>P</a:t>
                  </a:r>
                  <a:r>
                    <a:rPr lang="en-SG" sz="2400" dirty="0">
                      <a:sym typeface="Symbol"/>
                    </a:rPr>
                    <a:t>(</a:t>
                  </a:r>
                  <a:r>
                    <a:rPr lang="en-SG" sz="2400" i="1" dirty="0">
                      <a:sym typeface="Symbol"/>
                    </a:rPr>
                    <a:t>x</a:t>
                  </a:r>
                  <a:r>
                    <a:rPr lang="en-SG" sz="2400" dirty="0">
                      <a:sym typeface="Symbol"/>
                    </a:rPr>
                    <a:t>).</a:t>
                  </a:r>
                </a:p>
                <a:p>
                  <a:pPr marL="457200" indent="-457200">
                    <a:spcAft>
                      <a:spcPts val="600"/>
                    </a:spcAft>
                    <a:buFont typeface="+mj-lt"/>
                    <a:buAutoNum type="arabicPeriod"/>
                  </a:pPr>
                  <a:r>
                    <a:rPr lang="en-SG" sz="2400" dirty="0">
                      <a:sym typeface="Symbol"/>
                    </a:rPr>
                    <a:t>Its </a:t>
                  </a:r>
                  <a:r>
                    <a:rPr lang="en-SG" sz="2400" b="1" dirty="0">
                      <a:sym typeface="Symbol"/>
                    </a:rPr>
                    <a:t>converse</a:t>
                  </a:r>
                  <a:r>
                    <a:rPr lang="en-SG" sz="2400" dirty="0">
                      <a:sym typeface="Symbol"/>
                    </a:rPr>
                    <a:t> is: </a:t>
                  </a:r>
                  <a:r>
                    <a:rPr lang="en-SG" sz="2400" i="1" dirty="0" err="1">
                      <a:sym typeface="Symbol"/>
                    </a:rPr>
                    <a:t>x</a:t>
                  </a:r>
                  <a:r>
                    <a:rPr lang="en-SG" sz="2400" dirty="0" err="1">
                      <a:sym typeface="Symbol"/>
                    </a:rPr>
                    <a:t></a:t>
                  </a:r>
                  <a:r>
                    <a:rPr lang="en-SG" sz="2400" i="1" dirty="0" err="1">
                      <a:sym typeface="Symbol"/>
                    </a:rPr>
                    <a:t>D</a:t>
                  </a:r>
                  <a:r>
                    <a:rPr lang="en-SG" sz="2400" dirty="0">
                      <a:sym typeface="Symbol"/>
                    </a:rPr>
                    <a:t>, </a:t>
                  </a:r>
                  <a:r>
                    <a:rPr lang="en-SG" sz="2400" i="1" dirty="0">
                      <a:sym typeface="Symbol"/>
                    </a:rPr>
                    <a:t>Q</a:t>
                  </a:r>
                  <a:r>
                    <a:rPr lang="en-SG" sz="2400" dirty="0">
                      <a:sym typeface="Symbol"/>
                    </a:rPr>
                    <a:t>(</a:t>
                  </a:r>
                  <a:r>
                    <a:rPr lang="en-SG" sz="2400" i="1" dirty="0">
                      <a:sym typeface="Symbol"/>
                    </a:rPr>
                    <a:t>x</a:t>
                  </a:r>
                  <a:r>
                    <a:rPr lang="en-SG" sz="2400" dirty="0">
                      <a:sym typeface="Symbol"/>
                    </a:rPr>
                    <a:t>) </a:t>
                  </a:r>
                  <a14:m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→</m:t>
                      </m:r>
                    </m:oMath>
                  </a14:m>
                  <a:r>
                    <a:rPr lang="en-SG" sz="2400" dirty="0">
                      <a:sym typeface="Symbol"/>
                    </a:rPr>
                    <a:t> </a:t>
                  </a:r>
                  <a:r>
                    <a:rPr lang="en-SG" sz="2400" i="1" dirty="0">
                      <a:sym typeface="Symbol"/>
                    </a:rPr>
                    <a:t>P</a:t>
                  </a:r>
                  <a:r>
                    <a:rPr lang="en-SG" sz="2400" dirty="0">
                      <a:sym typeface="Symbol"/>
                    </a:rPr>
                    <a:t>(</a:t>
                  </a:r>
                  <a:r>
                    <a:rPr lang="en-SG" sz="2400" i="1" dirty="0">
                      <a:sym typeface="Symbol"/>
                    </a:rPr>
                    <a:t>x</a:t>
                  </a:r>
                  <a:r>
                    <a:rPr lang="en-SG" sz="2400" dirty="0">
                      <a:sym typeface="Symbol"/>
                    </a:rPr>
                    <a:t>).</a:t>
                  </a:r>
                </a:p>
                <a:p>
                  <a:pPr marL="457200" indent="-457200">
                    <a:spcAft>
                      <a:spcPts val="600"/>
                    </a:spcAft>
                    <a:buFont typeface="+mj-lt"/>
                    <a:buAutoNum type="arabicPeriod"/>
                  </a:pPr>
                  <a:r>
                    <a:rPr lang="en-SG" sz="2400" dirty="0">
                      <a:sym typeface="Symbol"/>
                    </a:rPr>
                    <a:t>Its </a:t>
                  </a:r>
                  <a:r>
                    <a:rPr lang="en-SG" sz="2400" b="1" dirty="0">
                      <a:sym typeface="Symbol"/>
                    </a:rPr>
                    <a:t>inverse </a:t>
                  </a:r>
                  <a:r>
                    <a:rPr lang="en-SG" sz="2400" dirty="0">
                      <a:sym typeface="Symbol"/>
                    </a:rPr>
                    <a:t>is: </a:t>
                  </a:r>
                  <a:r>
                    <a:rPr lang="en-SG" sz="2400" i="1" dirty="0" err="1">
                      <a:sym typeface="Symbol"/>
                    </a:rPr>
                    <a:t>x</a:t>
                  </a:r>
                  <a:r>
                    <a:rPr lang="en-SG" sz="2400" dirty="0" err="1">
                      <a:sym typeface="Symbol"/>
                    </a:rPr>
                    <a:t></a:t>
                  </a:r>
                  <a:r>
                    <a:rPr lang="en-SG" sz="2400" i="1" dirty="0" err="1">
                      <a:sym typeface="Symbol"/>
                    </a:rPr>
                    <a:t>D</a:t>
                  </a:r>
                  <a:r>
                    <a:rPr lang="en-SG" sz="2400" dirty="0">
                      <a:sym typeface="Symbol"/>
                    </a:rPr>
                    <a:t>, ~</a:t>
                  </a:r>
                  <a:r>
                    <a:rPr lang="en-SG" sz="2400" i="1" dirty="0">
                      <a:sym typeface="Symbol"/>
                    </a:rPr>
                    <a:t>P</a:t>
                  </a:r>
                  <a:r>
                    <a:rPr lang="en-SG" sz="2400" dirty="0">
                      <a:sym typeface="Symbol"/>
                    </a:rPr>
                    <a:t>(</a:t>
                  </a:r>
                  <a:r>
                    <a:rPr lang="en-SG" sz="2400" i="1" dirty="0">
                      <a:sym typeface="Symbol"/>
                    </a:rPr>
                    <a:t>x</a:t>
                  </a:r>
                  <a:r>
                    <a:rPr lang="en-SG" sz="2400" dirty="0">
                      <a:sym typeface="Symbol"/>
                    </a:rPr>
                    <a:t>) </a:t>
                  </a:r>
                  <a14:m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→</m:t>
                      </m:r>
                    </m:oMath>
                  </a14:m>
                  <a:r>
                    <a:rPr lang="en-SG" sz="2400" dirty="0">
                      <a:sym typeface="Symbol"/>
                    </a:rPr>
                    <a:t> ~</a:t>
                  </a:r>
                  <a:r>
                    <a:rPr lang="en-SG" sz="2400" i="1" dirty="0">
                      <a:sym typeface="Symbol"/>
                    </a:rPr>
                    <a:t>Q</a:t>
                  </a:r>
                  <a:r>
                    <a:rPr lang="en-SG" sz="2400" dirty="0">
                      <a:sym typeface="Symbol"/>
                    </a:rPr>
                    <a:t>(</a:t>
                  </a:r>
                  <a:r>
                    <a:rPr lang="en-SG" sz="2400" i="1" dirty="0">
                      <a:sym typeface="Symbol"/>
                    </a:rPr>
                    <a:t>x</a:t>
                  </a:r>
                  <a:r>
                    <a:rPr lang="en-SG" sz="2400" dirty="0">
                      <a:sym typeface="Symbol"/>
                    </a:rPr>
                    <a:t>).</a:t>
                  </a: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674" y="5255109"/>
                  <a:ext cx="7684031" cy="1852110"/>
                </a:xfrm>
                <a:prstGeom prst="rect">
                  <a:avLst/>
                </a:prstGeom>
                <a:blipFill>
                  <a:blip r:embed="rId3"/>
                  <a:stretch>
                    <a:fillRect l="-1269" t="-3289" b="-42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476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  <a:tab pos="8612188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Predicates &amp; Quantified Statement </a:t>
            </a:r>
            <a:r>
              <a:rPr lang="en-SG" sz="1200" dirty="0">
                <a:solidFill>
                  <a:schemeClr val="bg1"/>
                </a:solidFill>
              </a:rPr>
              <a:t>I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SG" sz="1200" dirty="0">
                <a:solidFill>
                  <a:schemeClr val="bg1"/>
                </a:solidFill>
              </a:rPr>
              <a:t>/ 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II</a:t>
            </a:r>
            <a:r>
              <a:rPr lang="en-SG" sz="1200" dirty="0">
                <a:solidFill>
                  <a:schemeClr val="bg1"/>
                </a:solidFill>
              </a:rPr>
              <a:t>	Statements with Multiple Quantifiers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Variants of Universal Conditional Statements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Oval 73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7" name="Oval 86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8" name="Oval 87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9" name="Oval 88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0" name="Oval 89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1" name="Oval 90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2" name="Oval 91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3" name="Oval 92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4" name="Oval 93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5" name="Oval 94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6" name="Oval 95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7" name="Oval 96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8" name="Oval 97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9" name="Oval 98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TextBox 44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15123" y="961064"/>
                <a:ext cx="8396368" cy="1708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altLang="en-US" sz="2400" dirty="0"/>
                  <a:t>Write a formal and an informal contrapositive, converse, and inverse for the following statement:</a:t>
                </a:r>
              </a:p>
              <a:p>
                <a:r>
                  <a:rPr lang="en-SG" altLang="en-US" sz="2400" dirty="0">
                    <a:solidFill>
                      <a:srgbClr val="0033CC"/>
                    </a:solidFill>
                  </a:rPr>
                  <a:t>If a real number is greater than 2, then its square is greater than 4.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altLang="en-US" sz="2400" dirty="0"/>
                  <a:t>The formal version: </a:t>
                </a:r>
                <a:r>
                  <a:rPr lang="en-SG" altLang="en-US" sz="2800" dirty="0">
                    <a:solidFill>
                      <a:srgbClr val="0033CC"/>
                    </a:solidFill>
                    <a:sym typeface="Symbol"/>
                  </a:rPr>
                  <a:t></a:t>
                </a:r>
                <a:r>
                  <a:rPr lang="en-SG" altLang="en-US" sz="2800" i="1" dirty="0">
                    <a:solidFill>
                      <a:srgbClr val="0033CC"/>
                    </a:solidFill>
                    <a:sym typeface="Symbol"/>
                  </a:rPr>
                  <a:t>x</a:t>
                </a:r>
                <a:r>
                  <a:rPr lang="en-SG" altLang="en-US" sz="2800" dirty="0">
                    <a:solidFill>
                      <a:srgbClr val="0033CC"/>
                    </a:solidFill>
                    <a:sym typeface="Symbol"/>
                  </a:rPr>
                  <a:t>  </a:t>
                </a:r>
                <a14:m>
                  <m:oMath xmlns:m="http://schemas.openxmlformats.org/officeDocument/2006/math">
                    <m:r>
                      <a:rPr lang="en-SG" altLang="en-US" sz="2800" b="1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ℝ</m:t>
                    </m:r>
                  </m:oMath>
                </a14:m>
                <a:r>
                  <a:rPr lang="en-SG" altLang="en-US" sz="2800" dirty="0">
                    <a:solidFill>
                      <a:srgbClr val="0033CC"/>
                    </a:solidFill>
                    <a:sym typeface="Symbol"/>
                  </a:rPr>
                  <a:t>, </a:t>
                </a:r>
                <a:r>
                  <a:rPr lang="en-SG" altLang="en-US" sz="2800" i="1" dirty="0">
                    <a:solidFill>
                      <a:srgbClr val="0033CC"/>
                    </a:solidFill>
                    <a:sym typeface="Symbol"/>
                  </a:rPr>
                  <a:t>x</a:t>
                </a:r>
                <a:r>
                  <a:rPr lang="en-SG" altLang="en-US" sz="2800" dirty="0">
                    <a:solidFill>
                      <a:srgbClr val="0033CC"/>
                    </a:solidFill>
                    <a:sym typeface="Symbol"/>
                  </a:rPr>
                  <a:t> &gt; 2 </a:t>
                </a:r>
                <a14:m>
                  <m:oMath xmlns:m="http://schemas.openxmlformats.org/officeDocument/2006/math">
                    <m:r>
                      <a:rPr lang="en-SG" sz="280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SG" altLang="en-US" sz="2800" dirty="0">
                    <a:solidFill>
                      <a:srgbClr val="0033CC"/>
                    </a:solidFill>
                    <a:sym typeface="Symbol"/>
                  </a:rPr>
                  <a:t> </a:t>
                </a:r>
                <a:r>
                  <a:rPr lang="en-SG" altLang="en-US" sz="2800" i="1" dirty="0">
                    <a:solidFill>
                      <a:srgbClr val="0033CC"/>
                    </a:solidFill>
                    <a:sym typeface="Symbol"/>
                  </a:rPr>
                  <a:t>x</a:t>
                </a:r>
                <a:r>
                  <a:rPr lang="en-SG" altLang="en-US" sz="2800" baseline="30000" dirty="0">
                    <a:solidFill>
                      <a:srgbClr val="0033CC"/>
                    </a:solidFill>
                    <a:sym typeface="Symbol"/>
                  </a:rPr>
                  <a:t>2</a:t>
                </a:r>
                <a:r>
                  <a:rPr lang="en-SG" altLang="en-US" sz="2800" dirty="0">
                    <a:solidFill>
                      <a:srgbClr val="0033CC"/>
                    </a:solidFill>
                    <a:sym typeface="Symbol"/>
                  </a:rPr>
                  <a:t> &gt; 4.</a:t>
                </a:r>
                <a:endParaRPr lang="en-SG" altLang="en-US" sz="2400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3" y="961064"/>
                <a:ext cx="8396368" cy="1708160"/>
              </a:xfrm>
              <a:prstGeom prst="rect">
                <a:avLst/>
              </a:prstGeom>
              <a:blipFill>
                <a:blip r:embed="rId3"/>
                <a:stretch>
                  <a:fillRect l="-1089" t="-2857" r="-1089" b="-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76756" y="2761421"/>
            <a:ext cx="246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Contrapositive: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76756" y="4019179"/>
            <a:ext cx="246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Converse: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76756" y="5349217"/>
            <a:ext cx="246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Inverse: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704815" y="2760181"/>
                <a:ext cx="4205468" cy="5232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896938" algn="l"/>
                    <a:tab pos="1377950" algn="l"/>
                  </a:tabLst>
                </a:pPr>
                <a:r>
                  <a:rPr lang="en-SG" sz="2800" dirty="0">
                    <a:sym typeface="Symbol"/>
                  </a:rPr>
                  <a:t></a:t>
                </a:r>
                <a:r>
                  <a:rPr lang="en-SG" sz="2800" i="1" dirty="0">
                    <a:sym typeface="Symbol" panose="05050102010706020507" pitchFamily="18" charset="2"/>
                  </a:rPr>
                  <a:t>x</a:t>
                </a:r>
                <a:r>
                  <a:rPr lang="en-SG" sz="2800" dirty="0">
                    <a:sym typeface="Symbol" panose="05050102010706020507" pitchFamily="18" charset="2"/>
                  </a:rPr>
                  <a:t> </a:t>
                </a:r>
                <a:r>
                  <a:rPr lang="en-SG" sz="2800" dirty="0">
                    <a:sym typeface="Symbol"/>
                  </a:rPr>
                  <a:t></a:t>
                </a:r>
                <a:r>
                  <a:rPr lang="en-SG" sz="28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SG" alt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ℝ</m:t>
                    </m:r>
                  </m:oMath>
                </a14:m>
                <a:r>
                  <a:rPr lang="en-SG" sz="2800" dirty="0">
                    <a:sym typeface="Symbol" panose="05050102010706020507" pitchFamily="18" charset="2"/>
                  </a:rPr>
                  <a:t>, </a:t>
                </a:r>
                <a:r>
                  <a:rPr lang="en-SG" sz="2800" i="1" dirty="0">
                    <a:sym typeface="Symbol" panose="05050102010706020507" pitchFamily="18" charset="2"/>
                  </a:rPr>
                  <a:t>x</a:t>
                </a:r>
                <a:r>
                  <a:rPr lang="en-SG" sz="2800" baseline="30000" dirty="0">
                    <a:sym typeface="Symbol" panose="05050102010706020507" pitchFamily="18" charset="2"/>
                  </a:rPr>
                  <a:t>2</a:t>
                </a:r>
                <a:r>
                  <a:rPr lang="en-SG" sz="2800" dirty="0">
                    <a:sym typeface="Symbol" panose="05050102010706020507" pitchFamily="18" charset="2"/>
                  </a:rPr>
                  <a:t> </a:t>
                </a:r>
                <a:r>
                  <a:rPr lang="en-SG" sz="2800" dirty="0">
                    <a:sym typeface="Symbol"/>
                  </a:rPr>
                  <a:t> 4</a:t>
                </a:r>
                <a:r>
                  <a:rPr lang="en-SG" sz="28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SG" sz="2800" dirty="0">
                    <a:sym typeface="Symbol" panose="05050102010706020507" pitchFamily="18" charset="2"/>
                  </a:rPr>
                  <a:t> </a:t>
                </a:r>
                <a:r>
                  <a:rPr lang="en-SG" sz="2800" i="1" dirty="0">
                    <a:sym typeface="Symbol" panose="05050102010706020507" pitchFamily="18" charset="2"/>
                  </a:rPr>
                  <a:t>x</a:t>
                </a:r>
                <a:r>
                  <a:rPr lang="en-SG" sz="2800" dirty="0">
                    <a:sym typeface="Symbol" panose="05050102010706020507" pitchFamily="18" charset="2"/>
                  </a:rPr>
                  <a:t> </a:t>
                </a:r>
                <a:r>
                  <a:rPr lang="en-SG" sz="2800" dirty="0">
                    <a:sym typeface="Symbol"/>
                  </a:rPr>
                  <a:t></a:t>
                </a:r>
                <a:r>
                  <a:rPr lang="en-SG" sz="2800" dirty="0">
                    <a:sym typeface="Symbol" panose="05050102010706020507" pitchFamily="18" charset="2"/>
                  </a:rPr>
                  <a:t> 2.</a:t>
                </a: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815" y="2760181"/>
                <a:ext cx="4205468" cy="523220"/>
              </a:xfrm>
              <a:prstGeom prst="rect">
                <a:avLst/>
              </a:prstGeom>
              <a:blipFill>
                <a:blip r:embed="rId4"/>
                <a:stretch>
                  <a:fillRect l="-3043" t="-15116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919267" y="3228897"/>
            <a:ext cx="7980172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896938" algn="l"/>
                <a:tab pos="1377950" algn="l"/>
              </a:tabLst>
            </a:pPr>
            <a:r>
              <a:rPr lang="en-SG" sz="2000" dirty="0">
                <a:sym typeface="Symbol"/>
              </a:rPr>
              <a:t>If the square of a real number is less than or equal to 4, then the number is less than or equal to 2.</a:t>
            </a:r>
            <a:endParaRPr lang="en-SG" dirty="0"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704815" y="4056719"/>
                <a:ext cx="4205468" cy="5232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896938" algn="l"/>
                    <a:tab pos="1377950" algn="l"/>
                  </a:tabLst>
                </a:pPr>
                <a:r>
                  <a:rPr lang="en-SG" sz="2800" dirty="0">
                    <a:sym typeface="Symbol"/>
                  </a:rPr>
                  <a:t></a:t>
                </a:r>
                <a:r>
                  <a:rPr lang="en-SG" sz="2800" i="1" dirty="0">
                    <a:sym typeface="Symbol" panose="05050102010706020507" pitchFamily="18" charset="2"/>
                  </a:rPr>
                  <a:t>x</a:t>
                </a:r>
                <a:r>
                  <a:rPr lang="en-SG" sz="2800" dirty="0">
                    <a:sym typeface="Symbol" panose="05050102010706020507" pitchFamily="18" charset="2"/>
                  </a:rPr>
                  <a:t> </a:t>
                </a:r>
                <a:r>
                  <a:rPr lang="en-SG" sz="2800" dirty="0">
                    <a:sym typeface="Symbol"/>
                  </a:rPr>
                  <a:t></a:t>
                </a:r>
                <a:r>
                  <a:rPr lang="en-SG" sz="28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SG" alt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ℝ</m:t>
                    </m:r>
                  </m:oMath>
                </a14:m>
                <a:r>
                  <a:rPr lang="en-SG" sz="2800" dirty="0">
                    <a:sym typeface="Symbol" panose="05050102010706020507" pitchFamily="18" charset="2"/>
                  </a:rPr>
                  <a:t>, </a:t>
                </a:r>
                <a:r>
                  <a:rPr lang="en-SG" sz="2800" i="1" dirty="0">
                    <a:sym typeface="Symbol" panose="05050102010706020507" pitchFamily="18" charset="2"/>
                  </a:rPr>
                  <a:t>x</a:t>
                </a:r>
                <a:r>
                  <a:rPr lang="en-SG" sz="2800" baseline="30000" dirty="0">
                    <a:sym typeface="Symbol" panose="05050102010706020507" pitchFamily="18" charset="2"/>
                  </a:rPr>
                  <a:t>2</a:t>
                </a:r>
                <a:r>
                  <a:rPr lang="en-SG" sz="2800" dirty="0">
                    <a:sym typeface="Symbol" panose="05050102010706020507" pitchFamily="18" charset="2"/>
                  </a:rPr>
                  <a:t> </a:t>
                </a:r>
                <a:r>
                  <a:rPr lang="en-SG" sz="2800" dirty="0">
                    <a:sym typeface="Symbol"/>
                  </a:rPr>
                  <a:t>&gt; 4</a:t>
                </a:r>
                <a:r>
                  <a:rPr lang="en-SG" sz="28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SG" sz="2800" dirty="0">
                    <a:sym typeface="Symbol" panose="05050102010706020507" pitchFamily="18" charset="2"/>
                  </a:rPr>
                  <a:t> </a:t>
                </a:r>
                <a:r>
                  <a:rPr lang="en-SG" sz="2800" i="1" dirty="0">
                    <a:sym typeface="Symbol" panose="05050102010706020507" pitchFamily="18" charset="2"/>
                  </a:rPr>
                  <a:t>x</a:t>
                </a:r>
                <a:r>
                  <a:rPr lang="en-SG" sz="2800" dirty="0">
                    <a:sym typeface="Symbol" panose="05050102010706020507" pitchFamily="18" charset="2"/>
                  </a:rPr>
                  <a:t> </a:t>
                </a:r>
                <a:r>
                  <a:rPr lang="en-SG" sz="2800" dirty="0">
                    <a:sym typeface="Symbol"/>
                  </a:rPr>
                  <a:t>&gt;</a:t>
                </a:r>
                <a:r>
                  <a:rPr lang="en-SG" sz="2800" dirty="0">
                    <a:sym typeface="Symbol" panose="05050102010706020507" pitchFamily="18" charset="2"/>
                  </a:rPr>
                  <a:t> 2.</a:t>
                </a: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815" y="4056719"/>
                <a:ext cx="4205468" cy="523220"/>
              </a:xfrm>
              <a:prstGeom prst="rect">
                <a:avLst/>
              </a:prstGeom>
              <a:blipFill>
                <a:blip r:embed="rId5"/>
                <a:stretch>
                  <a:fillRect l="-3043" t="-1395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919267" y="4518220"/>
            <a:ext cx="7980172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896938" algn="l"/>
                <a:tab pos="1377950" algn="l"/>
              </a:tabLst>
            </a:pPr>
            <a:r>
              <a:rPr lang="en-SG" sz="2000" dirty="0">
                <a:sym typeface="Symbol"/>
              </a:rPr>
              <a:t>If the square of a real number is greater than 4, then the number is greater than 2.</a:t>
            </a:r>
            <a:endParaRPr lang="en-SG" dirty="0"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704815" y="5410773"/>
                <a:ext cx="4205468" cy="5232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896938" algn="l"/>
                    <a:tab pos="1377950" algn="l"/>
                  </a:tabLst>
                </a:pPr>
                <a:r>
                  <a:rPr lang="en-SG" sz="2800" dirty="0">
                    <a:sym typeface="Symbol"/>
                  </a:rPr>
                  <a:t></a:t>
                </a:r>
                <a:r>
                  <a:rPr lang="en-SG" sz="2800" i="1" dirty="0">
                    <a:sym typeface="Symbol" panose="05050102010706020507" pitchFamily="18" charset="2"/>
                  </a:rPr>
                  <a:t>x</a:t>
                </a:r>
                <a:r>
                  <a:rPr lang="en-SG" sz="2800" dirty="0">
                    <a:sym typeface="Symbol" panose="05050102010706020507" pitchFamily="18" charset="2"/>
                  </a:rPr>
                  <a:t> </a:t>
                </a:r>
                <a:r>
                  <a:rPr lang="en-SG" sz="2800" dirty="0">
                    <a:sym typeface="Symbol"/>
                  </a:rPr>
                  <a:t></a:t>
                </a:r>
                <a:r>
                  <a:rPr lang="en-SG" sz="28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SG" alt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ℝ</m:t>
                    </m:r>
                  </m:oMath>
                </a14:m>
                <a:r>
                  <a:rPr lang="en-SG" sz="2800" dirty="0">
                    <a:sym typeface="Symbol" panose="05050102010706020507" pitchFamily="18" charset="2"/>
                  </a:rPr>
                  <a:t>, </a:t>
                </a:r>
                <a:r>
                  <a:rPr lang="en-SG" sz="2800" i="1" dirty="0">
                    <a:sym typeface="Symbol" panose="05050102010706020507" pitchFamily="18" charset="2"/>
                  </a:rPr>
                  <a:t>x</a:t>
                </a:r>
                <a:r>
                  <a:rPr lang="en-SG" sz="2800" dirty="0">
                    <a:sym typeface="Symbol" panose="05050102010706020507" pitchFamily="18" charset="2"/>
                  </a:rPr>
                  <a:t> </a:t>
                </a:r>
                <a:r>
                  <a:rPr lang="en-SG" sz="2800" dirty="0">
                    <a:sym typeface="Symbol"/>
                  </a:rPr>
                  <a:t> 2</a:t>
                </a:r>
                <a:r>
                  <a:rPr lang="en-SG" sz="28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SG" sz="2800" dirty="0">
                    <a:sym typeface="Symbol" panose="05050102010706020507" pitchFamily="18" charset="2"/>
                  </a:rPr>
                  <a:t> </a:t>
                </a:r>
                <a:r>
                  <a:rPr lang="en-SG" sz="2800" i="1" dirty="0">
                    <a:sym typeface="Symbol" panose="05050102010706020507" pitchFamily="18" charset="2"/>
                  </a:rPr>
                  <a:t>x</a:t>
                </a:r>
                <a:r>
                  <a:rPr lang="en-SG" sz="2800" baseline="30000" dirty="0">
                    <a:sym typeface="Symbol" panose="05050102010706020507" pitchFamily="18" charset="2"/>
                  </a:rPr>
                  <a:t>2</a:t>
                </a:r>
                <a:r>
                  <a:rPr lang="en-SG" sz="2800" dirty="0">
                    <a:sym typeface="Symbol" panose="05050102010706020507" pitchFamily="18" charset="2"/>
                  </a:rPr>
                  <a:t> </a:t>
                </a:r>
                <a:r>
                  <a:rPr lang="en-SG" sz="2800" dirty="0">
                    <a:sym typeface="Symbol"/>
                  </a:rPr>
                  <a:t></a:t>
                </a:r>
                <a:r>
                  <a:rPr lang="en-SG" sz="2800" dirty="0">
                    <a:sym typeface="Symbol" panose="05050102010706020507" pitchFamily="18" charset="2"/>
                  </a:rPr>
                  <a:t> 4.</a:t>
                </a: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815" y="5410773"/>
                <a:ext cx="4205468" cy="523220"/>
              </a:xfrm>
              <a:prstGeom prst="rect">
                <a:avLst/>
              </a:prstGeom>
              <a:blipFill>
                <a:blip r:embed="rId6"/>
                <a:stretch>
                  <a:fillRect l="-3043" t="-15294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945BCA7-BE1F-44EA-8FAA-E97CADA8B770}" type="slidenum">
              <a:rPr lang="en-SG" smtClean="0"/>
              <a:t>34</a:t>
            </a:fld>
            <a:endParaRPr lang="en-SG" dirty="0"/>
          </a:p>
        </p:txBody>
      </p:sp>
      <p:sp>
        <p:nvSpPr>
          <p:cNvPr id="75" name="TextBox 74"/>
          <p:cNvSpPr txBox="1"/>
          <p:nvPr/>
        </p:nvSpPr>
        <p:spPr>
          <a:xfrm>
            <a:off x="919267" y="5933993"/>
            <a:ext cx="7980172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896938" algn="l"/>
                <a:tab pos="1377950" algn="l"/>
              </a:tabLst>
            </a:pPr>
            <a:r>
              <a:rPr lang="en-SG" sz="2000" dirty="0">
                <a:sym typeface="Symbol"/>
              </a:rPr>
              <a:t>If a real number is less than or equal to 2, then the square of the number is less than or equal to 4.</a:t>
            </a:r>
            <a:endParaRPr lang="en-SG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9770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  <p:bldP spid="67" grpId="0" animBg="1"/>
      <p:bldP spid="7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  <a:tab pos="8612188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Predicates &amp; Quantified Statement </a:t>
            </a:r>
            <a:r>
              <a:rPr lang="en-SG" sz="1200" dirty="0">
                <a:solidFill>
                  <a:schemeClr val="bg1"/>
                </a:solidFill>
              </a:rPr>
              <a:t>I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SG" sz="1200" dirty="0">
                <a:solidFill>
                  <a:schemeClr val="bg1"/>
                </a:solidFill>
              </a:rPr>
              <a:t>/ 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II</a:t>
            </a:r>
            <a:r>
              <a:rPr lang="en-SG" sz="1200" dirty="0">
                <a:solidFill>
                  <a:schemeClr val="bg1"/>
                </a:solidFill>
              </a:rPr>
              <a:t>	Statements with Multiple Quantifiers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Variants of Universal Conditional Statements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Oval 73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7" name="Oval 86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8" name="Oval 87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9" name="Oval 88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0" name="Oval 89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1" name="Oval 90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2" name="Oval 91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3" name="Oval 92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4" name="Oval 93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5" name="Oval 94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6" name="Oval 95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7" name="Oval 96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8" name="Oval 97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9" name="Oval 98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67523" y="961064"/>
                <a:ext cx="7995862" cy="2144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altLang="en-US" sz="2400" dirty="0"/>
                  <a:t>Let </a:t>
                </a:r>
                <a:r>
                  <a:rPr lang="en-SG" altLang="en-US" sz="2400" i="1" dirty="0"/>
                  <a:t>P</a:t>
                </a:r>
                <a:r>
                  <a:rPr lang="en-SG" altLang="en-US" sz="2400" dirty="0"/>
                  <a:t>(</a:t>
                </a:r>
                <a:r>
                  <a:rPr lang="en-SG" altLang="en-US" sz="2400" i="1" dirty="0"/>
                  <a:t>x</a:t>
                </a:r>
                <a:r>
                  <a:rPr lang="en-SG" altLang="en-US" sz="2400" dirty="0"/>
                  <a:t>) and </a:t>
                </a:r>
                <a:r>
                  <a:rPr lang="en-SG" altLang="en-US" sz="2400" i="1" dirty="0"/>
                  <a:t>Q</a:t>
                </a:r>
                <a:r>
                  <a:rPr lang="en-SG" altLang="en-US" sz="2400" dirty="0"/>
                  <a:t>(</a:t>
                </a:r>
                <a:r>
                  <a:rPr lang="en-SG" altLang="en-US" sz="2400" i="1" dirty="0"/>
                  <a:t>x</a:t>
                </a:r>
                <a:r>
                  <a:rPr lang="en-SG" altLang="en-US" sz="2400" dirty="0"/>
                  <a:t>) be any predicates, let </a:t>
                </a:r>
                <a:r>
                  <a:rPr lang="en-SG" altLang="en-US" sz="2400" i="1" dirty="0"/>
                  <a:t>D</a:t>
                </a:r>
                <a:r>
                  <a:rPr lang="en-SG" altLang="en-US" sz="2400" dirty="0"/>
                  <a:t> be the domain of x, and consider the statement:</a:t>
                </a:r>
              </a:p>
              <a:p>
                <a:pPr>
                  <a:tabLst>
                    <a:tab pos="1828800" algn="l"/>
                  </a:tabLst>
                </a:pPr>
                <a:r>
                  <a:rPr lang="en-SG" altLang="en-US" sz="2400" dirty="0">
                    <a:solidFill>
                      <a:srgbClr val="0033CC"/>
                    </a:solidFill>
                  </a:rPr>
                  <a:t>	</a:t>
                </a:r>
                <a:r>
                  <a:rPr lang="en-SG" sz="2400" dirty="0">
                    <a:solidFill>
                      <a:srgbClr val="0033CC"/>
                    </a:solidFill>
                    <a:sym typeface="Symbol"/>
                  </a:rPr>
                  <a:t></a:t>
                </a:r>
                <a:r>
                  <a:rPr lang="en-SG" sz="2400" i="1" dirty="0">
                    <a:solidFill>
                      <a:srgbClr val="0033CC"/>
                    </a:solidFill>
                    <a:sym typeface="Symbol"/>
                  </a:rPr>
                  <a:t>x</a:t>
                </a:r>
                <a:r>
                  <a:rPr lang="en-SG" sz="2400" dirty="0">
                    <a:solidFill>
                      <a:srgbClr val="0033CC"/>
                    </a:solidFill>
                    <a:sym typeface="Symbol"/>
                  </a:rPr>
                  <a:t>  </a:t>
                </a:r>
                <a:r>
                  <a:rPr lang="en-SG" sz="2400" i="1" dirty="0">
                    <a:solidFill>
                      <a:srgbClr val="0033CC"/>
                    </a:solidFill>
                    <a:sym typeface="Symbol"/>
                  </a:rPr>
                  <a:t>D</a:t>
                </a:r>
                <a:r>
                  <a:rPr lang="en-SG" sz="2400" dirty="0">
                    <a:solidFill>
                      <a:srgbClr val="0033CC"/>
                    </a:solidFill>
                    <a:sym typeface="Symbol"/>
                  </a:rPr>
                  <a:t>, </a:t>
                </a:r>
                <a:r>
                  <a:rPr lang="en-SG" sz="2400" i="1" dirty="0">
                    <a:solidFill>
                      <a:srgbClr val="0033CC"/>
                    </a:solidFill>
                    <a:sym typeface="Symbol"/>
                  </a:rPr>
                  <a:t>P</a:t>
                </a:r>
                <a:r>
                  <a:rPr lang="en-SG" sz="2400" dirty="0">
                    <a:solidFill>
                      <a:srgbClr val="0033CC"/>
                    </a:solidFill>
                    <a:sym typeface="Symbol"/>
                  </a:rPr>
                  <a:t>(</a:t>
                </a:r>
                <a:r>
                  <a:rPr lang="en-SG" sz="2400" i="1" dirty="0">
                    <a:solidFill>
                      <a:srgbClr val="0033CC"/>
                    </a:solidFill>
                    <a:sym typeface="Symbol"/>
                  </a:rPr>
                  <a:t>x</a:t>
                </a:r>
                <a:r>
                  <a:rPr lang="en-SG" sz="2400" dirty="0">
                    <a:solidFill>
                      <a:srgbClr val="0033CC"/>
                    </a:solidFill>
                    <a:sym typeface="Symbol"/>
                  </a:rPr>
                  <a:t>) </a:t>
                </a:r>
                <a14:m>
                  <m:oMath xmlns:m="http://schemas.openxmlformats.org/officeDocument/2006/math">
                    <m:r>
                      <a:rPr lang="en-SG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SG" sz="2400" dirty="0">
                    <a:solidFill>
                      <a:srgbClr val="0033CC"/>
                    </a:solidFill>
                    <a:sym typeface="Symbol"/>
                  </a:rPr>
                  <a:t> </a:t>
                </a:r>
                <a:r>
                  <a:rPr lang="en-SG" sz="2400" i="1" dirty="0">
                    <a:solidFill>
                      <a:srgbClr val="0033CC"/>
                    </a:solidFill>
                    <a:sym typeface="Symbol"/>
                  </a:rPr>
                  <a:t>Q</a:t>
                </a:r>
                <a:r>
                  <a:rPr lang="en-SG" sz="2400" dirty="0">
                    <a:solidFill>
                      <a:srgbClr val="0033CC"/>
                    </a:solidFill>
                    <a:sym typeface="Symbol"/>
                  </a:rPr>
                  <a:t>(</a:t>
                </a:r>
                <a:r>
                  <a:rPr lang="en-SG" sz="2400" i="1" dirty="0">
                    <a:solidFill>
                      <a:srgbClr val="0033CC"/>
                    </a:solidFill>
                    <a:sym typeface="Symbol"/>
                  </a:rPr>
                  <a:t>x</a:t>
                </a:r>
                <a:r>
                  <a:rPr lang="en-SG" sz="2400" dirty="0">
                    <a:solidFill>
                      <a:srgbClr val="0033CC"/>
                    </a:solidFill>
                    <a:sym typeface="Symbol"/>
                  </a:rPr>
                  <a:t>)</a:t>
                </a:r>
                <a:endParaRPr lang="en-SG" altLang="en-US" sz="2400" dirty="0">
                  <a:solidFill>
                    <a:srgbClr val="0033CC"/>
                  </a:solidFill>
                </a:endParaRPr>
              </a:p>
              <a:p>
                <a:pPr>
                  <a:spcAft>
                    <a:spcPts val="600"/>
                  </a:spcAft>
                  <a:tabLst>
                    <a:tab pos="1377950" algn="l"/>
                  </a:tabLst>
                </a:pPr>
                <a:r>
                  <a:rPr lang="en-SG" altLang="en-US" sz="2400" dirty="0"/>
                  <a:t>and its contrapositive</a:t>
                </a:r>
              </a:p>
              <a:p>
                <a:pPr>
                  <a:spcAft>
                    <a:spcPts val="600"/>
                  </a:spcAft>
                  <a:tabLst>
                    <a:tab pos="1828800" algn="l"/>
                  </a:tabLst>
                </a:pPr>
                <a:r>
                  <a:rPr lang="en-SG" sz="2400" dirty="0">
                    <a:solidFill>
                      <a:srgbClr val="0033CC"/>
                    </a:solidFill>
                    <a:sym typeface="Symbol"/>
                  </a:rPr>
                  <a:t>	</a:t>
                </a:r>
                <a:r>
                  <a:rPr lang="en-SG" sz="2400" i="1" dirty="0">
                    <a:solidFill>
                      <a:srgbClr val="0033CC"/>
                    </a:solidFill>
                    <a:sym typeface="Symbol"/>
                  </a:rPr>
                  <a:t>x</a:t>
                </a:r>
                <a:r>
                  <a:rPr lang="en-SG" sz="2400" dirty="0">
                    <a:solidFill>
                      <a:srgbClr val="0033CC"/>
                    </a:solidFill>
                    <a:sym typeface="Symbol"/>
                  </a:rPr>
                  <a:t>  </a:t>
                </a:r>
                <a:r>
                  <a:rPr lang="en-SG" sz="2400" i="1" dirty="0">
                    <a:solidFill>
                      <a:srgbClr val="0033CC"/>
                    </a:solidFill>
                    <a:sym typeface="Symbol"/>
                  </a:rPr>
                  <a:t>D</a:t>
                </a:r>
                <a:r>
                  <a:rPr lang="en-SG" sz="2400" dirty="0">
                    <a:solidFill>
                      <a:srgbClr val="0033CC"/>
                    </a:solidFill>
                    <a:sym typeface="Symbol"/>
                  </a:rPr>
                  <a:t>, ~</a:t>
                </a:r>
                <a:r>
                  <a:rPr lang="en-SG" sz="2400" i="1" dirty="0">
                    <a:solidFill>
                      <a:srgbClr val="0033CC"/>
                    </a:solidFill>
                    <a:sym typeface="Symbol"/>
                  </a:rPr>
                  <a:t>Q</a:t>
                </a:r>
                <a:r>
                  <a:rPr lang="en-SG" sz="2400" dirty="0">
                    <a:solidFill>
                      <a:srgbClr val="0033CC"/>
                    </a:solidFill>
                    <a:sym typeface="Symbol"/>
                  </a:rPr>
                  <a:t>(</a:t>
                </a:r>
                <a:r>
                  <a:rPr lang="en-SG" sz="2400" i="1" dirty="0">
                    <a:solidFill>
                      <a:srgbClr val="0033CC"/>
                    </a:solidFill>
                    <a:sym typeface="Symbol"/>
                  </a:rPr>
                  <a:t>x</a:t>
                </a:r>
                <a:r>
                  <a:rPr lang="en-SG" sz="2400" dirty="0">
                    <a:solidFill>
                      <a:srgbClr val="0033CC"/>
                    </a:solidFill>
                    <a:sym typeface="Symbol"/>
                  </a:rPr>
                  <a:t>) </a:t>
                </a:r>
                <a14:m>
                  <m:oMath xmlns:m="http://schemas.openxmlformats.org/officeDocument/2006/math">
                    <m:r>
                      <a:rPr lang="en-SG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SG" sz="2400" dirty="0">
                    <a:solidFill>
                      <a:srgbClr val="0033CC"/>
                    </a:solidFill>
                    <a:sym typeface="Symbol"/>
                  </a:rPr>
                  <a:t> ~</a:t>
                </a:r>
                <a:r>
                  <a:rPr lang="en-SG" sz="2400" i="1" dirty="0">
                    <a:solidFill>
                      <a:srgbClr val="0033CC"/>
                    </a:solidFill>
                    <a:sym typeface="Symbol"/>
                  </a:rPr>
                  <a:t>P</a:t>
                </a:r>
                <a:r>
                  <a:rPr lang="en-SG" sz="2400" dirty="0">
                    <a:solidFill>
                      <a:srgbClr val="0033CC"/>
                    </a:solidFill>
                    <a:sym typeface="Symbol"/>
                  </a:rPr>
                  <a:t>(</a:t>
                </a:r>
                <a:r>
                  <a:rPr lang="en-SG" sz="2400" i="1" dirty="0">
                    <a:solidFill>
                      <a:srgbClr val="0033CC"/>
                    </a:solidFill>
                    <a:sym typeface="Symbol"/>
                  </a:rPr>
                  <a:t>x</a:t>
                </a:r>
                <a:r>
                  <a:rPr lang="en-SG" sz="2400" dirty="0">
                    <a:solidFill>
                      <a:srgbClr val="0033CC"/>
                    </a:solidFill>
                    <a:sym typeface="Symbol"/>
                  </a:rPr>
                  <a:t>)</a:t>
                </a:r>
                <a:endParaRPr lang="en-SG" altLang="en-US" sz="2400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23" y="961064"/>
                <a:ext cx="7995862" cy="2144498"/>
              </a:xfrm>
              <a:prstGeom prst="rect">
                <a:avLst/>
              </a:prstGeom>
              <a:blipFill>
                <a:blip r:embed="rId3"/>
                <a:stretch>
                  <a:fillRect l="-1143" t="-2279" b="-3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67522" y="3053945"/>
                <a:ext cx="824284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altLang="en-US" sz="2400" dirty="0"/>
                  <a:t>Any particular </a:t>
                </a:r>
                <a:r>
                  <a:rPr lang="en-SG" altLang="en-US" sz="2400" i="1" dirty="0"/>
                  <a:t>x</a:t>
                </a:r>
                <a:r>
                  <a:rPr lang="en-SG" altLang="en-US" sz="2400" dirty="0"/>
                  <a:t> in </a:t>
                </a:r>
                <a:r>
                  <a:rPr lang="en-SG" altLang="en-US" sz="2400" i="1" dirty="0"/>
                  <a:t>D</a:t>
                </a:r>
                <a:r>
                  <a:rPr lang="en-SG" altLang="en-US" sz="2400" dirty="0"/>
                  <a:t> that makes “</a:t>
                </a:r>
                <a:r>
                  <a:rPr lang="en-SG" sz="2400" i="1" dirty="0">
                    <a:sym typeface="Symbol"/>
                  </a:rPr>
                  <a:t>P</a:t>
                </a:r>
                <a:r>
                  <a:rPr lang="en-SG" sz="2400" dirty="0">
                    <a:sym typeface="Symbol"/>
                  </a:rPr>
                  <a:t>(</a:t>
                </a:r>
                <a:r>
                  <a:rPr lang="en-SG" sz="2400" i="1" dirty="0">
                    <a:sym typeface="Symbol"/>
                  </a:rPr>
                  <a:t>x</a:t>
                </a:r>
                <a:r>
                  <a:rPr lang="en-SG" sz="2400" dirty="0">
                    <a:sym typeface="Symbol"/>
                  </a:rPr>
                  <a:t>) </a:t>
                </a:r>
                <a14:m>
                  <m:oMath xmlns:m="http://schemas.openxmlformats.org/officeDocument/2006/math">
                    <m:r>
                      <a:rPr lang="en-SG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SG" sz="2400" dirty="0">
                    <a:sym typeface="Symbol"/>
                  </a:rPr>
                  <a:t> </a:t>
                </a:r>
                <a:r>
                  <a:rPr lang="en-SG" sz="2400" i="1" dirty="0">
                    <a:sym typeface="Symbol"/>
                  </a:rPr>
                  <a:t>Q</a:t>
                </a:r>
                <a:r>
                  <a:rPr lang="en-SG" sz="2400" dirty="0">
                    <a:sym typeface="Symbol"/>
                  </a:rPr>
                  <a:t>(</a:t>
                </a:r>
                <a:r>
                  <a:rPr lang="en-SG" sz="2400" i="1" dirty="0">
                    <a:sym typeface="Symbol"/>
                  </a:rPr>
                  <a:t>x</a:t>
                </a:r>
                <a:r>
                  <a:rPr lang="en-SG" sz="2400" dirty="0">
                    <a:sym typeface="Symbol"/>
                  </a:rPr>
                  <a:t>)” true also makes “~</a:t>
                </a:r>
                <a:r>
                  <a:rPr lang="en-SG" sz="2400" i="1" dirty="0">
                    <a:sym typeface="Symbol"/>
                  </a:rPr>
                  <a:t>Q</a:t>
                </a:r>
                <a:r>
                  <a:rPr lang="en-SG" sz="2400" dirty="0">
                    <a:sym typeface="Symbol"/>
                  </a:rPr>
                  <a:t>(</a:t>
                </a:r>
                <a:r>
                  <a:rPr lang="en-SG" sz="2400" i="1" dirty="0">
                    <a:sym typeface="Symbol"/>
                  </a:rPr>
                  <a:t>x</a:t>
                </a:r>
                <a:r>
                  <a:rPr lang="en-SG" sz="2400" dirty="0">
                    <a:sym typeface="Symbol"/>
                  </a:rPr>
                  <a:t>) 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SG" sz="2400" dirty="0">
                    <a:sym typeface="Symbol"/>
                  </a:rPr>
                  <a:t> ~</a:t>
                </a:r>
                <a:r>
                  <a:rPr lang="en-SG" sz="2400" i="1" dirty="0">
                    <a:sym typeface="Symbol"/>
                  </a:rPr>
                  <a:t>P</a:t>
                </a:r>
                <a:r>
                  <a:rPr lang="en-SG" sz="2400" dirty="0">
                    <a:sym typeface="Symbol"/>
                  </a:rPr>
                  <a:t>(</a:t>
                </a:r>
                <a:r>
                  <a:rPr lang="en-SG" sz="2400" i="1" dirty="0">
                    <a:sym typeface="Symbol"/>
                  </a:rPr>
                  <a:t>x</a:t>
                </a:r>
                <a:r>
                  <a:rPr lang="en-SG" sz="2400" dirty="0">
                    <a:sym typeface="Symbol"/>
                  </a:rPr>
                  <a:t>)”  true (by the logical equivalence between </a:t>
                </a:r>
                <a:r>
                  <a:rPr lang="en-SG" sz="2400" i="1" dirty="0">
                    <a:sym typeface="Symbol"/>
                  </a:rPr>
                  <a:t>p</a:t>
                </a:r>
                <a:r>
                  <a:rPr lang="en-SG" sz="2400" dirty="0">
                    <a:sym typeface="Symbol"/>
                  </a:rPr>
                  <a:t>  </a:t>
                </a:r>
                <a:r>
                  <a:rPr lang="en-SG" sz="2400" i="1" dirty="0">
                    <a:sym typeface="Symbol"/>
                  </a:rPr>
                  <a:t>q</a:t>
                </a:r>
                <a:r>
                  <a:rPr lang="en-SG" sz="2400" dirty="0">
                    <a:sym typeface="Symbol"/>
                  </a:rPr>
                  <a:t> and ~</a:t>
                </a:r>
                <a:r>
                  <a:rPr lang="en-SG" sz="2400" i="1" dirty="0">
                    <a:sym typeface="Symbol"/>
                  </a:rPr>
                  <a:t>q</a:t>
                </a:r>
                <a:r>
                  <a:rPr lang="en-SG" sz="2400" dirty="0">
                    <a:sym typeface="Symbol"/>
                  </a:rPr>
                  <a:t>  ~</a:t>
                </a:r>
                <a:r>
                  <a:rPr lang="en-SG" sz="2400" i="1" dirty="0">
                    <a:sym typeface="Symbol"/>
                  </a:rPr>
                  <a:t>p</a:t>
                </a:r>
                <a:r>
                  <a:rPr lang="en-SG" sz="2400" dirty="0">
                    <a:sym typeface="Symbol"/>
                  </a:rPr>
                  <a:t>).</a:t>
                </a:r>
                <a:endParaRPr lang="en-SG" altLang="en-US" sz="2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22" y="3053945"/>
                <a:ext cx="8242849" cy="1200329"/>
              </a:xfrm>
              <a:prstGeom prst="rect">
                <a:avLst/>
              </a:prstGeom>
              <a:blipFill>
                <a:blip r:embed="rId4"/>
                <a:stretch>
                  <a:fillRect l="-1109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67522" y="4406674"/>
                <a:ext cx="833531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altLang="en-US" sz="2400" dirty="0"/>
                  <a:t>It follows that “</a:t>
                </a:r>
                <a:r>
                  <a:rPr lang="en-SG" sz="2400" i="1" dirty="0">
                    <a:sym typeface="Symbol"/>
                  </a:rPr>
                  <a:t>P</a:t>
                </a:r>
                <a:r>
                  <a:rPr lang="en-SG" sz="2400" dirty="0">
                    <a:sym typeface="Symbol"/>
                  </a:rPr>
                  <a:t>(</a:t>
                </a:r>
                <a:r>
                  <a:rPr lang="en-SG" sz="2400" i="1" dirty="0">
                    <a:sym typeface="Symbol"/>
                  </a:rPr>
                  <a:t>x</a:t>
                </a:r>
                <a:r>
                  <a:rPr lang="en-SG" sz="2400" dirty="0">
                    <a:sym typeface="Symbol"/>
                  </a:rPr>
                  <a:t>) 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SG" sz="2400" dirty="0">
                    <a:sym typeface="Symbol"/>
                  </a:rPr>
                  <a:t> </a:t>
                </a:r>
                <a:r>
                  <a:rPr lang="en-SG" sz="2400" i="1" dirty="0">
                    <a:sym typeface="Symbol"/>
                  </a:rPr>
                  <a:t>Q</a:t>
                </a:r>
                <a:r>
                  <a:rPr lang="en-SG" sz="2400" dirty="0">
                    <a:sym typeface="Symbol"/>
                  </a:rPr>
                  <a:t>(</a:t>
                </a:r>
                <a:r>
                  <a:rPr lang="en-SG" sz="2400" i="1" dirty="0">
                    <a:sym typeface="Symbol"/>
                  </a:rPr>
                  <a:t>x</a:t>
                </a:r>
                <a:r>
                  <a:rPr lang="en-SG" sz="2400" dirty="0">
                    <a:sym typeface="Symbol"/>
                  </a:rPr>
                  <a:t>)” is true for all </a:t>
                </a:r>
                <a:r>
                  <a:rPr lang="en-SG" sz="2400" i="1" dirty="0">
                    <a:sym typeface="Symbol"/>
                  </a:rPr>
                  <a:t>x</a:t>
                </a:r>
                <a:r>
                  <a:rPr lang="en-SG" sz="2400" dirty="0">
                    <a:sym typeface="Symbol"/>
                  </a:rPr>
                  <a:t> in </a:t>
                </a:r>
                <a:r>
                  <a:rPr lang="en-SG" sz="2400" i="1" dirty="0">
                    <a:sym typeface="Symbol"/>
                  </a:rPr>
                  <a:t>D</a:t>
                </a:r>
                <a:r>
                  <a:rPr lang="en-SG" sz="2400" dirty="0">
                    <a:sym typeface="Symbol"/>
                  </a:rPr>
                  <a:t> </a:t>
                </a:r>
                <a:r>
                  <a:rPr lang="en-SG" sz="2400" dirty="0" err="1">
                    <a:sym typeface="Symbol"/>
                  </a:rPr>
                  <a:t>iff</a:t>
                </a:r>
                <a:r>
                  <a:rPr lang="en-SG" sz="2400" dirty="0">
                    <a:sym typeface="Symbol"/>
                  </a:rPr>
                  <a:t> “~</a:t>
                </a:r>
                <a:r>
                  <a:rPr lang="en-SG" sz="2400" i="1" dirty="0">
                    <a:sym typeface="Symbol"/>
                  </a:rPr>
                  <a:t>Q</a:t>
                </a:r>
                <a:r>
                  <a:rPr lang="en-SG" sz="2400" dirty="0">
                    <a:sym typeface="Symbol"/>
                  </a:rPr>
                  <a:t>(</a:t>
                </a:r>
                <a:r>
                  <a:rPr lang="en-SG" sz="2400" i="1" dirty="0">
                    <a:sym typeface="Symbol"/>
                  </a:rPr>
                  <a:t>x</a:t>
                </a:r>
                <a:r>
                  <a:rPr lang="en-SG" sz="2400" dirty="0">
                    <a:sym typeface="Symbol"/>
                  </a:rPr>
                  <a:t>) 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SG" sz="2400" dirty="0">
                    <a:sym typeface="Symbol"/>
                  </a:rPr>
                  <a:t> ~</a:t>
                </a:r>
                <a:r>
                  <a:rPr lang="en-SG" sz="2400" i="1" dirty="0">
                    <a:sym typeface="Symbol"/>
                  </a:rPr>
                  <a:t>P</a:t>
                </a:r>
                <a:r>
                  <a:rPr lang="en-SG" sz="2400" dirty="0">
                    <a:sym typeface="Symbol"/>
                  </a:rPr>
                  <a:t>(</a:t>
                </a:r>
                <a:r>
                  <a:rPr lang="en-SG" sz="2400" i="1" dirty="0">
                    <a:sym typeface="Symbol"/>
                  </a:rPr>
                  <a:t>x</a:t>
                </a:r>
                <a:r>
                  <a:rPr lang="en-SG" sz="2400" dirty="0">
                    <a:sym typeface="Symbol"/>
                  </a:rPr>
                  <a:t>)” is true for all </a:t>
                </a:r>
                <a:r>
                  <a:rPr lang="en-SG" sz="2400" i="1" dirty="0">
                    <a:sym typeface="Symbol"/>
                  </a:rPr>
                  <a:t>x</a:t>
                </a:r>
                <a:r>
                  <a:rPr lang="en-SG" sz="2400" dirty="0">
                    <a:sym typeface="Symbol"/>
                  </a:rPr>
                  <a:t> in </a:t>
                </a:r>
                <a:r>
                  <a:rPr lang="en-SG" sz="2400" i="1" dirty="0">
                    <a:sym typeface="Symbol"/>
                  </a:rPr>
                  <a:t>D</a:t>
                </a:r>
                <a:r>
                  <a:rPr lang="en-SG" sz="2400" dirty="0">
                    <a:sym typeface="Symbol"/>
                  </a:rPr>
                  <a:t>.</a:t>
                </a:r>
                <a:endParaRPr lang="en-SG" alt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22" y="4406674"/>
                <a:ext cx="8335317" cy="830997"/>
              </a:xfrm>
              <a:prstGeom prst="rect">
                <a:avLst/>
              </a:prstGeom>
              <a:blipFill>
                <a:blip r:embed="rId5"/>
                <a:stretch>
                  <a:fillRect l="-1097" t="-5882" r="-1609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945BCA7-BE1F-44EA-8FAA-E97CADA8B770}" type="slidenum">
              <a:rPr lang="en-SG" smtClean="0"/>
              <a:t>35</a:t>
            </a:fld>
            <a:endParaRPr lang="en-SG" dirty="0"/>
          </a:p>
        </p:txBody>
      </p:sp>
      <p:grpSp>
        <p:nvGrpSpPr>
          <p:cNvPr id="2" name="Group 1"/>
          <p:cNvGrpSpPr/>
          <p:nvPr/>
        </p:nvGrpSpPr>
        <p:grpSpPr>
          <a:xfrm>
            <a:off x="1090037" y="5350380"/>
            <a:ext cx="7018983" cy="523220"/>
            <a:chOff x="1090037" y="5350380"/>
            <a:chExt cx="7018983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090037" y="5350380"/>
                  <a:ext cx="3200076" cy="523220"/>
                </a:xfrm>
                <a:prstGeom prst="rect">
                  <a:avLst/>
                </a:prstGeom>
                <a:solidFill>
                  <a:srgbClr val="0033CC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800" dirty="0">
                      <a:solidFill>
                        <a:schemeClr val="bg1"/>
                      </a:solidFill>
                      <a:sym typeface="Symbol" panose="05050102010706020507" pitchFamily="18" charset="2"/>
                    </a:rPr>
                    <a:t></a:t>
                  </a:r>
                  <a:r>
                    <a:rPr lang="en-SG" sz="2800" i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SG" sz="28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SG" sz="2800" dirty="0">
                      <a:solidFill>
                        <a:schemeClr val="bg1"/>
                      </a:solidFill>
                      <a:sym typeface="Symbol"/>
                    </a:rPr>
                    <a:t> </a:t>
                  </a:r>
                  <a:r>
                    <a:rPr lang="en-SG" sz="2800" i="1" dirty="0">
                      <a:solidFill>
                        <a:schemeClr val="bg1"/>
                      </a:solidFill>
                      <a:sym typeface="Symbol"/>
                    </a:rPr>
                    <a:t>D</a:t>
                  </a:r>
                  <a:r>
                    <a:rPr lang="en-SG" sz="2800" dirty="0">
                      <a:solidFill>
                        <a:schemeClr val="bg1"/>
                      </a:solidFill>
                      <a:sym typeface="Symbol"/>
                    </a:rPr>
                    <a:t>, </a:t>
                  </a:r>
                  <a:r>
                    <a:rPr lang="en-SG" sz="2800" i="1" dirty="0">
                      <a:solidFill>
                        <a:schemeClr val="bg1"/>
                      </a:solidFill>
                      <a:sym typeface="Symbol"/>
                    </a:rPr>
                    <a:t>P</a:t>
                  </a:r>
                  <a:r>
                    <a:rPr lang="en-SG" sz="2800" dirty="0">
                      <a:solidFill>
                        <a:schemeClr val="bg1"/>
                      </a:solidFill>
                      <a:sym typeface="Symbol"/>
                    </a:rPr>
                    <a:t>(</a:t>
                  </a:r>
                  <a:r>
                    <a:rPr lang="en-SG" sz="2800" i="1" dirty="0">
                      <a:solidFill>
                        <a:schemeClr val="bg1"/>
                      </a:solidFill>
                      <a:sym typeface="Symbol"/>
                    </a:rPr>
                    <a:t>x</a:t>
                  </a:r>
                  <a:r>
                    <a:rPr lang="en-SG" sz="2800" dirty="0">
                      <a:solidFill>
                        <a:schemeClr val="bg1"/>
                      </a:solidFill>
                      <a:sym typeface="Symbol"/>
                    </a:rPr>
                    <a:t>) </a:t>
                  </a:r>
                  <a14:m>
                    <m:oMath xmlns:m="http://schemas.openxmlformats.org/officeDocument/2006/math">
                      <m:r>
                        <a:rPr lang="en-SG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→</m:t>
                      </m:r>
                    </m:oMath>
                  </a14:m>
                  <a:r>
                    <a:rPr lang="en-SG" sz="2800" i="1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SG" sz="2800" i="1" dirty="0">
                      <a:solidFill>
                        <a:schemeClr val="bg1"/>
                      </a:solidFill>
                      <a:sym typeface="Symbol" panose="05050102010706020507" pitchFamily="18" charset="2"/>
                    </a:rPr>
                    <a:t>Q</a:t>
                  </a:r>
                  <a:r>
                    <a:rPr lang="en-SG" sz="2800" dirty="0">
                      <a:solidFill>
                        <a:schemeClr val="bg1"/>
                      </a:solidFill>
                      <a:sym typeface="Symbol" panose="05050102010706020507" pitchFamily="18" charset="2"/>
                    </a:rPr>
                    <a:t>(</a:t>
                  </a:r>
                  <a:r>
                    <a:rPr lang="en-SG" sz="2800" i="1" dirty="0">
                      <a:solidFill>
                        <a:schemeClr val="bg1"/>
                      </a:solidFill>
                      <a:sym typeface="Symbol" panose="05050102010706020507" pitchFamily="18" charset="2"/>
                    </a:rPr>
                    <a:t>x</a:t>
                  </a:r>
                  <a:r>
                    <a:rPr lang="en-SG" sz="2800" dirty="0">
                      <a:solidFill>
                        <a:schemeClr val="bg1"/>
                      </a:solidFill>
                      <a:sym typeface="Symbol" panose="05050102010706020507" pitchFamily="18" charset="2"/>
                    </a:rPr>
                    <a:t>)</a:t>
                  </a:r>
                  <a:endParaRPr lang="en-SG" sz="280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037" y="5350380"/>
                  <a:ext cx="3200076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1143" t="-15116" r="-952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721674" y="5350380"/>
                  <a:ext cx="3387346" cy="523220"/>
                </a:xfrm>
                <a:prstGeom prst="rect">
                  <a:avLst/>
                </a:prstGeom>
                <a:solidFill>
                  <a:srgbClr val="0033CC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800" dirty="0">
                      <a:solidFill>
                        <a:schemeClr val="bg1"/>
                      </a:solidFill>
                      <a:sym typeface="Symbol" panose="05050102010706020507" pitchFamily="18" charset="2"/>
                    </a:rPr>
                    <a:t></a:t>
                  </a:r>
                  <a:r>
                    <a:rPr lang="en-SG" sz="2800" i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SG" sz="28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SG" sz="2800" dirty="0">
                      <a:solidFill>
                        <a:schemeClr val="bg1"/>
                      </a:solidFill>
                      <a:sym typeface="Symbol"/>
                    </a:rPr>
                    <a:t> </a:t>
                  </a:r>
                  <a:r>
                    <a:rPr lang="en-SG" sz="2800" i="1" dirty="0">
                      <a:solidFill>
                        <a:schemeClr val="bg1"/>
                      </a:solidFill>
                      <a:sym typeface="Symbol"/>
                    </a:rPr>
                    <a:t>D</a:t>
                  </a:r>
                  <a:r>
                    <a:rPr lang="en-SG" sz="2800" dirty="0">
                      <a:solidFill>
                        <a:schemeClr val="bg1"/>
                      </a:solidFill>
                      <a:sym typeface="Symbol"/>
                    </a:rPr>
                    <a:t>, ~</a:t>
                  </a:r>
                  <a:r>
                    <a:rPr lang="en-SG" sz="2800" i="1" dirty="0">
                      <a:solidFill>
                        <a:schemeClr val="bg1"/>
                      </a:solidFill>
                      <a:sym typeface="Symbol" panose="05050102010706020507" pitchFamily="18" charset="2"/>
                    </a:rPr>
                    <a:t>Q</a:t>
                  </a:r>
                  <a:r>
                    <a:rPr lang="en-SG" sz="2800" dirty="0">
                      <a:solidFill>
                        <a:schemeClr val="bg1"/>
                      </a:solidFill>
                      <a:sym typeface="Symbol" panose="05050102010706020507" pitchFamily="18" charset="2"/>
                    </a:rPr>
                    <a:t>(</a:t>
                  </a:r>
                  <a:r>
                    <a:rPr lang="en-SG" sz="2800" i="1" dirty="0">
                      <a:solidFill>
                        <a:schemeClr val="bg1"/>
                      </a:solidFill>
                      <a:sym typeface="Symbol" panose="05050102010706020507" pitchFamily="18" charset="2"/>
                    </a:rPr>
                    <a:t>x</a:t>
                  </a:r>
                  <a:r>
                    <a:rPr lang="en-SG" sz="2800" dirty="0">
                      <a:solidFill>
                        <a:schemeClr val="bg1"/>
                      </a:solidFill>
                      <a:sym typeface="Symbol" panose="05050102010706020507" pitchFamily="18" charset="2"/>
                    </a:rPr>
                    <a:t>) </a:t>
                  </a:r>
                  <a14:m>
                    <m:oMath xmlns:m="http://schemas.openxmlformats.org/officeDocument/2006/math">
                      <m:r>
                        <a:rPr lang="en-SG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→</m:t>
                      </m:r>
                    </m:oMath>
                  </a14:m>
                  <a:r>
                    <a:rPr lang="en-SG" sz="2800" dirty="0">
                      <a:solidFill>
                        <a:schemeClr val="bg1"/>
                      </a:solidFill>
                      <a:sym typeface="Symbol"/>
                    </a:rPr>
                    <a:t> ~</a:t>
                  </a:r>
                  <a:r>
                    <a:rPr lang="en-SG" sz="2800" i="1" dirty="0">
                      <a:solidFill>
                        <a:schemeClr val="bg1"/>
                      </a:solidFill>
                      <a:sym typeface="Symbol" panose="05050102010706020507" pitchFamily="18" charset="2"/>
                    </a:rPr>
                    <a:t>P</a:t>
                  </a:r>
                  <a:r>
                    <a:rPr lang="en-SG" sz="2800" dirty="0">
                      <a:solidFill>
                        <a:schemeClr val="bg1"/>
                      </a:solidFill>
                      <a:sym typeface="Symbol" panose="05050102010706020507" pitchFamily="18" charset="2"/>
                    </a:rPr>
                    <a:t>(</a:t>
                  </a:r>
                  <a:r>
                    <a:rPr lang="en-SG" sz="2800" i="1" dirty="0">
                      <a:solidFill>
                        <a:schemeClr val="bg1"/>
                      </a:solidFill>
                      <a:sym typeface="Symbol" panose="05050102010706020507" pitchFamily="18" charset="2"/>
                    </a:rPr>
                    <a:t>x</a:t>
                  </a:r>
                  <a:r>
                    <a:rPr lang="en-SG" sz="2800" dirty="0">
                      <a:solidFill>
                        <a:schemeClr val="bg1"/>
                      </a:solidFill>
                      <a:sym typeface="Symbol" panose="05050102010706020507" pitchFamily="18" charset="2"/>
                    </a:rPr>
                    <a:t>)</a:t>
                  </a:r>
                  <a:r>
                    <a:rPr lang="en-SG" sz="2800" dirty="0">
                      <a:solidFill>
                        <a:schemeClr val="bg1"/>
                      </a:solidFill>
                      <a:sym typeface="Symbol"/>
                    </a:rPr>
                    <a:t> </a:t>
                  </a:r>
                  <a:r>
                    <a:rPr lang="en-SG" sz="2800" dirty="0">
                      <a:solidFill>
                        <a:schemeClr val="bg1"/>
                      </a:solidFill>
                      <a:sym typeface="Symbol" panose="05050102010706020507" pitchFamily="18" charset="2"/>
                    </a:rPr>
                    <a:t>  </a:t>
                  </a:r>
                  <a:endParaRPr lang="en-SG" sz="280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1674" y="5350380"/>
                  <a:ext cx="3387346" cy="523220"/>
                </a:xfrm>
                <a:prstGeom prst="rect">
                  <a:avLst/>
                </a:prstGeom>
                <a:blipFill>
                  <a:blip r:embed="rId7"/>
                  <a:stretch>
                    <a:fillRect l="-3604" t="-15116" r="-3423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173708" y="5350380"/>
                  <a:ext cx="63384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708" y="5350380"/>
                  <a:ext cx="633841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2217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  <a:tab pos="8612188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Predicates &amp; Quantified Statement </a:t>
            </a:r>
            <a:r>
              <a:rPr lang="en-SG" sz="1200" dirty="0">
                <a:solidFill>
                  <a:schemeClr val="bg1"/>
                </a:solidFill>
              </a:rPr>
              <a:t>I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SG" sz="1200" dirty="0">
                <a:solidFill>
                  <a:schemeClr val="bg1"/>
                </a:solidFill>
              </a:rPr>
              <a:t>/ 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II</a:t>
            </a:r>
            <a:r>
              <a:rPr lang="en-SG" sz="1200" dirty="0">
                <a:solidFill>
                  <a:schemeClr val="bg1"/>
                </a:solidFill>
              </a:rPr>
              <a:t>	Statements with Multiple Quantifiers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Variants of Universal Conditional Statements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Oval 73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7" name="Oval 86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8" name="Oval 87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9" name="Oval 88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0" name="Oval 89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1" name="Oval 90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2" name="Oval 91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3" name="Oval 92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4" name="Oval 93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5" name="Oval 94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6" name="Oval 95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7" name="Oval 96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8" name="Oval 97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9" name="Oval 98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67523" y="961064"/>
                <a:ext cx="7995862" cy="196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altLang="en-US" sz="2800" dirty="0"/>
                  <a:t>Consider the statement:</a:t>
                </a:r>
              </a:p>
              <a:p>
                <a:pPr>
                  <a:tabLst>
                    <a:tab pos="1828800" algn="l"/>
                  </a:tabLst>
                </a:pPr>
                <a:r>
                  <a:rPr lang="en-SG" altLang="en-US" sz="2400" dirty="0">
                    <a:solidFill>
                      <a:srgbClr val="0033CC"/>
                    </a:solidFill>
                  </a:rPr>
                  <a:t>	</a:t>
                </a:r>
                <a:r>
                  <a:rPr lang="en-SG" sz="2800" dirty="0">
                    <a:solidFill>
                      <a:srgbClr val="0033CC"/>
                    </a:solidFill>
                    <a:sym typeface="Symbol"/>
                  </a:rPr>
                  <a:t></a:t>
                </a:r>
                <a:r>
                  <a:rPr lang="en-SG" sz="2800" i="1" dirty="0">
                    <a:solidFill>
                      <a:srgbClr val="0033CC"/>
                    </a:solidFill>
                    <a:sym typeface="Symbol"/>
                  </a:rPr>
                  <a:t>x</a:t>
                </a:r>
                <a:r>
                  <a:rPr lang="en-SG" sz="2800" dirty="0">
                    <a:solidFill>
                      <a:srgbClr val="0033CC"/>
                    </a:solidFill>
                    <a:sym typeface="Symbol"/>
                  </a:rPr>
                  <a:t>  </a:t>
                </a:r>
                <a14:m>
                  <m:oMath xmlns:m="http://schemas.openxmlformats.org/officeDocument/2006/math">
                    <m:r>
                      <a:rPr lang="en-SG" altLang="en-US" sz="2800" b="1" i="1" dirty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ℝ</m:t>
                    </m:r>
                  </m:oMath>
                </a14:m>
                <a:r>
                  <a:rPr lang="en-SG" sz="2800" dirty="0">
                    <a:solidFill>
                      <a:srgbClr val="0033CC"/>
                    </a:solidFill>
                    <a:sym typeface="Symbol"/>
                  </a:rPr>
                  <a:t>, </a:t>
                </a:r>
                <a:r>
                  <a:rPr lang="en-SG" sz="2800" i="1" dirty="0">
                    <a:solidFill>
                      <a:srgbClr val="0033CC"/>
                    </a:solidFill>
                    <a:sym typeface="Symbol"/>
                  </a:rPr>
                  <a:t>x</a:t>
                </a:r>
                <a:r>
                  <a:rPr lang="en-SG" sz="2800" dirty="0">
                    <a:solidFill>
                      <a:srgbClr val="0033CC"/>
                    </a:solidFill>
                    <a:sym typeface="Symbol"/>
                  </a:rPr>
                  <a:t> &gt; 2 </a:t>
                </a:r>
                <a14:m>
                  <m:oMath xmlns:m="http://schemas.openxmlformats.org/officeDocument/2006/math">
                    <m:r>
                      <a:rPr lang="en-SG" sz="28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SG" sz="2800" dirty="0">
                    <a:solidFill>
                      <a:srgbClr val="0033CC"/>
                    </a:solidFill>
                    <a:sym typeface="Symbol"/>
                  </a:rPr>
                  <a:t> </a:t>
                </a:r>
                <a:r>
                  <a:rPr lang="en-SG" sz="2800" i="1" dirty="0">
                    <a:solidFill>
                      <a:srgbClr val="0033CC"/>
                    </a:solidFill>
                    <a:sym typeface="Symbol"/>
                  </a:rPr>
                  <a:t>x</a:t>
                </a:r>
                <a:r>
                  <a:rPr lang="en-SG" sz="2800" baseline="30000" dirty="0">
                    <a:solidFill>
                      <a:srgbClr val="0033CC"/>
                    </a:solidFill>
                    <a:sym typeface="Symbol"/>
                  </a:rPr>
                  <a:t>2</a:t>
                </a:r>
                <a:r>
                  <a:rPr lang="en-SG" sz="2800" dirty="0">
                    <a:solidFill>
                      <a:srgbClr val="0033CC"/>
                    </a:solidFill>
                    <a:sym typeface="Symbol"/>
                  </a:rPr>
                  <a:t> &gt; 4</a:t>
                </a:r>
                <a:endParaRPr lang="en-SG" altLang="en-US" sz="2800" dirty="0">
                  <a:solidFill>
                    <a:srgbClr val="0033CC"/>
                  </a:solidFill>
                </a:endParaRPr>
              </a:p>
              <a:p>
                <a:pPr>
                  <a:spcAft>
                    <a:spcPts val="600"/>
                  </a:spcAft>
                  <a:tabLst>
                    <a:tab pos="1377950" algn="l"/>
                  </a:tabLst>
                </a:pPr>
                <a:r>
                  <a:rPr lang="en-SG" altLang="en-US" sz="2800" dirty="0"/>
                  <a:t>and its converse</a:t>
                </a:r>
              </a:p>
              <a:p>
                <a:pPr>
                  <a:spcAft>
                    <a:spcPts val="600"/>
                  </a:spcAft>
                  <a:tabLst>
                    <a:tab pos="1828800" algn="l"/>
                  </a:tabLst>
                </a:pPr>
                <a:r>
                  <a:rPr lang="en-SG" sz="2400" dirty="0">
                    <a:solidFill>
                      <a:srgbClr val="0033CC"/>
                    </a:solidFill>
                    <a:sym typeface="Symbol"/>
                  </a:rPr>
                  <a:t>	</a:t>
                </a:r>
                <a:r>
                  <a:rPr lang="en-SG" sz="2800" dirty="0">
                    <a:solidFill>
                      <a:srgbClr val="0033CC"/>
                    </a:solidFill>
                    <a:sym typeface="Symbol"/>
                  </a:rPr>
                  <a:t></a:t>
                </a:r>
                <a:r>
                  <a:rPr lang="en-SG" sz="2800" i="1" dirty="0">
                    <a:solidFill>
                      <a:srgbClr val="0033CC"/>
                    </a:solidFill>
                    <a:sym typeface="Symbol"/>
                  </a:rPr>
                  <a:t>x</a:t>
                </a:r>
                <a:r>
                  <a:rPr lang="en-SG" sz="2800" dirty="0">
                    <a:solidFill>
                      <a:srgbClr val="0033CC"/>
                    </a:solidFill>
                    <a:sym typeface="Symbol"/>
                  </a:rPr>
                  <a:t>  </a:t>
                </a:r>
                <a14:m>
                  <m:oMath xmlns:m="http://schemas.openxmlformats.org/officeDocument/2006/math">
                    <m:r>
                      <a:rPr lang="en-SG" altLang="en-US" sz="2800" b="1" i="1" dirty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ℝ</m:t>
                    </m:r>
                  </m:oMath>
                </a14:m>
                <a:r>
                  <a:rPr lang="en-SG" sz="2800" dirty="0">
                    <a:solidFill>
                      <a:srgbClr val="0033CC"/>
                    </a:solidFill>
                    <a:sym typeface="Symbol"/>
                  </a:rPr>
                  <a:t>, </a:t>
                </a:r>
                <a:r>
                  <a:rPr lang="en-SG" sz="2800" i="1" dirty="0">
                    <a:solidFill>
                      <a:srgbClr val="0033CC"/>
                    </a:solidFill>
                    <a:sym typeface="Symbol"/>
                  </a:rPr>
                  <a:t>x</a:t>
                </a:r>
                <a:r>
                  <a:rPr lang="en-SG" sz="2800" baseline="30000" dirty="0">
                    <a:solidFill>
                      <a:srgbClr val="0033CC"/>
                    </a:solidFill>
                    <a:sym typeface="Symbol"/>
                  </a:rPr>
                  <a:t>2</a:t>
                </a:r>
                <a:r>
                  <a:rPr lang="en-SG" sz="2800" dirty="0">
                    <a:solidFill>
                      <a:srgbClr val="0033CC"/>
                    </a:solidFill>
                    <a:sym typeface="Symbol"/>
                  </a:rPr>
                  <a:t> &gt; 4 </a:t>
                </a:r>
                <a14:m>
                  <m:oMath xmlns:m="http://schemas.openxmlformats.org/officeDocument/2006/math">
                    <m:r>
                      <a:rPr lang="en-SG" sz="28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SG" sz="2800" dirty="0">
                    <a:solidFill>
                      <a:srgbClr val="0033CC"/>
                    </a:solidFill>
                    <a:sym typeface="Symbol"/>
                  </a:rPr>
                  <a:t> </a:t>
                </a:r>
                <a:r>
                  <a:rPr lang="en-SG" sz="2800" i="1" dirty="0">
                    <a:solidFill>
                      <a:srgbClr val="0033CC"/>
                    </a:solidFill>
                    <a:sym typeface="Symbol"/>
                  </a:rPr>
                  <a:t>x</a:t>
                </a:r>
                <a:r>
                  <a:rPr lang="en-SG" sz="2800" dirty="0">
                    <a:solidFill>
                      <a:srgbClr val="0033CC"/>
                    </a:solidFill>
                    <a:sym typeface="Symbol"/>
                  </a:rPr>
                  <a:t> &gt; 2 </a:t>
                </a:r>
                <a:endParaRPr lang="en-SG" altLang="en-US" sz="2800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23" y="961064"/>
                <a:ext cx="7995862" cy="1969770"/>
              </a:xfrm>
              <a:prstGeom prst="rect">
                <a:avLst/>
              </a:prstGeom>
              <a:blipFill>
                <a:blip r:embed="rId3"/>
                <a:stretch>
                  <a:fillRect l="-1524" t="-3096" b="-8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819135" y="1458355"/>
            <a:ext cx="127762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True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19135" y="2407614"/>
            <a:ext cx="127762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False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7523" y="3071628"/>
            <a:ext cx="7995862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altLang="en-US" sz="2800" dirty="0"/>
              <a:t>A universal conditional statement is </a:t>
            </a:r>
            <a:r>
              <a:rPr lang="en-SG" altLang="en-US" sz="2800" u="sng" dirty="0"/>
              <a:t>not</a:t>
            </a:r>
            <a:r>
              <a:rPr lang="en-SG" altLang="en-US" sz="2800" dirty="0"/>
              <a:t> logically equivalent to its converse.</a:t>
            </a:r>
            <a:endParaRPr lang="en-SG" altLang="en-US" sz="2800" dirty="0">
              <a:solidFill>
                <a:srgbClr val="0033CC"/>
              </a:solidFill>
            </a:endParaRPr>
          </a:p>
        </p:txBody>
      </p:sp>
      <p:sp>
        <p:nvSpPr>
          <p:cNvPr id="47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945BCA7-BE1F-44EA-8FAA-E97CADA8B770}" type="slidenum">
              <a:rPr lang="en-SG" smtClean="0"/>
              <a:t>36</a:t>
            </a:fld>
            <a:endParaRPr lang="en-SG" dirty="0"/>
          </a:p>
        </p:txBody>
      </p:sp>
      <p:grpSp>
        <p:nvGrpSpPr>
          <p:cNvPr id="8" name="Group 7"/>
          <p:cNvGrpSpPr/>
          <p:nvPr/>
        </p:nvGrpSpPr>
        <p:grpSpPr>
          <a:xfrm>
            <a:off x="976539" y="4161176"/>
            <a:ext cx="6903435" cy="523220"/>
            <a:chOff x="976539" y="4161176"/>
            <a:chExt cx="6903435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976539" y="4161176"/>
                  <a:ext cx="3239430" cy="523220"/>
                </a:xfrm>
                <a:prstGeom prst="rect">
                  <a:avLst/>
                </a:prstGeom>
                <a:solidFill>
                  <a:srgbClr val="0033CC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800" dirty="0">
                      <a:solidFill>
                        <a:schemeClr val="bg1"/>
                      </a:solidFill>
                      <a:sym typeface="Symbol" panose="05050102010706020507" pitchFamily="18" charset="2"/>
                    </a:rPr>
                    <a:t></a:t>
                  </a:r>
                  <a:r>
                    <a:rPr lang="en-SG" sz="2800" i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SG" sz="28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SG" sz="2800" dirty="0">
                      <a:solidFill>
                        <a:schemeClr val="bg1"/>
                      </a:solidFill>
                      <a:sym typeface="Symbol"/>
                    </a:rPr>
                    <a:t> </a:t>
                  </a:r>
                  <a:r>
                    <a:rPr lang="en-SG" sz="2800" i="1" dirty="0">
                      <a:solidFill>
                        <a:schemeClr val="bg1"/>
                      </a:solidFill>
                      <a:sym typeface="Symbol"/>
                    </a:rPr>
                    <a:t>D</a:t>
                  </a:r>
                  <a:r>
                    <a:rPr lang="en-SG" sz="2800" dirty="0">
                      <a:solidFill>
                        <a:schemeClr val="bg1"/>
                      </a:solidFill>
                      <a:sym typeface="Symbol"/>
                    </a:rPr>
                    <a:t>, </a:t>
                  </a:r>
                  <a:r>
                    <a:rPr lang="en-SG" sz="2800" i="1" dirty="0">
                      <a:solidFill>
                        <a:schemeClr val="bg1"/>
                      </a:solidFill>
                      <a:sym typeface="Symbol"/>
                    </a:rPr>
                    <a:t>P</a:t>
                  </a:r>
                  <a:r>
                    <a:rPr lang="en-SG" sz="2800" dirty="0">
                      <a:solidFill>
                        <a:schemeClr val="bg1"/>
                      </a:solidFill>
                      <a:sym typeface="Symbol"/>
                    </a:rPr>
                    <a:t>(</a:t>
                  </a:r>
                  <a:r>
                    <a:rPr lang="en-SG" sz="2800" i="1" dirty="0">
                      <a:solidFill>
                        <a:schemeClr val="bg1"/>
                      </a:solidFill>
                      <a:sym typeface="Symbol"/>
                    </a:rPr>
                    <a:t>x</a:t>
                  </a:r>
                  <a:r>
                    <a:rPr lang="en-SG" sz="2800" dirty="0">
                      <a:solidFill>
                        <a:schemeClr val="bg1"/>
                      </a:solidFill>
                      <a:sym typeface="Symbol"/>
                    </a:rPr>
                    <a:t>) </a:t>
                  </a:r>
                  <a14:m>
                    <m:oMath xmlns:m="http://schemas.openxmlformats.org/officeDocument/2006/math">
                      <m:r>
                        <a:rPr lang="en-SG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→</m:t>
                      </m:r>
                    </m:oMath>
                  </a14:m>
                  <a:r>
                    <a:rPr lang="en-SG" sz="2800" i="1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SG" sz="2800" i="1" dirty="0">
                      <a:solidFill>
                        <a:schemeClr val="bg1"/>
                      </a:solidFill>
                      <a:sym typeface="Symbol" panose="05050102010706020507" pitchFamily="18" charset="2"/>
                    </a:rPr>
                    <a:t>Q</a:t>
                  </a:r>
                  <a:r>
                    <a:rPr lang="en-SG" sz="2800" dirty="0">
                      <a:solidFill>
                        <a:schemeClr val="bg1"/>
                      </a:solidFill>
                      <a:sym typeface="Symbol" panose="05050102010706020507" pitchFamily="18" charset="2"/>
                    </a:rPr>
                    <a:t>(</a:t>
                  </a:r>
                  <a:r>
                    <a:rPr lang="en-SG" sz="2800" i="1" dirty="0">
                      <a:solidFill>
                        <a:schemeClr val="bg1"/>
                      </a:solidFill>
                      <a:sym typeface="Symbol" panose="05050102010706020507" pitchFamily="18" charset="2"/>
                    </a:rPr>
                    <a:t>x</a:t>
                  </a:r>
                  <a:r>
                    <a:rPr lang="en-SG" sz="2800" dirty="0">
                      <a:solidFill>
                        <a:schemeClr val="bg1"/>
                      </a:solidFill>
                      <a:sym typeface="Symbol" panose="05050102010706020507" pitchFamily="18" charset="2"/>
                    </a:rPr>
                    <a:t>)</a:t>
                  </a:r>
                  <a:endParaRPr lang="en-SG" sz="280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539" y="4161176"/>
                  <a:ext cx="3239430" cy="523220"/>
                </a:xfrm>
                <a:prstGeom prst="rect">
                  <a:avLst/>
                </a:prstGeom>
                <a:blipFill>
                  <a:blip r:embed="rId4"/>
                  <a:stretch>
                    <a:fillRect l="-376" t="-15294" r="-376" b="-341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4739435" y="4161176"/>
                  <a:ext cx="3140539" cy="523220"/>
                </a:xfrm>
                <a:prstGeom prst="rect">
                  <a:avLst/>
                </a:prstGeom>
                <a:solidFill>
                  <a:srgbClr val="0033CC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800" dirty="0">
                      <a:solidFill>
                        <a:schemeClr val="bg1"/>
                      </a:solidFill>
                      <a:sym typeface="Symbol" panose="05050102010706020507" pitchFamily="18" charset="2"/>
                    </a:rPr>
                    <a:t></a:t>
                  </a:r>
                  <a:r>
                    <a:rPr lang="en-SG" sz="2800" i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SG" sz="28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SG" sz="2800" dirty="0">
                      <a:solidFill>
                        <a:schemeClr val="bg1"/>
                      </a:solidFill>
                      <a:sym typeface="Symbol"/>
                    </a:rPr>
                    <a:t> </a:t>
                  </a:r>
                  <a:r>
                    <a:rPr lang="en-SG" sz="2800" i="1" dirty="0">
                      <a:solidFill>
                        <a:schemeClr val="bg1"/>
                      </a:solidFill>
                      <a:sym typeface="Symbol"/>
                    </a:rPr>
                    <a:t>D</a:t>
                  </a:r>
                  <a:r>
                    <a:rPr lang="en-SG" sz="2800" dirty="0">
                      <a:solidFill>
                        <a:schemeClr val="bg1"/>
                      </a:solidFill>
                      <a:sym typeface="Symbol"/>
                    </a:rPr>
                    <a:t>, </a:t>
                  </a:r>
                  <a:r>
                    <a:rPr lang="en-SG" sz="2800" i="1" dirty="0">
                      <a:solidFill>
                        <a:schemeClr val="bg1"/>
                      </a:solidFill>
                      <a:sym typeface="Symbol" panose="05050102010706020507" pitchFamily="18" charset="2"/>
                    </a:rPr>
                    <a:t>Q</a:t>
                  </a:r>
                  <a:r>
                    <a:rPr lang="en-SG" sz="2800" dirty="0">
                      <a:solidFill>
                        <a:schemeClr val="bg1"/>
                      </a:solidFill>
                      <a:sym typeface="Symbol" panose="05050102010706020507" pitchFamily="18" charset="2"/>
                    </a:rPr>
                    <a:t>(</a:t>
                  </a:r>
                  <a:r>
                    <a:rPr lang="en-SG" sz="2800" i="1" dirty="0">
                      <a:solidFill>
                        <a:schemeClr val="bg1"/>
                      </a:solidFill>
                      <a:sym typeface="Symbol" panose="05050102010706020507" pitchFamily="18" charset="2"/>
                    </a:rPr>
                    <a:t>x</a:t>
                  </a:r>
                  <a:r>
                    <a:rPr lang="en-SG" sz="2800" dirty="0">
                      <a:solidFill>
                        <a:schemeClr val="bg1"/>
                      </a:solidFill>
                      <a:sym typeface="Symbol" panose="05050102010706020507" pitchFamily="18" charset="2"/>
                    </a:rPr>
                    <a:t>) </a:t>
                  </a:r>
                  <a14:m>
                    <m:oMath xmlns:m="http://schemas.openxmlformats.org/officeDocument/2006/math">
                      <m:r>
                        <a:rPr lang="en-SG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→</m:t>
                      </m:r>
                    </m:oMath>
                  </a14:m>
                  <a:r>
                    <a:rPr lang="en-SG" sz="2800" dirty="0">
                      <a:solidFill>
                        <a:schemeClr val="bg1"/>
                      </a:solidFill>
                      <a:sym typeface="Symbol"/>
                    </a:rPr>
                    <a:t> </a:t>
                  </a:r>
                  <a:r>
                    <a:rPr lang="en-SG" sz="2800" i="1" dirty="0">
                      <a:solidFill>
                        <a:schemeClr val="bg1"/>
                      </a:solidFill>
                      <a:sym typeface="Symbol" panose="05050102010706020507" pitchFamily="18" charset="2"/>
                    </a:rPr>
                    <a:t>P</a:t>
                  </a:r>
                  <a:r>
                    <a:rPr lang="en-SG" sz="2800" dirty="0">
                      <a:solidFill>
                        <a:schemeClr val="bg1"/>
                      </a:solidFill>
                      <a:sym typeface="Symbol" panose="05050102010706020507" pitchFamily="18" charset="2"/>
                    </a:rPr>
                    <a:t>(</a:t>
                  </a:r>
                  <a:r>
                    <a:rPr lang="en-SG" sz="2800" i="1" dirty="0">
                      <a:solidFill>
                        <a:schemeClr val="bg1"/>
                      </a:solidFill>
                      <a:sym typeface="Symbol" panose="05050102010706020507" pitchFamily="18" charset="2"/>
                    </a:rPr>
                    <a:t>x</a:t>
                  </a:r>
                  <a:r>
                    <a:rPr lang="en-SG" sz="2800" dirty="0">
                      <a:solidFill>
                        <a:schemeClr val="bg1"/>
                      </a:solidFill>
                      <a:sym typeface="Symbol" panose="05050102010706020507" pitchFamily="18" charset="2"/>
                    </a:rPr>
                    <a:t>)</a:t>
                  </a:r>
                  <a:r>
                    <a:rPr lang="en-SG" sz="2800" dirty="0">
                      <a:solidFill>
                        <a:schemeClr val="bg1"/>
                      </a:solidFill>
                      <a:sym typeface="Symbol"/>
                    </a:rPr>
                    <a:t> </a:t>
                  </a:r>
                  <a:r>
                    <a:rPr lang="en-SG" sz="2800" dirty="0">
                      <a:solidFill>
                        <a:schemeClr val="bg1"/>
                      </a:solidFill>
                      <a:sym typeface="Symbol" panose="05050102010706020507" pitchFamily="18" charset="2"/>
                    </a:rPr>
                    <a:t>  </a:t>
                  </a:r>
                  <a:endParaRPr lang="en-SG" sz="280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9435" y="4161176"/>
                  <a:ext cx="3140539" cy="523220"/>
                </a:xfrm>
                <a:prstGeom prst="rect">
                  <a:avLst/>
                </a:prstGeom>
                <a:blipFill>
                  <a:blip r:embed="rId5"/>
                  <a:stretch>
                    <a:fillRect l="-1938" t="-15294" r="-1938" b="-341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4190795" y="4161176"/>
                  <a:ext cx="5486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≢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0795" y="4161176"/>
                  <a:ext cx="548640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17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5" grpId="0" animBg="1"/>
      <p:bldP spid="4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  <a:tab pos="8612188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Predicates &amp; Quantified Statement </a:t>
            </a:r>
            <a:r>
              <a:rPr lang="en-SG" sz="1200" dirty="0">
                <a:solidFill>
                  <a:schemeClr val="bg1"/>
                </a:solidFill>
              </a:rPr>
              <a:t>I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SG" sz="1200" dirty="0">
                <a:solidFill>
                  <a:schemeClr val="bg1"/>
                </a:solidFill>
              </a:rPr>
              <a:t>/ 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II</a:t>
            </a:r>
            <a:r>
              <a:rPr lang="en-SG" sz="1200" dirty="0">
                <a:solidFill>
                  <a:schemeClr val="bg1"/>
                </a:solidFill>
              </a:rPr>
              <a:t>	Statements with Multiple Quantifiers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Necessary and Sufficient Conditions, Only if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37</a:t>
            </a:fld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3.2.6. Necessary and Sufficient Conditions, Only if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Oval 73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7" name="Oval 86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8" name="Oval 87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9" name="Oval 88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0" name="Oval 89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1" name="Oval 90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2" name="Oval 91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3" name="Oval 92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4" name="Oval 93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5" name="Oval 94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6" name="Oval 95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7" name="Oval 96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8" name="Oval 97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9" name="Oval 98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TextBox 45"/>
          <p:cNvSpPr txBox="1"/>
          <p:nvPr/>
        </p:nvSpPr>
        <p:spPr>
          <a:xfrm>
            <a:off x="478737" y="1566854"/>
            <a:ext cx="80708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/>
              <a:t>The definitions of </a:t>
            </a:r>
            <a:r>
              <a:rPr lang="en-US" altLang="en-US" sz="2800" dirty="0">
                <a:solidFill>
                  <a:srgbClr val="C00000"/>
                </a:solidFill>
              </a:rPr>
              <a:t>necessary</a:t>
            </a:r>
            <a:r>
              <a:rPr lang="en-US" altLang="en-US" sz="2800" dirty="0"/>
              <a:t>, </a:t>
            </a:r>
            <a:r>
              <a:rPr lang="en-US" altLang="en-US" sz="2800" dirty="0">
                <a:solidFill>
                  <a:srgbClr val="C00000"/>
                </a:solidFill>
              </a:rPr>
              <a:t>sufficient</a:t>
            </a:r>
            <a:r>
              <a:rPr lang="en-US" altLang="en-US" sz="2800" dirty="0"/>
              <a:t>, and </a:t>
            </a:r>
            <a:r>
              <a:rPr lang="en-US" altLang="en-US" sz="2800" dirty="0">
                <a:solidFill>
                  <a:srgbClr val="C00000"/>
                </a:solidFill>
              </a:rPr>
              <a:t>only if </a:t>
            </a:r>
            <a:r>
              <a:rPr lang="en-US" altLang="en-US" sz="2800" dirty="0"/>
              <a:t>can also be extended to apply to universal conditional statements.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754134" y="2951849"/>
            <a:ext cx="7761215" cy="3195749"/>
            <a:chOff x="573490" y="4598517"/>
            <a:chExt cx="7761215" cy="3195749"/>
          </a:xfrm>
        </p:grpSpPr>
        <p:sp>
          <p:nvSpPr>
            <p:cNvPr id="51" name="Rectangle 50"/>
            <p:cNvSpPr/>
            <p:nvPr/>
          </p:nvSpPr>
          <p:spPr>
            <a:xfrm>
              <a:off x="573490" y="4598517"/>
              <a:ext cx="7761215" cy="312313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73490" y="4598517"/>
              <a:ext cx="7761215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50674" y="4645644"/>
              <a:ext cx="76840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3.2.2 (Necessary and Sufficient conditions, Only if)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50674" y="5255109"/>
                  <a:ext cx="7684031" cy="2539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4488" indent="-344488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SG" sz="2400" dirty="0"/>
                    <a:t>“</a:t>
                  </a:r>
                  <a:r>
                    <a:rPr lang="en-SG" sz="2400" dirty="0">
                      <a:sym typeface="Symbol"/>
                    </a:rPr>
                    <a:t></a:t>
                  </a:r>
                  <a:r>
                    <a:rPr lang="en-SG" sz="2400" i="1" dirty="0">
                      <a:sym typeface="Symbol"/>
                    </a:rPr>
                    <a:t>x</a:t>
                  </a:r>
                  <a:r>
                    <a:rPr lang="en-SG" sz="2400" dirty="0">
                      <a:sym typeface="Symbol"/>
                    </a:rPr>
                    <a:t>, </a:t>
                  </a:r>
                  <a:r>
                    <a:rPr lang="en-SG" sz="2400" i="1" dirty="0">
                      <a:sym typeface="Symbol"/>
                    </a:rPr>
                    <a:t>r</a:t>
                  </a:r>
                  <a:r>
                    <a:rPr lang="en-SG" sz="2400" dirty="0">
                      <a:sym typeface="Symbol"/>
                    </a:rPr>
                    <a:t>(</a:t>
                  </a:r>
                  <a:r>
                    <a:rPr lang="en-SG" sz="2400" i="1" dirty="0">
                      <a:sym typeface="Symbol"/>
                    </a:rPr>
                    <a:t>x</a:t>
                  </a:r>
                  <a:r>
                    <a:rPr lang="en-SG" sz="2400" dirty="0">
                      <a:sym typeface="Symbol"/>
                    </a:rPr>
                    <a:t>) is a</a:t>
                  </a:r>
                  <a:r>
                    <a:rPr lang="en-SG" sz="2400" dirty="0"/>
                    <a:t> </a:t>
                  </a:r>
                  <a:r>
                    <a:rPr lang="en-SG" sz="2400" b="1" dirty="0"/>
                    <a:t>sufficient condition</a:t>
                  </a:r>
                  <a:r>
                    <a:rPr lang="en-SG" sz="2400" dirty="0"/>
                    <a:t> for </a:t>
                  </a:r>
                  <a:r>
                    <a:rPr lang="en-SG" sz="2400" i="1" dirty="0"/>
                    <a:t>s</a:t>
                  </a:r>
                  <a:r>
                    <a:rPr lang="en-SG" sz="2400" dirty="0"/>
                    <a:t>(</a:t>
                  </a:r>
                  <a:r>
                    <a:rPr lang="en-SG" sz="2400" i="1" dirty="0"/>
                    <a:t>x</a:t>
                  </a:r>
                  <a:r>
                    <a:rPr lang="en-SG" sz="2400" dirty="0"/>
                    <a:t>)” means </a:t>
                  </a:r>
                  <a:br>
                    <a:rPr lang="en-SG" sz="2400" dirty="0"/>
                  </a:br>
                  <a:r>
                    <a:rPr lang="en-SG" sz="2400" dirty="0"/>
                    <a:t>“</a:t>
                  </a:r>
                  <a:r>
                    <a:rPr lang="en-SG" sz="2400" dirty="0">
                      <a:sym typeface="Symbol"/>
                    </a:rPr>
                    <a:t></a:t>
                  </a:r>
                  <a:r>
                    <a:rPr lang="en-SG" sz="2400" i="1" dirty="0">
                      <a:sym typeface="Symbol"/>
                    </a:rPr>
                    <a:t>x</a:t>
                  </a:r>
                  <a:r>
                    <a:rPr lang="en-SG" sz="2400" dirty="0">
                      <a:sym typeface="Symbol"/>
                    </a:rPr>
                    <a:t>, </a:t>
                  </a:r>
                  <a:r>
                    <a:rPr lang="en-SG" sz="2400" i="1" dirty="0">
                      <a:sym typeface="Symbol"/>
                    </a:rPr>
                    <a:t>r</a:t>
                  </a:r>
                  <a:r>
                    <a:rPr lang="en-SG" sz="2400" dirty="0">
                      <a:sym typeface="Symbol"/>
                    </a:rPr>
                    <a:t>(</a:t>
                  </a:r>
                  <a:r>
                    <a:rPr lang="en-SG" sz="2400" i="1" dirty="0">
                      <a:sym typeface="Symbol"/>
                    </a:rPr>
                    <a:t>x</a:t>
                  </a:r>
                  <a:r>
                    <a:rPr lang="en-SG" sz="2400" dirty="0">
                      <a:sym typeface="Symbol"/>
                    </a:rPr>
                    <a:t>) </a:t>
                  </a:r>
                  <a14:m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→</m:t>
                      </m:r>
                    </m:oMath>
                  </a14:m>
                  <a:r>
                    <a:rPr lang="en-SG" sz="2400" dirty="0">
                      <a:sym typeface="Symbol"/>
                    </a:rPr>
                    <a:t> </a:t>
                  </a:r>
                  <a:r>
                    <a:rPr lang="en-SG" sz="2400" i="1" dirty="0">
                      <a:sym typeface="Symbol"/>
                    </a:rPr>
                    <a:t>s</a:t>
                  </a:r>
                  <a:r>
                    <a:rPr lang="en-SG" sz="2400" dirty="0">
                      <a:sym typeface="Symbol"/>
                    </a:rPr>
                    <a:t>(</a:t>
                  </a:r>
                  <a:r>
                    <a:rPr lang="en-SG" sz="2400" i="1" dirty="0">
                      <a:sym typeface="Symbol"/>
                    </a:rPr>
                    <a:t>x</a:t>
                  </a:r>
                  <a:r>
                    <a:rPr lang="en-SG" sz="2400" dirty="0">
                      <a:sym typeface="Symbol"/>
                    </a:rPr>
                    <a:t>)”.</a:t>
                  </a:r>
                </a:p>
                <a:p>
                  <a:pPr marL="344488" indent="-344488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SG" sz="2400" dirty="0"/>
                    <a:t>“</a:t>
                  </a:r>
                  <a:r>
                    <a:rPr lang="en-SG" sz="2400" dirty="0">
                      <a:sym typeface="Symbol"/>
                    </a:rPr>
                    <a:t></a:t>
                  </a:r>
                  <a:r>
                    <a:rPr lang="en-SG" sz="2400" i="1" dirty="0">
                      <a:sym typeface="Symbol"/>
                    </a:rPr>
                    <a:t>x</a:t>
                  </a:r>
                  <a:r>
                    <a:rPr lang="en-SG" sz="2400" dirty="0">
                      <a:sym typeface="Symbol"/>
                    </a:rPr>
                    <a:t>, </a:t>
                  </a:r>
                  <a:r>
                    <a:rPr lang="en-SG" sz="2400" i="1" dirty="0">
                      <a:sym typeface="Symbol"/>
                    </a:rPr>
                    <a:t>r</a:t>
                  </a:r>
                  <a:r>
                    <a:rPr lang="en-SG" sz="2400" dirty="0">
                      <a:sym typeface="Symbol"/>
                    </a:rPr>
                    <a:t>(</a:t>
                  </a:r>
                  <a:r>
                    <a:rPr lang="en-SG" sz="2400" i="1" dirty="0">
                      <a:sym typeface="Symbol"/>
                    </a:rPr>
                    <a:t>x</a:t>
                  </a:r>
                  <a:r>
                    <a:rPr lang="en-SG" sz="2400" dirty="0">
                      <a:sym typeface="Symbol"/>
                    </a:rPr>
                    <a:t>) is a</a:t>
                  </a:r>
                  <a:r>
                    <a:rPr lang="en-SG" sz="2400" dirty="0"/>
                    <a:t> </a:t>
                  </a:r>
                  <a:r>
                    <a:rPr lang="en-SG" sz="2400" b="1" dirty="0"/>
                    <a:t>necessary condition</a:t>
                  </a:r>
                  <a:r>
                    <a:rPr lang="en-SG" sz="2400" dirty="0"/>
                    <a:t> for </a:t>
                  </a:r>
                  <a:r>
                    <a:rPr lang="en-SG" sz="2400" i="1" dirty="0"/>
                    <a:t>s</a:t>
                  </a:r>
                  <a:r>
                    <a:rPr lang="en-SG" sz="2400" dirty="0"/>
                    <a:t>(</a:t>
                  </a:r>
                  <a:r>
                    <a:rPr lang="en-SG" sz="2400" i="1" dirty="0"/>
                    <a:t>x</a:t>
                  </a:r>
                  <a:r>
                    <a:rPr lang="en-SG" sz="2400" dirty="0"/>
                    <a:t>)” means </a:t>
                  </a:r>
                  <a:br>
                    <a:rPr lang="en-SG" sz="2400" dirty="0"/>
                  </a:br>
                  <a:r>
                    <a:rPr lang="en-SG" sz="2400" dirty="0"/>
                    <a:t>“</a:t>
                  </a:r>
                  <a:r>
                    <a:rPr lang="en-SG" sz="2400" dirty="0">
                      <a:sym typeface="Symbol"/>
                    </a:rPr>
                    <a:t></a:t>
                  </a:r>
                  <a:r>
                    <a:rPr lang="en-SG" sz="2400" i="1" dirty="0">
                      <a:sym typeface="Symbol"/>
                    </a:rPr>
                    <a:t>x</a:t>
                  </a:r>
                  <a:r>
                    <a:rPr lang="en-SG" sz="2400" dirty="0">
                      <a:sym typeface="Symbol"/>
                    </a:rPr>
                    <a:t>, ~</a:t>
                  </a:r>
                  <a:r>
                    <a:rPr lang="en-SG" sz="2400" i="1" dirty="0">
                      <a:sym typeface="Symbol"/>
                    </a:rPr>
                    <a:t>r</a:t>
                  </a:r>
                  <a:r>
                    <a:rPr lang="en-SG" sz="2400" dirty="0">
                      <a:sym typeface="Symbol"/>
                    </a:rPr>
                    <a:t>(</a:t>
                  </a:r>
                  <a:r>
                    <a:rPr lang="en-SG" sz="2400" i="1" dirty="0">
                      <a:sym typeface="Symbol"/>
                    </a:rPr>
                    <a:t>x</a:t>
                  </a:r>
                  <a:r>
                    <a:rPr lang="en-SG" sz="2400" dirty="0">
                      <a:sym typeface="Symbol"/>
                    </a:rPr>
                    <a:t>) </a:t>
                  </a:r>
                  <a14:m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→</m:t>
                      </m:r>
                    </m:oMath>
                  </a14:m>
                  <a:r>
                    <a:rPr lang="en-SG" sz="2400" dirty="0">
                      <a:sym typeface="Symbol"/>
                    </a:rPr>
                    <a:t> ~</a:t>
                  </a:r>
                  <a:r>
                    <a:rPr lang="en-SG" sz="2400" i="1" dirty="0">
                      <a:sym typeface="Symbol"/>
                    </a:rPr>
                    <a:t>s</a:t>
                  </a:r>
                  <a:r>
                    <a:rPr lang="en-SG" sz="2400" dirty="0">
                      <a:sym typeface="Symbol"/>
                    </a:rPr>
                    <a:t>(</a:t>
                  </a:r>
                  <a:r>
                    <a:rPr lang="en-SG" sz="2400" i="1" dirty="0">
                      <a:sym typeface="Symbol"/>
                    </a:rPr>
                    <a:t>x</a:t>
                  </a:r>
                  <a:r>
                    <a:rPr lang="en-SG" sz="2400" dirty="0">
                      <a:sym typeface="Symbol"/>
                    </a:rPr>
                    <a:t>)” or, equivalently, </a:t>
                  </a:r>
                  <a:r>
                    <a:rPr lang="en-SG" sz="2400" dirty="0"/>
                    <a:t> “</a:t>
                  </a:r>
                  <a:r>
                    <a:rPr lang="en-SG" sz="2400" dirty="0">
                      <a:sym typeface="Symbol"/>
                    </a:rPr>
                    <a:t></a:t>
                  </a:r>
                  <a:r>
                    <a:rPr lang="en-SG" sz="2400" i="1" dirty="0">
                      <a:sym typeface="Symbol"/>
                    </a:rPr>
                    <a:t>x</a:t>
                  </a:r>
                  <a:r>
                    <a:rPr lang="en-SG" sz="2400" dirty="0">
                      <a:sym typeface="Symbol"/>
                    </a:rPr>
                    <a:t>, </a:t>
                  </a:r>
                  <a:r>
                    <a:rPr lang="en-SG" sz="2400" i="1" dirty="0">
                      <a:sym typeface="Symbol"/>
                    </a:rPr>
                    <a:t>s</a:t>
                  </a:r>
                  <a:r>
                    <a:rPr lang="en-SG" sz="2400" dirty="0">
                      <a:sym typeface="Symbol"/>
                    </a:rPr>
                    <a:t>(</a:t>
                  </a:r>
                  <a:r>
                    <a:rPr lang="en-SG" sz="2400" i="1" dirty="0">
                      <a:sym typeface="Symbol"/>
                    </a:rPr>
                    <a:t>x</a:t>
                  </a:r>
                  <a:r>
                    <a:rPr lang="en-SG" sz="2400" dirty="0">
                      <a:sym typeface="Symbol"/>
                    </a:rPr>
                    <a:t>) </a:t>
                  </a:r>
                  <a14:m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→</m:t>
                      </m:r>
                    </m:oMath>
                  </a14:m>
                  <a:r>
                    <a:rPr lang="en-SG" sz="2400" dirty="0">
                      <a:sym typeface="Symbol"/>
                    </a:rPr>
                    <a:t> </a:t>
                  </a:r>
                  <a:r>
                    <a:rPr lang="en-SG" sz="2400" i="1" dirty="0">
                      <a:sym typeface="Symbol"/>
                    </a:rPr>
                    <a:t>r</a:t>
                  </a:r>
                  <a:r>
                    <a:rPr lang="en-SG" sz="2400" dirty="0">
                      <a:sym typeface="Symbol"/>
                    </a:rPr>
                    <a:t>(</a:t>
                  </a:r>
                  <a:r>
                    <a:rPr lang="en-SG" sz="2400" i="1" dirty="0">
                      <a:sym typeface="Symbol"/>
                    </a:rPr>
                    <a:t>x</a:t>
                  </a:r>
                  <a:r>
                    <a:rPr lang="en-SG" sz="2400" dirty="0">
                      <a:sym typeface="Symbol"/>
                    </a:rPr>
                    <a:t>)”.</a:t>
                  </a:r>
                </a:p>
                <a:p>
                  <a:pPr marL="344488" indent="-344488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SG" sz="2400" dirty="0"/>
                    <a:t>“</a:t>
                  </a:r>
                  <a:r>
                    <a:rPr lang="en-SG" sz="2400" dirty="0">
                      <a:sym typeface="Symbol"/>
                    </a:rPr>
                    <a:t></a:t>
                  </a:r>
                  <a:r>
                    <a:rPr lang="en-SG" sz="2400" i="1" dirty="0">
                      <a:sym typeface="Symbol"/>
                    </a:rPr>
                    <a:t>x</a:t>
                  </a:r>
                  <a:r>
                    <a:rPr lang="en-SG" sz="2400" dirty="0">
                      <a:sym typeface="Symbol"/>
                    </a:rPr>
                    <a:t>, </a:t>
                  </a:r>
                  <a:r>
                    <a:rPr lang="en-SG" sz="2400" i="1" dirty="0">
                      <a:sym typeface="Symbol"/>
                    </a:rPr>
                    <a:t>r</a:t>
                  </a:r>
                  <a:r>
                    <a:rPr lang="en-SG" sz="2400" dirty="0">
                      <a:sym typeface="Symbol"/>
                    </a:rPr>
                    <a:t>(</a:t>
                  </a:r>
                  <a:r>
                    <a:rPr lang="en-SG" sz="2400" i="1" dirty="0">
                      <a:sym typeface="Symbol"/>
                    </a:rPr>
                    <a:t>x</a:t>
                  </a:r>
                  <a:r>
                    <a:rPr lang="en-SG" sz="2400" dirty="0">
                      <a:sym typeface="Symbol"/>
                    </a:rPr>
                    <a:t>) </a:t>
                  </a:r>
                  <a:r>
                    <a:rPr lang="en-SG" sz="2400" b="1" dirty="0"/>
                    <a:t>only if</a:t>
                  </a:r>
                  <a:r>
                    <a:rPr lang="en-SG" sz="2400" dirty="0"/>
                    <a:t> </a:t>
                  </a:r>
                  <a:r>
                    <a:rPr lang="en-SG" sz="2400" i="1" dirty="0"/>
                    <a:t>s</a:t>
                  </a:r>
                  <a:r>
                    <a:rPr lang="en-SG" sz="2400" dirty="0"/>
                    <a:t>(</a:t>
                  </a:r>
                  <a:r>
                    <a:rPr lang="en-SG" sz="2400" i="1" dirty="0"/>
                    <a:t>x</a:t>
                  </a:r>
                  <a:r>
                    <a:rPr lang="en-SG" sz="2400" dirty="0"/>
                    <a:t>)” means “</a:t>
                  </a:r>
                  <a:r>
                    <a:rPr lang="en-SG" sz="2400" dirty="0">
                      <a:sym typeface="Symbol"/>
                    </a:rPr>
                    <a:t></a:t>
                  </a:r>
                  <a:r>
                    <a:rPr lang="en-SG" sz="2400" i="1" dirty="0">
                      <a:sym typeface="Symbol"/>
                    </a:rPr>
                    <a:t>x</a:t>
                  </a:r>
                  <a:r>
                    <a:rPr lang="en-SG" sz="2400" dirty="0">
                      <a:sym typeface="Symbol"/>
                    </a:rPr>
                    <a:t>, ~</a:t>
                  </a:r>
                  <a:r>
                    <a:rPr lang="en-SG" sz="2400" i="1" dirty="0">
                      <a:sym typeface="Symbol"/>
                    </a:rPr>
                    <a:t>s</a:t>
                  </a:r>
                  <a:r>
                    <a:rPr lang="en-SG" sz="2400" dirty="0">
                      <a:sym typeface="Symbol"/>
                    </a:rPr>
                    <a:t>(</a:t>
                  </a:r>
                  <a:r>
                    <a:rPr lang="en-SG" sz="2400" i="1" dirty="0">
                      <a:sym typeface="Symbol"/>
                    </a:rPr>
                    <a:t>x</a:t>
                  </a:r>
                  <a:r>
                    <a:rPr lang="en-SG" sz="2400" dirty="0">
                      <a:sym typeface="Symbol"/>
                    </a:rPr>
                    <a:t>) </a:t>
                  </a:r>
                  <a14:m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→</m:t>
                      </m:r>
                    </m:oMath>
                  </a14:m>
                  <a:r>
                    <a:rPr lang="en-SG" sz="2400" dirty="0">
                      <a:sym typeface="Symbol"/>
                    </a:rPr>
                    <a:t> ~</a:t>
                  </a:r>
                  <a:r>
                    <a:rPr lang="en-SG" sz="2400" i="1" dirty="0">
                      <a:sym typeface="Symbol"/>
                    </a:rPr>
                    <a:t>r</a:t>
                  </a:r>
                  <a:r>
                    <a:rPr lang="en-SG" sz="2400" dirty="0">
                      <a:sym typeface="Symbol"/>
                    </a:rPr>
                    <a:t>(</a:t>
                  </a:r>
                  <a:r>
                    <a:rPr lang="en-SG" sz="2400" i="1" dirty="0">
                      <a:sym typeface="Symbol"/>
                    </a:rPr>
                    <a:t>x</a:t>
                  </a:r>
                  <a:r>
                    <a:rPr lang="en-SG" sz="2400" dirty="0">
                      <a:sym typeface="Symbol"/>
                    </a:rPr>
                    <a:t>)” or, equivalently, </a:t>
                  </a:r>
                  <a:r>
                    <a:rPr lang="en-SG" sz="2400" dirty="0"/>
                    <a:t>“</a:t>
                  </a:r>
                  <a:r>
                    <a:rPr lang="en-SG" sz="2400" dirty="0">
                      <a:sym typeface="Symbol"/>
                    </a:rPr>
                    <a:t></a:t>
                  </a:r>
                  <a:r>
                    <a:rPr lang="en-SG" sz="2400" i="1" dirty="0">
                      <a:sym typeface="Symbol"/>
                    </a:rPr>
                    <a:t>x</a:t>
                  </a:r>
                  <a:r>
                    <a:rPr lang="en-SG" sz="2400" dirty="0">
                      <a:sym typeface="Symbol"/>
                    </a:rPr>
                    <a:t>, </a:t>
                  </a:r>
                  <a:r>
                    <a:rPr lang="en-SG" sz="2400" i="1" dirty="0">
                      <a:sym typeface="Symbol"/>
                    </a:rPr>
                    <a:t>r</a:t>
                  </a:r>
                  <a:r>
                    <a:rPr lang="en-SG" sz="2400" dirty="0">
                      <a:sym typeface="Symbol"/>
                    </a:rPr>
                    <a:t>(</a:t>
                  </a:r>
                  <a:r>
                    <a:rPr lang="en-SG" sz="2400" i="1" dirty="0">
                      <a:sym typeface="Symbol"/>
                    </a:rPr>
                    <a:t>x</a:t>
                  </a:r>
                  <a:r>
                    <a:rPr lang="en-SG" sz="2400" dirty="0">
                      <a:sym typeface="Symbol"/>
                    </a:rPr>
                    <a:t>) </a:t>
                  </a:r>
                  <a14:m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→</m:t>
                      </m:r>
                    </m:oMath>
                  </a14:m>
                  <a:r>
                    <a:rPr lang="en-SG" sz="2400" dirty="0">
                      <a:sym typeface="Symbol"/>
                    </a:rPr>
                    <a:t> </a:t>
                  </a:r>
                  <a:r>
                    <a:rPr lang="en-SG" sz="2400" i="1" dirty="0">
                      <a:sym typeface="Symbol"/>
                    </a:rPr>
                    <a:t>s</a:t>
                  </a:r>
                  <a:r>
                    <a:rPr lang="en-SG" sz="2400" dirty="0">
                      <a:sym typeface="Symbol"/>
                    </a:rPr>
                    <a:t>(</a:t>
                  </a:r>
                  <a:r>
                    <a:rPr lang="en-SG" sz="2400" i="1" dirty="0">
                      <a:sym typeface="Symbol"/>
                    </a:rPr>
                    <a:t>x</a:t>
                  </a:r>
                  <a:r>
                    <a:rPr lang="en-SG" sz="2400" dirty="0">
                      <a:sym typeface="Symbol"/>
                    </a:rPr>
                    <a:t>)” .</a:t>
                  </a: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674" y="5255109"/>
                  <a:ext cx="7684031" cy="2539157"/>
                </a:xfrm>
                <a:prstGeom prst="rect">
                  <a:avLst/>
                </a:prstGeom>
                <a:blipFill>
                  <a:blip r:embed="rId3"/>
                  <a:stretch>
                    <a:fillRect l="-1031" t="-2404" b="-16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2593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  <a:tab pos="8612188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Predicates &amp; Quantified Statement </a:t>
            </a:r>
            <a:r>
              <a:rPr lang="en-SG" sz="1200" dirty="0">
                <a:solidFill>
                  <a:schemeClr val="bg1"/>
                </a:solidFill>
              </a:rPr>
              <a:t>I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SG" sz="1200" dirty="0">
                <a:solidFill>
                  <a:schemeClr val="bg1"/>
                </a:solidFill>
              </a:rPr>
              <a:t>/ 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II</a:t>
            </a:r>
            <a:r>
              <a:rPr lang="en-SG" sz="1200" dirty="0">
                <a:solidFill>
                  <a:schemeClr val="bg1"/>
                </a:solidFill>
              </a:rPr>
              <a:t>	Statements with Multiple Quantifiers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Necessary and Sufficient Conditions, Only if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38</a:t>
            </a:fld>
            <a:endParaRPr lang="en-SG" dirty="0"/>
          </a:p>
        </p:txBody>
      </p:sp>
      <p:sp>
        <p:nvSpPr>
          <p:cNvPr id="42" name="Oval 41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Oval 73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7" name="Oval 86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8" name="Oval 87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9" name="Oval 88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0" name="Oval 89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1" name="Oval 90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2" name="Oval 91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3" name="Oval 92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4" name="Oval 93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5" name="Oval 94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6" name="Oval 95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7" name="Oval 96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8" name="Oval 97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9" name="Oval 98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TextBox 44"/>
          <p:cNvSpPr txBox="1"/>
          <p:nvPr/>
        </p:nvSpPr>
        <p:spPr>
          <a:xfrm>
            <a:off x="415123" y="961064"/>
            <a:ext cx="826271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altLang="en-US" sz="2800" dirty="0"/>
              <a:t>Rewrite the following statements as quantified conditional statements. Do </a:t>
            </a:r>
            <a:r>
              <a:rPr lang="en-SG" altLang="en-US" sz="2800" u="sng" dirty="0"/>
              <a:t>not </a:t>
            </a:r>
            <a:r>
              <a:rPr lang="en-SG" altLang="en-US" sz="2800" dirty="0"/>
              <a:t>use the word </a:t>
            </a:r>
            <a:r>
              <a:rPr lang="en-SG" altLang="en-US" sz="2800" i="1" dirty="0"/>
              <a:t>necessary</a:t>
            </a:r>
            <a:r>
              <a:rPr lang="en-SG" altLang="en-US" sz="2800" dirty="0"/>
              <a:t> or </a:t>
            </a:r>
            <a:r>
              <a:rPr lang="en-SG" altLang="en-US" sz="2800" i="1" dirty="0"/>
              <a:t>sufficient</a:t>
            </a:r>
            <a:r>
              <a:rPr lang="en-SG" altLang="en-US" sz="2800" dirty="0"/>
              <a:t>: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LcPeriod"/>
            </a:pPr>
            <a:r>
              <a:rPr lang="en-SG" altLang="en-US" sz="2400" dirty="0" err="1">
                <a:sym typeface="Symbol" panose="05050102010706020507" pitchFamily="18" charset="2"/>
              </a:rPr>
              <a:t>Squareness</a:t>
            </a:r>
            <a:r>
              <a:rPr lang="en-SG" altLang="en-US" sz="2400" dirty="0">
                <a:sym typeface="Symbol" panose="05050102010706020507" pitchFamily="18" charset="2"/>
              </a:rPr>
              <a:t> is a sufficient condition for rectangularity.</a:t>
            </a:r>
          </a:p>
          <a:p>
            <a:pPr marL="514350" indent="-514350">
              <a:spcBef>
                <a:spcPts val="1800"/>
              </a:spcBef>
              <a:spcAft>
                <a:spcPts val="3000"/>
              </a:spcAft>
              <a:buFont typeface="+mj-lt"/>
              <a:buAutoNum type="alphaLcPeriod"/>
            </a:pPr>
            <a:endParaRPr lang="en-SG" altLang="en-US" sz="2400" dirty="0"/>
          </a:p>
          <a:p>
            <a:pPr marL="514350" indent="-514350">
              <a:spcAft>
                <a:spcPts val="600"/>
              </a:spcAft>
              <a:buFont typeface="+mj-lt"/>
              <a:buAutoNum type="alphaLcPeriod"/>
            </a:pPr>
            <a:r>
              <a:rPr lang="en-US" altLang="en-US" sz="2400" dirty="0"/>
              <a:t>Being at least 35 years old is a necessary condition for being President of the United States</a:t>
            </a:r>
            <a:r>
              <a:rPr lang="en-SG" altLang="en-US" sz="2400" dirty="0"/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09044" y="2751286"/>
            <a:ext cx="683458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Symbol"/>
              </a:rPr>
              <a:t></a:t>
            </a:r>
            <a:r>
              <a:rPr lang="en-SG" sz="2400" i="1" dirty="0">
                <a:sym typeface="Symbol"/>
              </a:rPr>
              <a:t>x</a:t>
            </a:r>
            <a:r>
              <a:rPr lang="en-SG" sz="2400" dirty="0">
                <a:sym typeface="Symbol"/>
              </a:rPr>
              <a:t>, </a:t>
            </a:r>
            <a:r>
              <a:rPr lang="en-SG" sz="2400" dirty="0">
                <a:sym typeface="Symbol" panose="05050102010706020507" pitchFamily="18" charset="2"/>
              </a:rPr>
              <a:t>if </a:t>
            </a:r>
            <a:r>
              <a:rPr lang="en-SG" sz="2400" i="1" dirty="0">
                <a:sym typeface="Symbol" panose="05050102010706020507" pitchFamily="18" charset="2"/>
              </a:rPr>
              <a:t>x</a:t>
            </a:r>
            <a:r>
              <a:rPr lang="en-SG" sz="2400" dirty="0">
                <a:sym typeface="Symbol" panose="05050102010706020507" pitchFamily="18" charset="2"/>
              </a:rPr>
              <a:t> is a square, then </a:t>
            </a:r>
            <a:r>
              <a:rPr lang="en-SG" sz="2400" i="1" dirty="0">
                <a:sym typeface="Symbol" panose="05050102010706020507" pitchFamily="18" charset="2"/>
              </a:rPr>
              <a:t>x</a:t>
            </a:r>
            <a:r>
              <a:rPr lang="en-SG" sz="2400" dirty="0">
                <a:sym typeface="Symbol" panose="05050102010706020507" pitchFamily="18" charset="2"/>
              </a:rPr>
              <a:t> is a rectangle.</a:t>
            </a:r>
            <a:endParaRPr lang="en-SG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1009044" y="4554990"/>
            <a:ext cx="683458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Symbol"/>
              </a:rPr>
              <a:t>people </a:t>
            </a:r>
            <a:r>
              <a:rPr lang="en-SG" sz="2400" i="1" dirty="0">
                <a:sym typeface="Symbol"/>
              </a:rPr>
              <a:t>x</a:t>
            </a:r>
            <a:r>
              <a:rPr lang="en-SG" sz="2400" dirty="0">
                <a:sym typeface="Symbol"/>
              </a:rPr>
              <a:t>, </a:t>
            </a:r>
            <a:r>
              <a:rPr lang="en-SG" sz="2400" dirty="0">
                <a:sym typeface="Symbol" panose="05050102010706020507" pitchFamily="18" charset="2"/>
              </a:rPr>
              <a:t>if </a:t>
            </a:r>
            <a:r>
              <a:rPr lang="en-SG" sz="2400" i="1" dirty="0">
                <a:sym typeface="Symbol" panose="05050102010706020507" pitchFamily="18" charset="2"/>
              </a:rPr>
              <a:t>x</a:t>
            </a:r>
            <a:r>
              <a:rPr lang="en-SG" sz="2400" dirty="0">
                <a:sym typeface="Symbol" panose="05050102010706020507" pitchFamily="18" charset="2"/>
              </a:rPr>
              <a:t> is younger than 35, then </a:t>
            </a:r>
            <a:r>
              <a:rPr lang="en-SG" sz="2400" i="1" dirty="0">
                <a:sym typeface="Symbol" panose="05050102010706020507" pitchFamily="18" charset="2"/>
              </a:rPr>
              <a:t>x</a:t>
            </a:r>
            <a:r>
              <a:rPr lang="en-SG" sz="2400" dirty="0">
                <a:sym typeface="Symbol" panose="05050102010706020507" pitchFamily="18" charset="2"/>
              </a:rPr>
              <a:t> cannot be President of the United States.</a:t>
            </a:r>
            <a:endParaRPr lang="en-SG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999270" y="3303111"/>
            <a:ext cx="679897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896938" algn="l"/>
                <a:tab pos="1377950" algn="l"/>
              </a:tabLst>
            </a:pPr>
            <a:r>
              <a:rPr lang="en-SG" sz="2000" dirty="0">
                <a:sym typeface="Symbol"/>
              </a:rPr>
              <a:t>Informal: If a figure is a square, then it is a rectangle.</a:t>
            </a:r>
            <a:endParaRPr lang="en-SG" dirty="0">
              <a:sym typeface="Symbol" panose="05050102010706020507" pitchFamily="18" charset="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97436" y="5507247"/>
            <a:ext cx="683458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Symbol"/>
              </a:rPr>
              <a:t>people </a:t>
            </a:r>
            <a:r>
              <a:rPr lang="en-SG" sz="2400" i="1" dirty="0">
                <a:sym typeface="Symbol"/>
              </a:rPr>
              <a:t>x</a:t>
            </a:r>
            <a:r>
              <a:rPr lang="en-SG" sz="2400" dirty="0">
                <a:sym typeface="Symbol"/>
              </a:rPr>
              <a:t>, </a:t>
            </a:r>
            <a:r>
              <a:rPr lang="en-SG" sz="2400" dirty="0">
                <a:sym typeface="Symbol" panose="05050102010706020507" pitchFamily="18" charset="2"/>
              </a:rPr>
              <a:t>if </a:t>
            </a:r>
            <a:r>
              <a:rPr lang="en-SG" sz="2400" i="1" dirty="0">
                <a:sym typeface="Symbol" panose="05050102010706020507" pitchFamily="18" charset="2"/>
              </a:rPr>
              <a:t>x</a:t>
            </a:r>
            <a:r>
              <a:rPr lang="en-SG" sz="2400" dirty="0">
                <a:sym typeface="Symbol" panose="05050102010706020507" pitchFamily="18" charset="2"/>
              </a:rPr>
              <a:t> is President of the United States, then </a:t>
            </a:r>
            <a:r>
              <a:rPr lang="en-SG" sz="2400" i="1" dirty="0">
                <a:sym typeface="Symbol" panose="05050102010706020507" pitchFamily="18" charset="2"/>
              </a:rPr>
              <a:t>x</a:t>
            </a:r>
            <a:r>
              <a:rPr lang="en-SG" sz="2400" dirty="0">
                <a:sym typeface="Symbol" panose="05050102010706020507" pitchFamily="18" charset="2"/>
              </a:rPr>
              <a:t> is at least 35 years old.</a:t>
            </a:r>
            <a:endParaRPr lang="en-SG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24356" y="5201392"/>
            <a:ext cx="506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or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432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7" grpId="0" animBg="1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39</a:t>
            </a:fld>
            <a:endParaRPr lang="en-SG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3745BAC-5C03-4340-BF62-D0853990BC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6" y="157447"/>
            <a:ext cx="1047244" cy="8727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EC0206-2576-4185-AAF3-FA8AD718279D}"/>
              </a:ext>
            </a:extLst>
          </p:cNvPr>
          <p:cNvSpPr txBox="1"/>
          <p:nvPr/>
        </p:nvSpPr>
        <p:spPr>
          <a:xfrm>
            <a:off x="1625600" y="325337"/>
            <a:ext cx="4535055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</a:rPr>
              <a:t>Common beginners’ mistakes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FDBCD-D749-4A46-9B19-983996181916}"/>
              </a:ext>
            </a:extLst>
          </p:cNvPr>
          <p:cNvSpPr txBox="1"/>
          <p:nvPr/>
        </p:nvSpPr>
        <p:spPr>
          <a:xfrm>
            <a:off x="468814" y="1211744"/>
            <a:ext cx="7936994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Given the following predicates:</a:t>
            </a:r>
          </a:p>
          <a:p>
            <a:pPr marL="895350" indent="-285750">
              <a:buFont typeface="Wingdings" panose="05000000000000000000" pitchFamily="2" charset="2"/>
              <a:buChar char="§"/>
            </a:pPr>
            <a:r>
              <a:rPr lang="en-SG" sz="2400" dirty="0"/>
              <a:t>Bird(</a:t>
            </a:r>
            <a:r>
              <a:rPr lang="en-SG" sz="2400" i="1" dirty="0"/>
              <a:t>x</a:t>
            </a:r>
            <a:r>
              <a:rPr lang="en-SG" sz="2400" dirty="0"/>
              <a:t>): </a:t>
            </a:r>
            <a:r>
              <a:rPr lang="en-SG" sz="2400" i="1" dirty="0"/>
              <a:t>x</a:t>
            </a:r>
            <a:r>
              <a:rPr lang="en-SG" sz="2400" dirty="0"/>
              <a:t> is a bird</a:t>
            </a:r>
          </a:p>
          <a:p>
            <a:pPr marL="895350" indent="-285750">
              <a:buFont typeface="Wingdings" panose="05000000000000000000" pitchFamily="2" charset="2"/>
              <a:buChar char="§"/>
            </a:pPr>
            <a:r>
              <a:rPr lang="en-SG" sz="2400" dirty="0"/>
              <a:t>Fly(</a:t>
            </a:r>
            <a:r>
              <a:rPr lang="en-SG" sz="2400" i="1" dirty="0"/>
              <a:t>x</a:t>
            </a:r>
            <a:r>
              <a:rPr lang="en-SG" sz="2400" dirty="0"/>
              <a:t>): </a:t>
            </a:r>
            <a:r>
              <a:rPr lang="en-SG" sz="2400" i="1" dirty="0"/>
              <a:t>x</a:t>
            </a:r>
            <a:r>
              <a:rPr lang="en-SG" sz="2400" dirty="0"/>
              <a:t> can fly</a:t>
            </a:r>
          </a:p>
          <a:p>
            <a:pPr marL="457200" indent="-457200">
              <a:spcBef>
                <a:spcPts val="600"/>
              </a:spcBef>
              <a:buAutoNum type="arabicPeriod"/>
              <a:tabLst>
                <a:tab pos="1163638" algn="l"/>
              </a:tabLst>
            </a:pPr>
            <a:r>
              <a:rPr lang="en-SG" sz="2400" dirty="0"/>
              <a:t>Write a quantified statement for the following sentence: 	</a:t>
            </a:r>
            <a:r>
              <a:rPr lang="en-SG" sz="2800" dirty="0">
                <a:solidFill>
                  <a:srgbClr val="0000FF"/>
                </a:solidFill>
              </a:rPr>
              <a:t>All birds can fly.</a:t>
            </a:r>
            <a:endParaRPr lang="en-SG" sz="2400" dirty="0">
              <a:solidFill>
                <a:srgbClr val="0000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E0BF1-AA45-491B-90E4-4D30061CB875}"/>
              </a:ext>
            </a:extLst>
          </p:cNvPr>
          <p:cNvSpPr txBox="1"/>
          <p:nvPr/>
        </p:nvSpPr>
        <p:spPr>
          <a:xfrm>
            <a:off x="269343" y="3209220"/>
            <a:ext cx="1698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</a:tabLst>
            </a:pPr>
            <a:r>
              <a:rPr lang="en-SG" sz="2800" dirty="0"/>
              <a:t>Answer:	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72E1F3-F470-49BD-8BEA-3B1CD3247F60}"/>
              </a:ext>
            </a:extLst>
          </p:cNvPr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FCC8CE-5F68-4EFE-B07B-4E49008738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89" y="3445877"/>
            <a:ext cx="930643" cy="9306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AF79DF4-7647-43BC-BFF2-9D0F83056A98}"/>
                  </a:ext>
                </a:extLst>
              </p:cNvPr>
              <p:cNvSpPr txBox="1"/>
              <p:nvPr/>
            </p:nvSpPr>
            <p:spPr>
              <a:xfrm>
                <a:off x="1118590" y="3732440"/>
                <a:ext cx="2572328" cy="5232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tabLst>
                    <a:tab pos="1431925" algn="l"/>
                  </a:tabLst>
                </a:pP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SG" sz="2800" i="1" dirty="0"/>
                  <a:t>x</a:t>
                </a:r>
                <a:r>
                  <a:rPr lang="en-SG" sz="2800" dirty="0"/>
                  <a:t>, Fly(Bird(</a:t>
                </a:r>
                <a:r>
                  <a:rPr lang="en-SG" sz="2800" i="1" dirty="0"/>
                  <a:t>x</a:t>
                </a:r>
                <a:r>
                  <a:rPr lang="en-SG" sz="2800" dirty="0"/>
                  <a:t>))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AF79DF4-7647-43BC-BFF2-9D0F83056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90" y="3732440"/>
                <a:ext cx="2572328" cy="523220"/>
              </a:xfrm>
              <a:prstGeom prst="rect">
                <a:avLst/>
              </a:prstGeom>
              <a:blipFill>
                <a:blip r:embed="rId5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E2AE7F2-11E5-417A-9A54-18183EC0FFAE}"/>
                  </a:ext>
                </a:extLst>
              </p:cNvPr>
              <p:cNvSpPr txBox="1"/>
              <p:nvPr/>
            </p:nvSpPr>
            <p:spPr>
              <a:xfrm>
                <a:off x="1430872" y="4533161"/>
                <a:ext cx="3090152" cy="5232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tabLst>
                    <a:tab pos="1431925" algn="l"/>
                  </a:tabLst>
                </a:pP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SG" sz="2800" i="1" dirty="0"/>
                  <a:t>x</a:t>
                </a:r>
                <a:r>
                  <a:rPr lang="en-SG" sz="2800" dirty="0"/>
                  <a:t>, (Bird(</a:t>
                </a:r>
                <a:r>
                  <a:rPr lang="en-SG" sz="2800" i="1" dirty="0"/>
                  <a:t>x</a:t>
                </a:r>
                <a:r>
                  <a:rPr lang="en-SG" sz="2800" dirty="0"/>
                  <a:t>) </a:t>
                </a: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SG" sz="2800" dirty="0"/>
                  <a:t> Fly(</a:t>
                </a:r>
                <a:r>
                  <a:rPr lang="en-SG" sz="2800" i="1" dirty="0"/>
                  <a:t>x</a:t>
                </a:r>
                <a:r>
                  <a:rPr lang="en-SG" sz="2800" dirty="0"/>
                  <a:t>)) 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E2AE7F2-11E5-417A-9A54-18183EC0F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872" y="4533161"/>
                <a:ext cx="3090152" cy="523220"/>
              </a:xfrm>
              <a:prstGeom prst="rect">
                <a:avLst/>
              </a:prstGeom>
              <a:blipFill>
                <a:blip r:embed="rId6"/>
                <a:stretch>
                  <a:fillRect t="-11765" r="-5720" b="-341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Picture 57">
            <a:extLst>
              <a:ext uri="{FF2B5EF4-FFF2-40B4-BE49-F238E27FC236}">
                <a16:creationId xmlns:a16="http://schemas.microsoft.com/office/drawing/2014/main" id="{3E2395ED-C63B-4C89-916B-A2EA99836E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977" y="4376520"/>
            <a:ext cx="930643" cy="9306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AF21FA-B831-4AB1-B74E-F9991FD409C4}"/>
              </a:ext>
            </a:extLst>
          </p:cNvPr>
          <p:cNvSpPr txBox="1"/>
          <p:nvPr/>
        </p:nvSpPr>
        <p:spPr>
          <a:xfrm>
            <a:off x="5059402" y="3371213"/>
            <a:ext cx="3472872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Why? Bird(</a:t>
            </a:r>
            <a:r>
              <a:rPr lang="en-SG" i="1" dirty="0"/>
              <a:t>x</a:t>
            </a:r>
            <a:r>
              <a:rPr lang="en-SG" dirty="0"/>
              <a:t>) is a </a:t>
            </a:r>
            <a:r>
              <a:rPr lang="en-SG" b="1" dirty="0"/>
              <a:t>predicate</a:t>
            </a:r>
            <a:r>
              <a:rPr lang="en-SG" dirty="0"/>
              <a:t>; it evaluates to </a:t>
            </a:r>
            <a:r>
              <a:rPr lang="en-SG" dirty="0">
                <a:solidFill>
                  <a:srgbClr val="006600"/>
                </a:solidFill>
              </a:rPr>
              <a:t>true</a:t>
            </a:r>
            <a:r>
              <a:rPr lang="en-SG" dirty="0"/>
              <a:t> or </a:t>
            </a:r>
            <a:r>
              <a:rPr lang="en-SG" dirty="0">
                <a:solidFill>
                  <a:srgbClr val="006600"/>
                </a:solidFill>
              </a:rPr>
              <a:t>false</a:t>
            </a:r>
            <a:r>
              <a:rPr lang="en-SG" dirty="0"/>
              <a:t>. This is like writing </a:t>
            </a:r>
            <a:r>
              <a:rPr lang="en-SG" dirty="0">
                <a:solidFill>
                  <a:srgbClr val="0000FF"/>
                </a:solidFill>
              </a:rPr>
              <a:t>Fly(true) </a:t>
            </a:r>
            <a:r>
              <a:rPr lang="en-SG" dirty="0"/>
              <a:t>or </a:t>
            </a:r>
            <a:r>
              <a:rPr lang="en-SG" dirty="0">
                <a:solidFill>
                  <a:srgbClr val="0000FF"/>
                </a:solidFill>
              </a:rPr>
              <a:t>Fly(false)</a:t>
            </a:r>
            <a:r>
              <a:rPr lang="en-SG" dirty="0"/>
              <a:t>!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3B9309-9A8D-4D39-958F-8EA0CD1EE963}"/>
              </a:ext>
            </a:extLst>
          </p:cNvPr>
          <p:cNvSpPr txBox="1"/>
          <p:nvPr/>
        </p:nvSpPr>
        <p:spPr>
          <a:xfrm>
            <a:off x="5553620" y="4509691"/>
            <a:ext cx="3193216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Why? This is saying </a:t>
            </a:r>
            <a:r>
              <a:rPr lang="en-SG" dirty="0">
                <a:solidFill>
                  <a:srgbClr val="0000FF"/>
                </a:solidFill>
              </a:rPr>
              <a:t>everything</a:t>
            </a:r>
            <a:r>
              <a:rPr lang="en-SG" dirty="0"/>
              <a:t> must be a bird and it flies!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1634D6-93F0-4E10-83B1-E93925BD9283}"/>
                  </a:ext>
                </a:extLst>
              </p:cNvPr>
              <p:cNvSpPr txBox="1"/>
              <p:nvPr/>
            </p:nvSpPr>
            <p:spPr>
              <a:xfrm>
                <a:off x="2050473" y="5620445"/>
                <a:ext cx="3297382" cy="5232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tabLst>
                    <a:tab pos="1431925" algn="l"/>
                  </a:tabLst>
                </a:pP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SG" sz="2800" i="1" dirty="0"/>
                  <a:t>x</a:t>
                </a:r>
                <a:r>
                  <a:rPr lang="en-SG" sz="2800" dirty="0"/>
                  <a:t>, (Bird(</a:t>
                </a:r>
                <a:r>
                  <a:rPr lang="en-SG" sz="2800" i="1" dirty="0"/>
                  <a:t>x</a:t>
                </a:r>
                <a:r>
                  <a:rPr lang="en-SG" sz="2800" dirty="0"/>
                  <a:t>)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SG" sz="2800" dirty="0"/>
                  <a:t> Fly(</a:t>
                </a:r>
                <a:r>
                  <a:rPr lang="en-SG" sz="2800" i="1" dirty="0"/>
                  <a:t>x</a:t>
                </a:r>
                <a:r>
                  <a:rPr lang="en-SG" sz="2800" dirty="0"/>
                  <a:t>)) </a:t>
                </a: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1634D6-93F0-4E10-83B1-E93925BD9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473" y="5620445"/>
                <a:ext cx="3297382" cy="523220"/>
              </a:xfrm>
              <a:prstGeom prst="rect">
                <a:avLst/>
              </a:prstGeom>
              <a:blipFill>
                <a:blip r:embed="rId7"/>
                <a:stretch>
                  <a:fillRect t="-11628" r="-3697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1793E51-7A01-4AD9-B955-2A894A5B5BC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620" y="5583617"/>
            <a:ext cx="725920" cy="69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9" grpId="0" animBg="1"/>
      <p:bldP spid="57" grpId="0" animBg="1"/>
      <p:bldP spid="11" grpId="0" animBg="1"/>
      <p:bldP spid="67" grpId="0" animBg="1"/>
      <p:bldP spid="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  <a:tab pos="8612188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Predicates &amp; Quantified Statement I </a:t>
            </a:r>
            <a:r>
              <a:rPr lang="en-SG" sz="1200" dirty="0">
                <a:solidFill>
                  <a:schemeClr val="bg1"/>
                </a:solidFill>
              </a:rPr>
              <a:t>/ II	Statements with Multiple Quantifiers	Arguments with Quantified Statements 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Predicates and Quantified Statements I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4474" y="1517665"/>
            <a:ext cx="80708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I</a:t>
            </a:r>
            <a:r>
              <a:rPr lang="en-US" altLang="en-US" sz="2800" dirty="0"/>
              <a:t>n logic, </a:t>
            </a:r>
            <a:r>
              <a:rPr lang="en-US" altLang="en-US" sz="2800" dirty="0">
                <a:solidFill>
                  <a:srgbClr val="C00000"/>
                </a:solidFill>
              </a:rPr>
              <a:t>predicates </a:t>
            </a:r>
            <a:r>
              <a:rPr lang="en-US" altLang="en-US" sz="2800" dirty="0"/>
              <a:t>can be obtained by removing some or all of the nouns from a statement. For instance, let </a:t>
            </a:r>
            <a:r>
              <a:rPr lang="en-US" altLang="en-US" sz="2800" i="1" dirty="0"/>
              <a:t>P</a:t>
            </a:r>
            <a:r>
              <a:rPr lang="en-US" altLang="en-US" sz="2800" dirty="0"/>
              <a:t> stand for “is a student at Bedford College” and let </a:t>
            </a:r>
            <a:r>
              <a:rPr lang="en-US" altLang="en-US" sz="2800" i="1" dirty="0"/>
              <a:t>Q</a:t>
            </a:r>
            <a:r>
              <a:rPr lang="en-US" altLang="en-US" sz="2800" dirty="0"/>
              <a:t> stand for “is a student at.” Then both </a:t>
            </a:r>
            <a:r>
              <a:rPr lang="en-US" altLang="en-US" sz="2800" i="1" dirty="0"/>
              <a:t>P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Q</a:t>
            </a:r>
            <a:r>
              <a:rPr lang="en-US" altLang="en-US" sz="2800" dirty="0"/>
              <a:t> are </a:t>
            </a:r>
            <a:r>
              <a:rPr lang="en-US" altLang="en-US" sz="2800" i="1" dirty="0">
                <a:solidFill>
                  <a:srgbClr val="C00000"/>
                </a:solidFill>
              </a:rPr>
              <a:t>predicate symbols</a:t>
            </a:r>
            <a:r>
              <a:rPr lang="en-US" altLang="en-US" sz="2800" i="1" dirty="0"/>
              <a:t>.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</a:t>
            </a:fld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3.1.1. Predicates and Quantified Statements I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44474" y="3887001"/>
            <a:ext cx="881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i="1" dirty="0">
                <a:solidFill>
                  <a:srgbClr val="C00000"/>
                </a:solidFill>
              </a:rPr>
              <a:t>Predicate variables: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8462" y="4410221"/>
            <a:ext cx="577534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i="1" dirty="0"/>
              <a:t>P</a:t>
            </a:r>
            <a:r>
              <a:rPr lang="en-SG" sz="2400" dirty="0"/>
              <a:t>(</a:t>
            </a:r>
            <a:r>
              <a:rPr lang="en-SG" sz="2400" i="1" dirty="0"/>
              <a:t>x</a:t>
            </a:r>
            <a:r>
              <a:rPr lang="en-SG" sz="2400" dirty="0"/>
              <a:t>) = “</a:t>
            </a:r>
            <a:r>
              <a:rPr lang="en-SG" sz="2400" i="1" dirty="0"/>
              <a:t>x</a:t>
            </a:r>
            <a:r>
              <a:rPr lang="en-SG" sz="2400" dirty="0"/>
              <a:t> is a student at Bedford College”</a:t>
            </a:r>
          </a:p>
          <a:p>
            <a:r>
              <a:rPr lang="en-SG" sz="2400" i="1" dirty="0"/>
              <a:t>Q</a:t>
            </a:r>
            <a:r>
              <a:rPr lang="en-SG" sz="2400" dirty="0"/>
              <a:t>(</a:t>
            </a:r>
            <a:r>
              <a:rPr lang="en-SG" sz="2400" i="1" dirty="0"/>
              <a:t>x</a:t>
            </a:r>
            <a:r>
              <a:rPr lang="en-SG" sz="2400" dirty="0"/>
              <a:t>, </a:t>
            </a:r>
            <a:r>
              <a:rPr lang="en-SG" sz="2400" i="1" dirty="0"/>
              <a:t>y</a:t>
            </a:r>
            <a:r>
              <a:rPr lang="en-SG" sz="2400" dirty="0"/>
              <a:t>) = “</a:t>
            </a:r>
            <a:r>
              <a:rPr lang="en-SG" sz="2400" i="1" dirty="0"/>
              <a:t>x</a:t>
            </a:r>
            <a:r>
              <a:rPr lang="en-SG" sz="2400" dirty="0"/>
              <a:t> is a student at </a:t>
            </a:r>
            <a:r>
              <a:rPr lang="en-SG" sz="2400" i="1" dirty="0"/>
              <a:t>y</a:t>
            </a:r>
            <a:r>
              <a:rPr lang="en-SG" sz="2400" dirty="0"/>
              <a:t>”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44474" y="5441198"/>
            <a:ext cx="8070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altLang="en-US" sz="2800" dirty="0"/>
              <a:t>When concrete values are substituted in place of predicate variables, a statement results.</a:t>
            </a:r>
            <a:endParaRPr lang="en-US" altLang="en-US" sz="2800" i="1" dirty="0"/>
          </a:p>
        </p:txBody>
      </p:sp>
      <p:sp>
        <p:nvSpPr>
          <p:cNvPr id="33" name="Oval 32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6" name="Oval 75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7" name="Oval 76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8" name="Oval 77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9" name="Oval 78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0" name="Oval 79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1" name="Oval 80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2" name="Oval 81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3" name="Oval 82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4" name="Oval 83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5" name="Oval 84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6" name="Oval 85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1825432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40</a:t>
            </a:fld>
            <a:endParaRPr lang="en-SG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3745BAC-5C03-4340-BF62-D0853990BC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6" y="157447"/>
            <a:ext cx="1047244" cy="8727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6FDBCD-D749-4A46-9B19-983996181916}"/>
              </a:ext>
            </a:extLst>
          </p:cNvPr>
          <p:cNvSpPr txBox="1"/>
          <p:nvPr/>
        </p:nvSpPr>
        <p:spPr>
          <a:xfrm>
            <a:off x="478050" y="1211744"/>
            <a:ext cx="793699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spcBef>
                <a:spcPts val="600"/>
              </a:spcBef>
              <a:tabLst>
                <a:tab pos="442913" algn="l"/>
                <a:tab pos="1163638" algn="l"/>
              </a:tabLst>
            </a:pPr>
            <a:r>
              <a:rPr lang="en-SG" sz="2400" dirty="0"/>
              <a:t>2.	Write a quantified statement for the following sentence:</a:t>
            </a:r>
          </a:p>
          <a:p>
            <a:pPr>
              <a:spcBef>
                <a:spcPts val="600"/>
              </a:spcBef>
              <a:tabLst>
                <a:tab pos="1163638" algn="l"/>
              </a:tabLst>
            </a:pPr>
            <a:r>
              <a:rPr lang="en-SG" sz="2400" dirty="0"/>
              <a:t>	</a:t>
            </a:r>
            <a:r>
              <a:rPr lang="en-SG" sz="2800" dirty="0">
                <a:solidFill>
                  <a:srgbClr val="0000FF"/>
                </a:solidFill>
              </a:rPr>
              <a:t>There is a bird that can fly.</a:t>
            </a:r>
            <a:endParaRPr lang="en-SG" sz="2400" dirty="0">
              <a:solidFill>
                <a:srgbClr val="0000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E0BF1-AA45-491B-90E4-4D30061CB875}"/>
              </a:ext>
            </a:extLst>
          </p:cNvPr>
          <p:cNvSpPr txBox="1"/>
          <p:nvPr/>
        </p:nvSpPr>
        <p:spPr>
          <a:xfrm>
            <a:off x="269343" y="2566463"/>
            <a:ext cx="1698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</a:tabLst>
            </a:pPr>
            <a:r>
              <a:rPr lang="en-SG" sz="2800" dirty="0"/>
              <a:t>Answer:	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72E1F3-F470-49BD-8BEA-3B1CD3247F60}"/>
              </a:ext>
            </a:extLst>
          </p:cNvPr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FCC8CE-5F68-4EFE-B07B-4E49008738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008580"/>
            <a:ext cx="930643" cy="9306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AF79DF4-7647-43BC-BFF2-9D0F83056A98}"/>
                  </a:ext>
                </a:extLst>
              </p:cNvPr>
              <p:cNvSpPr txBox="1"/>
              <p:nvPr/>
            </p:nvSpPr>
            <p:spPr>
              <a:xfrm>
                <a:off x="794327" y="3289236"/>
                <a:ext cx="3642983" cy="5232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tabLst>
                    <a:tab pos="1431925" algn="l"/>
                  </a:tabLst>
                </a:pP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SG" sz="2800" i="1" dirty="0"/>
                  <a:t>x</a:t>
                </a:r>
                <a:r>
                  <a:rPr lang="en-SG" sz="2800" dirty="0"/>
                  <a:t> </a:t>
                </a:r>
                <a:r>
                  <a:rPr lang="en-SG" sz="2800" dirty="0" err="1"/>
                  <a:t>s.t.</a:t>
                </a:r>
                <a:r>
                  <a:rPr lang="en-SG" sz="2800" dirty="0"/>
                  <a:t> (Bird(</a:t>
                </a:r>
                <a:r>
                  <a:rPr lang="en-SG" sz="2800" i="1" dirty="0"/>
                  <a:t>x</a:t>
                </a:r>
                <a:r>
                  <a:rPr lang="en-SG" sz="2800" dirty="0"/>
                  <a:t>)</a:t>
                </a:r>
                <a14:m>
                  <m:oMath xmlns:m="http://schemas.openxmlformats.org/officeDocument/2006/math">
                    <m:r>
                      <a:rPr lang="en-SG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SG" sz="2800" dirty="0"/>
                  <a:t> Fly(</a:t>
                </a:r>
                <a:r>
                  <a:rPr lang="en-SG" sz="2800" i="1" dirty="0"/>
                  <a:t>x</a:t>
                </a:r>
                <a:r>
                  <a:rPr lang="en-SG" sz="2800" dirty="0"/>
                  <a:t>)) 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AF79DF4-7647-43BC-BFF2-9D0F83056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27" y="3289236"/>
                <a:ext cx="3642983" cy="523220"/>
              </a:xfrm>
              <a:prstGeom prst="rect">
                <a:avLst/>
              </a:prstGeom>
              <a:blipFill>
                <a:blip r:embed="rId5"/>
                <a:stretch>
                  <a:fillRect t="-11765" r="-4181" b="-341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EAF21FA-B831-4AB1-B74E-F9991FD409C4}"/>
              </a:ext>
            </a:extLst>
          </p:cNvPr>
          <p:cNvSpPr txBox="1"/>
          <p:nvPr/>
        </p:nvSpPr>
        <p:spPr>
          <a:xfrm>
            <a:off x="5509676" y="3289236"/>
            <a:ext cx="332028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What if there are no birds at all?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1634D6-93F0-4E10-83B1-E93925BD9283}"/>
                  </a:ext>
                </a:extLst>
              </p:cNvPr>
              <p:cNvSpPr txBox="1"/>
              <p:nvPr/>
            </p:nvSpPr>
            <p:spPr>
              <a:xfrm>
                <a:off x="1681019" y="4242347"/>
                <a:ext cx="3546763" cy="5232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tabLst>
                    <a:tab pos="1431925" algn="l"/>
                  </a:tabLst>
                </a:pP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SG" sz="2800" i="1" dirty="0"/>
                  <a:t>x</a:t>
                </a:r>
                <a:r>
                  <a:rPr lang="en-SG" sz="2800" dirty="0"/>
                  <a:t> </a:t>
                </a:r>
                <a:r>
                  <a:rPr lang="en-SG" sz="2800" dirty="0" err="1"/>
                  <a:t>s.t.</a:t>
                </a:r>
                <a:r>
                  <a:rPr lang="en-SG" sz="2800" dirty="0"/>
                  <a:t> (Bird(</a:t>
                </a:r>
                <a:r>
                  <a:rPr lang="en-SG" sz="2800" i="1" dirty="0"/>
                  <a:t>x</a:t>
                </a:r>
                <a:r>
                  <a:rPr lang="en-SG" sz="2800" dirty="0"/>
                  <a:t>)</a:t>
                </a:r>
                <a14:m>
                  <m:oMath xmlns:m="http://schemas.openxmlformats.org/officeDocument/2006/math">
                    <m:r>
                      <a:rPr lang="en-SG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SG" sz="2800" dirty="0"/>
                  <a:t> Fly(</a:t>
                </a:r>
                <a:r>
                  <a:rPr lang="en-SG" sz="2800" i="1" dirty="0"/>
                  <a:t>x</a:t>
                </a:r>
                <a:r>
                  <a:rPr lang="en-SG" sz="2800" dirty="0"/>
                  <a:t>))</a:t>
                </a: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1634D6-93F0-4E10-83B1-E93925BD9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019" y="4242347"/>
                <a:ext cx="3546763" cy="523220"/>
              </a:xfrm>
              <a:prstGeom prst="rect">
                <a:avLst/>
              </a:prstGeom>
              <a:blipFill>
                <a:blip r:embed="rId6"/>
                <a:stretch>
                  <a:fillRect t="-11628" r="-2062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1793E51-7A01-4AD9-B955-2A894A5B5BC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735" y="4242347"/>
            <a:ext cx="725920" cy="6912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7ABDFB7-A96C-4E13-8A22-1E57121B2200}"/>
              </a:ext>
            </a:extLst>
          </p:cNvPr>
          <p:cNvSpPr txBox="1"/>
          <p:nvPr/>
        </p:nvSpPr>
        <p:spPr>
          <a:xfrm>
            <a:off x="1625600" y="325337"/>
            <a:ext cx="4535055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</a:rPr>
              <a:t>Common beginners’ mistakes</a:t>
            </a:r>
          </a:p>
        </p:txBody>
      </p:sp>
    </p:spTree>
    <p:extLst>
      <p:ext uri="{BB962C8B-B14F-4D97-AF65-F5344CB8AC3E}">
        <p14:creationId xmlns:p14="http://schemas.microsoft.com/office/powerpoint/2010/main" val="297887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9" grpId="0" animBg="1"/>
      <p:bldP spid="11" grpId="0" animBg="1"/>
      <p:bldP spid="7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41</a:t>
            </a:fld>
            <a:endParaRPr lang="en-SG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3745BAC-5C03-4340-BF62-D0853990BC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6" y="157447"/>
            <a:ext cx="1047244" cy="8727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6FDBCD-D749-4A46-9B19-983996181916}"/>
                  </a:ext>
                </a:extLst>
              </p:cNvPr>
              <p:cNvSpPr txBox="1"/>
              <p:nvPr/>
            </p:nvSpPr>
            <p:spPr>
              <a:xfrm>
                <a:off x="478050" y="1211744"/>
                <a:ext cx="7936994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2913" indent="-442913">
                  <a:spcBef>
                    <a:spcPts val="600"/>
                  </a:spcBef>
                  <a:tabLst>
                    <a:tab pos="442913" algn="l"/>
                    <a:tab pos="1163638" algn="l"/>
                  </a:tabLst>
                </a:pPr>
                <a:r>
                  <a:rPr lang="en-SG" sz="2400" dirty="0"/>
                  <a:t>3.	Write a quantified statement for the following sentence (do not begin with negated quantifier, such as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SG" sz="2400" dirty="0"/>
                  <a:t> or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SG" sz="2400" dirty="0"/>
                  <a:t>):</a:t>
                </a:r>
              </a:p>
              <a:p>
                <a:pPr>
                  <a:spcBef>
                    <a:spcPts val="600"/>
                  </a:spcBef>
                  <a:tabLst>
                    <a:tab pos="1163638" algn="l"/>
                  </a:tabLst>
                </a:pPr>
                <a:r>
                  <a:rPr lang="en-SG" sz="2400" dirty="0"/>
                  <a:t>	</a:t>
                </a:r>
                <a:r>
                  <a:rPr lang="en-SG" sz="2800" dirty="0">
                    <a:solidFill>
                      <a:srgbClr val="0000FF"/>
                    </a:solidFill>
                  </a:rPr>
                  <a:t>Not all birds can fly.</a:t>
                </a:r>
                <a:endParaRPr lang="en-SG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6FDBCD-D749-4A46-9B19-983996181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50" y="1211744"/>
                <a:ext cx="7936994" cy="1338828"/>
              </a:xfrm>
              <a:prstGeom prst="rect">
                <a:avLst/>
              </a:prstGeom>
              <a:blipFill>
                <a:blip r:embed="rId4"/>
                <a:stretch>
                  <a:fillRect l="-1152" t="-3653" b="-123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9172E1F3-F470-49BD-8BEA-3B1CD3247F60}"/>
              </a:ext>
            </a:extLst>
          </p:cNvPr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335C89-FE76-43CF-9192-52C6688D99CE}"/>
              </a:ext>
            </a:extLst>
          </p:cNvPr>
          <p:cNvSpPr txBox="1"/>
          <p:nvPr/>
        </p:nvSpPr>
        <p:spPr>
          <a:xfrm>
            <a:off x="1625600" y="325337"/>
            <a:ext cx="4535055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</a:rPr>
              <a:t>Common beginners’ mistakes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30DAB1-24D0-417A-9401-E735D84E1987}"/>
              </a:ext>
            </a:extLst>
          </p:cNvPr>
          <p:cNvSpPr txBox="1"/>
          <p:nvPr/>
        </p:nvSpPr>
        <p:spPr>
          <a:xfrm>
            <a:off x="269343" y="2418190"/>
            <a:ext cx="1698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</a:tabLst>
            </a:pPr>
            <a:r>
              <a:rPr lang="en-SG" sz="2800" dirty="0"/>
              <a:t>Answer:	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507BD26-5BDF-4601-A719-6A68D98D53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414" y="2675268"/>
            <a:ext cx="930643" cy="9306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E42F82-F106-4DB1-B663-ACBC9E0483D5}"/>
                  </a:ext>
                </a:extLst>
              </p:cNvPr>
              <p:cNvSpPr txBox="1"/>
              <p:nvPr/>
            </p:nvSpPr>
            <p:spPr>
              <a:xfrm>
                <a:off x="932923" y="2972911"/>
                <a:ext cx="3389649" cy="5232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tabLst>
                    <a:tab pos="1431925" algn="l"/>
                  </a:tabLst>
                </a:pP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SG" sz="2800" i="1" dirty="0"/>
                  <a:t>x</a:t>
                </a:r>
                <a:r>
                  <a:rPr lang="en-SG" sz="2800" dirty="0"/>
                  <a:t>, (Bird(</a:t>
                </a:r>
                <a:r>
                  <a:rPr lang="en-SG" sz="2800" i="1" dirty="0"/>
                  <a:t>x</a:t>
                </a:r>
                <a:r>
                  <a:rPr lang="en-SG" sz="2800" dirty="0"/>
                  <a:t>)</a:t>
                </a:r>
                <a14:m>
                  <m:oMath xmlns:m="http://schemas.openxmlformats.org/officeDocument/2006/math">
                    <m:r>
                      <a:rPr lang="en-SG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SG" sz="2800" dirty="0"/>
                  <a:t> ~Fly(</a:t>
                </a:r>
                <a:r>
                  <a:rPr lang="en-SG" sz="2800" i="1" dirty="0"/>
                  <a:t>x</a:t>
                </a:r>
                <a:r>
                  <a:rPr lang="en-SG" sz="2800" dirty="0"/>
                  <a:t>))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E42F82-F106-4DB1-B663-ACBC9E048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23" y="2972911"/>
                <a:ext cx="3389649" cy="523220"/>
              </a:xfrm>
              <a:prstGeom prst="rect">
                <a:avLst/>
              </a:prstGeom>
              <a:blipFill>
                <a:blip r:embed="rId6"/>
                <a:stretch>
                  <a:fillRect t="-11628" r="-4856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A599A5D-364A-44F8-8B5D-23E817BE09F6}"/>
              </a:ext>
            </a:extLst>
          </p:cNvPr>
          <p:cNvSpPr txBox="1"/>
          <p:nvPr/>
        </p:nvSpPr>
        <p:spPr>
          <a:xfrm>
            <a:off x="5390899" y="3021349"/>
            <a:ext cx="300567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This means all birds can’t fly!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7E7A6C4-6780-48C6-AD1E-B72706263C1D}"/>
                  </a:ext>
                </a:extLst>
              </p:cNvPr>
              <p:cNvSpPr txBox="1"/>
              <p:nvPr/>
            </p:nvSpPr>
            <p:spPr>
              <a:xfrm>
                <a:off x="1342620" y="3741314"/>
                <a:ext cx="3766203" cy="5232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tabLst>
                    <a:tab pos="1431925" algn="l"/>
                  </a:tabLst>
                </a:pP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SG" sz="2800" i="1" dirty="0"/>
                  <a:t>x</a:t>
                </a:r>
                <a:r>
                  <a:rPr lang="en-SG" sz="2800" dirty="0"/>
                  <a:t> </a:t>
                </a:r>
                <a:r>
                  <a:rPr lang="en-SG" sz="2800" dirty="0" err="1"/>
                  <a:t>s.t.</a:t>
                </a:r>
                <a:r>
                  <a:rPr lang="en-SG" sz="2800" dirty="0"/>
                  <a:t> (Bird(</a:t>
                </a:r>
                <a:r>
                  <a:rPr lang="en-SG" sz="2800" i="1" dirty="0"/>
                  <a:t>x</a:t>
                </a:r>
                <a:r>
                  <a:rPr lang="en-SG" sz="2800" dirty="0"/>
                  <a:t>) </a:t>
                </a:r>
                <a14:m>
                  <m:oMath xmlns:m="http://schemas.openxmlformats.org/officeDocument/2006/math"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SG" sz="2800" dirty="0"/>
                  <a:t> ~Fly(</a:t>
                </a:r>
                <a:r>
                  <a:rPr lang="en-SG" sz="2800" i="1" dirty="0"/>
                  <a:t>x</a:t>
                </a:r>
                <a:r>
                  <a:rPr lang="en-SG" sz="2800" dirty="0"/>
                  <a:t>))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7E7A6C4-6780-48C6-AD1E-B72706263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620" y="3741314"/>
                <a:ext cx="3766203" cy="523220"/>
              </a:xfrm>
              <a:prstGeom prst="rect">
                <a:avLst/>
              </a:prstGeom>
              <a:blipFill>
                <a:blip r:embed="rId7"/>
                <a:stretch>
                  <a:fillRect t="-11628" r="-4854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070A2E7E-B204-4C3E-A1D9-023B620D7E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665" y="3584254"/>
            <a:ext cx="930643" cy="9306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67441B2-3E8D-4ABF-B233-BA63187A6435}"/>
              </a:ext>
            </a:extLst>
          </p:cNvPr>
          <p:cNvSpPr txBox="1"/>
          <p:nvPr/>
        </p:nvSpPr>
        <p:spPr>
          <a:xfrm>
            <a:off x="6094990" y="3739789"/>
            <a:ext cx="212802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Again, what if there are no birds?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1E3F6A-A525-4385-B3C8-A4C060E22795}"/>
                  </a:ext>
                </a:extLst>
              </p:cNvPr>
              <p:cNvSpPr txBox="1"/>
              <p:nvPr/>
            </p:nvSpPr>
            <p:spPr>
              <a:xfrm>
                <a:off x="1625599" y="4553619"/>
                <a:ext cx="3765299" cy="5232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tabLst>
                    <a:tab pos="1431925" algn="l"/>
                  </a:tabLst>
                </a:pP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SG" sz="2800" i="1" dirty="0"/>
                  <a:t>x</a:t>
                </a:r>
                <a:r>
                  <a:rPr lang="en-SG" sz="2800" dirty="0"/>
                  <a:t> </a:t>
                </a:r>
                <a:r>
                  <a:rPr lang="en-SG" sz="2800" dirty="0" err="1"/>
                  <a:t>s.t.</a:t>
                </a:r>
                <a:r>
                  <a:rPr lang="en-SG" sz="2800" dirty="0"/>
                  <a:t> (Bird(</a:t>
                </a:r>
                <a:r>
                  <a:rPr lang="en-SG" sz="2800" i="1" dirty="0"/>
                  <a:t>x</a:t>
                </a:r>
                <a:r>
                  <a:rPr lang="en-SG" sz="2800" dirty="0"/>
                  <a:t>) </a:t>
                </a: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SG" sz="2800" dirty="0"/>
                  <a:t> ~Fly(</a:t>
                </a:r>
                <a:r>
                  <a:rPr lang="en-SG" sz="2800" i="1" dirty="0"/>
                  <a:t>x</a:t>
                </a:r>
                <a:r>
                  <a:rPr lang="en-SG" sz="2800" dirty="0"/>
                  <a:t>))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1E3F6A-A525-4385-B3C8-A4C060E22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599" y="4553619"/>
                <a:ext cx="3765299" cy="523220"/>
              </a:xfrm>
              <a:prstGeom prst="rect">
                <a:avLst/>
              </a:prstGeom>
              <a:blipFill>
                <a:blip r:embed="rId8"/>
                <a:stretch>
                  <a:fillRect t="-11628" r="-3566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C05C9FB9-9308-4EF3-A88E-4669F64DE3C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734" y="4527915"/>
            <a:ext cx="725920" cy="6912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076192-65FF-4B4C-8CE7-DFD69AAC1712}"/>
                  </a:ext>
                </a:extLst>
              </p:cNvPr>
              <p:cNvSpPr txBox="1"/>
              <p:nvPr/>
            </p:nvSpPr>
            <p:spPr>
              <a:xfrm>
                <a:off x="269343" y="5245152"/>
                <a:ext cx="873611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431925" algn="l"/>
                  </a:tabLst>
                </a:pPr>
                <a:r>
                  <a:rPr lang="en-SG" sz="2000" dirty="0"/>
                  <a:t>Check: From Q1, “all birds can fly” </a:t>
                </a:r>
                <a14:m>
                  <m:oMath xmlns:m="http://schemas.openxmlformats.org/officeDocument/2006/math">
                    <m:r>
                      <a:rPr lang="en-SG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SG" sz="2000" dirty="0"/>
                  <a:t> “</a:t>
                </a:r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SG" sz="2000" i="1" dirty="0"/>
                  <a:t>x</a:t>
                </a:r>
                <a:r>
                  <a:rPr lang="en-SG" sz="2000" dirty="0"/>
                  <a:t>, (Bird(</a:t>
                </a:r>
                <a:r>
                  <a:rPr lang="en-SG" sz="2000" i="1" dirty="0"/>
                  <a:t>x</a:t>
                </a:r>
                <a:r>
                  <a:rPr lang="en-SG" sz="2000" dirty="0"/>
                  <a:t>) </a:t>
                </a:r>
                <a14:m>
                  <m:oMath xmlns:m="http://schemas.openxmlformats.org/officeDocument/2006/math">
                    <m:r>
                      <a:rPr lang="en-SG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SG" sz="2000" dirty="0"/>
                  <a:t> Fly(</a:t>
                </a:r>
                <a:r>
                  <a:rPr lang="en-SG" sz="2000" i="1" dirty="0"/>
                  <a:t>x</a:t>
                </a:r>
                <a:r>
                  <a:rPr lang="en-SG" sz="2000" dirty="0"/>
                  <a:t>))”.</a:t>
                </a:r>
              </a:p>
              <a:p>
                <a:pPr>
                  <a:tabLst>
                    <a:tab pos="1431925" algn="l"/>
                  </a:tabLst>
                </a:pPr>
                <a14:m>
                  <m:oMath xmlns:m="http://schemas.openxmlformats.org/officeDocument/2006/math">
                    <m:r>
                      <a:rPr lang="en-SG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sz="2000" dirty="0"/>
                  <a:t> “Not all birds can fly” </a:t>
                </a:r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SG" sz="2000" dirty="0"/>
                  <a:t> “</a:t>
                </a:r>
                <a14:m>
                  <m:oMath xmlns:m="http://schemas.openxmlformats.org/officeDocument/2006/math">
                    <m:r>
                      <a:rPr lang="en-SG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~(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SG" sz="2000" i="1" dirty="0"/>
                  <a:t>x</a:t>
                </a:r>
                <a:r>
                  <a:rPr lang="en-SG" sz="2000" dirty="0"/>
                  <a:t>, (Bird(</a:t>
                </a:r>
                <a:r>
                  <a:rPr lang="en-SG" sz="2000" i="1" dirty="0"/>
                  <a:t>x</a:t>
                </a:r>
                <a:r>
                  <a:rPr lang="en-SG" sz="2000" dirty="0"/>
                  <a:t>) </a:t>
                </a:r>
                <a14:m>
                  <m:oMath xmlns:m="http://schemas.openxmlformats.org/officeDocument/2006/math">
                    <m:r>
                      <a:rPr lang="en-SG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SG" sz="2000" dirty="0"/>
                  <a:t> Fly(</a:t>
                </a:r>
                <a:r>
                  <a:rPr lang="en-SG" sz="2000" i="1" dirty="0"/>
                  <a:t>x</a:t>
                </a:r>
                <a:r>
                  <a:rPr lang="en-SG" sz="2000" dirty="0"/>
                  <a:t>)))” </a:t>
                </a:r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SG" sz="2000" dirty="0"/>
                  <a:t> “</a:t>
                </a:r>
                <a14:m>
                  <m:oMath xmlns:m="http://schemas.openxmlformats.org/officeDocument/2006/math">
                    <m:r>
                      <a:rPr lang="en-SG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~(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SG" sz="2000" i="1" dirty="0"/>
                  <a:t>x</a:t>
                </a:r>
                <a:r>
                  <a:rPr lang="en-SG" sz="2000" dirty="0"/>
                  <a:t>, (~Bird(</a:t>
                </a:r>
                <a:r>
                  <a:rPr lang="en-SG" sz="2000" i="1" dirty="0"/>
                  <a:t>x</a:t>
                </a:r>
                <a:r>
                  <a:rPr lang="en-SG" sz="2000" dirty="0"/>
                  <a:t>)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SG" sz="2000" dirty="0"/>
                  <a:t> Fly(</a:t>
                </a:r>
                <a:r>
                  <a:rPr lang="en-SG" sz="2000" i="1" dirty="0"/>
                  <a:t>x</a:t>
                </a:r>
                <a:r>
                  <a:rPr lang="en-SG" sz="2000" dirty="0"/>
                  <a:t>)))” </a:t>
                </a:r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SG" sz="2000" dirty="0"/>
                  <a:t> “</a:t>
                </a:r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SG" sz="2000" i="1" dirty="0"/>
                  <a:t>x</a:t>
                </a:r>
                <a:r>
                  <a:rPr lang="en-SG" sz="2000" dirty="0"/>
                  <a:t> </a:t>
                </a:r>
                <a:r>
                  <a:rPr lang="en-SG" sz="2000" dirty="0" err="1"/>
                  <a:t>s.t.</a:t>
                </a:r>
                <a:r>
                  <a:rPr lang="en-SG" sz="2000" dirty="0"/>
                  <a:t> ~(~Bird(</a:t>
                </a:r>
                <a:r>
                  <a:rPr lang="en-SG" sz="2000" i="1" dirty="0"/>
                  <a:t>x</a:t>
                </a:r>
                <a:r>
                  <a:rPr lang="en-SG" sz="2000" dirty="0"/>
                  <a:t>) </a:t>
                </a:r>
                <a14:m>
                  <m:oMath xmlns:m="http://schemas.openxmlformats.org/officeDocument/2006/math">
                    <m:r>
                      <a:rPr lang="en-SG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SG" sz="2000" dirty="0"/>
                  <a:t> Fly(</a:t>
                </a:r>
                <a:r>
                  <a:rPr lang="en-SG" sz="2000" i="1" dirty="0"/>
                  <a:t>x</a:t>
                </a:r>
                <a:r>
                  <a:rPr lang="en-SG" sz="2000" dirty="0"/>
                  <a:t>))” </a:t>
                </a:r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SG" sz="2000" dirty="0"/>
                  <a:t> “</a:t>
                </a:r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SG" sz="2000" i="1" dirty="0"/>
                  <a:t>x</a:t>
                </a:r>
                <a:r>
                  <a:rPr lang="en-SG" sz="2000" dirty="0"/>
                  <a:t> </a:t>
                </a:r>
                <a:r>
                  <a:rPr lang="en-SG" sz="2000" dirty="0" err="1"/>
                  <a:t>s.t.</a:t>
                </a:r>
                <a:r>
                  <a:rPr lang="en-SG" sz="2000" dirty="0"/>
                  <a:t> (Bird(</a:t>
                </a:r>
                <a:r>
                  <a:rPr lang="en-SG" sz="2000" i="1" dirty="0"/>
                  <a:t>x</a:t>
                </a:r>
                <a:r>
                  <a:rPr lang="en-SG" sz="2000" dirty="0"/>
                  <a:t>) </a:t>
                </a:r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SG" sz="2000" dirty="0"/>
                  <a:t>~Fly(</a:t>
                </a:r>
                <a:r>
                  <a:rPr lang="en-SG" sz="2000" i="1" dirty="0"/>
                  <a:t>x</a:t>
                </a:r>
                <a:r>
                  <a:rPr lang="en-SG" sz="2000" dirty="0"/>
                  <a:t>))”.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076192-65FF-4B4C-8CE7-DFD69AAC1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43" y="5245152"/>
                <a:ext cx="8736111" cy="1015663"/>
              </a:xfrm>
              <a:prstGeom prst="rect">
                <a:avLst/>
              </a:prstGeom>
              <a:blipFill>
                <a:blip r:embed="rId10"/>
                <a:stretch>
                  <a:fillRect l="-698" t="-2994" r="-70" b="-95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10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24" grpId="0" animBg="1"/>
      <p:bldP spid="25" grpId="0" animBg="1"/>
      <p:bldP spid="2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Statements with Multiple Quantifiers</a:t>
            </a:r>
            <a:r>
              <a:rPr lang="en-SG" sz="1200" dirty="0">
                <a:solidFill>
                  <a:schemeClr val="bg1"/>
                </a:solidFill>
              </a:rPr>
              <a:t>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42</a:t>
            </a:fld>
            <a:endParaRPr lang="en-SG" dirty="0"/>
          </a:p>
        </p:txBody>
      </p:sp>
      <p:sp>
        <p:nvSpPr>
          <p:cNvPr id="23" name="Rounded Rectangle 22"/>
          <p:cNvSpPr/>
          <p:nvPr/>
        </p:nvSpPr>
        <p:spPr>
          <a:xfrm>
            <a:off x="644577" y="2152650"/>
            <a:ext cx="7809875" cy="751115"/>
          </a:xfrm>
          <a:prstGeom prst="roundRect">
            <a:avLst/>
          </a:prstGeom>
          <a:solidFill>
            <a:srgbClr val="0033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922086" y="2220685"/>
            <a:ext cx="7247642" cy="597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000" dirty="0">
                <a:solidFill>
                  <a:schemeClr val="bg1"/>
                </a:solidFill>
                <a:latin typeface="+mn-lt"/>
              </a:rPr>
              <a:t>3.3 Statements with Multiple Quantifiers</a:t>
            </a:r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21772085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Statements with Multiple Quantifiers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Statements with Multiple Quantifiers</a:t>
            </a:r>
            <a:r>
              <a:rPr lang="en-SG" sz="1200" dirty="0">
                <a:solidFill>
                  <a:schemeClr val="bg1"/>
                </a:solidFill>
              </a:rPr>
              <a:t>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43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TextBox 37"/>
          <p:cNvSpPr txBox="1"/>
          <p:nvPr/>
        </p:nvSpPr>
        <p:spPr>
          <a:xfrm>
            <a:off x="369739" y="1031676"/>
            <a:ext cx="553140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/>
              <a:t>Consider the Tarski’s world again.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Show that the following statement is true: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solidFill>
                  <a:srgbClr val="0033CC"/>
                </a:solidFill>
              </a:rPr>
              <a:t>For all triangles </a:t>
            </a:r>
            <a:r>
              <a:rPr lang="en-US" altLang="en-US" sz="2400" i="1" dirty="0">
                <a:solidFill>
                  <a:srgbClr val="0033CC"/>
                </a:solidFill>
              </a:rPr>
              <a:t>x</a:t>
            </a:r>
            <a:r>
              <a:rPr lang="en-US" altLang="en-US" sz="2400" dirty="0">
                <a:solidFill>
                  <a:srgbClr val="0033CC"/>
                </a:solidFill>
              </a:rPr>
              <a:t>, there is a square </a:t>
            </a:r>
            <a:r>
              <a:rPr lang="en-US" altLang="en-US" sz="2400" i="1" dirty="0">
                <a:solidFill>
                  <a:srgbClr val="0033CC"/>
                </a:solidFill>
              </a:rPr>
              <a:t>y</a:t>
            </a:r>
            <a:r>
              <a:rPr lang="en-US" altLang="en-US" sz="2400" dirty="0">
                <a:solidFill>
                  <a:srgbClr val="0033CC"/>
                </a:solidFill>
              </a:rPr>
              <a:t> such that </a:t>
            </a:r>
            <a:r>
              <a:rPr lang="en-US" altLang="en-US" sz="2400" i="1" dirty="0">
                <a:solidFill>
                  <a:srgbClr val="0033CC"/>
                </a:solidFill>
              </a:rPr>
              <a:t>x</a:t>
            </a:r>
            <a:r>
              <a:rPr lang="en-US" altLang="en-US" sz="2400" dirty="0">
                <a:solidFill>
                  <a:srgbClr val="0033CC"/>
                </a:solidFill>
              </a:rPr>
              <a:t> and </a:t>
            </a:r>
            <a:r>
              <a:rPr lang="en-US" altLang="en-US" sz="2400" i="1" dirty="0">
                <a:solidFill>
                  <a:srgbClr val="0033CC"/>
                </a:solidFill>
              </a:rPr>
              <a:t>y</a:t>
            </a:r>
            <a:r>
              <a:rPr lang="en-US" altLang="en-US" sz="2400" dirty="0">
                <a:solidFill>
                  <a:srgbClr val="0033CC"/>
                </a:solidFill>
              </a:rPr>
              <a:t> have the same color.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22227" y="1180129"/>
            <a:ext cx="2819400" cy="3178861"/>
            <a:chOff x="5922227" y="1180129"/>
            <a:chExt cx="2819400" cy="3178861"/>
          </a:xfrm>
        </p:grpSpPr>
        <p:pic>
          <p:nvPicPr>
            <p:cNvPr id="3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2227" y="1180129"/>
              <a:ext cx="2819400" cy="281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Rectangle 6"/>
            <p:cNvSpPr>
              <a:spLocks noChangeArrowheads="1"/>
            </p:cNvSpPr>
            <p:nvPr/>
          </p:nvSpPr>
          <p:spPr bwMode="auto">
            <a:xfrm>
              <a:off x="6598393" y="3989658"/>
              <a:ext cx="14670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 dirty="0"/>
                <a:t>Figure 3.3.1</a:t>
              </a:r>
              <a:endParaRPr lang="en-US" alt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69739" y="2987820"/>
            <a:ext cx="5531402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The statement says that no matter which triangle someone gives you, you will be able to find a square of the same color.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There are only 3 triangles </a:t>
            </a:r>
            <a:r>
              <a:rPr lang="en-US" altLang="en-US" sz="2400" i="1" dirty="0"/>
              <a:t>d</a:t>
            </a:r>
            <a:r>
              <a:rPr lang="en-US" altLang="en-US" sz="2400" dirty="0"/>
              <a:t>, </a:t>
            </a:r>
            <a:r>
              <a:rPr lang="en-US" altLang="en-US" sz="2400" i="1" dirty="0"/>
              <a:t>f</a:t>
            </a:r>
            <a:r>
              <a:rPr lang="en-US" altLang="en-US" sz="2400" dirty="0"/>
              <a:t>, and 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.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3" y="4803823"/>
            <a:ext cx="77724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685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Statements with Multiple Quantifiers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Statements with Multiple Quantifiers</a:t>
            </a:r>
            <a:r>
              <a:rPr lang="en-SG" sz="1200" dirty="0">
                <a:solidFill>
                  <a:schemeClr val="bg1"/>
                </a:solidFill>
              </a:rPr>
              <a:t>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44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TextBox 66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600" dirty="0">
                <a:solidFill>
                  <a:schemeClr val="bg1"/>
                </a:solidFill>
              </a:rPr>
              <a:t>3.3.1. Interpreting Multiply-Quantified Statements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24355" y="1576281"/>
                <a:ext cx="8509093" cy="22006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600" dirty="0"/>
                  <a:t>If you want to establish the truth of a statement of the form:</a:t>
                </a:r>
              </a:p>
              <a:p>
                <a:pPr>
                  <a:spcAft>
                    <a:spcPts val="600"/>
                  </a:spcAft>
                  <a:tabLst>
                    <a:tab pos="1622425" algn="l"/>
                  </a:tabLst>
                </a:pPr>
                <a:r>
                  <a:rPr lang="en-US" altLang="en-US" sz="2800" dirty="0"/>
                  <a:t>	 </a:t>
                </a:r>
                <a:r>
                  <a:rPr lang="en-US" sz="2800" dirty="0">
                    <a:solidFill>
                      <a:srgbClr val="0033CC"/>
                    </a:solidFill>
                  </a:rPr>
                  <a:t>∀</a:t>
                </a:r>
                <a:r>
                  <a:rPr lang="en-US" sz="2800" i="1" dirty="0">
                    <a:solidFill>
                      <a:srgbClr val="0033CC"/>
                    </a:solidFill>
                  </a:rPr>
                  <a:t>x</a:t>
                </a:r>
                <a:r>
                  <a:rPr lang="en-US" sz="2800" dirty="0">
                    <a:solidFill>
                      <a:srgbClr val="0033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 dirty="0">
                    <a:solidFill>
                      <a:srgbClr val="0033CC"/>
                    </a:solidFill>
                  </a:rPr>
                  <a:t> </a:t>
                </a:r>
                <a:r>
                  <a:rPr lang="en-US" sz="2800" i="1" dirty="0">
                    <a:solidFill>
                      <a:srgbClr val="0033CC"/>
                    </a:solidFill>
                  </a:rPr>
                  <a:t>D</a:t>
                </a:r>
                <a:r>
                  <a:rPr lang="en-US" sz="2800" dirty="0">
                    <a:solidFill>
                      <a:srgbClr val="0033CC"/>
                    </a:solidFill>
                  </a:rPr>
                  <a:t>, ∃</a:t>
                </a:r>
                <a:r>
                  <a:rPr lang="en-US" sz="2800" i="1" dirty="0">
                    <a:solidFill>
                      <a:srgbClr val="0033CC"/>
                    </a:solidFill>
                  </a:rPr>
                  <a:t>y</a:t>
                </a:r>
                <a:r>
                  <a:rPr lang="en-US" sz="2800" dirty="0">
                    <a:solidFill>
                      <a:srgbClr val="0033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 dirty="0">
                    <a:solidFill>
                      <a:srgbClr val="0033CC"/>
                    </a:solidFill>
                  </a:rPr>
                  <a:t> </a:t>
                </a:r>
                <a:r>
                  <a:rPr lang="en-US" sz="2800" i="1" dirty="0">
                    <a:solidFill>
                      <a:srgbClr val="0033CC"/>
                    </a:solidFill>
                  </a:rPr>
                  <a:t>E</a:t>
                </a:r>
                <a:r>
                  <a:rPr lang="en-US" sz="2800" dirty="0">
                    <a:solidFill>
                      <a:srgbClr val="0033CC"/>
                    </a:solidFill>
                  </a:rPr>
                  <a:t> such that </a:t>
                </a:r>
                <a:r>
                  <a:rPr lang="en-US" sz="2800" i="1" dirty="0">
                    <a:solidFill>
                      <a:srgbClr val="0033CC"/>
                    </a:solidFill>
                  </a:rPr>
                  <a:t>P</a:t>
                </a:r>
                <a:r>
                  <a:rPr lang="en-US" sz="2800" dirty="0">
                    <a:solidFill>
                      <a:srgbClr val="0033CC"/>
                    </a:solidFill>
                  </a:rPr>
                  <a:t>(</a:t>
                </a:r>
                <a:r>
                  <a:rPr lang="en-US" sz="2800" i="1" dirty="0">
                    <a:solidFill>
                      <a:srgbClr val="0033CC"/>
                    </a:solidFill>
                  </a:rPr>
                  <a:t>x</a:t>
                </a:r>
                <a:r>
                  <a:rPr lang="en-US" sz="2800" dirty="0">
                    <a:solidFill>
                      <a:srgbClr val="0033CC"/>
                    </a:solidFill>
                  </a:rPr>
                  <a:t>,</a:t>
                </a:r>
                <a:r>
                  <a:rPr lang="en-US" sz="2800" i="1" dirty="0">
                    <a:solidFill>
                      <a:srgbClr val="0033CC"/>
                    </a:solidFill>
                  </a:rPr>
                  <a:t> y</a:t>
                </a:r>
                <a:r>
                  <a:rPr lang="en-US" altLang="en-US" sz="2800" dirty="0">
                    <a:solidFill>
                      <a:srgbClr val="0033CC"/>
                    </a:solidFill>
                  </a:rPr>
                  <a:t>)</a:t>
                </a:r>
              </a:p>
              <a:p>
                <a:pPr>
                  <a:spcAft>
                    <a:spcPts val="600"/>
                  </a:spcAft>
                  <a:tabLst>
                    <a:tab pos="1966913" algn="l"/>
                  </a:tabLst>
                </a:pPr>
                <a:r>
                  <a:rPr lang="en-US" altLang="en-US" sz="2600" dirty="0"/>
                  <a:t>your challenge is to allow someone else to pick whatever element </a:t>
                </a:r>
                <a:r>
                  <a:rPr lang="en-US" altLang="en-US" sz="2600" i="1" dirty="0"/>
                  <a:t>x</a:t>
                </a:r>
                <a:r>
                  <a:rPr lang="en-US" altLang="en-US" sz="2600" dirty="0"/>
                  <a:t> in </a:t>
                </a:r>
                <a:r>
                  <a:rPr lang="en-US" altLang="en-US" sz="2600" i="1" dirty="0"/>
                  <a:t>D</a:t>
                </a:r>
                <a:r>
                  <a:rPr lang="en-US" altLang="en-US" sz="2600" dirty="0"/>
                  <a:t> they wish and then you must find an element </a:t>
                </a:r>
                <a:r>
                  <a:rPr lang="en-US" altLang="en-US" sz="2600" i="1" dirty="0"/>
                  <a:t>y</a:t>
                </a:r>
                <a:r>
                  <a:rPr lang="en-US" altLang="en-US" sz="2600" dirty="0"/>
                  <a:t> in </a:t>
                </a:r>
                <a:r>
                  <a:rPr lang="en-US" altLang="en-US" sz="2600" i="1" dirty="0"/>
                  <a:t>E </a:t>
                </a:r>
                <a:r>
                  <a:rPr lang="en-US" altLang="en-US" sz="2600" dirty="0"/>
                  <a:t>that “works” for that particular </a:t>
                </a:r>
                <a:r>
                  <a:rPr lang="en-US" altLang="en-US" sz="2600" i="1" dirty="0"/>
                  <a:t>x</a:t>
                </a:r>
                <a:r>
                  <a:rPr lang="en-US" altLang="en-US" sz="2600" dirty="0"/>
                  <a:t>. </a:t>
                </a: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55" y="1576281"/>
                <a:ext cx="8509093" cy="2200602"/>
              </a:xfrm>
              <a:prstGeom prst="rect">
                <a:avLst/>
              </a:prstGeom>
              <a:blipFill>
                <a:blip r:embed="rId3"/>
                <a:stretch>
                  <a:fillRect l="-1216" t="-2204" r="-787" b="-57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24356" y="4040680"/>
                <a:ext cx="8509092" cy="22006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600" dirty="0"/>
                  <a:t>If you want to establish the truth of a statement of the form:</a:t>
                </a:r>
              </a:p>
              <a:p>
                <a:pPr>
                  <a:spcAft>
                    <a:spcPts val="600"/>
                  </a:spcAft>
                  <a:tabLst>
                    <a:tab pos="1622425" algn="l"/>
                  </a:tabLst>
                </a:pPr>
                <a:r>
                  <a:rPr lang="en-US" altLang="en-US" sz="2800" dirty="0"/>
                  <a:t>	 </a:t>
                </a:r>
                <a:r>
                  <a:rPr lang="en-US" altLang="en-US" sz="2800" dirty="0">
                    <a:solidFill>
                      <a:srgbClr val="0033CC"/>
                    </a:solidFill>
                  </a:rPr>
                  <a:t>∃</a:t>
                </a:r>
                <a:r>
                  <a:rPr lang="en-US" altLang="en-US" sz="2800" i="1" dirty="0">
                    <a:solidFill>
                      <a:srgbClr val="0033CC"/>
                    </a:solidFill>
                  </a:rPr>
                  <a:t>x</a:t>
                </a:r>
                <a:r>
                  <a:rPr lang="en-US" altLang="en-US" sz="2800" dirty="0">
                    <a:solidFill>
                      <a:srgbClr val="0033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en-US" sz="2800" dirty="0">
                    <a:solidFill>
                      <a:srgbClr val="0033CC"/>
                    </a:solidFill>
                  </a:rPr>
                  <a:t> </a:t>
                </a:r>
                <a:r>
                  <a:rPr lang="en-US" altLang="en-US" sz="2800" i="1" dirty="0">
                    <a:solidFill>
                      <a:srgbClr val="0033CC"/>
                    </a:solidFill>
                  </a:rPr>
                  <a:t>D</a:t>
                </a:r>
                <a:r>
                  <a:rPr lang="en-US" altLang="en-US" sz="2800" dirty="0">
                    <a:solidFill>
                      <a:srgbClr val="0033CC"/>
                    </a:solidFill>
                  </a:rPr>
                  <a:t> such that ∀</a:t>
                </a:r>
                <a:r>
                  <a:rPr lang="en-US" altLang="en-US" sz="2800" i="1" dirty="0">
                    <a:solidFill>
                      <a:srgbClr val="0033CC"/>
                    </a:solidFill>
                  </a:rPr>
                  <a:t>y</a:t>
                </a:r>
                <a:r>
                  <a:rPr lang="en-US" altLang="en-US" sz="2800" dirty="0">
                    <a:solidFill>
                      <a:srgbClr val="0033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en-US" sz="2800" dirty="0">
                    <a:solidFill>
                      <a:srgbClr val="0033CC"/>
                    </a:solidFill>
                  </a:rPr>
                  <a:t> </a:t>
                </a:r>
                <a:r>
                  <a:rPr lang="en-US" altLang="en-US" sz="2800" i="1" dirty="0">
                    <a:solidFill>
                      <a:srgbClr val="0033CC"/>
                    </a:solidFill>
                  </a:rPr>
                  <a:t>E</a:t>
                </a:r>
                <a:r>
                  <a:rPr lang="en-US" altLang="en-US" sz="2800" dirty="0">
                    <a:solidFill>
                      <a:srgbClr val="0033CC"/>
                    </a:solidFill>
                  </a:rPr>
                  <a:t>, </a:t>
                </a:r>
                <a:r>
                  <a:rPr lang="en-US" altLang="en-US" sz="2800" i="1" dirty="0">
                    <a:solidFill>
                      <a:srgbClr val="0033CC"/>
                    </a:solidFill>
                  </a:rPr>
                  <a:t>P</a:t>
                </a:r>
                <a:r>
                  <a:rPr lang="en-US" altLang="en-US" sz="2800" dirty="0">
                    <a:solidFill>
                      <a:srgbClr val="0033CC"/>
                    </a:solidFill>
                  </a:rPr>
                  <a:t>(</a:t>
                </a:r>
                <a:r>
                  <a:rPr lang="en-US" altLang="en-US" sz="2800" i="1" dirty="0">
                    <a:solidFill>
                      <a:srgbClr val="0033CC"/>
                    </a:solidFill>
                  </a:rPr>
                  <a:t>x</a:t>
                </a:r>
                <a:r>
                  <a:rPr lang="en-US" altLang="en-US" sz="2800" dirty="0">
                    <a:solidFill>
                      <a:srgbClr val="0033CC"/>
                    </a:solidFill>
                  </a:rPr>
                  <a:t>,</a:t>
                </a:r>
                <a:r>
                  <a:rPr lang="en-US" altLang="en-US" sz="2800" i="1" dirty="0">
                    <a:solidFill>
                      <a:srgbClr val="0033CC"/>
                    </a:solidFill>
                  </a:rPr>
                  <a:t> y</a:t>
                </a:r>
                <a:r>
                  <a:rPr lang="en-US" altLang="en-US" sz="2800" dirty="0">
                    <a:solidFill>
                      <a:srgbClr val="0033CC"/>
                    </a:solidFill>
                  </a:rPr>
                  <a:t>)</a:t>
                </a:r>
              </a:p>
              <a:p>
                <a:pPr>
                  <a:spcAft>
                    <a:spcPts val="600"/>
                  </a:spcAft>
                  <a:tabLst>
                    <a:tab pos="1966913" algn="l"/>
                  </a:tabLst>
                </a:pPr>
                <a:r>
                  <a:rPr lang="en-US" altLang="en-US" sz="2600" dirty="0"/>
                  <a:t>your job is to find one particular </a:t>
                </a:r>
                <a:r>
                  <a:rPr lang="en-US" altLang="en-US" sz="2600" i="1" dirty="0"/>
                  <a:t>x</a:t>
                </a:r>
                <a:r>
                  <a:rPr lang="en-US" altLang="en-US" sz="2600" dirty="0"/>
                  <a:t> in </a:t>
                </a:r>
                <a:r>
                  <a:rPr lang="en-US" altLang="en-US" sz="2600" i="1" dirty="0"/>
                  <a:t>D</a:t>
                </a:r>
                <a:r>
                  <a:rPr lang="en-US" altLang="en-US" sz="2600" dirty="0"/>
                  <a:t> that will “work” no matter what </a:t>
                </a:r>
                <a:r>
                  <a:rPr lang="en-US" altLang="en-US" sz="2600" i="1" dirty="0"/>
                  <a:t>y</a:t>
                </a:r>
                <a:r>
                  <a:rPr lang="en-US" altLang="en-US" sz="2600" dirty="0"/>
                  <a:t> in </a:t>
                </a:r>
                <a:r>
                  <a:rPr lang="en-US" altLang="en-US" sz="2600" i="1" dirty="0"/>
                  <a:t>E</a:t>
                </a:r>
                <a:r>
                  <a:rPr lang="en-US" altLang="en-US" sz="2600" dirty="0"/>
                  <a:t> anyone might choose to challenge you with. </a:t>
                </a: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56" y="4040680"/>
                <a:ext cx="8509092" cy="2200602"/>
              </a:xfrm>
              <a:prstGeom prst="rect">
                <a:avLst/>
              </a:prstGeom>
              <a:blipFill>
                <a:blip r:embed="rId4"/>
                <a:stretch>
                  <a:fillRect l="-1216" t="-1928" b="-57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4973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Interpreting Multiply-Quantified Statements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Statements with Multiple Quantifiers</a:t>
            </a:r>
            <a:r>
              <a:rPr lang="en-SG" sz="1200" dirty="0">
                <a:solidFill>
                  <a:schemeClr val="bg1"/>
                </a:solidFill>
              </a:rPr>
              <a:t>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45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TextBox 38"/>
          <p:cNvSpPr txBox="1"/>
          <p:nvPr/>
        </p:nvSpPr>
        <p:spPr>
          <a:xfrm>
            <a:off x="324355" y="1058696"/>
            <a:ext cx="8509093" cy="51090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A college cafeteria line has four stations: salads, main courses, desserts, and beverages.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The salad station offers a choice of green salad or fruit salad; the main course station offers spaghetti or fish; the dessert station offers pie or cake; and the beverage station offers milk, soda, or coffee. Three students, </a:t>
            </a:r>
            <a:r>
              <a:rPr lang="en-US" sz="2800" dirty="0" err="1"/>
              <a:t>Uta</a:t>
            </a:r>
            <a:r>
              <a:rPr lang="en-US" sz="2800" dirty="0"/>
              <a:t>, Tim, and Yuen, go through the line and make the following choices:</a:t>
            </a:r>
          </a:p>
          <a:p>
            <a:pPr marL="72390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800" dirty="0" err="1">
                <a:solidFill>
                  <a:srgbClr val="0033CC"/>
                </a:solidFill>
              </a:rPr>
              <a:t>Uta</a:t>
            </a:r>
            <a:r>
              <a:rPr lang="en-US" altLang="en-US" sz="2800" dirty="0">
                <a:solidFill>
                  <a:srgbClr val="0033CC"/>
                </a:solidFill>
              </a:rPr>
              <a:t>: green salad, spaghetti, pie, milk</a:t>
            </a:r>
          </a:p>
          <a:p>
            <a:pPr marL="72390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6600"/>
                </a:solidFill>
              </a:rPr>
              <a:t>Tim: fruit salad, fish, pie, cake, milk, coffee</a:t>
            </a:r>
          </a:p>
          <a:p>
            <a:pPr marL="72390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C00000"/>
                </a:solidFill>
              </a:rPr>
              <a:t>Yuen: spaghetti, fish, pie, soda</a:t>
            </a:r>
            <a:endParaRPr lang="en-US" alt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5820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Interpreting Multiply-Quantified Statements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Statements with Multiple Quantifiers</a:t>
            </a:r>
            <a:r>
              <a:rPr lang="en-SG" sz="1200" dirty="0">
                <a:solidFill>
                  <a:schemeClr val="bg1"/>
                </a:solidFill>
              </a:rPr>
              <a:t>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46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TextBox 38"/>
          <p:cNvSpPr txBox="1"/>
          <p:nvPr/>
        </p:nvSpPr>
        <p:spPr>
          <a:xfrm>
            <a:off x="324355" y="1058696"/>
            <a:ext cx="850909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These choices are illustrated in Figure 3.3.2.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49570" y="1677103"/>
            <a:ext cx="4769076" cy="4750134"/>
            <a:chOff x="1949570" y="1677103"/>
            <a:chExt cx="4769076" cy="4750134"/>
          </a:xfrm>
        </p:grpSpPr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9570" y="1677103"/>
              <a:ext cx="4769076" cy="445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3600574" y="6057905"/>
              <a:ext cx="14670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/>
                <a:t>Figure 3.3.2</a:t>
              </a:r>
              <a:endParaRPr lang="en-US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920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Interpreting Multiply-Quantified Statements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Statements with Multiple Quantifiers</a:t>
            </a:r>
            <a:r>
              <a:rPr lang="en-SG" sz="1200" dirty="0">
                <a:solidFill>
                  <a:schemeClr val="bg1"/>
                </a:solidFill>
              </a:rPr>
              <a:t>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47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TextBox 38"/>
          <p:cNvSpPr txBox="1"/>
          <p:nvPr/>
        </p:nvSpPr>
        <p:spPr>
          <a:xfrm>
            <a:off x="324355" y="1058696"/>
            <a:ext cx="8509093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/>
              <a:t>Write each of following statements informally and find its truth value</a:t>
            </a:r>
            <a:r>
              <a:rPr lang="en-US" sz="2800" dirty="0"/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41" name="TextBox 40"/>
          <p:cNvSpPr txBox="1"/>
          <p:nvPr/>
        </p:nvSpPr>
        <p:spPr>
          <a:xfrm>
            <a:off x="407880" y="1955266"/>
            <a:ext cx="850752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6912" indent="-514350">
              <a:spcAft>
                <a:spcPts val="600"/>
              </a:spcAft>
              <a:buFont typeface="+mj-lt"/>
              <a:buAutoNum type="alphaLcPeriod"/>
            </a:pPr>
            <a:r>
              <a:rPr lang="en-SG" altLang="en-US" sz="2400" dirty="0">
                <a:sym typeface="Symbol" panose="05050102010706020507" pitchFamily="18" charset="2"/>
              </a:rPr>
              <a:t> an item</a:t>
            </a:r>
            <a:r>
              <a:rPr lang="en-SG" altLang="en-US" sz="2400" dirty="0"/>
              <a:t> </a:t>
            </a:r>
            <a:r>
              <a:rPr lang="en-SG" altLang="en-US" sz="2400" i="1" dirty="0"/>
              <a:t>I </a:t>
            </a:r>
            <a:r>
              <a:rPr lang="en-SG" altLang="en-US" sz="2400" dirty="0"/>
              <a:t>such that </a:t>
            </a:r>
            <a:r>
              <a:rPr lang="en-SG" altLang="en-US" sz="2400" dirty="0">
                <a:sym typeface="Symbol" panose="05050102010706020507" pitchFamily="18" charset="2"/>
              </a:rPr>
              <a:t> students </a:t>
            </a:r>
            <a:r>
              <a:rPr lang="en-SG" altLang="en-US" sz="2400" i="1" dirty="0">
                <a:sym typeface="Symbol" panose="05050102010706020507" pitchFamily="18" charset="2"/>
              </a:rPr>
              <a:t>S</a:t>
            </a:r>
            <a:r>
              <a:rPr lang="en-SG" altLang="en-US" sz="2400" dirty="0">
                <a:sym typeface="Symbol" panose="05050102010706020507" pitchFamily="18" charset="2"/>
              </a:rPr>
              <a:t>, </a:t>
            </a:r>
            <a:r>
              <a:rPr lang="en-SG" altLang="en-US" sz="2400" i="1" dirty="0">
                <a:sym typeface="Symbol" panose="05050102010706020507" pitchFamily="18" charset="2"/>
              </a:rPr>
              <a:t>S</a:t>
            </a:r>
            <a:r>
              <a:rPr lang="en-SG" altLang="en-US" sz="2400" dirty="0">
                <a:sym typeface="Symbol" panose="05050102010706020507" pitchFamily="18" charset="2"/>
              </a:rPr>
              <a:t> chose </a:t>
            </a:r>
            <a:r>
              <a:rPr lang="en-SG" altLang="en-US" sz="2400" i="1" dirty="0">
                <a:sym typeface="Symbol" panose="05050102010706020507" pitchFamily="18" charset="2"/>
              </a:rPr>
              <a:t>I</a:t>
            </a:r>
            <a:r>
              <a:rPr lang="en-SG" altLang="en-US" sz="2400" dirty="0"/>
              <a:t>.</a:t>
            </a:r>
          </a:p>
          <a:p>
            <a:pPr marL="696912" indent="-514350">
              <a:spcAft>
                <a:spcPts val="600"/>
              </a:spcAft>
              <a:buFont typeface="+mj-lt"/>
              <a:buAutoNum type="alphaLcPeriod"/>
            </a:pPr>
            <a:endParaRPr lang="en-SG" altLang="en-US" sz="2400" dirty="0"/>
          </a:p>
          <a:p>
            <a:pPr marL="696912" indent="-514350">
              <a:spcAft>
                <a:spcPts val="600"/>
              </a:spcAft>
              <a:buFont typeface="+mj-lt"/>
              <a:buAutoNum type="alphaLcPeriod"/>
            </a:pPr>
            <a:r>
              <a:rPr lang="en-SG" altLang="en-US" sz="2400" dirty="0">
                <a:sym typeface="Symbol" panose="05050102010706020507" pitchFamily="18" charset="2"/>
              </a:rPr>
              <a:t> a student</a:t>
            </a:r>
            <a:r>
              <a:rPr lang="en-SG" altLang="en-US" sz="2400" dirty="0"/>
              <a:t> </a:t>
            </a:r>
            <a:r>
              <a:rPr lang="en-SG" altLang="en-US" sz="2400" i="1" dirty="0"/>
              <a:t>S </a:t>
            </a:r>
            <a:r>
              <a:rPr lang="en-SG" altLang="en-US" sz="2400" dirty="0"/>
              <a:t>such that </a:t>
            </a:r>
            <a:r>
              <a:rPr lang="en-SG" altLang="en-US" sz="2400" dirty="0">
                <a:sym typeface="Symbol" panose="05050102010706020507" pitchFamily="18" charset="2"/>
              </a:rPr>
              <a:t> items </a:t>
            </a:r>
            <a:r>
              <a:rPr lang="en-SG" altLang="en-US" sz="2400" i="1" dirty="0">
                <a:sym typeface="Symbol" panose="05050102010706020507" pitchFamily="18" charset="2"/>
              </a:rPr>
              <a:t>I</a:t>
            </a:r>
            <a:r>
              <a:rPr lang="en-SG" altLang="en-US" sz="2400" dirty="0">
                <a:sym typeface="Symbol" panose="05050102010706020507" pitchFamily="18" charset="2"/>
              </a:rPr>
              <a:t>, </a:t>
            </a:r>
            <a:r>
              <a:rPr lang="en-SG" altLang="en-US" sz="2400" i="1" dirty="0">
                <a:sym typeface="Symbol" panose="05050102010706020507" pitchFamily="18" charset="2"/>
              </a:rPr>
              <a:t>S</a:t>
            </a:r>
            <a:r>
              <a:rPr lang="en-SG" altLang="en-US" sz="2400" dirty="0">
                <a:sym typeface="Symbol" panose="05050102010706020507" pitchFamily="18" charset="2"/>
              </a:rPr>
              <a:t> chose </a:t>
            </a:r>
            <a:r>
              <a:rPr lang="en-SG" altLang="en-US" sz="2400" i="1" dirty="0">
                <a:sym typeface="Symbol" panose="05050102010706020507" pitchFamily="18" charset="2"/>
              </a:rPr>
              <a:t>I</a:t>
            </a:r>
            <a:r>
              <a:rPr lang="en-SG" altLang="en-US" sz="2400" dirty="0"/>
              <a:t>.</a:t>
            </a:r>
          </a:p>
          <a:p>
            <a:pPr marL="696912" indent="-514350">
              <a:spcAft>
                <a:spcPts val="600"/>
              </a:spcAft>
              <a:buFont typeface="+mj-lt"/>
              <a:buAutoNum type="alphaLcPeriod"/>
            </a:pPr>
            <a:endParaRPr lang="en-SG" altLang="en-US" sz="2400" dirty="0"/>
          </a:p>
          <a:p>
            <a:pPr marL="696912" indent="-514350">
              <a:spcAft>
                <a:spcPts val="600"/>
              </a:spcAft>
              <a:buFont typeface="+mj-lt"/>
              <a:buAutoNum type="alphaLcPeriod"/>
            </a:pPr>
            <a:r>
              <a:rPr lang="en-SG" altLang="en-US" sz="2400" dirty="0">
                <a:sym typeface="Symbol" panose="05050102010706020507" pitchFamily="18" charset="2"/>
              </a:rPr>
              <a:t> a student</a:t>
            </a:r>
            <a:r>
              <a:rPr lang="en-SG" altLang="en-US" sz="2400" dirty="0"/>
              <a:t> </a:t>
            </a:r>
            <a:r>
              <a:rPr lang="en-SG" altLang="en-US" sz="2400" i="1" dirty="0"/>
              <a:t>S </a:t>
            </a:r>
            <a:r>
              <a:rPr lang="en-SG" altLang="en-US" sz="2400" dirty="0"/>
              <a:t>such that </a:t>
            </a:r>
            <a:r>
              <a:rPr lang="en-SG" altLang="en-US" sz="2400" dirty="0">
                <a:sym typeface="Symbol" panose="05050102010706020507" pitchFamily="18" charset="2"/>
              </a:rPr>
              <a:t> stations </a:t>
            </a:r>
            <a:r>
              <a:rPr lang="en-SG" altLang="en-US" sz="2400" i="1" dirty="0">
                <a:sym typeface="Symbol" panose="05050102010706020507" pitchFamily="18" charset="2"/>
              </a:rPr>
              <a:t>Z</a:t>
            </a:r>
            <a:r>
              <a:rPr lang="en-SG" altLang="en-US" sz="2400" dirty="0">
                <a:sym typeface="Symbol" panose="05050102010706020507" pitchFamily="18" charset="2"/>
              </a:rPr>
              <a:t>,  an item</a:t>
            </a:r>
            <a:r>
              <a:rPr lang="en-SG" altLang="en-US" sz="2400" dirty="0"/>
              <a:t> </a:t>
            </a:r>
            <a:r>
              <a:rPr lang="en-SG" altLang="en-US" sz="2400" i="1" dirty="0"/>
              <a:t>I </a:t>
            </a:r>
            <a:r>
              <a:rPr lang="en-SG" altLang="en-US" sz="2400" dirty="0"/>
              <a:t>in </a:t>
            </a:r>
            <a:r>
              <a:rPr lang="en-SG" altLang="en-US" sz="2400" i="1" dirty="0">
                <a:sym typeface="Symbol" panose="05050102010706020507" pitchFamily="18" charset="2"/>
              </a:rPr>
              <a:t>Z</a:t>
            </a:r>
            <a:r>
              <a:rPr lang="en-SG" altLang="en-US" sz="2400" dirty="0">
                <a:sym typeface="Symbol" panose="05050102010706020507" pitchFamily="18" charset="2"/>
              </a:rPr>
              <a:t> such that </a:t>
            </a:r>
            <a:r>
              <a:rPr lang="en-SG" altLang="en-US" sz="2400" i="1" dirty="0">
                <a:sym typeface="Symbol" panose="05050102010706020507" pitchFamily="18" charset="2"/>
              </a:rPr>
              <a:t>S</a:t>
            </a:r>
            <a:r>
              <a:rPr lang="en-SG" altLang="en-US" sz="2400" dirty="0">
                <a:sym typeface="Symbol" panose="05050102010706020507" pitchFamily="18" charset="2"/>
              </a:rPr>
              <a:t> chose </a:t>
            </a:r>
            <a:r>
              <a:rPr lang="en-SG" altLang="en-US" sz="2400" i="1" dirty="0">
                <a:sym typeface="Symbol" panose="05050102010706020507" pitchFamily="18" charset="2"/>
              </a:rPr>
              <a:t>I</a:t>
            </a:r>
            <a:r>
              <a:rPr lang="en-SG" altLang="en-US" sz="2400" dirty="0"/>
              <a:t>.</a:t>
            </a:r>
          </a:p>
          <a:p>
            <a:pPr marL="696912" indent="-514350">
              <a:spcBef>
                <a:spcPts val="1200"/>
              </a:spcBef>
              <a:spcAft>
                <a:spcPts val="1800"/>
              </a:spcAft>
              <a:buFont typeface="+mj-lt"/>
              <a:buAutoNum type="alphaLcPeriod"/>
            </a:pPr>
            <a:endParaRPr lang="en-SG" altLang="en-US" sz="2400" dirty="0"/>
          </a:p>
          <a:p>
            <a:pPr marL="696912" indent="-514350">
              <a:spcAft>
                <a:spcPts val="600"/>
              </a:spcAft>
              <a:buFont typeface="+mj-lt"/>
              <a:buAutoNum type="alphaLcPeriod"/>
            </a:pPr>
            <a:r>
              <a:rPr lang="en-US" altLang="en-US" sz="2400" dirty="0"/>
              <a:t>∀ students </a:t>
            </a:r>
            <a:r>
              <a:rPr lang="en-US" altLang="en-US" sz="2400" i="1" dirty="0"/>
              <a:t>S</a:t>
            </a:r>
            <a:r>
              <a:rPr lang="en-US" altLang="en-US" sz="2400" dirty="0"/>
              <a:t> and ∀ stations </a:t>
            </a:r>
            <a:r>
              <a:rPr lang="en-US" altLang="en-US" sz="2400" i="1" dirty="0"/>
              <a:t>Z</a:t>
            </a:r>
            <a:r>
              <a:rPr lang="en-US" altLang="en-US" sz="2400" dirty="0"/>
              <a:t>, ∃ an item </a:t>
            </a:r>
            <a:r>
              <a:rPr lang="en-US" altLang="en-US" sz="2400" i="1" dirty="0"/>
              <a:t>I</a:t>
            </a:r>
            <a:r>
              <a:rPr lang="en-US" altLang="en-US" sz="2400" dirty="0"/>
              <a:t> in </a:t>
            </a:r>
            <a:r>
              <a:rPr lang="en-US" altLang="en-US" sz="2400" i="1" dirty="0"/>
              <a:t>Z</a:t>
            </a:r>
            <a:r>
              <a:rPr lang="en-US" altLang="en-US" sz="2400" dirty="0"/>
              <a:t> such that </a:t>
            </a:r>
            <a:r>
              <a:rPr lang="en-US" altLang="en-US" sz="2400" i="1" dirty="0"/>
              <a:t>S</a:t>
            </a:r>
            <a:r>
              <a:rPr lang="en-US" altLang="en-US" sz="2400" dirty="0"/>
              <a:t> chose </a:t>
            </a:r>
            <a:r>
              <a:rPr lang="en-US" altLang="en-US" sz="2400" i="1" dirty="0"/>
              <a:t>I</a:t>
            </a:r>
            <a:r>
              <a:rPr lang="en-US" altLang="en-US" sz="2400" dirty="0"/>
              <a:t>.</a:t>
            </a:r>
            <a:endParaRPr lang="en-SG" alt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607264" y="2371818"/>
            <a:ext cx="801480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Symbol"/>
              </a:rPr>
              <a:t>There is an item that was chosen by every student</a:t>
            </a:r>
            <a:r>
              <a:rPr lang="en-SG" sz="2400" dirty="0">
                <a:sym typeface="Symbol" panose="05050102010706020507" pitchFamily="18" charset="2"/>
              </a:rPr>
              <a:t>. True (pie).</a:t>
            </a:r>
            <a:endParaRPr lang="en-SG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607264" y="3290175"/>
            <a:ext cx="799661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Symbol"/>
              </a:rPr>
              <a:t>There is a student who chose every available item. False</a:t>
            </a:r>
            <a:r>
              <a:rPr lang="en-SG" sz="2400" dirty="0">
                <a:sym typeface="Symbol" panose="05050102010706020507" pitchFamily="18" charset="2"/>
              </a:rPr>
              <a:t>.</a:t>
            </a:r>
            <a:endParaRPr lang="en-SG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607264" y="4467710"/>
            <a:ext cx="799661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Symbol"/>
              </a:rPr>
              <a:t>There is a student who chose at least one item from every station. True (</a:t>
            </a:r>
            <a:r>
              <a:rPr lang="en-SG" sz="2400" dirty="0" err="1">
                <a:sym typeface="Symbol"/>
              </a:rPr>
              <a:t>Uta</a:t>
            </a:r>
            <a:r>
              <a:rPr lang="en-SG" sz="2400" dirty="0">
                <a:sym typeface="Symbol"/>
              </a:rPr>
              <a:t> and Tim)</a:t>
            </a:r>
            <a:r>
              <a:rPr lang="en-SG" sz="2400" dirty="0">
                <a:sym typeface="Symbol" panose="05050102010706020507" pitchFamily="18" charset="2"/>
              </a:rPr>
              <a:t>.</a:t>
            </a:r>
            <a:endParaRPr lang="en-SG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663335" y="6073169"/>
            <a:ext cx="799661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Symbol"/>
              </a:rPr>
              <a:t>Every student chose at least one item from every station. False.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99268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9" grpId="0" animBg="1"/>
      <p:bldP spid="67" grpId="0" animBg="1"/>
      <p:bldP spid="7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Translating from Informal to Formal Language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Statements with Multiple Quantifiers</a:t>
            </a:r>
            <a:r>
              <a:rPr lang="en-SG" sz="1200" dirty="0">
                <a:solidFill>
                  <a:schemeClr val="bg1"/>
                </a:solidFill>
              </a:rPr>
              <a:t>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48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TextBox 66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600" dirty="0">
                <a:solidFill>
                  <a:schemeClr val="bg1"/>
                </a:solidFill>
              </a:rPr>
              <a:t>3.3.2. Translating from Informal to Formal Language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4355" y="1616836"/>
            <a:ext cx="850909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Most problems are stated in informal language, but solving them often requires translating them into more formal terms.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4355" y="2609101"/>
            <a:ext cx="826271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altLang="en-US" sz="2400" dirty="0"/>
              <a:t>Example: The </a:t>
            </a:r>
            <a:r>
              <a:rPr lang="en-SG" altLang="en-US" sz="2400" b="1" dirty="0"/>
              <a:t>reciprocal</a:t>
            </a:r>
            <a:r>
              <a:rPr lang="en-SG" altLang="en-US" sz="2400" dirty="0"/>
              <a:t> of a real number </a:t>
            </a:r>
            <a:r>
              <a:rPr lang="en-SG" altLang="en-US" sz="2400" i="1" dirty="0"/>
              <a:t>a</a:t>
            </a:r>
            <a:r>
              <a:rPr lang="en-SG" altLang="en-US" sz="2400" dirty="0"/>
              <a:t> is a real number </a:t>
            </a:r>
            <a:r>
              <a:rPr lang="en-SG" altLang="en-US" sz="2400" i="1" dirty="0"/>
              <a:t>b</a:t>
            </a:r>
            <a:r>
              <a:rPr lang="en-SG" altLang="en-US" sz="2400" dirty="0"/>
              <a:t> such that </a:t>
            </a:r>
            <a:r>
              <a:rPr lang="en-SG" altLang="en-US" sz="2400" i="1" dirty="0"/>
              <a:t>ab</a:t>
            </a:r>
            <a:r>
              <a:rPr lang="en-SG" altLang="en-US" sz="2400" dirty="0"/>
              <a:t> = 1. The following 2 statements are true. Rewrite them formally using quantifiers and variables: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LcPeriod"/>
            </a:pPr>
            <a:r>
              <a:rPr lang="en-SG" altLang="en-US" sz="2400" dirty="0">
                <a:sym typeface="Symbol" panose="05050102010706020507" pitchFamily="18" charset="2"/>
              </a:rPr>
              <a:t>Every nonzero real number has a reciprocal.</a:t>
            </a:r>
          </a:p>
          <a:p>
            <a:pPr marL="514350" indent="-514350">
              <a:spcBef>
                <a:spcPts val="600"/>
              </a:spcBef>
              <a:spcAft>
                <a:spcPts val="1200"/>
              </a:spcAft>
              <a:buFont typeface="+mj-lt"/>
              <a:buAutoNum type="alphaLcPeriod"/>
            </a:pPr>
            <a:endParaRPr lang="en-SG" altLang="en-US" sz="2400" dirty="0"/>
          </a:p>
          <a:p>
            <a:pPr marL="514350" indent="-514350">
              <a:spcAft>
                <a:spcPts val="600"/>
              </a:spcAft>
              <a:buFont typeface="+mj-lt"/>
              <a:buAutoNum type="alphaLcPeriod"/>
            </a:pPr>
            <a:r>
              <a:rPr lang="en-US" altLang="en-US" sz="2400" dirty="0"/>
              <a:t>There is a real number with no reciprocal</a:t>
            </a:r>
            <a:r>
              <a:rPr lang="en-SG" altLang="en-US" sz="2400" dirty="0"/>
              <a:t>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1428" y="4221122"/>
            <a:ext cx="801480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Symbol"/>
              </a:rPr>
              <a:t> nonzero real numbers </a:t>
            </a:r>
            <a:r>
              <a:rPr lang="en-SG" sz="2400" i="1" dirty="0">
                <a:sym typeface="Symbol"/>
              </a:rPr>
              <a:t>u</a:t>
            </a:r>
            <a:r>
              <a:rPr lang="en-SG" sz="2400" dirty="0">
                <a:sym typeface="Symbol"/>
              </a:rPr>
              <a:t>,  a real number </a:t>
            </a:r>
            <a:r>
              <a:rPr lang="en-SG" sz="2400" i="1" dirty="0">
                <a:sym typeface="Symbol"/>
              </a:rPr>
              <a:t>v</a:t>
            </a:r>
            <a:r>
              <a:rPr lang="en-SG" sz="2400" dirty="0">
                <a:sym typeface="Symbol"/>
              </a:rPr>
              <a:t> such that </a:t>
            </a:r>
            <a:r>
              <a:rPr lang="en-SG" sz="2400" i="1" dirty="0" err="1">
                <a:sym typeface="Symbol"/>
              </a:rPr>
              <a:t>uv</a:t>
            </a:r>
            <a:r>
              <a:rPr lang="en-SG" sz="2400" dirty="0">
                <a:sym typeface="Symbol"/>
              </a:rPr>
              <a:t> = 1.</a:t>
            </a:r>
            <a:endParaRPr lang="en-SG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541428" y="5244215"/>
            <a:ext cx="801480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Symbol"/>
              </a:rPr>
              <a:t> a real numbers </a:t>
            </a:r>
            <a:r>
              <a:rPr lang="en-SG" sz="2400" i="1" dirty="0">
                <a:sym typeface="Symbol"/>
              </a:rPr>
              <a:t>c</a:t>
            </a:r>
            <a:r>
              <a:rPr lang="en-SG" sz="2400" dirty="0">
                <a:sym typeface="Symbol"/>
              </a:rPr>
              <a:t> such that  real number </a:t>
            </a:r>
            <a:r>
              <a:rPr lang="en-SG" sz="2400" i="1" dirty="0">
                <a:sym typeface="Symbol"/>
              </a:rPr>
              <a:t>d</a:t>
            </a:r>
            <a:r>
              <a:rPr lang="en-SG" sz="2400" dirty="0">
                <a:sym typeface="Symbol"/>
              </a:rPr>
              <a:t>, </a:t>
            </a:r>
            <a:r>
              <a:rPr lang="en-SG" sz="2400" i="1" dirty="0">
                <a:sym typeface="Symbol"/>
              </a:rPr>
              <a:t>cd</a:t>
            </a:r>
            <a:r>
              <a:rPr lang="en-SG" sz="2400" dirty="0">
                <a:sym typeface="Symbol"/>
              </a:rPr>
              <a:t>  1.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52583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Ambiguous Language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Statements with Multiple Quantifiers</a:t>
            </a:r>
            <a:r>
              <a:rPr lang="en-SG" sz="1200" dirty="0">
                <a:solidFill>
                  <a:schemeClr val="bg1"/>
                </a:solidFill>
              </a:rPr>
              <a:t>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49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TextBox 66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600" dirty="0">
                <a:solidFill>
                  <a:schemeClr val="bg1"/>
                </a:solidFill>
              </a:rPr>
              <a:t>3.3.3. Ambiguous Language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4355" y="1521834"/>
            <a:ext cx="850909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You are visiting a computer microchips factory. The factory guide tells you: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29929" y="2174700"/>
            <a:ext cx="664961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33CC"/>
                </a:solidFill>
              </a:rPr>
              <a:t>There is a person supervising every detail of the production process.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4355" y="3005697"/>
            <a:ext cx="850909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“there is” – existential quantifier; “every” – universal quantifier.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4355" y="3571706"/>
            <a:ext cx="8509093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Which of the following best describes its meaning?</a:t>
            </a:r>
          </a:p>
          <a:p>
            <a:pPr marL="342900" indent="-34290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There is one single person who supervises all the details of the production process.</a:t>
            </a:r>
          </a:p>
          <a:p>
            <a:pPr marL="342900" indent="-34290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For any particular production detail, there is a person who supervises the detail, but there might be different supervisors for different details.</a:t>
            </a:r>
          </a:p>
        </p:txBody>
      </p:sp>
    </p:spTree>
    <p:extLst>
      <p:ext uri="{BB962C8B-B14F-4D97-AF65-F5344CB8AC3E}">
        <p14:creationId xmlns:p14="http://schemas.microsoft.com/office/powerpoint/2010/main" val="22760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  <a:tab pos="8612188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Predicates &amp; Quantified Statement I </a:t>
            </a:r>
            <a:r>
              <a:rPr lang="en-SG" sz="1200" dirty="0">
                <a:solidFill>
                  <a:schemeClr val="bg1"/>
                </a:solidFill>
              </a:rPr>
              <a:t>/ II	Statements with Multiple Quantifiers	Arguments with Quantified Statements 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Predicates and Quantified Statements I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5123" y="1003143"/>
            <a:ext cx="810022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altLang="en-US" sz="2800" dirty="0"/>
              <a:t>For simplicity, we define a </a:t>
            </a:r>
            <a:r>
              <a:rPr lang="en-SG" altLang="en-US" sz="2800" dirty="0">
                <a:solidFill>
                  <a:srgbClr val="C00000"/>
                </a:solidFill>
              </a:rPr>
              <a:t>predicate</a:t>
            </a:r>
            <a:r>
              <a:rPr lang="en-SG" altLang="en-US" sz="2800" dirty="0"/>
              <a:t> to be a predicate symbol together with suitable predicate variables.</a:t>
            </a:r>
          </a:p>
          <a:p>
            <a:pPr>
              <a:spcAft>
                <a:spcPts val="600"/>
              </a:spcAft>
            </a:pPr>
            <a:r>
              <a:rPr lang="en-SG" altLang="en-US" sz="2800" dirty="0"/>
              <a:t>In some treatments of logic, such objects are referred to as </a:t>
            </a:r>
            <a:r>
              <a:rPr lang="en-SG" altLang="en-US" sz="2800" dirty="0">
                <a:solidFill>
                  <a:srgbClr val="C00000"/>
                </a:solidFill>
              </a:rPr>
              <a:t>propositional functions </a:t>
            </a:r>
            <a:r>
              <a:rPr lang="en-SG" altLang="en-US" sz="2800" dirty="0"/>
              <a:t>or </a:t>
            </a:r>
            <a:r>
              <a:rPr lang="en-SG" altLang="en-US" sz="2800" dirty="0">
                <a:solidFill>
                  <a:srgbClr val="C00000"/>
                </a:solidFill>
              </a:rPr>
              <a:t>open sentences</a:t>
            </a:r>
            <a:r>
              <a:rPr lang="en-SG" altLang="en-US" sz="2800" dirty="0"/>
              <a:t>.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</a:t>
            </a:fld>
            <a:endParaRPr lang="en-SG" dirty="0"/>
          </a:p>
        </p:txBody>
      </p:sp>
      <p:grpSp>
        <p:nvGrpSpPr>
          <p:cNvPr id="34" name="Group 33"/>
          <p:cNvGrpSpPr/>
          <p:nvPr/>
        </p:nvGrpSpPr>
        <p:grpSpPr>
          <a:xfrm>
            <a:off x="754135" y="2926862"/>
            <a:ext cx="7761215" cy="2595585"/>
            <a:chOff x="573490" y="4598517"/>
            <a:chExt cx="7761215" cy="2595585"/>
          </a:xfrm>
        </p:grpSpPr>
        <p:sp>
          <p:nvSpPr>
            <p:cNvPr id="35" name="Rectangle 34"/>
            <p:cNvSpPr/>
            <p:nvPr/>
          </p:nvSpPr>
          <p:spPr>
            <a:xfrm>
              <a:off x="573490" y="4598518"/>
              <a:ext cx="7761215" cy="25955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3490" y="4598517"/>
              <a:ext cx="7761215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0675" y="4645644"/>
              <a:ext cx="46945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3.1.1 (Predicate)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0674" y="5255109"/>
              <a:ext cx="768403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A </a:t>
              </a:r>
              <a:r>
                <a:rPr lang="en-SG" sz="2400" b="1" dirty="0"/>
                <a:t>predicate</a:t>
              </a:r>
              <a:r>
                <a:rPr lang="en-SG" sz="2400" dirty="0"/>
                <a:t> is a sentence that contains a finite number of variables and becomes a statement when specific values are substituted for the variables.</a:t>
              </a:r>
            </a:p>
            <a:p>
              <a:r>
                <a:rPr lang="en-SG" sz="2400" dirty="0"/>
                <a:t>The </a:t>
              </a:r>
              <a:r>
                <a:rPr lang="en-SG" sz="2400" b="1" dirty="0"/>
                <a:t>domain</a:t>
              </a:r>
              <a:r>
                <a:rPr lang="en-SG" sz="2400" dirty="0"/>
                <a:t> of a predicate variable is the set of all values that may be substituted in place of the variable. </a:t>
              </a:r>
            </a:p>
          </p:txBody>
        </p:sp>
      </p:grpSp>
      <p:sp>
        <p:nvSpPr>
          <p:cNvPr id="45" name="Oval 44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Oval 73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6" name="Oval 75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7" name="Oval 76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8" name="Oval 77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9" name="Oval 78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0" name="Oval 79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1" name="Oval 80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2" name="Oval 81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3" name="Oval 82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4" name="Oval 83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5" name="Oval 84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6" name="Oval 85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7" name="Oval 86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8" name="Oval 87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9" name="Oval 88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39B24B-4DFA-45C7-9A4D-08126D35A623}"/>
              </a:ext>
            </a:extLst>
          </p:cNvPr>
          <p:cNvSpPr txBox="1"/>
          <p:nvPr/>
        </p:nvSpPr>
        <p:spPr>
          <a:xfrm>
            <a:off x="754135" y="5685647"/>
            <a:ext cx="72300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“Domain” may also be known as “domain of discourse”, “universe of discourse”, “universal set”, or simply “universe”. The last three terms are usually used in set theory.</a:t>
            </a:r>
          </a:p>
        </p:txBody>
      </p:sp>
    </p:spTree>
    <p:extLst>
      <p:ext uri="{BB962C8B-B14F-4D97-AF65-F5344CB8AC3E}">
        <p14:creationId xmlns:p14="http://schemas.microsoft.com/office/powerpoint/2010/main" val="120122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Ambiguous Language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Statements with Multiple Quantifiers</a:t>
            </a:r>
            <a:r>
              <a:rPr lang="en-SG" sz="1200" dirty="0">
                <a:solidFill>
                  <a:schemeClr val="bg1"/>
                </a:solidFill>
              </a:rPr>
              <a:t>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50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TextBox 36"/>
          <p:cNvSpPr txBox="1"/>
          <p:nvPr/>
        </p:nvSpPr>
        <p:spPr>
          <a:xfrm>
            <a:off x="339667" y="1159938"/>
            <a:ext cx="8341195" cy="298543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sz="2400" dirty="0"/>
              <a:t>Once you interpreted the sentence in one way, it may have been hard for you to see that it could be understood in the other way.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sz="2400" dirty="0"/>
              <a:t>Perhaps you had difficulty even though the two possible meanings were explained.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sz="2400" dirty="0"/>
              <a:t>Although statements written informally may be open to multiple interpretations, we cannot determine their truth or falsity without interpreting them one way or another.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9667" y="4279842"/>
            <a:ext cx="834119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sz="2800" dirty="0"/>
              <a:t>Therefore, we have to use </a:t>
            </a:r>
            <a:r>
              <a:rPr lang="en-US" altLang="en-US" sz="2800" dirty="0">
                <a:solidFill>
                  <a:srgbClr val="C00000"/>
                </a:solidFill>
              </a:rPr>
              <a:t>context</a:t>
            </a:r>
            <a:r>
              <a:rPr lang="en-US" altLang="en-US" sz="2800" dirty="0"/>
              <a:t> to try to ascertain their meaning as best we can.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72692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Negations of Multiply-Quantified Statements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Statements with Multiple Quantifiers</a:t>
            </a:r>
            <a:r>
              <a:rPr lang="en-SG" sz="1200" dirty="0">
                <a:solidFill>
                  <a:schemeClr val="bg1"/>
                </a:solidFill>
              </a:rPr>
              <a:t>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51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TextBox 66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600" dirty="0">
                <a:solidFill>
                  <a:schemeClr val="bg1"/>
                </a:solidFill>
              </a:rPr>
              <a:t>3.3.4. Negations of Multiply-Quantified Statements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768932" y="1472970"/>
                <a:ext cx="5405839" cy="461665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896938" algn="l"/>
                    <a:tab pos="1881188" algn="l"/>
                  </a:tabLst>
                </a:pPr>
                <a:r>
                  <a:rPr lang="en-SG" sz="24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~(</a:t>
                </a:r>
                <a:r>
                  <a:rPr lang="en-SG" sz="24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SG" sz="24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SG" sz="24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SG" sz="24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D</a:t>
                </a:r>
                <a:r>
                  <a:rPr lang="en-SG" sz="24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, </a:t>
                </a:r>
                <a:r>
                  <a:rPr lang="en-SG" sz="24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P</a:t>
                </a:r>
                <a:r>
                  <a:rPr lang="en-SG" sz="24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(</a:t>
                </a:r>
                <a:r>
                  <a:rPr lang="en-SG" sz="24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SG" sz="24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))  </a:t>
                </a:r>
                <a:r>
                  <a:rPr lang="en-SG" sz="24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SG" sz="24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SG" sz="24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SG" sz="24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D</a:t>
                </a:r>
                <a:r>
                  <a:rPr lang="en-SG" sz="24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 such that ~</a:t>
                </a:r>
                <a:r>
                  <a:rPr lang="en-SG" sz="24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P</a:t>
                </a:r>
                <a:r>
                  <a:rPr lang="en-SG" sz="24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(</a:t>
                </a:r>
                <a:r>
                  <a:rPr lang="en-SG" sz="24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SG" sz="24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)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932" y="1472970"/>
                <a:ext cx="5405839" cy="461665"/>
              </a:xfrm>
              <a:prstGeom prst="rect">
                <a:avLst/>
              </a:prstGeom>
              <a:blipFill>
                <a:blip r:embed="rId3"/>
                <a:stretch>
                  <a:fillRect l="-1691" t="-13333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772377" y="2004487"/>
                <a:ext cx="5412015" cy="461665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896938" algn="l"/>
                    <a:tab pos="1881188" algn="l"/>
                  </a:tabLst>
                </a:pPr>
                <a:r>
                  <a:rPr lang="en-SG" sz="24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~(</a:t>
                </a:r>
                <a:r>
                  <a:rPr lang="en-SG" sz="24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SG" sz="24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SG" sz="24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SG" sz="24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D</a:t>
                </a:r>
                <a:r>
                  <a:rPr lang="en-SG" sz="24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 such that </a:t>
                </a:r>
                <a:r>
                  <a:rPr lang="en-SG" sz="24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P</a:t>
                </a:r>
                <a:r>
                  <a:rPr lang="en-SG" sz="24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(</a:t>
                </a:r>
                <a:r>
                  <a:rPr lang="en-SG" sz="24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SG" sz="24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))  </a:t>
                </a:r>
                <a:r>
                  <a:rPr lang="en-SG" sz="24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SG" sz="24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SG" sz="24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SG" sz="24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D</a:t>
                </a:r>
                <a:r>
                  <a:rPr lang="en-SG" sz="24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, ~</a:t>
                </a:r>
                <a:r>
                  <a:rPr lang="en-SG" sz="24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P</a:t>
                </a:r>
                <a:r>
                  <a:rPr lang="en-SG" sz="24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(</a:t>
                </a:r>
                <a:r>
                  <a:rPr lang="en-SG" sz="24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SG" sz="24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)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377" y="2004487"/>
                <a:ext cx="5412015" cy="461665"/>
              </a:xfrm>
              <a:prstGeom prst="rect">
                <a:avLst/>
              </a:prstGeom>
              <a:blipFill>
                <a:blip r:embed="rId4"/>
                <a:stretch>
                  <a:fillRect l="-1802" t="-1315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324356" y="1421186"/>
            <a:ext cx="24899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Recall in 3.2.1: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24355" y="2570130"/>
                <a:ext cx="8509093" cy="11849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2200" dirty="0"/>
                  <a:t>(A) So, to find: </a:t>
                </a:r>
                <a:r>
                  <a:rPr lang="en-US" altLang="en-US" sz="2200" dirty="0"/>
                  <a:t>∼(∀</a:t>
                </a:r>
                <a:r>
                  <a:rPr lang="en-US" altLang="en-US" sz="2200" i="1" dirty="0"/>
                  <a:t>x</a:t>
                </a:r>
                <a:r>
                  <a:rPr lang="en-US" alt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en-US" sz="2200" dirty="0"/>
                  <a:t> </a:t>
                </a:r>
                <a:r>
                  <a:rPr lang="en-US" altLang="en-US" sz="2200" i="1" dirty="0"/>
                  <a:t>D</a:t>
                </a:r>
                <a:r>
                  <a:rPr lang="en-US" altLang="en-US" sz="2200" dirty="0"/>
                  <a:t>, ∃</a:t>
                </a:r>
                <a:r>
                  <a:rPr lang="en-US" altLang="en-US" sz="2200" i="1" dirty="0"/>
                  <a:t>y</a:t>
                </a:r>
                <a:r>
                  <a:rPr lang="en-US" alt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en-US" sz="2200" dirty="0"/>
                  <a:t> </a:t>
                </a:r>
                <a:r>
                  <a:rPr lang="en-US" altLang="en-US" sz="2200" i="1" dirty="0"/>
                  <a:t>E</a:t>
                </a:r>
                <a:r>
                  <a:rPr lang="en-US" altLang="en-US" sz="2200" dirty="0"/>
                  <a:t> such that </a:t>
                </a:r>
                <a:r>
                  <a:rPr lang="en-US" altLang="en-US" sz="2200" i="1" dirty="0"/>
                  <a:t>P</a:t>
                </a:r>
                <a:r>
                  <a:rPr lang="en-US" altLang="en-US" sz="2200" dirty="0"/>
                  <a:t>(</a:t>
                </a:r>
                <a:r>
                  <a:rPr lang="en-US" altLang="en-US" sz="2200" i="1" dirty="0"/>
                  <a:t>x</a:t>
                </a:r>
                <a:r>
                  <a:rPr lang="en-US" altLang="en-US" sz="2200" dirty="0"/>
                  <a:t>, </a:t>
                </a:r>
                <a:r>
                  <a:rPr lang="en-US" altLang="en-US" sz="2200" i="1" dirty="0"/>
                  <a:t>y</a:t>
                </a:r>
                <a:r>
                  <a:rPr lang="en-US" altLang="en-US" sz="2200" dirty="0"/>
                  <a:t>))</a:t>
                </a:r>
              </a:p>
              <a:p>
                <a:pPr marL="457200" indent="-457200">
                  <a:spcAft>
                    <a:spcPts val="300"/>
                  </a:spcAft>
                  <a:buFont typeface="Wingdings"/>
                  <a:buChar char="è"/>
                </a:pPr>
                <a:r>
                  <a:rPr lang="en-US" altLang="en-US" sz="2200" dirty="0"/>
                  <a:t>∃</a:t>
                </a:r>
                <a:r>
                  <a:rPr lang="en-US" altLang="en-US" sz="2200" i="1" dirty="0"/>
                  <a:t>x</a:t>
                </a:r>
                <a:r>
                  <a:rPr lang="en-US" alt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en-US" sz="2200" dirty="0"/>
                  <a:t> </a:t>
                </a:r>
                <a:r>
                  <a:rPr lang="en-US" altLang="en-US" sz="2200" i="1" dirty="0"/>
                  <a:t>D</a:t>
                </a:r>
                <a:r>
                  <a:rPr lang="en-US" altLang="en-US" sz="2200" dirty="0"/>
                  <a:t> such that ∼(∃</a:t>
                </a:r>
                <a:r>
                  <a:rPr lang="en-US" altLang="en-US" sz="2200" i="1" dirty="0"/>
                  <a:t>y</a:t>
                </a:r>
                <a:r>
                  <a:rPr lang="en-US" alt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en-US" sz="2200" dirty="0"/>
                  <a:t> </a:t>
                </a:r>
                <a:r>
                  <a:rPr lang="en-US" altLang="en-US" sz="2200" i="1" dirty="0"/>
                  <a:t>E</a:t>
                </a:r>
                <a:r>
                  <a:rPr lang="en-US" altLang="en-US" sz="2200" dirty="0"/>
                  <a:t> such that </a:t>
                </a:r>
                <a:r>
                  <a:rPr lang="en-US" altLang="en-US" sz="2200" i="1" dirty="0"/>
                  <a:t>P</a:t>
                </a:r>
                <a:r>
                  <a:rPr lang="en-US" altLang="en-US" sz="2200" dirty="0"/>
                  <a:t>(</a:t>
                </a:r>
                <a:r>
                  <a:rPr lang="en-US" altLang="en-US" sz="2200" i="1" dirty="0"/>
                  <a:t>x</a:t>
                </a:r>
                <a:r>
                  <a:rPr lang="en-US" altLang="en-US" sz="2200" dirty="0"/>
                  <a:t>, </a:t>
                </a:r>
                <a:r>
                  <a:rPr lang="en-US" altLang="en-US" sz="2200" i="1" dirty="0"/>
                  <a:t>y</a:t>
                </a:r>
                <a:r>
                  <a:rPr lang="en-US" altLang="en-US" sz="2200" dirty="0"/>
                  <a:t>))</a:t>
                </a:r>
              </a:p>
              <a:p>
                <a:pPr marL="457200" indent="-457200">
                  <a:spcAft>
                    <a:spcPts val="300"/>
                  </a:spcAft>
                  <a:buFont typeface="Wingdings"/>
                  <a:buChar char="è"/>
                </a:pPr>
                <a:r>
                  <a:rPr lang="en-US" altLang="en-US" sz="2200" dirty="0"/>
                  <a:t>∃</a:t>
                </a:r>
                <a:r>
                  <a:rPr lang="en-US" altLang="en-US" sz="2200" i="1" dirty="0"/>
                  <a:t>x</a:t>
                </a:r>
                <a:r>
                  <a:rPr lang="en-US" alt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en-US" sz="2200" dirty="0"/>
                  <a:t> </a:t>
                </a:r>
                <a:r>
                  <a:rPr lang="en-US" altLang="en-US" sz="2200" i="1" dirty="0"/>
                  <a:t>D</a:t>
                </a:r>
                <a:r>
                  <a:rPr lang="en-US" altLang="en-US" sz="2200" dirty="0"/>
                  <a:t> such that ∀</a:t>
                </a:r>
                <a:r>
                  <a:rPr lang="en-US" altLang="en-US" sz="2200" i="1" dirty="0"/>
                  <a:t>y</a:t>
                </a:r>
                <a:r>
                  <a:rPr lang="en-US" alt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en-US" sz="2200" i="1" dirty="0"/>
                  <a:t> E</a:t>
                </a:r>
                <a:r>
                  <a:rPr lang="en-US" altLang="en-US" sz="2200" dirty="0"/>
                  <a:t>, ∼</a:t>
                </a:r>
                <a:r>
                  <a:rPr lang="en-US" altLang="en-US" sz="2200" i="1" dirty="0"/>
                  <a:t>P</a:t>
                </a:r>
                <a:r>
                  <a:rPr lang="en-US" altLang="en-US" sz="2200" dirty="0"/>
                  <a:t>(</a:t>
                </a:r>
                <a:r>
                  <a:rPr lang="en-US" altLang="en-US" sz="2200" i="1" dirty="0"/>
                  <a:t>x</a:t>
                </a:r>
                <a:r>
                  <a:rPr lang="en-US" altLang="en-US" sz="2200" dirty="0"/>
                  <a:t>, </a:t>
                </a:r>
                <a:r>
                  <a:rPr lang="en-US" altLang="en-US" sz="2200" i="1" dirty="0"/>
                  <a:t>y</a:t>
                </a:r>
                <a:r>
                  <a:rPr lang="en-US" altLang="en-US" sz="2200" dirty="0"/>
                  <a:t>).</a:t>
                </a: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55" y="2570130"/>
                <a:ext cx="8509093" cy="1184940"/>
              </a:xfrm>
              <a:prstGeom prst="rect">
                <a:avLst/>
              </a:prstGeom>
              <a:blipFill>
                <a:blip r:embed="rId5"/>
                <a:stretch>
                  <a:fillRect l="-858" t="-4082" b="-918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24355" y="4478529"/>
                <a:ext cx="8509093" cy="11849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2200" dirty="0"/>
                  <a:t>(B) Similarly, to find: </a:t>
                </a:r>
                <a:r>
                  <a:rPr lang="en-US" altLang="en-US" sz="2200" dirty="0"/>
                  <a:t>∼(∃</a:t>
                </a:r>
                <a:r>
                  <a:rPr lang="en-US" altLang="en-US" sz="2200" i="1" dirty="0"/>
                  <a:t>x</a:t>
                </a:r>
                <a:r>
                  <a:rPr lang="en-US" alt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en-US" sz="2200" dirty="0"/>
                  <a:t> </a:t>
                </a:r>
                <a:r>
                  <a:rPr lang="en-US" altLang="en-US" sz="2200" i="1" dirty="0"/>
                  <a:t>D</a:t>
                </a:r>
                <a:r>
                  <a:rPr lang="en-US" altLang="en-US" sz="2200" dirty="0"/>
                  <a:t> such that ∀</a:t>
                </a:r>
                <a:r>
                  <a:rPr lang="en-US" altLang="en-US" sz="2200" i="1" dirty="0"/>
                  <a:t>y</a:t>
                </a:r>
                <a:r>
                  <a:rPr lang="en-US" alt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en-US" sz="2200" dirty="0"/>
                  <a:t> </a:t>
                </a:r>
                <a:r>
                  <a:rPr lang="en-US" altLang="en-US" sz="2200" i="1" dirty="0"/>
                  <a:t>E</a:t>
                </a:r>
                <a:r>
                  <a:rPr lang="en-US" altLang="en-US" sz="2200" dirty="0"/>
                  <a:t>, </a:t>
                </a:r>
                <a:r>
                  <a:rPr lang="en-US" altLang="en-US" sz="2200" i="1" dirty="0"/>
                  <a:t>P</a:t>
                </a:r>
                <a:r>
                  <a:rPr lang="en-US" altLang="en-US" sz="2200" dirty="0"/>
                  <a:t>(</a:t>
                </a:r>
                <a:r>
                  <a:rPr lang="en-US" altLang="en-US" sz="2200" i="1" dirty="0"/>
                  <a:t>x</a:t>
                </a:r>
                <a:r>
                  <a:rPr lang="en-US" altLang="en-US" sz="2200" dirty="0"/>
                  <a:t>, </a:t>
                </a:r>
                <a:r>
                  <a:rPr lang="en-US" altLang="en-US" sz="2200" i="1" dirty="0"/>
                  <a:t>y</a:t>
                </a:r>
                <a:r>
                  <a:rPr lang="en-US" altLang="en-US" sz="2200" dirty="0"/>
                  <a:t>))</a:t>
                </a:r>
              </a:p>
              <a:p>
                <a:pPr marL="457200" indent="-457200">
                  <a:spcAft>
                    <a:spcPts val="300"/>
                  </a:spcAft>
                  <a:buFont typeface="Wingdings"/>
                  <a:buChar char="è"/>
                </a:pPr>
                <a:r>
                  <a:rPr lang="en-US" altLang="en-US" sz="2200" dirty="0"/>
                  <a:t>∀</a:t>
                </a:r>
                <a:r>
                  <a:rPr lang="en-US" altLang="en-US" sz="2200" i="1" dirty="0"/>
                  <a:t>x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200" i="1" dirty="0"/>
                  <a:t>D</a:t>
                </a:r>
                <a:r>
                  <a:rPr lang="en-US" altLang="en-US" sz="2200" dirty="0"/>
                  <a:t>, ∼(∀</a:t>
                </a:r>
                <a:r>
                  <a:rPr lang="en-US" altLang="en-US" sz="2200" i="1" dirty="0"/>
                  <a:t>y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200" i="1" dirty="0"/>
                  <a:t>E</a:t>
                </a:r>
                <a:r>
                  <a:rPr lang="en-US" altLang="en-US" sz="2200" dirty="0"/>
                  <a:t>, </a:t>
                </a:r>
                <a:r>
                  <a:rPr lang="en-US" altLang="en-US" sz="2200" i="1" dirty="0"/>
                  <a:t>P</a:t>
                </a:r>
                <a:r>
                  <a:rPr lang="en-US" altLang="en-US" sz="2200" dirty="0"/>
                  <a:t>(</a:t>
                </a:r>
                <a:r>
                  <a:rPr lang="en-US" altLang="en-US" sz="2200" i="1" dirty="0"/>
                  <a:t>x</a:t>
                </a:r>
                <a:r>
                  <a:rPr lang="en-US" altLang="en-US" sz="2200" dirty="0"/>
                  <a:t>, </a:t>
                </a:r>
                <a:r>
                  <a:rPr lang="en-US" altLang="en-US" sz="2200" i="1" dirty="0"/>
                  <a:t>y</a:t>
                </a:r>
                <a:r>
                  <a:rPr lang="en-US" altLang="en-US" sz="2200" dirty="0"/>
                  <a:t>))</a:t>
                </a:r>
              </a:p>
              <a:p>
                <a:pPr marL="457200" indent="-457200">
                  <a:spcAft>
                    <a:spcPts val="300"/>
                  </a:spcAft>
                  <a:buFont typeface="Wingdings"/>
                  <a:buChar char="è"/>
                </a:pPr>
                <a:r>
                  <a:rPr lang="en-US" altLang="en-US" sz="2200" dirty="0"/>
                  <a:t>∀</a:t>
                </a:r>
                <a:r>
                  <a:rPr lang="en-US" altLang="en-US" sz="2200" i="1" dirty="0"/>
                  <a:t>x</a:t>
                </a:r>
                <a:r>
                  <a:rPr lang="en-US" alt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en-US" sz="2200" i="1" dirty="0"/>
                  <a:t> D</a:t>
                </a:r>
                <a:r>
                  <a:rPr lang="en-US" altLang="en-US" sz="2200" dirty="0"/>
                  <a:t>, ∃</a:t>
                </a:r>
                <a:r>
                  <a:rPr lang="en-US" altLang="en-US" sz="2200" i="1" dirty="0"/>
                  <a:t>y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en-US" sz="2200" i="1" dirty="0"/>
                  <a:t> E</a:t>
                </a:r>
                <a:r>
                  <a:rPr lang="en-US" altLang="en-US" sz="2200" dirty="0"/>
                  <a:t> such that ∼</a:t>
                </a:r>
                <a:r>
                  <a:rPr lang="en-US" altLang="en-US" sz="2200" i="1" dirty="0"/>
                  <a:t>P</a:t>
                </a:r>
                <a:r>
                  <a:rPr lang="en-US" altLang="en-US" sz="2200" dirty="0"/>
                  <a:t>(</a:t>
                </a:r>
                <a:r>
                  <a:rPr lang="en-US" altLang="en-US" sz="2200" i="1" dirty="0"/>
                  <a:t>x</a:t>
                </a:r>
                <a:r>
                  <a:rPr lang="en-US" altLang="en-US" sz="2200" dirty="0"/>
                  <a:t>, </a:t>
                </a:r>
                <a:r>
                  <a:rPr lang="en-US" altLang="en-US" sz="2200" i="1" dirty="0"/>
                  <a:t>y</a:t>
                </a:r>
                <a:r>
                  <a:rPr lang="en-US" altLang="en-US" sz="2200" dirty="0"/>
                  <a:t>).</a:t>
                </a: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55" y="4478529"/>
                <a:ext cx="8509093" cy="1184940"/>
              </a:xfrm>
              <a:prstGeom prst="rect">
                <a:avLst/>
              </a:prstGeom>
              <a:blipFill>
                <a:blip r:embed="rId6"/>
                <a:stretch>
                  <a:fillRect l="-858" t="-4082" b="-918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66473" y="3811302"/>
            <a:ext cx="8620268" cy="430887"/>
            <a:chOff x="266473" y="3852810"/>
            <a:chExt cx="8620268" cy="430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266473" y="3852810"/>
                  <a:ext cx="4162842" cy="430887"/>
                </a:xfrm>
                <a:prstGeom prst="rect">
                  <a:avLst/>
                </a:prstGeom>
                <a:solidFill>
                  <a:srgbClr val="0033CC"/>
                </a:solidFill>
              </p:spPr>
              <p:txBody>
                <a:bodyPr wrap="square">
                  <a:spAutoFit/>
                </a:bodyPr>
                <a:lstStyle/>
                <a:p>
                  <a:pPr algn="ctr">
                    <a:spcAft>
                      <a:spcPts val="600"/>
                    </a:spcAft>
                    <a:tabLst>
                      <a:tab pos="896938" algn="l"/>
                      <a:tab pos="1881188" algn="l"/>
                    </a:tabLst>
                  </a:pPr>
                  <a:r>
                    <a:rPr lang="en-US" altLang="en-US" sz="2200" dirty="0">
                      <a:solidFill>
                        <a:schemeClr val="bg1"/>
                      </a:solidFill>
                    </a:rPr>
                    <a:t>∼(∀</a:t>
                  </a:r>
                  <a:r>
                    <a:rPr lang="en-US" altLang="en-US" sz="2200" i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US" altLang="en-US" sz="2200" dirty="0">
                      <a:solidFill>
                        <a:schemeClr val="bg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2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altLang="en-US" sz="22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en-US" sz="2200" i="1" dirty="0">
                      <a:solidFill>
                        <a:schemeClr val="bg1"/>
                      </a:solidFill>
                    </a:rPr>
                    <a:t>D</a:t>
                  </a:r>
                  <a:r>
                    <a:rPr lang="en-US" altLang="en-US" sz="2200" dirty="0">
                      <a:solidFill>
                        <a:schemeClr val="bg1"/>
                      </a:solidFill>
                    </a:rPr>
                    <a:t>, ∃</a:t>
                  </a:r>
                  <a:r>
                    <a:rPr lang="en-US" altLang="en-US" sz="2200" i="1" dirty="0">
                      <a:solidFill>
                        <a:schemeClr val="bg1"/>
                      </a:solidFill>
                    </a:rPr>
                    <a:t>y</a:t>
                  </a:r>
                  <a:r>
                    <a:rPr lang="en-US" altLang="en-US" sz="2200" dirty="0">
                      <a:solidFill>
                        <a:schemeClr val="bg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2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altLang="en-US" sz="22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en-US" sz="2200" i="1" dirty="0">
                      <a:solidFill>
                        <a:schemeClr val="bg1"/>
                      </a:solidFill>
                    </a:rPr>
                    <a:t>E</a:t>
                  </a:r>
                  <a:r>
                    <a:rPr lang="en-US" altLang="en-US" sz="2200" dirty="0">
                      <a:solidFill>
                        <a:schemeClr val="bg1"/>
                      </a:solidFill>
                    </a:rPr>
                    <a:t> such that </a:t>
                  </a:r>
                  <a:r>
                    <a:rPr lang="en-US" altLang="en-US" sz="2200" i="1" dirty="0">
                      <a:solidFill>
                        <a:schemeClr val="bg1"/>
                      </a:solidFill>
                    </a:rPr>
                    <a:t>P</a:t>
                  </a:r>
                  <a:r>
                    <a:rPr lang="en-US" altLang="en-US" sz="2200" dirty="0">
                      <a:solidFill>
                        <a:schemeClr val="bg1"/>
                      </a:solidFill>
                    </a:rPr>
                    <a:t>(</a:t>
                  </a:r>
                  <a:r>
                    <a:rPr lang="en-US" altLang="en-US" sz="2200" i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US" altLang="en-US" sz="220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altLang="en-US" sz="2200" i="1" dirty="0">
                      <a:solidFill>
                        <a:schemeClr val="bg1"/>
                      </a:solidFill>
                    </a:rPr>
                    <a:t>y</a:t>
                  </a:r>
                  <a:r>
                    <a:rPr lang="en-US" altLang="en-US" sz="2200" dirty="0">
                      <a:solidFill>
                        <a:schemeClr val="bg1"/>
                      </a:solidFill>
                    </a:rPr>
                    <a:t>))</a:t>
                  </a:r>
                  <a:endParaRPr lang="en-SG" sz="2200" dirty="0">
                    <a:solidFill>
                      <a:schemeClr val="bg1"/>
                    </a:solidFill>
                    <a:sym typeface="Symbol" panose="05050102010706020507" pitchFamily="18" charset="2"/>
                  </a:endParaRPr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473" y="3852810"/>
                  <a:ext cx="4162842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586" t="-12676" r="-586" b="-281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377932" y="3852810"/>
                  <a:ext cx="501767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7932" y="3852810"/>
                  <a:ext cx="501767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4807548" y="3852810"/>
                  <a:ext cx="4079193" cy="430887"/>
                </a:xfrm>
                <a:prstGeom prst="rect">
                  <a:avLst/>
                </a:prstGeom>
                <a:solidFill>
                  <a:srgbClr val="0033CC"/>
                </a:solidFill>
              </p:spPr>
              <p:txBody>
                <a:bodyPr wrap="square">
                  <a:spAutoFit/>
                </a:bodyPr>
                <a:lstStyle/>
                <a:p>
                  <a:pPr algn="ctr">
                    <a:spcAft>
                      <a:spcPts val="600"/>
                    </a:spcAft>
                    <a:tabLst>
                      <a:tab pos="896938" algn="l"/>
                      <a:tab pos="1881188" algn="l"/>
                    </a:tabLst>
                  </a:pPr>
                  <a:r>
                    <a:rPr lang="en-US" altLang="en-US" sz="2200" dirty="0">
                      <a:solidFill>
                        <a:schemeClr val="bg1"/>
                      </a:solidFill>
                    </a:rPr>
                    <a:t>∃</a:t>
                  </a:r>
                  <a:r>
                    <a:rPr lang="en-US" altLang="en-US" sz="2200" i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US" altLang="en-US" sz="2200" dirty="0">
                      <a:solidFill>
                        <a:schemeClr val="bg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2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altLang="en-US" sz="22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en-US" sz="2200" i="1" dirty="0">
                      <a:solidFill>
                        <a:schemeClr val="bg1"/>
                      </a:solidFill>
                    </a:rPr>
                    <a:t>D</a:t>
                  </a:r>
                  <a:r>
                    <a:rPr lang="en-US" altLang="en-US" sz="2200" dirty="0">
                      <a:solidFill>
                        <a:schemeClr val="bg1"/>
                      </a:solidFill>
                    </a:rPr>
                    <a:t> such that ∀</a:t>
                  </a:r>
                  <a:r>
                    <a:rPr lang="en-US" altLang="en-US" sz="2200" i="1" dirty="0">
                      <a:solidFill>
                        <a:schemeClr val="bg1"/>
                      </a:solidFill>
                    </a:rPr>
                    <a:t>y</a:t>
                  </a:r>
                  <a:r>
                    <a:rPr lang="en-US" altLang="en-US" sz="2200" dirty="0">
                      <a:solidFill>
                        <a:schemeClr val="bg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2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altLang="en-US" sz="22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en-US" sz="2200" i="1" dirty="0">
                      <a:solidFill>
                        <a:schemeClr val="bg1"/>
                      </a:solidFill>
                    </a:rPr>
                    <a:t>E</a:t>
                  </a:r>
                  <a:r>
                    <a:rPr lang="en-US" altLang="en-US" sz="2200" dirty="0">
                      <a:solidFill>
                        <a:schemeClr val="bg1"/>
                      </a:solidFill>
                    </a:rPr>
                    <a:t>, ∼</a:t>
                  </a:r>
                  <a:r>
                    <a:rPr lang="en-US" altLang="en-US" sz="2200" i="1" dirty="0">
                      <a:solidFill>
                        <a:schemeClr val="bg1"/>
                      </a:solidFill>
                    </a:rPr>
                    <a:t>P</a:t>
                  </a:r>
                  <a:r>
                    <a:rPr lang="en-US" altLang="en-US" sz="2200" dirty="0">
                      <a:solidFill>
                        <a:schemeClr val="bg1"/>
                      </a:solidFill>
                    </a:rPr>
                    <a:t>(</a:t>
                  </a:r>
                  <a:r>
                    <a:rPr lang="en-US" altLang="en-US" sz="2200" i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US" altLang="en-US" sz="220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altLang="en-US" sz="2200" i="1" dirty="0">
                      <a:solidFill>
                        <a:schemeClr val="bg1"/>
                      </a:solidFill>
                    </a:rPr>
                    <a:t>y</a:t>
                  </a:r>
                  <a:r>
                    <a:rPr lang="en-US" altLang="en-US" sz="2200" dirty="0">
                      <a:solidFill>
                        <a:schemeClr val="bg1"/>
                      </a:solidFill>
                    </a:rPr>
                    <a:t>)</a:t>
                  </a:r>
                  <a:endParaRPr lang="en-SG" sz="2200" dirty="0">
                    <a:solidFill>
                      <a:schemeClr val="bg1"/>
                    </a:solidFill>
                    <a:sym typeface="Symbol" panose="05050102010706020507" pitchFamily="18" charset="2"/>
                  </a:endParaRPr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7548" y="3852810"/>
                  <a:ext cx="4079193" cy="430887"/>
                </a:xfrm>
                <a:prstGeom prst="rect">
                  <a:avLst/>
                </a:prstGeom>
                <a:blipFill>
                  <a:blip r:embed="rId9"/>
                  <a:stretch>
                    <a:fillRect t="-12676" b="-281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305892" y="5705081"/>
            <a:ext cx="8527556" cy="438106"/>
            <a:chOff x="305892" y="5779913"/>
            <a:chExt cx="8527556" cy="4381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407745" y="5787132"/>
                  <a:ext cx="501767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7745" y="5787132"/>
                  <a:ext cx="501767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/>
            <p:cNvGrpSpPr/>
            <p:nvPr/>
          </p:nvGrpSpPr>
          <p:grpSpPr>
            <a:xfrm>
              <a:off x="305892" y="5779913"/>
              <a:ext cx="8527556" cy="430887"/>
              <a:chOff x="305892" y="5779913"/>
              <a:chExt cx="8527556" cy="430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/>
                  <p:cNvSpPr/>
                  <p:nvPr/>
                </p:nvSpPr>
                <p:spPr>
                  <a:xfrm>
                    <a:off x="305892" y="5779913"/>
                    <a:ext cx="4162842" cy="430887"/>
                  </a:xfrm>
                  <a:prstGeom prst="rect">
                    <a:avLst/>
                  </a:prstGeom>
                  <a:solidFill>
                    <a:srgbClr val="0033CC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  <a:tabLst>
                        <a:tab pos="896938" algn="l"/>
                        <a:tab pos="1881188" algn="l"/>
                      </a:tabLst>
                    </a:pPr>
                    <a:r>
                      <a:rPr lang="en-US" altLang="en-US" sz="2200" dirty="0">
                        <a:solidFill>
                          <a:schemeClr val="bg1"/>
                        </a:solidFill>
                      </a:rPr>
                      <a:t>∼(∃</a:t>
                    </a:r>
                    <a:r>
                      <a:rPr lang="en-US" altLang="en-US" sz="2200" i="1" dirty="0">
                        <a:solidFill>
                          <a:schemeClr val="bg1"/>
                        </a:solidFill>
                      </a:rPr>
                      <a:t>x</a:t>
                    </a:r>
                    <a:r>
                      <a:rPr lang="en-US" altLang="en-US" sz="2200" dirty="0">
                        <a:solidFill>
                          <a:schemeClr val="bg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2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oMath>
                    </a14:m>
                    <a:r>
                      <a:rPr lang="en-US" altLang="en-US" sz="22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US" altLang="en-US" sz="2200" i="1" dirty="0">
                        <a:solidFill>
                          <a:schemeClr val="bg1"/>
                        </a:solidFill>
                      </a:rPr>
                      <a:t>D</a:t>
                    </a:r>
                    <a:r>
                      <a:rPr lang="en-US" altLang="en-US" sz="2200" dirty="0">
                        <a:solidFill>
                          <a:schemeClr val="bg1"/>
                        </a:solidFill>
                      </a:rPr>
                      <a:t> such that ∀</a:t>
                    </a:r>
                    <a:r>
                      <a:rPr lang="en-US" altLang="en-US" sz="2200" i="1" dirty="0">
                        <a:solidFill>
                          <a:schemeClr val="bg1"/>
                        </a:solidFill>
                      </a:rPr>
                      <a:t>y</a:t>
                    </a:r>
                    <a:r>
                      <a:rPr lang="en-US" altLang="en-US" sz="2200" dirty="0">
                        <a:solidFill>
                          <a:schemeClr val="bg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2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oMath>
                    </a14:m>
                    <a:r>
                      <a:rPr lang="en-US" altLang="en-US" sz="22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US" altLang="en-US" sz="2200" i="1" dirty="0">
                        <a:solidFill>
                          <a:schemeClr val="bg1"/>
                        </a:solidFill>
                      </a:rPr>
                      <a:t>E</a:t>
                    </a:r>
                    <a:r>
                      <a:rPr lang="en-US" altLang="en-US" sz="2200" dirty="0">
                        <a:solidFill>
                          <a:schemeClr val="bg1"/>
                        </a:solidFill>
                      </a:rPr>
                      <a:t>, </a:t>
                    </a:r>
                    <a:r>
                      <a:rPr lang="en-US" altLang="en-US" sz="2200" i="1" dirty="0">
                        <a:solidFill>
                          <a:schemeClr val="bg1"/>
                        </a:solidFill>
                      </a:rPr>
                      <a:t>P</a:t>
                    </a:r>
                    <a:r>
                      <a:rPr lang="en-US" altLang="en-US" sz="2200" dirty="0">
                        <a:solidFill>
                          <a:schemeClr val="bg1"/>
                        </a:solidFill>
                      </a:rPr>
                      <a:t>(</a:t>
                    </a:r>
                    <a:r>
                      <a:rPr lang="en-US" altLang="en-US" sz="2200" i="1" dirty="0">
                        <a:solidFill>
                          <a:schemeClr val="bg1"/>
                        </a:solidFill>
                      </a:rPr>
                      <a:t>x</a:t>
                    </a:r>
                    <a:r>
                      <a:rPr lang="en-US" altLang="en-US" sz="2200" dirty="0">
                        <a:solidFill>
                          <a:schemeClr val="bg1"/>
                        </a:solidFill>
                      </a:rPr>
                      <a:t>, </a:t>
                    </a:r>
                    <a:r>
                      <a:rPr lang="en-US" altLang="en-US" sz="2200" i="1" dirty="0">
                        <a:solidFill>
                          <a:schemeClr val="bg1"/>
                        </a:solidFill>
                      </a:rPr>
                      <a:t>y</a:t>
                    </a:r>
                    <a:r>
                      <a:rPr lang="en-US" altLang="en-US" sz="2200" dirty="0">
                        <a:solidFill>
                          <a:schemeClr val="bg1"/>
                        </a:solidFill>
                      </a:rPr>
                      <a:t>))</a:t>
                    </a:r>
                    <a:endParaRPr lang="en-SG" sz="2200" dirty="0">
                      <a:solidFill>
                        <a:schemeClr val="bg1"/>
                      </a:solidFill>
                      <a:sym typeface="Symbol" panose="05050102010706020507" pitchFamily="18" charset="2"/>
                    </a:endParaRPr>
                  </a:p>
                </p:txBody>
              </p:sp>
            </mc:Choice>
            <mc:Fallback xmlns="">
              <p:sp>
                <p:nvSpPr>
                  <p:cNvPr id="76" name="Rectangle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892" y="5779913"/>
                    <a:ext cx="4162842" cy="430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903" t="-12676" b="-267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4848455" y="5779913"/>
                    <a:ext cx="3984993" cy="430887"/>
                  </a:xfrm>
                  <a:prstGeom prst="rect">
                    <a:avLst/>
                  </a:prstGeom>
                  <a:solidFill>
                    <a:srgbClr val="0033CC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  <a:tabLst>
                        <a:tab pos="896938" algn="l"/>
                        <a:tab pos="1881188" algn="l"/>
                      </a:tabLst>
                    </a:pPr>
                    <a:r>
                      <a:rPr lang="en-US" altLang="en-US" sz="2200" dirty="0">
                        <a:solidFill>
                          <a:schemeClr val="bg1"/>
                        </a:solidFill>
                      </a:rPr>
                      <a:t>∀</a:t>
                    </a:r>
                    <a:r>
                      <a:rPr lang="en-US" altLang="en-US" sz="2200" i="1" dirty="0">
                        <a:solidFill>
                          <a:schemeClr val="bg1"/>
                        </a:solidFill>
                      </a:rPr>
                      <a:t>x</a:t>
                    </a:r>
                    <a:r>
                      <a:rPr lang="en-US" altLang="en-US" sz="2200" dirty="0">
                        <a:solidFill>
                          <a:schemeClr val="bg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2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oMath>
                    </a14:m>
                    <a:r>
                      <a:rPr lang="en-US" altLang="en-US" sz="22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US" altLang="en-US" sz="2200" i="1" dirty="0">
                        <a:solidFill>
                          <a:schemeClr val="bg1"/>
                        </a:solidFill>
                      </a:rPr>
                      <a:t>D</a:t>
                    </a:r>
                    <a:r>
                      <a:rPr lang="en-US" altLang="en-US" sz="2200" dirty="0">
                        <a:solidFill>
                          <a:schemeClr val="bg1"/>
                        </a:solidFill>
                      </a:rPr>
                      <a:t>, ∃</a:t>
                    </a:r>
                    <a:r>
                      <a:rPr lang="en-US" altLang="en-US" sz="2200" i="1" dirty="0">
                        <a:solidFill>
                          <a:schemeClr val="bg1"/>
                        </a:solidFill>
                      </a:rPr>
                      <a:t>y</a:t>
                    </a:r>
                    <a:r>
                      <a:rPr lang="en-US" altLang="en-US" sz="2200" dirty="0">
                        <a:solidFill>
                          <a:schemeClr val="bg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2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oMath>
                    </a14:m>
                    <a:r>
                      <a:rPr lang="en-US" altLang="en-US" sz="22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US" altLang="en-US" sz="2200" i="1" dirty="0">
                        <a:solidFill>
                          <a:schemeClr val="bg1"/>
                        </a:solidFill>
                      </a:rPr>
                      <a:t>E</a:t>
                    </a:r>
                    <a:r>
                      <a:rPr lang="en-US" altLang="en-US" sz="2200" dirty="0">
                        <a:solidFill>
                          <a:schemeClr val="bg1"/>
                        </a:solidFill>
                      </a:rPr>
                      <a:t> such that ∼</a:t>
                    </a:r>
                    <a:r>
                      <a:rPr lang="en-US" altLang="en-US" sz="2200" i="1" dirty="0">
                        <a:solidFill>
                          <a:schemeClr val="bg1"/>
                        </a:solidFill>
                      </a:rPr>
                      <a:t>P</a:t>
                    </a:r>
                    <a:r>
                      <a:rPr lang="en-US" altLang="en-US" sz="2200" dirty="0">
                        <a:solidFill>
                          <a:schemeClr val="bg1"/>
                        </a:solidFill>
                      </a:rPr>
                      <a:t>(</a:t>
                    </a:r>
                    <a:r>
                      <a:rPr lang="en-US" altLang="en-US" sz="2200" i="1" dirty="0">
                        <a:solidFill>
                          <a:schemeClr val="bg1"/>
                        </a:solidFill>
                      </a:rPr>
                      <a:t>x</a:t>
                    </a:r>
                    <a:r>
                      <a:rPr lang="en-US" altLang="en-US" sz="2200" dirty="0">
                        <a:solidFill>
                          <a:schemeClr val="bg1"/>
                        </a:solidFill>
                      </a:rPr>
                      <a:t>, </a:t>
                    </a:r>
                    <a:r>
                      <a:rPr lang="en-US" altLang="en-US" sz="2200" i="1" dirty="0">
                        <a:solidFill>
                          <a:schemeClr val="bg1"/>
                        </a:solidFill>
                      </a:rPr>
                      <a:t>y</a:t>
                    </a:r>
                    <a:r>
                      <a:rPr lang="en-US" altLang="en-US" sz="2200" dirty="0">
                        <a:solidFill>
                          <a:schemeClr val="bg1"/>
                        </a:solidFill>
                      </a:rPr>
                      <a:t>)</a:t>
                    </a:r>
                    <a:endParaRPr lang="en-SG" sz="2200" dirty="0">
                      <a:solidFill>
                        <a:schemeClr val="bg1"/>
                      </a:solidFill>
                      <a:sym typeface="Symbol" panose="05050102010706020507" pitchFamily="18" charset="2"/>
                    </a:endParaRPr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8455" y="5779913"/>
                    <a:ext cx="3984993" cy="430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988" t="-12676" b="-267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105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7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Negations of Multiply-Quantified Statements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Statements with Multiple Quantifiers</a:t>
            </a:r>
            <a:r>
              <a:rPr lang="en-SG" sz="1200" dirty="0">
                <a:solidFill>
                  <a:schemeClr val="bg1"/>
                </a:solidFill>
              </a:rPr>
              <a:t>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52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TextBox 41"/>
          <p:cNvSpPr txBox="1"/>
          <p:nvPr/>
        </p:nvSpPr>
        <p:spPr>
          <a:xfrm>
            <a:off x="301050" y="1063576"/>
            <a:ext cx="528035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sz="2400" dirty="0"/>
              <a:t>Refer to the Tarski’s world of Figure 3.3.1 again.</a:t>
            </a:r>
            <a:endParaRPr lang="en-US" sz="28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5922227" y="1180129"/>
            <a:ext cx="2819400" cy="3178861"/>
            <a:chOff x="5922227" y="1180129"/>
            <a:chExt cx="2819400" cy="3178861"/>
          </a:xfrm>
        </p:grpSpPr>
        <p:pic>
          <p:nvPicPr>
            <p:cNvPr id="7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2227" y="1180129"/>
              <a:ext cx="2819400" cy="281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Rectangle 6"/>
            <p:cNvSpPr>
              <a:spLocks noChangeArrowheads="1"/>
            </p:cNvSpPr>
            <p:nvPr/>
          </p:nvSpPr>
          <p:spPr bwMode="auto">
            <a:xfrm>
              <a:off x="6598393" y="3989658"/>
              <a:ext cx="14670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 dirty="0"/>
                <a:t>Figure 3.3.1</a:t>
              </a:r>
              <a:endParaRPr lang="en-US" altLang="en-US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301050" y="1934891"/>
            <a:ext cx="5432754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400" dirty="0"/>
              <a:t>Write a negation for each of the </a:t>
            </a:r>
            <a:br>
              <a:rPr lang="en-US" altLang="en-US" sz="2400" dirty="0"/>
            </a:br>
            <a:r>
              <a:rPr lang="en-US" altLang="en-US" sz="2400" dirty="0"/>
              <a:t>following statements, and determine </a:t>
            </a:r>
            <a:br>
              <a:rPr lang="en-US" altLang="en-US" sz="2400" dirty="0"/>
            </a:br>
            <a:r>
              <a:rPr lang="en-US" altLang="en-US" sz="2400" dirty="0"/>
              <a:t>which is true, the given statement or </a:t>
            </a:r>
            <a:br>
              <a:rPr lang="en-US" altLang="en-US" sz="2400" dirty="0"/>
            </a:br>
            <a:r>
              <a:rPr lang="en-US" altLang="en-US" sz="2400" dirty="0"/>
              <a:t>its negation.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97585" y="3536015"/>
            <a:ext cx="5606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6912" indent="-514350">
              <a:spcAft>
                <a:spcPts val="600"/>
              </a:spcAft>
              <a:buFont typeface="+mj-lt"/>
              <a:buAutoNum type="alphaLcPeriod"/>
            </a:pPr>
            <a:r>
              <a:rPr lang="en-SG" altLang="en-US" sz="2400" dirty="0">
                <a:sym typeface="Symbol" panose="05050102010706020507" pitchFamily="18" charset="2"/>
              </a:rPr>
              <a:t>For all squares </a:t>
            </a:r>
            <a:r>
              <a:rPr lang="en-SG" altLang="en-US" sz="2400" i="1" dirty="0">
                <a:sym typeface="Symbol" panose="05050102010706020507" pitchFamily="18" charset="2"/>
              </a:rPr>
              <a:t>x</a:t>
            </a:r>
            <a:r>
              <a:rPr lang="en-SG" altLang="en-US" sz="2400" dirty="0">
                <a:sym typeface="Symbol" panose="05050102010706020507" pitchFamily="18" charset="2"/>
              </a:rPr>
              <a:t>, there is a circle </a:t>
            </a:r>
            <a:r>
              <a:rPr lang="en-SG" altLang="en-US" sz="2400" i="1" dirty="0">
                <a:sym typeface="Symbol" panose="05050102010706020507" pitchFamily="18" charset="2"/>
              </a:rPr>
              <a:t>y</a:t>
            </a:r>
            <a:r>
              <a:rPr lang="en-SG" altLang="en-US" sz="2400" dirty="0">
                <a:sym typeface="Symbol" panose="05050102010706020507" pitchFamily="18" charset="2"/>
              </a:rPr>
              <a:t> such that </a:t>
            </a:r>
            <a:r>
              <a:rPr lang="en-SG" altLang="en-US" sz="2400" i="1" dirty="0">
                <a:sym typeface="Symbol" panose="05050102010706020507" pitchFamily="18" charset="2"/>
              </a:rPr>
              <a:t>x</a:t>
            </a:r>
            <a:r>
              <a:rPr lang="en-SG" altLang="en-US" sz="2400" dirty="0">
                <a:sym typeface="Symbol" panose="05050102010706020507" pitchFamily="18" charset="2"/>
              </a:rPr>
              <a:t> and </a:t>
            </a:r>
            <a:r>
              <a:rPr lang="en-SG" altLang="en-US" sz="2400" i="1" dirty="0">
                <a:sym typeface="Symbol" panose="05050102010706020507" pitchFamily="18" charset="2"/>
              </a:rPr>
              <a:t>y</a:t>
            </a:r>
            <a:r>
              <a:rPr lang="en-SG" altLang="en-US" sz="2400" dirty="0">
                <a:sym typeface="Symbol" panose="05050102010706020507" pitchFamily="18" charset="2"/>
              </a:rPr>
              <a:t> have the same </a:t>
            </a:r>
            <a:r>
              <a:rPr lang="en-SG" altLang="en-US" sz="2400" dirty="0" err="1">
                <a:sym typeface="Symbol" panose="05050102010706020507" pitchFamily="18" charset="2"/>
              </a:rPr>
              <a:t>color</a:t>
            </a:r>
            <a:r>
              <a:rPr lang="en-SG" altLang="en-US" sz="2400" dirty="0">
                <a:sym typeface="Symbol" panose="05050102010706020507" pitchFamily="18" charset="2"/>
              </a:rPr>
              <a:t>.</a:t>
            </a:r>
            <a:endParaRPr lang="en-SG" altLang="en-US" sz="2400" dirty="0"/>
          </a:p>
        </p:txBody>
      </p:sp>
      <p:sp>
        <p:nvSpPr>
          <p:cNvPr id="80" name="TextBox 79"/>
          <p:cNvSpPr txBox="1"/>
          <p:nvPr/>
        </p:nvSpPr>
        <p:spPr>
          <a:xfrm>
            <a:off x="418860" y="4358990"/>
            <a:ext cx="8014806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i="1" dirty="0">
                <a:sym typeface="Symbol"/>
              </a:rPr>
              <a:t>Negation: </a:t>
            </a:r>
          </a:p>
          <a:p>
            <a:r>
              <a:rPr lang="en-SG" sz="2400" dirty="0">
                <a:sym typeface="Symbol"/>
              </a:rPr>
              <a:t> a square </a:t>
            </a:r>
            <a:r>
              <a:rPr lang="en-SG" sz="2400" i="1" dirty="0">
                <a:sym typeface="Symbol"/>
              </a:rPr>
              <a:t>x</a:t>
            </a:r>
            <a:r>
              <a:rPr lang="en-SG" sz="2400" dirty="0">
                <a:sym typeface="Symbol"/>
              </a:rPr>
              <a:t> such that ~( a circle </a:t>
            </a:r>
            <a:r>
              <a:rPr lang="en-SG" sz="2400" i="1" dirty="0">
                <a:sym typeface="Symbol"/>
              </a:rPr>
              <a:t>y</a:t>
            </a:r>
            <a:r>
              <a:rPr lang="en-SG" sz="2400" dirty="0">
                <a:sym typeface="Symbol"/>
              </a:rPr>
              <a:t> such that </a:t>
            </a:r>
            <a:r>
              <a:rPr lang="en-SG" sz="2400" i="1" dirty="0">
                <a:sym typeface="Symbol"/>
              </a:rPr>
              <a:t>x</a:t>
            </a:r>
            <a:r>
              <a:rPr lang="en-SG" sz="2400" dirty="0">
                <a:sym typeface="Symbol"/>
              </a:rPr>
              <a:t> and </a:t>
            </a:r>
            <a:r>
              <a:rPr lang="en-SG" sz="2400" i="1" dirty="0">
                <a:sym typeface="Symbol"/>
              </a:rPr>
              <a:t>y</a:t>
            </a:r>
            <a:r>
              <a:rPr lang="en-SG" sz="2400" dirty="0">
                <a:sym typeface="Symbol"/>
              </a:rPr>
              <a:t> have the same </a:t>
            </a:r>
            <a:r>
              <a:rPr lang="en-SG" sz="2400" dirty="0" err="1">
                <a:sym typeface="Symbol"/>
              </a:rPr>
              <a:t>color</a:t>
            </a:r>
            <a:r>
              <a:rPr lang="en-SG" sz="2400" dirty="0">
                <a:sym typeface="Symbol"/>
              </a:rPr>
              <a:t>)</a:t>
            </a:r>
          </a:p>
          <a:p>
            <a:pPr marL="342900" indent="-342900">
              <a:buFont typeface="Wingdings"/>
              <a:buChar char="è"/>
            </a:pPr>
            <a:r>
              <a:rPr lang="en-SG" sz="2400" dirty="0">
                <a:sym typeface="Symbol"/>
              </a:rPr>
              <a:t> a square </a:t>
            </a:r>
            <a:r>
              <a:rPr lang="en-SG" sz="2400" i="1" dirty="0">
                <a:sym typeface="Symbol"/>
              </a:rPr>
              <a:t>x</a:t>
            </a:r>
            <a:r>
              <a:rPr lang="en-SG" sz="2400" dirty="0">
                <a:sym typeface="Symbol"/>
              </a:rPr>
              <a:t> such that  circles </a:t>
            </a:r>
            <a:r>
              <a:rPr lang="en-SG" sz="2400" i="1" dirty="0">
                <a:sym typeface="Symbol"/>
              </a:rPr>
              <a:t>y</a:t>
            </a:r>
            <a:r>
              <a:rPr lang="en-SG" sz="2400" dirty="0">
                <a:sym typeface="Symbol"/>
              </a:rPr>
              <a:t>, </a:t>
            </a:r>
            <a:r>
              <a:rPr lang="en-SG" sz="2400" i="1" dirty="0">
                <a:sym typeface="Symbol"/>
              </a:rPr>
              <a:t>x</a:t>
            </a:r>
            <a:r>
              <a:rPr lang="en-SG" sz="2400" dirty="0">
                <a:sym typeface="Symbol"/>
              </a:rPr>
              <a:t> and </a:t>
            </a:r>
            <a:r>
              <a:rPr lang="en-SG" sz="2400" i="1" dirty="0">
                <a:sym typeface="Symbol"/>
              </a:rPr>
              <a:t>y</a:t>
            </a:r>
            <a:r>
              <a:rPr lang="en-SG" sz="2400" dirty="0">
                <a:sym typeface="Symbol"/>
              </a:rPr>
              <a:t> do not have the same </a:t>
            </a:r>
            <a:r>
              <a:rPr lang="en-SG" sz="2400" dirty="0" err="1">
                <a:sym typeface="Symbol"/>
              </a:rPr>
              <a:t>color</a:t>
            </a:r>
            <a:r>
              <a:rPr lang="en-SG" sz="2400" dirty="0">
                <a:sym typeface="Symbol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53372" y="5947458"/>
            <a:ext cx="605606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TRUE</a:t>
            </a:r>
            <a:r>
              <a:rPr lang="en-US" sz="2400" dirty="0"/>
              <a:t> (Square </a:t>
            </a:r>
            <a:r>
              <a:rPr lang="en-US" sz="2400" i="1" dirty="0"/>
              <a:t>e</a:t>
            </a:r>
            <a:r>
              <a:rPr lang="en-US" sz="2400" dirty="0"/>
              <a:t> is black and no circle is black).</a:t>
            </a:r>
          </a:p>
        </p:txBody>
      </p:sp>
    </p:spTree>
    <p:extLst>
      <p:ext uri="{BB962C8B-B14F-4D97-AF65-F5344CB8AC3E}">
        <p14:creationId xmlns:p14="http://schemas.microsoft.com/office/powerpoint/2010/main" val="119166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Negations of Multiply-Quantified Statements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Statements with Multiple Quantifiers</a:t>
            </a:r>
            <a:r>
              <a:rPr lang="en-SG" sz="1200" dirty="0">
                <a:solidFill>
                  <a:schemeClr val="bg1"/>
                </a:solidFill>
              </a:rPr>
              <a:t>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53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TextBox 41"/>
          <p:cNvSpPr txBox="1"/>
          <p:nvPr/>
        </p:nvSpPr>
        <p:spPr>
          <a:xfrm>
            <a:off x="301050" y="1063576"/>
            <a:ext cx="528035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sz="2400" dirty="0"/>
              <a:t>Refer to the Tarski’s world of Figure 3.3.1 again.</a:t>
            </a:r>
            <a:endParaRPr lang="en-US" sz="28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5922227" y="1180129"/>
            <a:ext cx="2819400" cy="3178861"/>
            <a:chOff x="5922227" y="1180129"/>
            <a:chExt cx="2819400" cy="3178861"/>
          </a:xfrm>
        </p:grpSpPr>
        <p:pic>
          <p:nvPicPr>
            <p:cNvPr id="7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2227" y="1180129"/>
              <a:ext cx="2819400" cy="281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Rectangle 6"/>
            <p:cNvSpPr>
              <a:spLocks noChangeArrowheads="1"/>
            </p:cNvSpPr>
            <p:nvPr/>
          </p:nvSpPr>
          <p:spPr bwMode="auto">
            <a:xfrm>
              <a:off x="6598393" y="3989658"/>
              <a:ext cx="14670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 dirty="0"/>
                <a:t>Figure 3.3.1</a:t>
              </a:r>
              <a:endParaRPr lang="en-US" altLang="en-US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301050" y="1934891"/>
            <a:ext cx="5432754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400" dirty="0"/>
              <a:t>Write a negation for each of the </a:t>
            </a:r>
            <a:br>
              <a:rPr lang="en-US" altLang="en-US" sz="2400" dirty="0"/>
            </a:br>
            <a:r>
              <a:rPr lang="en-US" altLang="en-US" sz="2400" dirty="0"/>
              <a:t>following statements, and determine </a:t>
            </a:r>
            <a:br>
              <a:rPr lang="en-US" altLang="en-US" sz="2400" dirty="0"/>
            </a:br>
            <a:r>
              <a:rPr lang="en-US" altLang="en-US" sz="2400" dirty="0"/>
              <a:t>which is true, the given statement or </a:t>
            </a:r>
            <a:br>
              <a:rPr lang="en-US" altLang="en-US" sz="2400" dirty="0"/>
            </a:br>
            <a:r>
              <a:rPr lang="en-US" altLang="en-US" sz="2400" dirty="0"/>
              <a:t>its negation.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97585" y="3536015"/>
            <a:ext cx="5606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6912" indent="-514350">
              <a:spcAft>
                <a:spcPts val="600"/>
              </a:spcAft>
              <a:buFont typeface="+mj-lt"/>
              <a:buAutoNum type="alphaLcPeriod" startAt="2"/>
            </a:pPr>
            <a:r>
              <a:rPr lang="en-US" altLang="en-US" sz="2400" dirty="0"/>
              <a:t>There is a triangle </a:t>
            </a:r>
            <a:r>
              <a:rPr lang="en-US" altLang="en-US" sz="2400" i="1" dirty="0"/>
              <a:t>x</a:t>
            </a:r>
            <a:r>
              <a:rPr lang="en-US" altLang="en-US" sz="2400" dirty="0"/>
              <a:t> such that for all </a:t>
            </a:r>
            <a:br>
              <a:rPr lang="en-US" altLang="en-US" sz="2400" dirty="0"/>
            </a:br>
            <a:r>
              <a:rPr lang="en-US" altLang="en-US" sz="2400" dirty="0"/>
              <a:t>squares </a:t>
            </a:r>
            <a:r>
              <a:rPr lang="en-US" altLang="en-US" sz="2400" i="1" dirty="0"/>
              <a:t>y</a:t>
            </a:r>
            <a:r>
              <a:rPr lang="en-US" altLang="en-US" sz="2400" dirty="0"/>
              <a:t>, </a:t>
            </a:r>
            <a:r>
              <a:rPr lang="en-US" altLang="en-US" sz="2400" i="1" dirty="0"/>
              <a:t>x</a:t>
            </a:r>
            <a:r>
              <a:rPr lang="en-US" altLang="en-US" sz="2400" dirty="0"/>
              <a:t> is to the right of </a:t>
            </a:r>
            <a:r>
              <a:rPr lang="en-US" altLang="en-US" sz="2400" i="1" dirty="0"/>
              <a:t>y</a:t>
            </a:r>
            <a:r>
              <a:rPr lang="en-SG" altLang="en-US" sz="2400" dirty="0">
                <a:sym typeface="Symbol" panose="05050102010706020507" pitchFamily="18" charset="2"/>
              </a:rPr>
              <a:t>.</a:t>
            </a:r>
            <a:endParaRPr lang="en-SG" alt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67" name="TextBox 66"/>
          <p:cNvSpPr txBox="1"/>
          <p:nvPr/>
        </p:nvSpPr>
        <p:spPr>
          <a:xfrm>
            <a:off x="418860" y="4358990"/>
            <a:ext cx="801480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i="1" dirty="0">
                <a:sym typeface="Symbol"/>
              </a:rPr>
              <a:t>Negation: </a:t>
            </a:r>
          </a:p>
          <a:p>
            <a:r>
              <a:rPr lang="en-US" altLang="en-US" sz="2400" dirty="0"/>
              <a:t>∀ triangles </a:t>
            </a:r>
            <a:r>
              <a:rPr lang="en-US" altLang="en-US" sz="2400" i="1" dirty="0"/>
              <a:t>x</a:t>
            </a:r>
            <a:r>
              <a:rPr lang="en-US" altLang="en-US" sz="2400" dirty="0"/>
              <a:t>, </a:t>
            </a:r>
            <a:r>
              <a:rPr lang="en-SG" sz="2400" dirty="0">
                <a:sym typeface="Symbol"/>
              </a:rPr>
              <a:t>~</a:t>
            </a:r>
            <a:r>
              <a:rPr lang="en-US" altLang="en-US" sz="2400" dirty="0"/>
              <a:t>(∀ squares </a:t>
            </a:r>
            <a:r>
              <a:rPr lang="en-US" altLang="en-US" sz="2400" i="1" dirty="0"/>
              <a:t>y</a:t>
            </a:r>
            <a:r>
              <a:rPr lang="en-US" altLang="en-US" sz="2400" dirty="0"/>
              <a:t>, </a:t>
            </a:r>
            <a:r>
              <a:rPr lang="en-US" altLang="en-US" sz="2400" i="1" dirty="0"/>
              <a:t>x</a:t>
            </a:r>
            <a:r>
              <a:rPr lang="en-US" altLang="en-US" sz="2400" dirty="0"/>
              <a:t> is to the right of </a:t>
            </a:r>
            <a:r>
              <a:rPr lang="en-US" altLang="en-US" sz="2400" i="1" dirty="0"/>
              <a:t>y</a:t>
            </a:r>
            <a:r>
              <a:rPr lang="en-SG" sz="2400" dirty="0">
                <a:sym typeface="Symbol"/>
              </a:rPr>
              <a:t>)</a:t>
            </a:r>
          </a:p>
          <a:p>
            <a:pPr marL="342900" indent="-342900">
              <a:buFont typeface="Wingdings"/>
              <a:buChar char="è"/>
            </a:pPr>
            <a:r>
              <a:rPr lang="en-US" altLang="en-US" sz="2400" dirty="0"/>
              <a:t>∀ triangles </a:t>
            </a:r>
            <a:r>
              <a:rPr lang="en-US" altLang="en-US" sz="2400" i="1" dirty="0"/>
              <a:t>x</a:t>
            </a:r>
            <a:r>
              <a:rPr lang="en-US" altLang="en-US" sz="2400" dirty="0"/>
              <a:t>, ∃ a square </a:t>
            </a:r>
            <a:r>
              <a:rPr lang="en-US" altLang="en-US" sz="2400" i="1" dirty="0"/>
              <a:t>y</a:t>
            </a:r>
            <a:r>
              <a:rPr lang="en-US" altLang="en-US" sz="2400" dirty="0"/>
              <a:t> such that </a:t>
            </a:r>
            <a:r>
              <a:rPr lang="en-US" altLang="en-US" sz="2400" i="1" dirty="0"/>
              <a:t>x</a:t>
            </a:r>
            <a:r>
              <a:rPr lang="en-US" altLang="en-US" sz="2400" dirty="0"/>
              <a:t> is not to the right of </a:t>
            </a:r>
            <a:r>
              <a:rPr lang="en-US" altLang="en-US" sz="2400" i="1" dirty="0"/>
              <a:t>y</a:t>
            </a:r>
            <a:r>
              <a:rPr lang="en-SG" sz="2400" dirty="0">
                <a:sym typeface="Symbol"/>
              </a:rPr>
              <a:t>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805810" y="5588086"/>
            <a:ext cx="6056064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TRUE</a:t>
            </a:r>
            <a:r>
              <a:rPr lang="en-US" sz="2400" dirty="0"/>
              <a:t> (No matter what triangle is chosen, it is not to the right of square </a:t>
            </a:r>
            <a:r>
              <a:rPr lang="en-US" sz="2400" i="1" dirty="0"/>
              <a:t>g</a:t>
            </a:r>
            <a:r>
              <a:rPr lang="en-US" sz="2400" dirty="0"/>
              <a:t> or square </a:t>
            </a:r>
            <a:r>
              <a:rPr lang="en-US" sz="2400" i="1" dirty="0"/>
              <a:t>j</a:t>
            </a:r>
            <a:r>
              <a:rPr lang="en-US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9116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Order of Quantifiers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Statements with Multiple Quantifiers</a:t>
            </a:r>
            <a:r>
              <a:rPr lang="en-SG" sz="1200" dirty="0">
                <a:solidFill>
                  <a:schemeClr val="bg1"/>
                </a:solidFill>
              </a:rPr>
              <a:t>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54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TextBox 66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600" dirty="0">
                <a:solidFill>
                  <a:schemeClr val="bg1"/>
                </a:solidFill>
              </a:rPr>
              <a:t>3.3.5. Order of Quantifiers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26198" y="3194461"/>
            <a:ext cx="542145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400" dirty="0"/>
              <a:t>Except for the order of the quantifiers, these statements are identical.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123" y="1794370"/>
            <a:ext cx="6909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>
                <a:solidFill>
                  <a:srgbClr val="0033CC"/>
                </a:solidFill>
              </a:rPr>
              <a:t>∀ people </a:t>
            </a:r>
            <a:r>
              <a:rPr lang="en-US" altLang="en-US" sz="2800" i="1" dirty="0">
                <a:solidFill>
                  <a:srgbClr val="0033CC"/>
                </a:solidFill>
              </a:rPr>
              <a:t>x</a:t>
            </a:r>
            <a:r>
              <a:rPr lang="en-US" altLang="en-US" sz="2800" dirty="0">
                <a:solidFill>
                  <a:srgbClr val="0033CC"/>
                </a:solidFill>
              </a:rPr>
              <a:t>, ∃ a person </a:t>
            </a:r>
            <a:r>
              <a:rPr lang="en-US" altLang="en-US" sz="2800" i="1" dirty="0">
                <a:solidFill>
                  <a:srgbClr val="0033CC"/>
                </a:solidFill>
              </a:rPr>
              <a:t>y</a:t>
            </a:r>
            <a:r>
              <a:rPr lang="en-US" altLang="en-US" sz="2800" dirty="0">
                <a:solidFill>
                  <a:srgbClr val="0033CC"/>
                </a:solidFill>
              </a:rPr>
              <a:t> such that </a:t>
            </a:r>
            <a:r>
              <a:rPr lang="en-US" altLang="en-US" sz="2800" i="1" dirty="0">
                <a:solidFill>
                  <a:srgbClr val="0033CC"/>
                </a:solidFill>
              </a:rPr>
              <a:t>x</a:t>
            </a:r>
            <a:r>
              <a:rPr lang="en-US" altLang="en-US" sz="2800" dirty="0">
                <a:solidFill>
                  <a:srgbClr val="0033CC"/>
                </a:solidFill>
              </a:rPr>
              <a:t> loves </a:t>
            </a:r>
            <a:r>
              <a:rPr lang="en-US" altLang="en-US" sz="2800" i="1" dirty="0">
                <a:solidFill>
                  <a:srgbClr val="0033CC"/>
                </a:solidFill>
              </a:rPr>
              <a:t>y</a:t>
            </a:r>
            <a:r>
              <a:rPr lang="en-US" altLang="en-US" sz="2800" dirty="0">
                <a:solidFill>
                  <a:srgbClr val="0033CC"/>
                </a:solidFill>
              </a:rPr>
              <a:t>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844025" y="2487205"/>
            <a:ext cx="6909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>
                <a:solidFill>
                  <a:srgbClr val="0033CC"/>
                </a:solidFill>
              </a:rPr>
              <a:t>∃ a person </a:t>
            </a:r>
            <a:r>
              <a:rPr lang="en-US" altLang="en-US" sz="2800" i="1" dirty="0">
                <a:solidFill>
                  <a:srgbClr val="0033CC"/>
                </a:solidFill>
              </a:rPr>
              <a:t>y</a:t>
            </a:r>
            <a:r>
              <a:rPr lang="en-US" altLang="en-US" sz="2800" dirty="0">
                <a:solidFill>
                  <a:srgbClr val="0033CC"/>
                </a:solidFill>
              </a:rPr>
              <a:t> such that ∀ people </a:t>
            </a:r>
            <a:r>
              <a:rPr lang="en-US" altLang="en-US" sz="2800" i="1" dirty="0">
                <a:solidFill>
                  <a:srgbClr val="0033CC"/>
                </a:solidFill>
              </a:rPr>
              <a:t>x</a:t>
            </a:r>
            <a:r>
              <a:rPr lang="en-US" altLang="en-US" sz="2800" dirty="0">
                <a:solidFill>
                  <a:srgbClr val="0033CC"/>
                </a:solidFill>
              </a:rPr>
              <a:t>, </a:t>
            </a:r>
            <a:r>
              <a:rPr lang="en-US" altLang="en-US" sz="2800" i="1" dirty="0">
                <a:solidFill>
                  <a:srgbClr val="0033CC"/>
                </a:solidFill>
              </a:rPr>
              <a:t>x</a:t>
            </a:r>
            <a:r>
              <a:rPr lang="en-US" altLang="en-US" sz="2800" dirty="0">
                <a:solidFill>
                  <a:srgbClr val="0033CC"/>
                </a:solidFill>
              </a:rPr>
              <a:t> loves </a:t>
            </a:r>
            <a:r>
              <a:rPr lang="en-US" altLang="en-US" sz="2800" i="1" dirty="0">
                <a:solidFill>
                  <a:srgbClr val="0033CC"/>
                </a:solidFill>
              </a:rPr>
              <a:t>y</a:t>
            </a:r>
            <a:r>
              <a:rPr lang="en-US" altLang="en-US" sz="2800" dirty="0">
                <a:solidFill>
                  <a:srgbClr val="0033CC"/>
                </a:solidFill>
              </a:rPr>
              <a:t>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75375" y="2317591"/>
            <a:ext cx="5908049" cy="2779485"/>
            <a:chOff x="575375" y="2317591"/>
            <a:chExt cx="5908049" cy="2779485"/>
          </a:xfrm>
        </p:grpSpPr>
        <p:sp>
          <p:nvSpPr>
            <p:cNvPr id="79" name="TextBox 78"/>
            <p:cNvSpPr txBox="1"/>
            <p:nvPr/>
          </p:nvSpPr>
          <p:spPr>
            <a:xfrm>
              <a:off x="575375" y="4142969"/>
              <a:ext cx="5908049" cy="9541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spcBef>
                  <a:spcPct val="0"/>
                </a:spcBef>
                <a:spcAft>
                  <a:spcPts val="600"/>
                </a:spcAft>
              </a:pPr>
              <a:r>
                <a:rPr lang="en-US" altLang="en-US" sz="2800" dirty="0"/>
                <a:t>Given any person, it is possible to find someone whom that person loves.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1358568" y="2317591"/>
              <a:ext cx="485457" cy="182537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574784" y="3010425"/>
            <a:ext cx="5107802" cy="3169867"/>
            <a:chOff x="3574784" y="3010425"/>
            <a:chExt cx="5107802" cy="3169867"/>
          </a:xfrm>
        </p:grpSpPr>
        <p:sp>
          <p:nvSpPr>
            <p:cNvPr id="80" name="TextBox 79"/>
            <p:cNvSpPr txBox="1"/>
            <p:nvPr/>
          </p:nvSpPr>
          <p:spPr>
            <a:xfrm>
              <a:off x="3574784" y="5226185"/>
              <a:ext cx="5107802" cy="9541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spcBef>
                  <a:spcPct val="0"/>
                </a:spcBef>
                <a:spcAft>
                  <a:spcPts val="600"/>
                </a:spcAft>
              </a:pPr>
              <a:r>
                <a:rPr lang="en-US" altLang="en-US" sz="2800" dirty="0"/>
                <a:t>There is one amazing individual who is loved by all people!</a:t>
              </a: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flipV="1">
              <a:off x="7798240" y="3010425"/>
              <a:ext cx="1" cy="221576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695464" y="5226185"/>
            <a:ext cx="23054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They are not logically equivalent!</a:t>
            </a:r>
          </a:p>
        </p:txBody>
      </p:sp>
    </p:spTree>
    <p:extLst>
      <p:ext uri="{BB962C8B-B14F-4D97-AF65-F5344CB8AC3E}">
        <p14:creationId xmlns:p14="http://schemas.microsoft.com/office/powerpoint/2010/main" val="324923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Order of Quantifiers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Statements with Multiple Quantifiers</a:t>
            </a:r>
            <a:r>
              <a:rPr lang="en-SG" sz="1200" dirty="0">
                <a:solidFill>
                  <a:schemeClr val="bg1"/>
                </a:solidFill>
              </a:rPr>
              <a:t>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55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7" name="TextBox 76"/>
          <p:cNvSpPr txBox="1"/>
          <p:nvPr/>
        </p:nvSpPr>
        <p:spPr>
          <a:xfrm>
            <a:off x="522139" y="1163780"/>
            <a:ext cx="7276101" cy="13849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/>
              <a:t>In a statement containing both </a:t>
            </a:r>
            <a:r>
              <a:rPr lang="en-US" altLang="en-US" sz="2800" dirty="0">
                <a:sym typeface="Symbol"/>
              </a:rPr>
              <a:t> and , changing the order of the quantifiers usually changes the meaning of the statement.</a:t>
            </a:r>
            <a:endParaRPr lang="en-US" altLang="en-US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458147" y="2873827"/>
            <a:ext cx="7723951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/>
              <a:t>However, if one quantifier immediately follows another quantifier </a:t>
            </a:r>
            <a:r>
              <a:rPr lang="en-US" altLang="en-US" sz="2800" i="1" u="sng" dirty="0"/>
              <a:t>of the same type</a:t>
            </a:r>
            <a:r>
              <a:rPr lang="en-US" altLang="en-US" sz="2800" dirty="0"/>
              <a:t>, then the order of the quantifiers does not affect the meaning.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E96DF2-E47B-4EF5-A19F-9BCD6BAF2434}"/>
              </a:ext>
            </a:extLst>
          </p:cNvPr>
          <p:cNvSpPr txBox="1"/>
          <p:nvPr/>
        </p:nvSpPr>
        <p:spPr>
          <a:xfrm>
            <a:off x="476756" y="4523944"/>
            <a:ext cx="7723951" cy="1415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/>
              <a:t>Examples: </a:t>
            </a:r>
          </a:p>
          <a:p>
            <a:pPr marL="534988" indent="-358775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sym typeface="Symbol"/>
              </a:rPr>
              <a:t></a:t>
            </a:r>
            <a:r>
              <a:rPr lang="en-US" altLang="en-US" sz="2400" i="1" dirty="0">
                <a:sym typeface="Symbol"/>
              </a:rPr>
              <a:t>x</a:t>
            </a:r>
            <a:r>
              <a:rPr lang="en-US" altLang="en-US" sz="2400" dirty="0">
                <a:sym typeface="Symbol"/>
              </a:rPr>
              <a:t> </a:t>
            </a:r>
            <a:r>
              <a:rPr lang="en-US" altLang="en-US" sz="2400" i="1" dirty="0">
                <a:sym typeface="Symbol"/>
              </a:rPr>
              <a:t>y</a:t>
            </a:r>
            <a:r>
              <a:rPr lang="en-US" altLang="en-US" sz="2400" dirty="0">
                <a:sym typeface="Symbol"/>
              </a:rPr>
              <a:t> is equivalent to </a:t>
            </a:r>
            <a:r>
              <a:rPr lang="en-US" altLang="en-US" sz="2400" i="1" dirty="0">
                <a:sym typeface="Symbol"/>
              </a:rPr>
              <a:t>y</a:t>
            </a:r>
            <a:r>
              <a:rPr lang="en-US" altLang="en-US" sz="2400" dirty="0">
                <a:sym typeface="Symbol"/>
              </a:rPr>
              <a:t> </a:t>
            </a:r>
            <a:r>
              <a:rPr lang="en-US" altLang="en-US" sz="2400" i="1" dirty="0">
                <a:sym typeface="Symbol"/>
              </a:rPr>
              <a:t>x </a:t>
            </a:r>
            <a:r>
              <a:rPr lang="en-US" altLang="en-US" sz="2400" dirty="0">
                <a:sym typeface="Symbol"/>
              </a:rPr>
              <a:t>(likewise for </a:t>
            </a:r>
            <a:r>
              <a:rPr lang="en-US" altLang="en-US" sz="2400" dirty="0"/>
              <a:t>∃)</a:t>
            </a:r>
            <a:r>
              <a:rPr lang="en-US" altLang="en-US" sz="2400" dirty="0">
                <a:sym typeface="Symbol"/>
              </a:rPr>
              <a:t> </a:t>
            </a:r>
          </a:p>
          <a:p>
            <a:pPr marL="534988" indent="-358775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sym typeface="Symbol"/>
              </a:rPr>
              <a:t></a:t>
            </a:r>
            <a:r>
              <a:rPr lang="en-US" altLang="en-US" sz="2400" i="1" dirty="0">
                <a:sym typeface="Symbol"/>
              </a:rPr>
              <a:t>x</a:t>
            </a:r>
            <a:r>
              <a:rPr lang="en-US" altLang="en-US" sz="2400" dirty="0">
                <a:sym typeface="Symbol"/>
              </a:rPr>
              <a:t> </a:t>
            </a:r>
            <a:r>
              <a:rPr lang="en-US" altLang="en-US" sz="2400" i="1" dirty="0">
                <a:sym typeface="Symbol"/>
              </a:rPr>
              <a:t>y may </a:t>
            </a:r>
            <a:r>
              <a:rPr lang="en-US" altLang="en-US" sz="2400" dirty="0">
                <a:sym typeface="Symbol"/>
              </a:rPr>
              <a:t>be written as </a:t>
            </a:r>
            <a:r>
              <a:rPr lang="en-US" altLang="en-US" sz="2400" i="1" dirty="0" err="1">
                <a:sym typeface="Symbol"/>
              </a:rPr>
              <a:t>x</a:t>
            </a:r>
            <a:r>
              <a:rPr lang="en-US" altLang="en-US" sz="2400" dirty="0" err="1">
                <a:sym typeface="Symbol"/>
              </a:rPr>
              <a:t>,</a:t>
            </a:r>
            <a:r>
              <a:rPr lang="en-US" altLang="en-US" sz="2400" i="1" dirty="0" err="1">
                <a:sym typeface="Symbol"/>
              </a:rPr>
              <a:t>y</a:t>
            </a:r>
            <a:r>
              <a:rPr lang="en-US" altLang="en-US" sz="2400" i="1" dirty="0">
                <a:sym typeface="Symbol"/>
              </a:rPr>
              <a:t> </a:t>
            </a:r>
            <a:r>
              <a:rPr lang="en-US" altLang="en-US" sz="2400" dirty="0">
                <a:sym typeface="Symbol"/>
              </a:rPr>
              <a:t>(likewise for </a:t>
            </a:r>
            <a:r>
              <a:rPr lang="en-US" altLang="en-US" sz="2400" dirty="0"/>
              <a:t>∃)</a:t>
            </a:r>
            <a:r>
              <a:rPr lang="en-US" altLang="en-US" sz="2400" dirty="0">
                <a:sym typeface="Symbol"/>
              </a:rPr>
              <a:t> 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108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3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Order of Quantifiers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Statements with Multiple Quantifiers</a:t>
            </a:r>
            <a:r>
              <a:rPr lang="en-SG" sz="1200" dirty="0">
                <a:solidFill>
                  <a:schemeClr val="bg1"/>
                </a:solidFill>
              </a:rPr>
              <a:t>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56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TextBox 48"/>
          <p:cNvSpPr txBox="1"/>
          <p:nvPr/>
        </p:nvSpPr>
        <p:spPr>
          <a:xfrm>
            <a:off x="458147" y="1045027"/>
            <a:ext cx="805646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400" dirty="0"/>
              <a:t>Refer to the Tarski’s world of Figure 3.3.1. What are the truth values of the following two statements?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7584" y="1876024"/>
            <a:ext cx="5787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9913" indent="-388938">
              <a:spcAft>
                <a:spcPts val="600"/>
              </a:spcAft>
              <a:buFont typeface="+mj-lt"/>
              <a:buAutoNum type="alphaLcPeriod"/>
            </a:pPr>
            <a:r>
              <a:rPr lang="en-SG" altLang="en-US" sz="2400" dirty="0">
                <a:sym typeface="Symbol" panose="05050102010706020507" pitchFamily="18" charset="2"/>
              </a:rPr>
              <a:t>For every square </a:t>
            </a:r>
            <a:r>
              <a:rPr lang="en-SG" altLang="en-US" sz="2400" i="1" dirty="0">
                <a:sym typeface="Symbol" panose="05050102010706020507" pitchFamily="18" charset="2"/>
              </a:rPr>
              <a:t>x</a:t>
            </a:r>
            <a:r>
              <a:rPr lang="en-SG" altLang="en-US" sz="2400" dirty="0">
                <a:sym typeface="Symbol" panose="05050102010706020507" pitchFamily="18" charset="2"/>
              </a:rPr>
              <a:t>, there is a triangle </a:t>
            </a:r>
            <a:r>
              <a:rPr lang="en-SG" altLang="en-US" sz="2400" i="1" dirty="0">
                <a:sym typeface="Symbol" panose="05050102010706020507" pitchFamily="18" charset="2"/>
              </a:rPr>
              <a:t>y</a:t>
            </a:r>
            <a:r>
              <a:rPr lang="en-SG" altLang="en-US" sz="2400" dirty="0">
                <a:sym typeface="Symbol" panose="05050102010706020507" pitchFamily="18" charset="2"/>
              </a:rPr>
              <a:t> such that </a:t>
            </a:r>
            <a:r>
              <a:rPr lang="en-SG" altLang="en-US" sz="2400" i="1" dirty="0">
                <a:sym typeface="Symbol" panose="05050102010706020507" pitchFamily="18" charset="2"/>
              </a:rPr>
              <a:t>x</a:t>
            </a:r>
            <a:r>
              <a:rPr lang="en-SG" altLang="en-US" sz="2400" dirty="0">
                <a:sym typeface="Symbol" panose="05050102010706020507" pitchFamily="18" charset="2"/>
              </a:rPr>
              <a:t> and </a:t>
            </a:r>
            <a:r>
              <a:rPr lang="en-SG" altLang="en-US" sz="2400" i="1" dirty="0">
                <a:sym typeface="Symbol" panose="05050102010706020507" pitchFamily="18" charset="2"/>
              </a:rPr>
              <a:t>y</a:t>
            </a:r>
            <a:r>
              <a:rPr lang="en-SG" altLang="en-US" sz="2400" dirty="0">
                <a:sym typeface="Symbol" panose="05050102010706020507" pitchFamily="18" charset="2"/>
              </a:rPr>
              <a:t> have different </a:t>
            </a:r>
            <a:r>
              <a:rPr lang="en-SG" altLang="en-US" sz="2400" dirty="0" err="1">
                <a:sym typeface="Symbol" panose="05050102010706020507" pitchFamily="18" charset="2"/>
              </a:rPr>
              <a:t>colors</a:t>
            </a:r>
            <a:r>
              <a:rPr lang="en-SG" altLang="en-US" sz="2400" dirty="0">
                <a:sym typeface="Symbol" panose="05050102010706020507" pitchFamily="18" charset="2"/>
              </a:rPr>
              <a:t>.</a:t>
            </a:r>
            <a:endParaRPr lang="en-SG" altLang="en-US" sz="24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6024031" y="1529575"/>
            <a:ext cx="2819400" cy="3178861"/>
            <a:chOff x="5922227" y="1180129"/>
            <a:chExt cx="2819400" cy="3178861"/>
          </a:xfrm>
        </p:grpSpPr>
        <p:pic>
          <p:nvPicPr>
            <p:cNvPr id="4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2227" y="1180129"/>
              <a:ext cx="2819400" cy="281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6598393" y="3989658"/>
              <a:ext cx="14670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 dirty="0"/>
                <a:t>Figure 3.3.1</a:t>
              </a:r>
              <a:endParaRPr lang="en-US" alt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67" name="TextBox 66"/>
          <p:cNvSpPr txBox="1"/>
          <p:nvPr/>
        </p:nvSpPr>
        <p:spPr>
          <a:xfrm>
            <a:off x="2247202" y="2704942"/>
            <a:ext cx="1327582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TRUE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97584" y="3738939"/>
            <a:ext cx="5514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9913" indent="-388938">
              <a:spcAft>
                <a:spcPts val="600"/>
              </a:spcAft>
              <a:buFont typeface="+mj-lt"/>
              <a:buAutoNum type="alphaLcPeriod" startAt="2"/>
            </a:pPr>
            <a:r>
              <a:rPr lang="en-US" altLang="en-US" sz="2400" dirty="0"/>
              <a:t>There exists a triangle </a:t>
            </a:r>
            <a:r>
              <a:rPr lang="en-US" altLang="en-US" sz="2400" i="1" dirty="0"/>
              <a:t>y</a:t>
            </a:r>
            <a:r>
              <a:rPr lang="en-US" altLang="en-US" sz="2400" dirty="0"/>
              <a:t> such that for every square </a:t>
            </a:r>
            <a:r>
              <a:rPr lang="en-US" altLang="en-US" sz="2400" i="1" dirty="0"/>
              <a:t>x</a:t>
            </a:r>
            <a:r>
              <a:rPr lang="en-US" altLang="en-US" sz="2400" dirty="0"/>
              <a:t>, </a:t>
            </a:r>
            <a:r>
              <a:rPr lang="en-US" altLang="en-US" sz="2400" i="1" dirty="0"/>
              <a:t>x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y</a:t>
            </a:r>
            <a:r>
              <a:rPr lang="en-US" altLang="en-US" sz="2400" dirty="0"/>
              <a:t> have different colors</a:t>
            </a:r>
            <a:r>
              <a:rPr lang="en-SG" altLang="en-US" sz="2400" dirty="0">
                <a:sym typeface="Symbol" panose="05050102010706020507" pitchFamily="18" charset="2"/>
              </a:rPr>
              <a:t>.</a:t>
            </a:r>
            <a:endParaRPr lang="en-SG" altLang="en-US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2247202" y="4707568"/>
            <a:ext cx="1327582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7747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Formal Logical Notation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Statements with Multiple Quantifiers</a:t>
            </a:r>
            <a:r>
              <a:rPr lang="en-SG" sz="1200" dirty="0">
                <a:solidFill>
                  <a:schemeClr val="bg1"/>
                </a:solidFill>
              </a:rPr>
              <a:t>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57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TextBox 66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600" dirty="0">
                <a:solidFill>
                  <a:schemeClr val="bg1"/>
                </a:solidFill>
              </a:rPr>
              <a:t>3.3.6. Formal Logical Notation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4355" y="1581916"/>
            <a:ext cx="8509093" cy="23237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/>
              <a:t>In some areas of computer science, l</a:t>
            </a:r>
            <a:r>
              <a:rPr lang="en-US" sz="2800" dirty="0"/>
              <a:t>ogical statements are expressed in purely symbolic notation.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The notation involves using predicates to describe all properties of variables and omitting the words </a:t>
            </a:r>
            <a:r>
              <a:rPr lang="en-US" sz="2800" i="1" dirty="0"/>
              <a:t>such as </a:t>
            </a:r>
            <a:r>
              <a:rPr lang="en-US" sz="2800" dirty="0"/>
              <a:t>in existential statements.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40032" y="4092447"/>
                <a:ext cx="4060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“</a:t>
                </a:r>
                <a:r>
                  <a:rPr lang="en-US" sz="2800" dirty="0">
                    <a:sym typeface="Symbol"/>
                  </a:rPr>
                  <a:t></a:t>
                </a:r>
                <a:r>
                  <a:rPr lang="en-US" sz="2800" i="1" dirty="0">
                    <a:sym typeface="Symbol"/>
                  </a:rPr>
                  <a:t>x</a:t>
                </a:r>
                <a:r>
                  <a:rPr lang="en-US" sz="2800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</m:oMath>
                </a14:m>
                <a:r>
                  <a:rPr lang="en-US" sz="2800" dirty="0">
                    <a:sym typeface="Symbol"/>
                  </a:rPr>
                  <a:t> </a:t>
                </a:r>
                <a:r>
                  <a:rPr lang="en-US" sz="2800" i="1" dirty="0">
                    <a:sym typeface="Symbol"/>
                  </a:rPr>
                  <a:t>D</a:t>
                </a:r>
                <a:r>
                  <a:rPr lang="en-US" sz="2800" dirty="0">
                    <a:sym typeface="Symbol"/>
                  </a:rPr>
                  <a:t>, </a:t>
                </a:r>
                <a:r>
                  <a:rPr lang="en-US" sz="2800" i="1" dirty="0">
                    <a:sym typeface="Symbol"/>
                  </a:rPr>
                  <a:t>P</a:t>
                </a:r>
                <a:r>
                  <a:rPr lang="en-US" sz="2800" dirty="0">
                    <a:sym typeface="Symbol"/>
                  </a:rPr>
                  <a:t>(</a:t>
                </a:r>
                <a:r>
                  <a:rPr lang="en-US" sz="2800" i="1" dirty="0">
                    <a:sym typeface="Symbol"/>
                  </a:rPr>
                  <a:t>x</a:t>
                </a:r>
                <a:r>
                  <a:rPr lang="en-US" sz="2800" dirty="0">
                    <a:sym typeface="Symbol"/>
                  </a:rPr>
                  <a:t>)” written as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32" y="4092447"/>
                <a:ext cx="4060088" cy="523220"/>
              </a:xfrm>
              <a:prstGeom prst="rect">
                <a:avLst/>
              </a:prstGeom>
              <a:blipFill>
                <a:blip r:embed="rId3"/>
                <a:stretch>
                  <a:fillRect l="-3003" t="-1395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4855353" y="4092447"/>
                <a:ext cx="2745104" cy="523220"/>
              </a:xfrm>
              <a:prstGeom prst="rect">
                <a:avLst/>
              </a:prstGeom>
              <a:solidFill>
                <a:srgbClr val="0033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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x</a:t>
                </a:r>
                <a:r>
                  <a:rPr lang="en-SG" sz="2800" dirty="0">
                    <a:solidFill>
                      <a:schemeClr val="bg1"/>
                    </a:solidFill>
                  </a:rPr>
                  <a:t> (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x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</m:oMath>
                </a14:m>
                <a:r>
                  <a:rPr lang="en-SG" sz="2800" dirty="0">
                    <a:solidFill>
                      <a:schemeClr val="bg1"/>
                    </a:solidFill>
                    <a:sym typeface="Symbol"/>
                  </a:rPr>
                  <a:t> </a:t>
                </a:r>
                <a:r>
                  <a:rPr lang="en-SG" sz="2800" i="1" dirty="0">
                    <a:solidFill>
                      <a:schemeClr val="bg1"/>
                    </a:solidFill>
                    <a:sym typeface="Symbol"/>
                  </a:rPr>
                  <a:t>D </a:t>
                </a:r>
                <a:r>
                  <a:rPr lang="en-SG" sz="2800" dirty="0">
                    <a:solidFill>
                      <a:schemeClr val="bg1"/>
                    </a:solidFill>
                    <a:sym typeface="Symbol"/>
                  </a:rPr>
                  <a:t>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SG" sz="28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P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(</a:t>
                </a:r>
                <a:r>
                  <a:rPr lang="en-SG" sz="28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))</a:t>
                </a:r>
                <a:endParaRPr lang="en-SG" sz="28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353" y="4092447"/>
                <a:ext cx="2745104" cy="523220"/>
              </a:xfrm>
              <a:prstGeom prst="rect">
                <a:avLst/>
              </a:prstGeom>
              <a:blipFill>
                <a:blip r:embed="rId4"/>
                <a:stretch>
                  <a:fillRect l="-3991" t="-13953" r="-3769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56269" y="4669897"/>
                <a:ext cx="53460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“</a:t>
                </a:r>
                <a:r>
                  <a:rPr lang="en-US" altLang="en-US" sz="2800" dirty="0"/>
                  <a:t>∃</a:t>
                </a:r>
                <a:r>
                  <a:rPr lang="en-US" altLang="en-US" sz="2800" i="1" dirty="0"/>
                  <a:t>x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</m:oMath>
                </a14:m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D</a:t>
                </a:r>
                <a:r>
                  <a:rPr lang="en-US" altLang="en-US" sz="2800" dirty="0"/>
                  <a:t> such that </a:t>
                </a:r>
                <a:r>
                  <a:rPr lang="en-US" altLang="en-US" sz="2800" i="1" dirty="0"/>
                  <a:t>P</a:t>
                </a:r>
                <a:r>
                  <a:rPr lang="en-US" altLang="en-US" sz="2800" dirty="0"/>
                  <a:t>(</a:t>
                </a:r>
                <a:r>
                  <a:rPr lang="en-US" altLang="en-US" sz="2800" i="1" dirty="0"/>
                  <a:t>x</a:t>
                </a:r>
                <a:r>
                  <a:rPr lang="en-US" sz="2800" dirty="0">
                    <a:sym typeface="Symbol"/>
                  </a:rPr>
                  <a:t>)” written as</a:t>
                </a:r>
                <a:endParaRPr lang="en-US" sz="28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69" y="4669897"/>
                <a:ext cx="5346089" cy="523220"/>
              </a:xfrm>
              <a:prstGeom prst="rect">
                <a:avLst/>
              </a:prstGeom>
              <a:blipFill>
                <a:blip r:embed="rId5"/>
                <a:stretch>
                  <a:fillRect l="-2281" t="-1395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443640" y="4672349"/>
                <a:ext cx="2753687" cy="523220"/>
              </a:xfrm>
              <a:prstGeom prst="rect">
                <a:avLst/>
              </a:prstGeom>
              <a:solidFill>
                <a:srgbClr val="0033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dirty="0">
                    <a:solidFill>
                      <a:schemeClr val="bg1"/>
                    </a:solidFill>
                    <a:sym typeface="Symbol"/>
                  </a:rPr>
                  <a:t>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x</a:t>
                </a:r>
                <a:r>
                  <a:rPr lang="en-SG" sz="2800" dirty="0">
                    <a:solidFill>
                      <a:schemeClr val="bg1"/>
                    </a:solidFill>
                  </a:rPr>
                  <a:t> (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x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SG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</m:oMath>
                </a14:m>
                <a:r>
                  <a:rPr lang="en-SG" sz="2800" dirty="0">
                    <a:solidFill>
                      <a:schemeClr val="bg1"/>
                    </a:solidFill>
                    <a:sym typeface="Symbol"/>
                  </a:rPr>
                  <a:t> </a:t>
                </a:r>
                <a:r>
                  <a:rPr lang="en-SG" sz="2800" i="1" dirty="0">
                    <a:solidFill>
                      <a:schemeClr val="bg1"/>
                    </a:solidFill>
                    <a:sym typeface="Symbol"/>
                  </a:rPr>
                  <a:t>D </a:t>
                </a:r>
                <a:r>
                  <a:rPr lang="en-SG" sz="2800" dirty="0">
                    <a:solidFill>
                      <a:schemeClr val="bg1"/>
                    </a:solidFill>
                    <a:sym typeface="Symbol"/>
                  </a:rPr>
                  <a:t>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SG" sz="28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P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(</a:t>
                </a:r>
                <a:r>
                  <a:rPr lang="en-SG" sz="28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))</a:t>
                </a:r>
                <a:endParaRPr lang="en-SG" sz="28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640" y="4672349"/>
                <a:ext cx="2753687" cy="523220"/>
              </a:xfrm>
              <a:prstGeom prst="rect">
                <a:avLst/>
              </a:prstGeom>
              <a:blipFill>
                <a:blip r:embed="rId6"/>
                <a:stretch>
                  <a:fillRect l="-221" t="-13953" r="-22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285735" y="4615668"/>
            <a:ext cx="4790343" cy="1455869"/>
            <a:chOff x="285735" y="4615668"/>
            <a:chExt cx="4790343" cy="1455869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661088" y="5086652"/>
              <a:ext cx="385483" cy="56111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1583991" y="4615668"/>
              <a:ext cx="78890" cy="103209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5735" y="5609872"/>
              <a:ext cx="47903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We will follow this way of writing.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847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4" grpId="0" animBg="1"/>
      <p:bldP spid="75" grpId="0"/>
      <p:bldP spid="7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Formal Logical Notation: Formalizing Statements in a Tarski’s World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Statements with Multiple Quantifiers</a:t>
            </a:r>
            <a:r>
              <a:rPr lang="en-SG" sz="1200" dirty="0">
                <a:solidFill>
                  <a:schemeClr val="bg1"/>
                </a:solidFill>
              </a:rPr>
              <a:t>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58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TextBox 48"/>
          <p:cNvSpPr txBox="1"/>
          <p:nvPr/>
        </p:nvSpPr>
        <p:spPr>
          <a:xfrm>
            <a:off x="324355" y="928773"/>
            <a:ext cx="8509093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Example: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Tarski’s world.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Let the common domain </a:t>
            </a:r>
            <a:r>
              <a:rPr lang="en-US" sz="2400" i="1" dirty="0"/>
              <a:t>D</a:t>
            </a:r>
            <a:r>
              <a:rPr lang="en-US" sz="2400" dirty="0"/>
              <a:t> of all variables be the set of all the objects in the Tarski’s world.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4400" y="2576672"/>
            <a:ext cx="4162842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463550" algn="l"/>
                <a:tab pos="688975" algn="l"/>
              </a:tabLst>
            </a:pPr>
            <a:r>
              <a:rPr lang="en-US" sz="2800" dirty="0"/>
              <a:t>Triangle(</a:t>
            </a:r>
            <a:r>
              <a:rPr lang="en-US" sz="2800" i="1" dirty="0"/>
              <a:t>x</a:t>
            </a:r>
            <a:r>
              <a:rPr lang="en-US" sz="2800" dirty="0"/>
              <a:t>): “</a:t>
            </a:r>
            <a:r>
              <a:rPr lang="en-US" sz="2800" i="1" dirty="0"/>
              <a:t>x</a:t>
            </a:r>
            <a:r>
              <a:rPr lang="en-US" sz="2800" dirty="0"/>
              <a:t> is a triangle”</a:t>
            </a:r>
          </a:p>
          <a:p>
            <a:pPr>
              <a:tabLst>
                <a:tab pos="463550" algn="l"/>
                <a:tab pos="688975" algn="l"/>
              </a:tabLst>
            </a:pPr>
            <a:r>
              <a:rPr lang="en-US" sz="2800" dirty="0"/>
              <a:t>Circle(</a:t>
            </a:r>
            <a:r>
              <a:rPr lang="en-US" sz="2800" i="1" dirty="0"/>
              <a:t>x</a:t>
            </a:r>
            <a:r>
              <a:rPr lang="en-US" sz="2800" dirty="0"/>
              <a:t>): “</a:t>
            </a:r>
            <a:r>
              <a:rPr lang="en-US" sz="2800" i="1" dirty="0"/>
              <a:t>x</a:t>
            </a:r>
            <a:r>
              <a:rPr lang="en-US" sz="2800" dirty="0"/>
              <a:t> is a circle”</a:t>
            </a:r>
          </a:p>
          <a:p>
            <a:pPr>
              <a:tabLst>
                <a:tab pos="463550" algn="l"/>
                <a:tab pos="688975" algn="l"/>
              </a:tabLst>
            </a:pPr>
            <a:r>
              <a:rPr lang="en-US" sz="2800" dirty="0"/>
              <a:t>Square(</a:t>
            </a:r>
            <a:r>
              <a:rPr lang="en-US" sz="2800" i="1" dirty="0"/>
              <a:t>x</a:t>
            </a:r>
            <a:r>
              <a:rPr lang="en-US" sz="2800" dirty="0"/>
              <a:t>): “</a:t>
            </a:r>
            <a:r>
              <a:rPr lang="en-US" sz="2800" i="1" dirty="0"/>
              <a:t>x</a:t>
            </a:r>
            <a:r>
              <a:rPr lang="en-US" sz="2800" dirty="0"/>
              <a:t> is a square”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970452" y="2576671"/>
            <a:ext cx="3327415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463550" algn="l"/>
                <a:tab pos="688975" algn="l"/>
              </a:tabLst>
            </a:pPr>
            <a:r>
              <a:rPr lang="en-US" sz="2800" dirty="0"/>
              <a:t>Blue(</a:t>
            </a:r>
            <a:r>
              <a:rPr lang="en-US" sz="2800" i="1" dirty="0"/>
              <a:t>x</a:t>
            </a:r>
            <a:r>
              <a:rPr lang="en-US" sz="2800" dirty="0"/>
              <a:t>): “</a:t>
            </a:r>
            <a:r>
              <a:rPr lang="en-US" sz="2800" i="1" dirty="0"/>
              <a:t>x</a:t>
            </a:r>
            <a:r>
              <a:rPr lang="en-US" sz="2800" dirty="0"/>
              <a:t> is blue”</a:t>
            </a:r>
          </a:p>
          <a:p>
            <a:pPr>
              <a:tabLst>
                <a:tab pos="463550" algn="l"/>
                <a:tab pos="688975" algn="l"/>
              </a:tabLst>
            </a:pPr>
            <a:r>
              <a:rPr lang="en-US" sz="2800" dirty="0"/>
              <a:t>Gray(</a:t>
            </a:r>
            <a:r>
              <a:rPr lang="en-US" sz="2800" i="1" dirty="0"/>
              <a:t>x</a:t>
            </a:r>
            <a:r>
              <a:rPr lang="en-US" sz="2800" dirty="0"/>
              <a:t>): “</a:t>
            </a:r>
            <a:r>
              <a:rPr lang="en-US" sz="2800" i="1" dirty="0"/>
              <a:t>x</a:t>
            </a:r>
            <a:r>
              <a:rPr lang="en-US" sz="2800" dirty="0"/>
              <a:t> is gray”</a:t>
            </a:r>
          </a:p>
          <a:p>
            <a:pPr>
              <a:tabLst>
                <a:tab pos="463550" algn="l"/>
                <a:tab pos="688975" algn="l"/>
              </a:tabLst>
            </a:pPr>
            <a:r>
              <a:rPr lang="en-US" sz="2800" dirty="0"/>
              <a:t>Black(</a:t>
            </a:r>
            <a:r>
              <a:rPr lang="en-US" sz="2800" i="1" dirty="0"/>
              <a:t>x</a:t>
            </a:r>
            <a:r>
              <a:rPr lang="en-US" sz="2800" dirty="0"/>
              <a:t>): “</a:t>
            </a:r>
            <a:r>
              <a:rPr lang="en-US" sz="2800" i="1" dirty="0"/>
              <a:t>x</a:t>
            </a:r>
            <a:r>
              <a:rPr lang="en-US" sz="2800" dirty="0"/>
              <a:t> is black”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04399" y="4114067"/>
            <a:ext cx="7693467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463550" algn="l"/>
                <a:tab pos="688975" algn="l"/>
              </a:tabLst>
            </a:pPr>
            <a:r>
              <a:rPr lang="en-US" sz="2800" dirty="0" err="1"/>
              <a:t>RightOf</a:t>
            </a:r>
            <a:r>
              <a:rPr lang="en-US" sz="2800" dirty="0"/>
              <a:t>(</a:t>
            </a:r>
            <a:r>
              <a:rPr lang="en-US" sz="2800" i="1" dirty="0" err="1"/>
              <a:t>x,y</a:t>
            </a:r>
            <a:r>
              <a:rPr lang="en-US" sz="2800" dirty="0"/>
              <a:t>): “</a:t>
            </a:r>
            <a:r>
              <a:rPr lang="en-US" sz="2800" i="1" dirty="0"/>
              <a:t>x</a:t>
            </a:r>
            <a:r>
              <a:rPr lang="en-US" sz="2800" dirty="0"/>
              <a:t> is to the right of </a:t>
            </a:r>
            <a:r>
              <a:rPr lang="en-US" sz="2800" i="1" dirty="0"/>
              <a:t>y</a:t>
            </a:r>
            <a:r>
              <a:rPr lang="en-US" sz="2800" dirty="0"/>
              <a:t>”</a:t>
            </a:r>
          </a:p>
          <a:p>
            <a:pPr>
              <a:tabLst>
                <a:tab pos="463550" algn="l"/>
                <a:tab pos="688975" algn="l"/>
              </a:tabLst>
            </a:pPr>
            <a:r>
              <a:rPr lang="en-US" sz="2800" dirty="0"/>
              <a:t>Above(</a:t>
            </a:r>
            <a:r>
              <a:rPr lang="en-US" sz="2800" i="1" dirty="0" err="1"/>
              <a:t>x,y</a:t>
            </a:r>
            <a:r>
              <a:rPr lang="en-US" sz="2800" dirty="0"/>
              <a:t>): “</a:t>
            </a:r>
            <a:r>
              <a:rPr lang="en-US" sz="2800" i="1" dirty="0"/>
              <a:t>x</a:t>
            </a:r>
            <a:r>
              <a:rPr lang="en-US" sz="2800" dirty="0"/>
              <a:t> is above </a:t>
            </a:r>
            <a:r>
              <a:rPr lang="en-US" sz="2800" i="1" dirty="0"/>
              <a:t>y</a:t>
            </a:r>
            <a:r>
              <a:rPr lang="en-US" sz="2800" dirty="0"/>
              <a:t>”</a:t>
            </a:r>
          </a:p>
          <a:p>
            <a:pPr>
              <a:tabLst>
                <a:tab pos="463550" algn="l"/>
                <a:tab pos="688975" algn="l"/>
              </a:tabLst>
            </a:pPr>
            <a:r>
              <a:rPr lang="en-US" sz="2800" dirty="0" err="1"/>
              <a:t>SameColorAs</a:t>
            </a:r>
            <a:r>
              <a:rPr lang="en-US" sz="2800" dirty="0"/>
              <a:t>(</a:t>
            </a:r>
            <a:r>
              <a:rPr lang="en-US" sz="2800" i="1" dirty="0" err="1"/>
              <a:t>x,y</a:t>
            </a:r>
            <a:r>
              <a:rPr lang="en-US" sz="2800" dirty="0"/>
              <a:t>)</a:t>
            </a:r>
            <a:r>
              <a:rPr lang="en-US" sz="2800" i="1" dirty="0"/>
              <a:t>:</a:t>
            </a:r>
            <a:r>
              <a:rPr lang="en-US" sz="2800" dirty="0"/>
              <a:t> “</a:t>
            </a:r>
            <a:r>
              <a:rPr lang="en-US" sz="2800" i="1" dirty="0"/>
              <a:t>x</a:t>
            </a:r>
            <a:r>
              <a:rPr lang="en-US" sz="2800" dirty="0"/>
              <a:t> has the same color as </a:t>
            </a:r>
            <a:r>
              <a:rPr lang="en-US" sz="2800" i="1" dirty="0"/>
              <a:t>y</a:t>
            </a:r>
            <a:r>
              <a:rPr lang="en-US" sz="2800" dirty="0"/>
              <a:t>”</a:t>
            </a:r>
          </a:p>
          <a:p>
            <a:pPr>
              <a:tabLst>
                <a:tab pos="463550" algn="l"/>
                <a:tab pos="688975" algn="l"/>
              </a:tabLst>
            </a:pPr>
            <a:r>
              <a:rPr lang="en-US" sz="2800" i="1" dirty="0"/>
              <a:t>x</a:t>
            </a:r>
            <a:r>
              <a:rPr lang="en-US" sz="2800" dirty="0"/>
              <a:t> = </a:t>
            </a:r>
            <a:r>
              <a:rPr lang="en-US" sz="2800" i="1" dirty="0"/>
              <a:t>y</a:t>
            </a:r>
            <a:r>
              <a:rPr lang="en-US" sz="2800" dirty="0"/>
              <a:t>: “</a:t>
            </a:r>
            <a:r>
              <a:rPr lang="en-US" sz="2800" i="1" dirty="0"/>
              <a:t>x</a:t>
            </a:r>
            <a:r>
              <a:rPr lang="en-US" sz="2800" dirty="0"/>
              <a:t> is equal to </a:t>
            </a:r>
            <a:r>
              <a:rPr lang="en-US" sz="2800" i="1" dirty="0"/>
              <a:t>y</a:t>
            </a:r>
            <a:r>
              <a:rPr lang="en-US" sz="2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72045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Formal Logical Notation: Formalizing Statements in a Tarski’s World</a:t>
            </a:r>
          </a:p>
          <a:p>
            <a:pPr>
              <a:tabLst>
                <a:tab pos="201216" algn="l"/>
              </a:tabLst>
            </a:pP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Statements with Multiple Quantifiers</a:t>
            </a:r>
            <a:r>
              <a:rPr lang="en-SG" sz="1200" dirty="0">
                <a:solidFill>
                  <a:schemeClr val="bg1"/>
                </a:solidFill>
              </a:rPr>
              <a:t>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59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TextBox 48"/>
          <p:cNvSpPr txBox="1"/>
          <p:nvPr/>
        </p:nvSpPr>
        <p:spPr>
          <a:xfrm>
            <a:off x="324354" y="928773"/>
            <a:ext cx="8509093" cy="1338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Use formal, logical notation to write the following statements, and write a formal negation for each statement. </a:t>
            </a:r>
          </a:p>
          <a:p>
            <a:pPr marL="457200" indent="-457200">
              <a:buClr>
                <a:schemeClr val="tx1"/>
              </a:buClr>
              <a:buFont typeface="+mj-lt"/>
              <a:buAutoNum type="alphaLcPeriod"/>
            </a:pPr>
            <a:r>
              <a:rPr lang="en-US" sz="2400" dirty="0">
                <a:solidFill>
                  <a:srgbClr val="0033CC"/>
                </a:solidFill>
              </a:rPr>
              <a:t>For all circles </a:t>
            </a:r>
            <a:r>
              <a:rPr lang="en-US" sz="2400" i="1" dirty="0">
                <a:solidFill>
                  <a:srgbClr val="0033CC"/>
                </a:solidFill>
              </a:rPr>
              <a:t>x</a:t>
            </a:r>
            <a:r>
              <a:rPr lang="en-US" sz="2400" dirty="0">
                <a:solidFill>
                  <a:srgbClr val="0033CC"/>
                </a:solidFill>
              </a:rPr>
              <a:t>, </a:t>
            </a:r>
            <a:r>
              <a:rPr lang="en-US" sz="2400" i="1" dirty="0">
                <a:solidFill>
                  <a:srgbClr val="0033CC"/>
                </a:solidFill>
              </a:rPr>
              <a:t>x</a:t>
            </a:r>
            <a:r>
              <a:rPr lang="en-US" sz="2400" dirty="0">
                <a:solidFill>
                  <a:srgbClr val="0033CC"/>
                </a:solidFill>
              </a:rPr>
              <a:t> is above </a:t>
            </a:r>
            <a:r>
              <a:rPr lang="en-US" sz="2400" i="1" dirty="0">
                <a:solidFill>
                  <a:srgbClr val="0033CC"/>
                </a:solidFill>
              </a:rPr>
              <a:t>f</a:t>
            </a:r>
            <a:r>
              <a:rPr lang="en-US" sz="2400" dirty="0">
                <a:solidFill>
                  <a:srgbClr val="0033CC"/>
                </a:solidFill>
              </a:rPr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24354" y="4073836"/>
            <a:ext cx="850909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lphaLcPeriod" startAt="2"/>
            </a:pPr>
            <a:r>
              <a:rPr lang="en-US" sz="2400" dirty="0">
                <a:solidFill>
                  <a:srgbClr val="0033CC"/>
                </a:solidFill>
              </a:rPr>
              <a:t>There is a square </a:t>
            </a:r>
            <a:r>
              <a:rPr lang="en-US" sz="2400" i="1" dirty="0">
                <a:solidFill>
                  <a:srgbClr val="0033CC"/>
                </a:solidFill>
              </a:rPr>
              <a:t>x</a:t>
            </a:r>
            <a:r>
              <a:rPr lang="en-US" sz="2400" dirty="0">
                <a:solidFill>
                  <a:srgbClr val="0033CC"/>
                </a:solidFill>
              </a:rPr>
              <a:t> such that </a:t>
            </a:r>
            <a:r>
              <a:rPr lang="en-US" sz="2400" i="1" dirty="0">
                <a:solidFill>
                  <a:srgbClr val="0033CC"/>
                </a:solidFill>
              </a:rPr>
              <a:t>x</a:t>
            </a:r>
            <a:r>
              <a:rPr lang="en-US" sz="2400" dirty="0">
                <a:solidFill>
                  <a:srgbClr val="0033CC"/>
                </a:solidFill>
              </a:rPr>
              <a:t> is black.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0703" y="2267601"/>
            <a:ext cx="1617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/>
              <a:t>Statement: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40703" y="2895800"/>
            <a:ext cx="1617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/>
              <a:t>Negation: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45252" y="2267601"/>
            <a:ext cx="412099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Symbol"/>
              </a:rPr>
              <a:t></a:t>
            </a:r>
            <a:r>
              <a:rPr lang="en-SG" sz="2400" i="1" dirty="0">
                <a:sym typeface="Symbol"/>
              </a:rPr>
              <a:t>x</a:t>
            </a:r>
            <a:r>
              <a:rPr lang="en-SG" sz="2400" dirty="0">
                <a:sym typeface="Symbol"/>
              </a:rPr>
              <a:t> (Circle(x) </a:t>
            </a:r>
            <a:r>
              <a:rPr lang="en-SG" sz="2400" dirty="0">
                <a:sym typeface="Symbol" panose="05050102010706020507" pitchFamily="18" charset="2"/>
              </a:rPr>
              <a:t></a:t>
            </a:r>
            <a:r>
              <a:rPr lang="en-SG" sz="2400" dirty="0">
                <a:sym typeface="Symbol"/>
              </a:rPr>
              <a:t> Above(</a:t>
            </a:r>
            <a:r>
              <a:rPr lang="en-SG" sz="2400" i="1" dirty="0">
                <a:sym typeface="Symbol"/>
              </a:rPr>
              <a:t>x</a:t>
            </a:r>
            <a:r>
              <a:rPr lang="en-SG" sz="2400" dirty="0">
                <a:sym typeface="Symbol"/>
              </a:rPr>
              <a:t>, </a:t>
            </a:r>
            <a:r>
              <a:rPr lang="en-SG" sz="2400" i="1" dirty="0">
                <a:sym typeface="Symbol"/>
              </a:rPr>
              <a:t>f</a:t>
            </a:r>
            <a:r>
              <a:rPr lang="en-SG" sz="2400" dirty="0">
                <a:sym typeface="Symbol"/>
              </a:rPr>
              <a:t>))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41180" y="2895800"/>
            <a:ext cx="412506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Symbol"/>
              </a:rPr>
              <a:t>~(</a:t>
            </a:r>
            <a:r>
              <a:rPr lang="en-SG" sz="2400" i="1" dirty="0">
                <a:sym typeface="Symbol"/>
              </a:rPr>
              <a:t>x</a:t>
            </a:r>
            <a:r>
              <a:rPr lang="en-SG" sz="2400" dirty="0">
                <a:sym typeface="Symbol"/>
              </a:rPr>
              <a:t> (Circle(x) </a:t>
            </a:r>
            <a:r>
              <a:rPr lang="en-SG" sz="2400" dirty="0">
                <a:sym typeface="Symbol" panose="05050102010706020507" pitchFamily="18" charset="2"/>
              </a:rPr>
              <a:t></a:t>
            </a:r>
            <a:r>
              <a:rPr lang="en-SG" sz="2400" dirty="0">
                <a:sym typeface="Symbol"/>
              </a:rPr>
              <a:t> Above(</a:t>
            </a:r>
            <a:r>
              <a:rPr lang="en-SG" sz="2400" i="1" dirty="0">
                <a:sym typeface="Symbol"/>
              </a:rPr>
              <a:t>x</a:t>
            </a:r>
            <a:r>
              <a:rPr lang="en-SG" sz="2400" dirty="0">
                <a:sym typeface="Symbol"/>
              </a:rPr>
              <a:t>, </a:t>
            </a:r>
            <a:r>
              <a:rPr lang="en-SG" sz="2400" i="1" dirty="0">
                <a:sym typeface="Symbol"/>
              </a:rPr>
              <a:t>f</a:t>
            </a:r>
            <a:r>
              <a:rPr lang="en-SG" sz="2400" dirty="0">
                <a:sym typeface="Symbol"/>
              </a:rPr>
              <a:t>)))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00480" y="3407564"/>
            <a:ext cx="369011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Symbol" panose="05050102010706020507" pitchFamily="18" charset="2"/>
              </a:rPr>
              <a:t></a:t>
            </a:r>
            <a:r>
              <a:rPr lang="en-SG" sz="2400" i="1" dirty="0">
                <a:sym typeface="Symbol"/>
              </a:rPr>
              <a:t>x</a:t>
            </a:r>
            <a:r>
              <a:rPr lang="en-SG" sz="2400" dirty="0">
                <a:sym typeface="Symbol"/>
              </a:rPr>
              <a:t> ~(Circle(x) </a:t>
            </a:r>
            <a:r>
              <a:rPr lang="en-SG" sz="2400" dirty="0">
                <a:sym typeface="Symbol" panose="05050102010706020507" pitchFamily="18" charset="2"/>
              </a:rPr>
              <a:t></a:t>
            </a:r>
            <a:r>
              <a:rPr lang="en-SG" sz="2400" dirty="0">
                <a:sym typeface="Symbol"/>
              </a:rPr>
              <a:t> Above(</a:t>
            </a:r>
            <a:r>
              <a:rPr lang="en-SG" sz="2400" i="1" dirty="0">
                <a:sym typeface="Symbol"/>
              </a:rPr>
              <a:t>x</a:t>
            </a:r>
            <a:r>
              <a:rPr lang="en-SG" sz="2400" dirty="0">
                <a:sym typeface="Symbol"/>
              </a:rPr>
              <a:t>, </a:t>
            </a:r>
            <a:r>
              <a:rPr lang="en-SG" sz="2400" i="1" dirty="0">
                <a:sym typeface="Symbol"/>
              </a:rPr>
              <a:t>f</a:t>
            </a:r>
            <a:r>
              <a:rPr lang="en-SG" sz="2400" dirty="0">
                <a:sym typeface="Symbol"/>
              </a:rPr>
              <a:t>))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96404" y="3407564"/>
            <a:ext cx="47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ym typeface="Symbol" panose="05050102010706020507" pitchFamily="18" charset="2"/>
              </a:rPr>
              <a:t></a:t>
            </a:r>
            <a:endParaRPr lang="en-SG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5076079" y="3407564"/>
            <a:ext cx="369011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Symbol" panose="05050102010706020507" pitchFamily="18" charset="2"/>
              </a:rPr>
              <a:t></a:t>
            </a:r>
            <a:r>
              <a:rPr lang="en-SG" sz="2400" i="1" dirty="0">
                <a:sym typeface="Symbol"/>
              </a:rPr>
              <a:t>x</a:t>
            </a:r>
            <a:r>
              <a:rPr lang="en-SG" sz="2400" dirty="0">
                <a:sym typeface="Symbol"/>
              </a:rPr>
              <a:t> (Circle(x) </a:t>
            </a:r>
            <a:r>
              <a:rPr lang="en-SG" sz="2400" dirty="0">
                <a:sym typeface="Symbol" panose="05050102010706020507" pitchFamily="18" charset="2"/>
              </a:rPr>
              <a:t></a:t>
            </a:r>
            <a:r>
              <a:rPr lang="en-SG" sz="2400" dirty="0">
                <a:sym typeface="Symbol"/>
              </a:rPr>
              <a:t> ~Above(</a:t>
            </a:r>
            <a:r>
              <a:rPr lang="en-SG" sz="2400" i="1" dirty="0">
                <a:sym typeface="Symbol"/>
              </a:rPr>
              <a:t>x</a:t>
            </a:r>
            <a:r>
              <a:rPr lang="en-SG" sz="2400" dirty="0">
                <a:sym typeface="Symbol"/>
              </a:rPr>
              <a:t>, </a:t>
            </a:r>
            <a:r>
              <a:rPr lang="en-SG" sz="2400" i="1" dirty="0">
                <a:sym typeface="Symbol"/>
              </a:rPr>
              <a:t>f</a:t>
            </a:r>
            <a:r>
              <a:rPr lang="en-SG" sz="2400" dirty="0">
                <a:sym typeface="Symbol"/>
              </a:rPr>
              <a:t>))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572003" y="3407564"/>
            <a:ext cx="47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ym typeface="Symbol" panose="05050102010706020507" pitchFamily="18" charset="2"/>
              </a:rPr>
              <a:t></a:t>
            </a:r>
            <a:endParaRPr lang="en-SG" sz="2400" dirty="0"/>
          </a:p>
        </p:txBody>
      </p:sp>
      <p:sp>
        <p:nvSpPr>
          <p:cNvPr id="97" name="TextBox 96"/>
          <p:cNvSpPr txBox="1"/>
          <p:nvPr/>
        </p:nvSpPr>
        <p:spPr>
          <a:xfrm>
            <a:off x="624824" y="4581503"/>
            <a:ext cx="1617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/>
              <a:t>Statement: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24824" y="5209702"/>
            <a:ext cx="1617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/>
              <a:t>Negation: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429373" y="4581503"/>
            <a:ext cx="412099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Symbol" panose="05050102010706020507" pitchFamily="18" charset="2"/>
              </a:rPr>
              <a:t></a:t>
            </a:r>
            <a:r>
              <a:rPr lang="en-SG" sz="2400" i="1" dirty="0">
                <a:sym typeface="Symbol"/>
              </a:rPr>
              <a:t>x</a:t>
            </a:r>
            <a:r>
              <a:rPr lang="en-SG" sz="2400" dirty="0">
                <a:sym typeface="Symbol"/>
              </a:rPr>
              <a:t> (Square(x) </a:t>
            </a:r>
            <a:r>
              <a:rPr lang="en-SG" sz="2400" dirty="0">
                <a:sym typeface="Symbol" panose="05050102010706020507" pitchFamily="18" charset="2"/>
              </a:rPr>
              <a:t></a:t>
            </a:r>
            <a:r>
              <a:rPr lang="en-SG" sz="2400" dirty="0">
                <a:sym typeface="Symbol"/>
              </a:rPr>
              <a:t> Black(</a:t>
            </a:r>
            <a:r>
              <a:rPr lang="en-SG" sz="2400" i="1" dirty="0">
                <a:sym typeface="Symbol"/>
              </a:rPr>
              <a:t>x</a:t>
            </a:r>
            <a:r>
              <a:rPr lang="en-SG" sz="2400" dirty="0">
                <a:sym typeface="Symbol"/>
              </a:rPr>
              <a:t>))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425301" y="5209702"/>
            <a:ext cx="412506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Symbol"/>
              </a:rPr>
              <a:t>~(</a:t>
            </a:r>
            <a:r>
              <a:rPr lang="en-SG" sz="2400" dirty="0">
                <a:sym typeface="Symbol" panose="05050102010706020507" pitchFamily="18" charset="2"/>
              </a:rPr>
              <a:t></a:t>
            </a:r>
            <a:r>
              <a:rPr lang="en-SG" sz="2400" i="1" dirty="0">
                <a:sym typeface="Symbol"/>
              </a:rPr>
              <a:t>x</a:t>
            </a:r>
            <a:r>
              <a:rPr lang="en-SG" sz="2400" dirty="0">
                <a:sym typeface="Symbol"/>
              </a:rPr>
              <a:t> (Square(x) </a:t>
            </a:r>
            <a:r>
              <a:rPr lang="en-SG" sz="2400" dirty="0">
                <a:sym typeface="Symbol" panose="05050102010706020507" pitchFamily="18" charset="2"/>
              </a:rPr>
              <a:t></a:t>
            </a:r>
            <a:r>
              <a:rPr lang="en-SG" sz="2400" dirty="0">
                <a:sym typeface="Symbol"/>
              </a:rPr>
              <a:t> Black(</a:t>
            </a:r>
            <a:r>
              <a:rPr lang="en-SG" sz="2400" i="1" dirty="0">
                <a:sym typeface="Symbol"/>
              </a:rPr>
              <a:t>x</a:t>
            </a:r>
            <a:r>
              <a:rPr lang="en-SG" sz="2400" dirty="0">
                <a:sym typeface="Symbol"/>
              </a:rPr>
              <a:t>)))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84601" y="5721466"/>
            <a:ext cx="369011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Symbol"/>
              </a:rPr>
              <a:t></a:t>
            </a:r>
            <a:r>
              <a:rPr lang="en-SG" sz="2400" i="1" dirty="0">
                <a:sym typeface="Symbol"/>
              </a:rPr>
              <a:t>x</a:t>
            </a:r>
            <a:r>
              <a:rPr lang="en-SG" sz="2400" dirty="0">
                <a:sym typeface="Symbol"/>
              </a:rPr>
              <a:t> ~(Square(x) </a:t>
            </a:r>
            <a:r>
              <a:rPr lang="en-SG" sz="2400" dirty="0">
                <a:sym typeface="Symbol" panose="05050102010706020507" pitchFamily="18" charset="2"/>
              </a:rPr>
              <a:t></a:t>
            </a:r>
            <a:r>
              <a:rPr lang="en-SG" sz="2400" dirty="0">
                <a:sym typeface="Symbol"/>
              </a:rPr>
              <a:t> Black(</a:t>
            </a:r>
            <a:r>
              <a:rPr lang="en-SG" sz="2400" i="1" dirty="0">
                <a:sym typeface="Symbol"/>
              </a:rPr>
              <a:t>x</a:t>
            </a:r>
            <a:r>
              <a:rPr lang="en-SG" sz="2400" dirty="0">
                <a:sym typeface="Symbol"/>
              </a:rPr>
              <a:t>))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80525" y="5721466"/>
            <a:ext cx="47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ym typeface="Symbol" panose="05050102010706020507" pitchFamily="18" charset="2"/>
              </a:rPr>
              <a:t></a:t>
            </a:r>
            <a:endParaRPr lang="en-SG" sz="2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060200" y="5721466"/>
            <a:ext cx="369011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Symbol"/>
              </a:rPr>
              <a:t></a:t>
            </a:r>
            <a:r>
              <a:rPr lang="en-SG" sz="2400" i="1" dirty="0">
                <a:sym typeface="Symbol"/>
              </a:rPr>
              <a:t>x</a:t>
            </a:r>
            <a:r>
              <a:rPr lang="en-SG" sz="2400" dirty="0">
                <a:sym typeface="Symbol"/>
              </a:rPr>
              <a:t> (~Square(x) </a:t>
            </a:r>
            <a:r>
              <a:rPr lang="en-SG" sz="2400" dirty="0">
                <a:sym typeface="Symbol" panose="05050102010706020507" pitchFamily="18" charset="2"/>
              </a:rPr>
              <a:t></a:t>
            </a:r>
            <a:r>
              <a:rPr lang="en-SG" sz="2400" dirty="0">
                <a:sym typeface="Symbol"/>
              </a:rPr>
              <a:t> ~Black(</a:t>
            </a:r>
            <a:r>
              <a:rPr lang="en-SG" sz="2400" i="1" dirty="0">
                <a:sym typeface="Symbol"/>
              </a:rPr>
              <a:t>x</a:t>
            </a:r>
            <a:r>
              <a:rPr lang="en-SG" sz="2400" dirty="0">
                <a:sym typeface="Symbol"/>
              </a:rPr>
              <a:t>))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556124" y="5721466"/>
            <a:ext cx="47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ym typeface="Symbol" panose="05050102010706020507" pitchFamily="18" charset="2"/>
              </a:rPr>
              <a:t>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21845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42" grpId="0"/>
      <p:bldP spid="67" grpId="0" animBg="1"/>
      <p:bldP spid="74" grpId="0" animBg="1"/>
      <p:bldP spid="75" grpId="0" animBg="1"/>
      <p:bldP spid="76" grpId="0"/>
      <p:bldP spid="79" grpId="0" animBg="1"/>
      <p:bldP spid="80" grpId="0"/>
      <p:bldP spid="97" grpId="0"/>
      <p:bldP spid="98" grpId="0"/>
      <p:bldP spid="99" grpId="0" animBg="1"/>
      <p:bldP spid="100" grpId="0" animBg="1"/>
      <p:bldP spid="101" grpId="0" animBg="1"/>
      <p:bldP spid="102" grpId="0"/>
      <p:bldP spid="103" grpId="0" animBg="1"/>
      <p:bldP spid="1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  <a:tab pos="8612188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Predicates &amp; Quantified Statement I </a:t>
            </a:r>
            <a:r>
              <a:rPr lang="en-SG" sz="1200" dirty="0">
                <a:solidFill>
                  <a:schemeClr val="bg1"/>
                </a:solidFill>
              </a:rPr>
              <a:t>/ II	Statements with Multiple Quantifiers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Predicates and Quantified Statements I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083" y="1077869"/>
            <a:ext cx="82200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altLang="en-US" sz="2800" dirty="0"/>
              <a:t>When an element in the domain of the variable of a one-variable predicate is substituted for the variable, the resulting statement is either </a:t>
            </a:r>
            <a:r>
              <a:rPr lang="en-SG" altLang="en-US" sz="2800" dirty="0">
                <a:solidFill>
                  <a:srgbClr val="C00000"/>
                </a:solidFill>
              </a:rPr>
              <a:t>true</a:t>
            </a:r>
            <a:r>
              <a:rPr lang="en-SG" altLang="en-US" sz="2800" dirty="0"/>
              <a:t> or </a:t>
            </a:r>
            <a:r>
              <a:rPr lang="en-SG" altLang="en-US" sz="2800" dirty="0">
                <a:solidFill>
                  <a:srgbClr val="C00000"/>
                </a:solidFill>
              </a:rPr>
              <a:t>false</a:t>
            </a:r>
            <a:r>
              <a:rPr lang="en-SG" altLang="en-US" sz="2800" dirty="0"/>
              <a:t>. The set of all such elements that make the predicate true is called the </a:t>
            </a:r>
            <a:r>
              <a:rPr lang="en-SG" altLang="en-US" sz="2800" dirty="0">
                <a:solidFill>
                  <a:srgbClr val="C00000"/>
                </a:solidFill>
              </a:rPr>
              <a:t>truth set </a:t>
            </a:r>
            <a:r>
              <a:rPr lang="en-SG" altLang="en-US" sz="2800" dirty="0"/>
              <a:t>of the predicate.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</a:t>
            </a:fld>
            <a:endParaRPr lang="en-SG" dirty="0"/>
          </a:p>
        </p:txBody>
      </p:sp>
      <p:grpSp>
        <p:nvGrpSpPr>
          <p:cNvPr id="34" name="Group 33"/>
          <p:cNvGrpSpPr/>
          <p:nvPr/>
        </p:nvGrpSpPr>
        <p:grpSpPr>
          <a:xfrm>
            <a:off x="754135" y="3408198"/>
            <a:ext cx="7761215" cy="2295717"/>
            <a:chOff x="573490" y="4598517"/>
            <a:chExt cx="7761215" cy="2295717"/>
          </a:xfrm>
        </p:grpSpPr>
        <p:sp>
          <p:nvSpPr>
            <p:cNvPr id="35" name="Rectangle 34"/>
            <p:cNvSpPr/>
            <p:nvPr/>
          </p:nvSpPr>
          <p:spPr>
            <a:xfrm>
              <a:off x="573490" y="4598518"/>
              <a:ext cx="7761215" cy="22957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3490" y="4598517"/>
              <a:ext cx="7761215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0675" y="4645644"/>
              <a:ext cx="46945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3.1.2 (Truth set)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0674" y="5255109"/>
              <a:ext cx="768403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If </a:t>
              </a:r>
              <a:r>
                <a:rPr lang="en-SG" sz="2400" i="1" dirty="0"/>
                <a:t>P</a:t>
              </a:r>
              <a:r>
                <a:rPr lang="en-SG" sz="2400" dirty="0"/>
                <a:t>(</a:t>
              </a:r>
              <a:r>
                <a:rPr lang="en-SG" sz="2400" i="1" dirty="0"/>
                <a:t>x</a:t>
              </a:r>
              <a:r>
                <a:rPr lang="en-SG" sz="2400" dirty="0"/>
                <a:t>) is a predicate and </a:t>
              </a:r>
              <a:r>
                <a:rPr lang="en-SG" sz="2400" i="1" dirty="0"/>
                <a:t>x</a:t>
              </a:r>
              <a:r>
                <a:rPr lang="en-SG" sz="2400" dirty="0"/>
                <a:t> has domain </a:t>
              </a:r>
              <a:r>
                <a:rPr lang="en-SG" sz="2400" i="1" dirty="0"/>
                <a:t>D</a:t>
              </a:r>
              <a:r>
                <a:rPr lang="en-SG" sz="2400" dirty="0"/>
                <a:t>, the </a:t>
              </a:r>
              <a:r>
                <a:rPr lang="en-SG" sz="2400" b="1" dirty="0"/>
                <a:t>truth set</a:t>
              </a:r>
              <a:r>
                <a:rPr lang="en-SG" sz="2400" dirty="0"/>
                <a:t> is the set of all elements of </a:t>
              </a:r>
              <a:r>
                <a:rPr lang="en-SG" sz="2400" i="1" dirty="0"/>
                <a:t>D</a:t>
              </a:r>
              <a:r>
                <a:rPr lang="en-SG" sz="2400" dirty="0"/>
                <a:t> that make </a:t>
              </a:r>
              <a:r>
                <a:rPr lang="en-SG" sz="2400" i="1" dirty="0"/>
                <a:t>P</a:t>
              </a:r>
              <a:r>
                <a:rPr lang="en-SG" sz="2400" dirty="0"/>
                <a:t>(</a:t>
              </a:r>
              <a:r>
                <a:rPr lang="en-SG" sz="2400" i="1" dirty="0"/>
                <a:t>x</a:t>
              </a:r>
              <a:r>
                <a:rPr lang="en-SG" sz="2400" dirty="0"/>
                <a:t>) true when they are substituted for x.</a:t>
              </a:r>
            </a:p>
            <a:p>
              <a:r>
                <a:rPr lang="en-SG" sz="2400" dirty="0"/>
                <a:t>The truth set of </a:t>
              </a:r>
              <a:r>
                <a:rPr lang="en-SG" sz="2400" i="1" dirty="0"/>
                <a:t>P</a:t>
              </a:r>
              <a:r>
                <a:rPr lang="en-SG" sz="2400" dirty="0"/>
                <a:t>(</a:t>
              </a:r>
              <a:r>
                <a:rPr lang="en-SG" sz="2400" i="1" dirty="0"/>
                <a:t>x</a:t>
              </a:r>
              <a:r>
                <a:rPr lang="en-SG" sz="2400" dirty="0"/>
                <a:t>) is denoted {</a:t>
              </a:r>
              <a:r>
                <a:rPr lang="en-SG" sz="2400" i="1" dirty="0"/>
                <a:t>x</a:t>
              </a:r>
              <a:r>
                <a:rPr lang="en-SG" sz="2400" dirty="0"/>
                <a:t> </a:t>
              </a:r>
              <a:r>
                <a:rPr lang="en-SG" sz="2400" dirty="0">
                  <a:sym typeface="Symbol" panose="05050102010706020507" pitchFamily="18" charset="2"/>
                </a:rPr>
                <a:t></a:t>
              </a:r>
              <a:r>
                <a:rPr lang="en-SG" sz="2400" dirty="0"/>
                <a:t> </a:t>
              </a:r>
              <a:r>
                <a:rPr lang="en-SG" sz="2400" i="1" dirty="0"/>
                <a:t>D</a:t>
              </a:r>
              <a:r>
                <a:rPr lang="en-SG" sz="2400" dirty="0"/>
                <a:t> </a:t>
              </a:r>
              <a:r>
                <a:rPr lang="en-SG" sz="2400" dirty="0">
                  <a:solidFill>
                    <a:srgbClr val="0033CC"/>
                  </a:solidFill>
                </a:rPr>
                <a:t>|</a:t>
              </a:r>
              <a:r>
                <a:rPr lang="en-SG" sz="2400" dirty="0"/>
                <a:t> </a:t>
              </a:r>
              <a:r>
                <a:rPr lang="en-SG" sz="2400" i="1" dirty="0"/>
                <a:t>P</a:t>
              </a:r>
              <a:r>
                <a:rPr lang="en-SG" sz="2400" dirty="0"/>
                <a:t>(</a:t>
              </a:r>
              <a:r>
                <a:rPr lang="en-SG" sz="2400" i="1" dirty="0"/>
                <a:t>x</a:t>
              </a:r>
              <a:r>
                <a:rPr lang="en-SG" sz="2400" dirty="0"/>
                <a:t>)}.</a:t>
              </a:r>
            </a:p>
          </p:txBody>
        </p:sp>
      </p:grpSp>
      <p:sp>
        <p:nvSpPr>
          <p:cNvPr id="45" name="Oval 44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Oval 73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6" name="Oval 75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7" name="Oval 76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8" name="Oval 77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9" name="Oval 78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0" name="Oval 79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1" name="Oval 80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2" name="Oval 81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3" name="Oval 82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4" name="Oval 83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5" name="Oval 84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6" name="Oval 85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7" name="Oval 86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8" name="Oval 87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9" name="Oval 88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CF0DF6-BA74-4709-9317-B3B3D35440C5}"/>
              </a:ext>
            </a:extLst>
          </p:cNvPr>
          <p:cNvGrpSpPr/>
          <p:nvPr/>
        </p:nvGrpSpPr>
        <p:grpSpPr>
          <a:xfrm>
            <a:off x="999269" y="5569527"/>
            <a:ext cx="5996755" cy="839125"/>
            <a:chOff x="999269" y="5569527"/>
            <a:chExt cx="5996755" cy="83912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079D371D-3128-4459-BAFF-1CAE3044ACB8}"/>
                </a:ext>
              </a:extLst>
            </p:cNvPr>
            <p:cNvCxnSpPr/>
            <p:nvPr/>
          </p:nvCxnSpPr>
          <p:spPr>
            <a:xfrm flipV="1">
              <a:off x="3823855" y="5569527"/>
              <a:ext cx="1856509" cy="4341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1D0979-1767-4B73-80C7-23205541909A}"/>
                </a:ext>
              </a:extLst>
            </p:cNvPr>
            <p:cNvSpPr txBox="1"/>
            <p:nvPr/>
          </p:nvSpPr>
          <p:spPr>
            <a:xfrm>
              <a:off x="999269" y="6008542"/>
              <a:ext cx="59967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dirty="0"/>
                <a:t>In set theory, the symbol </a:t>
              </a:r>
              <a:r>
                <a:rPr lang="en-SG" sz="2000" dirty="0">
                  <a:solidFill>
                    <a:srgbClr val="0033CC"/>
                  </a:solidFill>
                </a:rPr>
                <a:t>|</a:t>
              </a:r>
              <a:r>
                <a:rPr lang="en-SG" sz="2000" dirty="0"/>
                <a:t> is used to mean “such that”.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840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Formal Logical Notation: Formalizing Statements in a Tarski’s World</a:t>
            </a:r>
          </a:p>
          <a:p>
            <a:pPr>
              <a:tabLst>
                <a:tab pos="201216" algn="l"/>
              </a:tabLst>
            </a:pP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Statements with Multiple Quantifiers</a:t>
            </a:r>
            <a:r>
              <a:rPr lang="en-SG" sz="1200" dirty="0">
                <a:solidFill>
                  <a:schemeClr val="bg1"/>
                </a:solidFill>
              </a:rPr>
              <a:t>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60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TextBox 48"/>
          <p:cNvSpPr txBox="1"/>
          <p:nvPr/>
        </p:nvSpPr>
        <p:spPr>
          <a:xfrm>
            <a:off x="324354" y="928773"/>
            <a:ext cx="8509093" cy="170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Use formal, logical notation to write the following statements, and write a formal negation for each statement. </a:t>
            </a:r>
          </a:p>
          <a:p>
            <a:pPr marL="457200" indent="-457200">
              <a:buClr>
                <a:schemeClr val="tx1"/>
              </a:buClr>
              <a:buFont typeface="+mj-lt"/>
              <a:buAutoNum type="alphaLcPeriod" startAt="3"/>
            </a:pPr>
            <a:r>
              <a:rPr lang="en-US" sz="2400" dirty="0">
                <a:solidFill>
                  <a:srgbClr val="0033CC"/>
                </a:solidFill>
              </a:rPr>
              <a:t>For all circles </a:t>
            </a:r>
            <a:r>
              <a:rPr lang="en-US" sz="2400" i="1" dirty="0">
                <a:solidFill>
                  <a:srgbClr val="0033CC"/>
                </a:solidFill>
              </a:rPr>
              <a:t>x</a:t>
            </a:r>
            <a:r>
              <a:rPr lang="en-US" sz="2400" dirty="0">
                <a:solidFill>
                  <a:srgbClr val="0033CC"/>
                </a:solidFill>
              </a:rPr>
              <a:t>, there is a square </a:t>
            </a:r>
            <a:r>
              <a:rPr lang="en-US" sz="2400" i="1" dirty="0">
                <a:solidFill>
                  <a:srgbClr val="0033CC"/>
                </a:solidFill>
              </a:rPr>
              <a:t>y</a:t>
            </a:r>
            <a:r>
              <a:rPr lang="en-US" sz="2400" dirty="0">
                <a:solidFill>
                  <a:srgbClr val="0033CC"/>
                </a:solidFill>
              </a:rPr>
              <a:t> such that </a:t>
            </a:r>
            <a:r>
              <a:rPr lang="en-US" sz="2400" i="1" dirty="0">
                <a:solidFill>
                  <a:srgbClr val="0033CC"/>
                </a:solidFill>
              </a:rPr>
              <a:t>x</a:t>
            </a:r>
            <a:r>
              <a:rPr lang="en-US" sz="2400" dirty="0">
                <a:solidFill>
                  <a:srgbClr val="0033CC"/>
                </a:solidFill>
              </a:rPr>
              <a:t> and </a:t>
            </a:r>
            <a:r>
              <a:rPr lang="en-US" sz="2400" i="1" dirty="0">
                <a:solidFill>
                  <a:srgbClr val="0033CC"/>
                </a:solidFill>
              </a:rPr>
              <a:t>y</a:t>
            </a:r>
            <a:r>
              <a:rPr lang="en-US" sz="2400" dirty="0">
                <a:solidFill>
                  <a:srgbClr val="0033CC"/>
                </a:solidFill>
              </a:rPr>
              <a:t> have the same color.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0703" y="2702083"/>
            <a:ext cx="1617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/>
              <a:t>Statement: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40703" y="3330282"/>
            <a:ext cx="1617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/>
              <a:t>Negation: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73149" y="2702083"/>
            <a:ext cx="630506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∀</a:t>
            </a:r>
            <a:r>
              <a:rPr lang="en-US" sz="2400" i="1" dirty="0"/>
              <a:t>x</a:t>
            </a:r>
            <a:r>
              <a:rPr lang="en-US" sz="2400" dirty="0"/>
              <a:t>(Circle(</a:t>
            </a:r>
            <a:r>
              <a:rPr lang="en-US" sz="2400" i="1" dirty="0"/>
              <a:t>x</a:t>
            </a:r>
            <a:r>
              <a:rPr lang="en-US" sz="2400" dirty="0"/>
              <a:t>) </a:t>
            </a:r>
            <a:r>
              <a:rPr lang="en-US" sz="2400" dirty="0">
                <a:sym typeface="Symbol" panose="05050102010706020507" pitchFamily="18" charset="2"/>
              </a:rPr>
              <a:t></a:t>
            </a:r>
            <a:r>
              <a:rPr lang="en-US" sz="2400" dirty="0"/>
              <a:t> ∃</a:t>
            </a:r>
            <a:r>
              <a:rPr lang="en-US" sz="2400" i="1" dirty="0"/>
              <a:t>y</a:t>
            </a:r>
            <a:r>
              <a:rPr lang="en-US" sz="2400" dirty="0"/>
              <a:t>(Square(</a:t>
            </a:r>
            <a:r>
              <a:rPr lang="en-US" sz="2400" i="1" dirty="0"/>
              <a:t>y</a:t>
            </a:r>
            <a:r>
              <a:rPr lang="en-US" sz="2400" dirty="0"/>
              <a:t>) </a:t>
            </a:r>
            <a:r>
              <a:rPr lang="en-SG" sz="2400" dirty="0">
                <a:sym typeface="Symbol" panose="05050102010706020507" pitchFamily="18" charset="2"/>
              </a:rPr>
              <a:t></a:t>
            </a:r>
            <a:r>
              <a:rPr lang="en-US" sz="2400" dirty="0"/>
              <a:t> </a:t>
            </a:r>
            <a:r>
              <a:rPr lang="en-US" sz="2400" dirty="0" err="1"/>
              <a:t>SameColor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, </a:t>
            </a:r>
            <a:r>
              <a:rPr lang="en-US" sz="2400" i="1" dirty="0"/>
              <a:t>y</a:t>
            </a:r>
            <a:r>
              <a:rPr lang="en-US" sz="2400" dirty="0"/>
              <a:t>)))</a:t>
            </a:r>
            <a:endParaRPr lang="en-SG" sz="2400" dirty="0">
              <a:sym typeface="Symbol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69983" y="3330282"/>
            <a:ext cx="650822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Symbol"/>
              </a:rPr>
              <a:t>~(</a:t>
            </a:r>
            <a:r>
              <a:rPr lang="en-US" sz="2400" dirty="0"/>
              <a:t>∀</a:t>
            </a:r>
            <a:r>
              <a:rPr lang="en-US" sz="2400" i="1" dirty="0"/>
              <a:t>x</a:t>
            </a:r>
            <a:r>
              <a:rPr lang="en-US" sz="2400" dirty="0"/>
              <a:t>(Circle(</a:t>
            </a:r>
            <a:r>
              <a:rPr lang="en-US" sz="2400" i="1" dirty="0"/>
              <a:t>x</a:t>
            </a:r>
            <a:r>
              <a:rPr lang="en-US" sz="2400" dirty="0"/>
              <a:t>) </a:t>
            </a:r>
            <a:r>
              <a:rPr lang="en-US" sz="2400" dirty="0">
                <a:sym typeface="Symbol" panose="05050102010706020507" pitchFamily="18" charset="2"/>
              </a:rPr>
              <a:t></a:t>
            </a:r>
            <a:r>
              <a:rPr lang="en-US" sz="2400" dirty="0"/>
              <a:t> ∃</a:t>
            </a:r>
            <a:r>
              <a:rPr lang="en-US" sz="2400" i="1" dirty="0"/>
              <a:t>y</a:t>
            </a:r>
            <a:r>
              <a:rPr lang="en-US" sz="2400" dirty="0"/>
              <a:t>(Square(</a:t>
            </a:r>
            <a:r>
              <a:rPr lang="en-US" sz="2400" i="1" dirty="0"/>
              <a:t>y</a:t>
            </a:r>
            <a:r>
              <a:rPr lang="en-US" sz="2400" dirty="0"/>
              <a:t>) </a:t>
            </a:r>
            <a:r>
              <a:rPr lang="en-SG" sz="2400" dirty="0">
                <a:sym typeface="Symbol" panose="05050102010706020507" pitchFamily="18" charset="2"/>
              </a:rPr>
              <a:t></a:t>
            </a:r>
            <a:r>
              <a:rPr lang="en-US" sz="2400" dirty="0"/>
              <a:t> </a:t>
            </a:r>
            <a:r>
              <a:rPr lang="en-US" sz="2400" dirty="0" err="1"/>
              <a:t>SameColor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, </a:t>
            </a:r>
            <a:r>
              <a:rPr lang="en-US" sz="2400" i="1" dirty="0"/>
              <a:t>y</a:t>
            </a:r>
            <a:r>
              <a:rPr lang="en-US" sz="2400" dirty="0"/>
              <a:t>)))</a:t>
            </a:r>
            <a:r>
              <a:rPr lang="en-SG" sz="2400" dirty="0">
                <a:sym typeface="Symbol"/>
              </a:rPr>
              <a:t>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257964" y="3958481"/>
            <a:ext cx="6520247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Symbol" panose="05050102010706020507" pitchFamily="18" charset="2"/>
              </a:rPr>
              <a:t></a:t>
            </a:r>
            <a:r>
              <a:rPr lang="en-SG" sz="2400" i="1" dirty="0">
                <a:sym typeface="Symbol"/>
              </a:rPr>
              <a:t>x</a:t>
            </a:r>
            <a:r>
              <a:rPr lang="en-SG" sz="2400" dirty="0">
                <a:sym typeface="Symbol"/>
              </a:rPr>
              <a:t> ~</a:t>
            </a:r>
            <a:r>
              <a:rPr lang="en-US" sz="2400" dirty="0"/>
              <a:t>(Circle(</a:t>
            </a:r>
            <a:r>
              <a:rPr lang="en-US" sz="2400" i="1" dirty="0"/>
              <a:t>x</a:t>
            </a:r>
            <a:r>
              <a:rPr lang="en-US" sz="2400" dirty="0"/>
              <a:t>) </a:t>
            </a:r>
            <a:r>
              <a:rPr lang="en-US" sz="2400" dirty="0">
                <a:sym typeface="Symbol" panose="05050102010706020507" pitchFamily="18" charset="2"/>
              </a:rPr>
              <a:t></a:t>
            </a:r>
            <a:r>
              <a:rPr lang="en-US" sz="2400" dirty="0"/>
              <a:t> ∃</a:t>
            </a:r>
            <a:r>
              <a:rPr lang="en-US" sz="2400" i="1" dirty="0"/>
              <a:t>y</a:t>
            </a:r>
            <a:r>
              <a:rPr lang="en-US" sz="2400" dirty="0"/>
              <a:t>(Square(</a:t>
            </a:r>
            <a:r>
              <a:rPr lang="en-US" sz="2400" i="1" dirty="0"/>
              <a:t>y</a:t>
            </a:r>
            <a:r>
              <a:rPr lang="en-US" sz="2400" dirty="0"/>
              <a:t>) </a:t>
            </a:r>
            <a:r>
              <a:rPr lang="en-SG" sz="2400" dirty="0">
                <a:sym typeface="Symbol" panose="05050102010706020507" pitchFamily="18" charset="2"/>
              </a:rPr>
              <a:t></a:t>
            </a:r>
            <a:r>
              <a:rPr lang="en-US" sz="2400" dirty="0"/>
              <a:t> </a:t>
            </a:r>
            <a:r>
              <a:rPr lang="en-US" sz="2400" dirty="0" err="1"/>
              <a:t>SameColor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, </a:t>
            </a:r>
            <a:r>
              <a:rPr lang="en-US" sz="2400" i="1" dirty="0"/>
              <a:t>y</a:t>
            </a:r>
            <a:r>
              <a:rPr lang="en-US" sz="2400" dirty="0"/>
              <a:t>)))</a:t>
            </a:r>
            <a:endParaRPr lang="en-SG" sz="2400" dirty="0">
              <a:sym typeface="Symbol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781285" y="3958481"/>
            <a:ext cx="47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ym typeface="Symbol" panose="05050102010706020507" pitchFamily="18" charset="2"/>
              </a:rPr>
              <a:t></a:t>
            </a:r>
            <a:endParaRPr lang="en-SG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2257964" y="4511981"/>
            <a:ext cx="652024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Symbol" panose="05050102010706020507" pitchFamily="18" charset="2"/>
              </a:rPr>
              <a:t></a:t>
            </a:r>
            <a:r>
              <a:rPr lang="en-SG" sz="2400" i="1" dirty="0">
                <a:sym typeface="Symbol"/>
              </a:rPr>
              <a:t>x</a:t>
            </a:r>
            <a:r>
              <a:rPr lang="en-SG" sz="2400" dirty="0">
                <a:sym typeface="Symbol"/>
              </a:rPr>
              <a:t> (Circle(x) </a:t>
            </a:r>
            <a:r>
              <a:rPr lang="en-SG" sz="2400" dirty="0">
                <a:sym typeface="Symbol" panose="05050102010706020507" pitchFamily="18" charset="2"/>
              </a:rPr>
              <a:t></a:t>
            </a:r>
            <a:r>
              <a:rPr lang="en-SG" sz="2400" dirty="0">
                <a:sym typeface="Symbol"/>
              </a:rPr>
              <a:t> ~</a:t>
            </a:r>
            <a:r>
              <a:rPr lang="en-US" sz="2400" dirty="0"/>
              <a:t>(∃</a:t>
            </a:r>
            <a:r>
              <a:rPr lang="en-US" sz="2400" i="1" dirty="0"/>
              <a:t>y </a:t>
            </a:r>
            <a:r>
              <a:rPr lang="en-US" sz="2400" dirty="0"/>
              <a:t>(Square(</a:t>
            </a:r>
            <a:r>
              <a:rPr lang="en-US" sz="2400" i="1" dirty="0"/>
              <a:t>y</a:t>
            </a:r>
            <a:r>
              <a:rPr lang="en-US" sz="2400" dirty="0"/>
              <a:t>) </a:t>
            </a:r>
            <a:r>
              <a:rPr lang="en-SG" sz="2400" dirty="0">
                <a:sym typeface="Symbol" panose="05050102010706020507" pitchFamily="18" charset="2"/>
              </a:rPr>
              <a:t></a:t>
            </a:r>
            <a:r>
              <a:rPr lang="en-US" sz="2400" dirty="0"/>
              <a:t> </a:t>
            </a:r>
            <a:r>
              <a:rPr lang="en-US" sz="2400" dirty="0" err="1"/>
              <a:t>SameColor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, </a:t>
            </a:r>
            <a:r>
              <a:rPr lang="en-US" sz="2400" i="1" dirty="0"/>
              <a:t>y</a:t>
            </a:r>
            <a:r>
              <a:rPr lang="en-US" sz="2400" dirty="0"/>
              <a:t>))))</a:t>
            </a:r>
            <a:endParaRPr lang="en-SG" sz="2400" dirty="0">
              <a:sym typeface="Symbol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81285" y="4511981"/>
            <a:ext cx="47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ym typeface="Symbol" panose="05050102010706020507" pitchFamily="18" charset="2"/>
              </a:rPr>
              <a:t></a:t>
            </a:r>
            <a:endParaRPr lang="en-SG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78" name="TextBox 77"/>
          <p:cNvSpPr txBox="1"/>
          <p:nvPr/>
        </p:nvSpPr>
        <p:spPr>
          <a:xfrm>
            <a:off x="2257964" y="5081592"/>
            <a:ext cx="652024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Symbol" panose="05050102010706020507" pitchFamily="18" charset="2"/>
              </a:rPr>
              <a:t></a:t>
            </a:r>
            <a:r>
              <a:rPr lang="en-SG" sz="2400" i="1" dirty="0">
                <a:sym typeface="Symbol"/>
              </a:rPr>
              <a:t>x</a:t>
            </a:r>
            <a:r>
              <a:rPr lang="en-SG" sz="2400" dirty="0">
                <a:sym typeface="Symbol"/>
              </a:rPr>
              <a:t> (Circle(x) </a:t>
            </a:r>
            <a:r>
              <a:rPr lang="en-SG" sz="2400" dirty="0">
                <a:sym typeface="Symbol" panose="05050102010706020507" pitchFamily="18" charset="2"/>
              </a:rPr>
              <a:t></a:t>
            </a:r>
            <a:r>
              <a:rPr lang="en-SG" sz="2400" dirty="0">
                <a:sym typeface="Symbol"/>
              </a:rPr>
              <a:t> </a:t>
            </a:r>
            <a:r>
              <a:rPr lang="en-US" sz="2400" dirty="0"/>
              <a:t>∀</a:t>
            </a:r>
            <a:r>
              <a:rPr lang="en-US" sz="2400" i="1" dirty="0"/>
              <a:t>y </a:t>
            </a:r>
            <a:r>
              <a:rPr lang="en-US" sz="2400" dirty="0"/>
              <a:t>(</a:t>
            </a:r>
            <a:r>
              <a:rPr lang="en-SG" sz="2400" dirty="0">
                <a:sym typeface="Symbol"/>
              </a:rPr>
              <a:t>~</a:t>
            </a:r>
            <a:r>
              <a:rPr lang="en-US" sz="2400" dirty="0"/>
              <a:t>(Square(</a:t>
            </a:r>
            <a:r>
              <a:rPr lang="en-US" sz="2400" i="1" dirty="0"/>
              <a:t>y</a:t>
            </a:r>
            <a:r>
              <a:rPr lang="en-US" sz="2400" dirty="0"/>
              <a:t>) </a:t>
            </a:r>
            <a:r>
              <a:rPr lang="en-SG" sz="2400" dirty="0">
                <a:sym typeface="Symbol" panose="05050102010706020507" pitchFamily="18" charset="2"/>
              </a:rPr>
              <a:t></a:t>
            </a:r>
            <a:r>
              <a:rPr lang="en-US" sz="2400" dirty="0"/>
              <a:t> </a:t>
            </a:r>
            <a:r>
              <a:rPr lang="en-US" sz="2400" dirty="0" err="1"/>
              <a:t>SameColor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, </a:t>
            </a:r>
            <a:r>
              <a:rPr lang="en-US" sz="2400" i="1" dirty="0"/>
              <a:t>y</a:t>
            </a:r>
            <a:r>
              <a:rPr lang="en-US" sz="2400" dirty="0"/>
              <a:t>))))</a:t>
            </a:r>
            <a:endParaRPr lang="en-SG" sz="2400" dirty="0">
              <a:sym typeface="Symbo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781285" y="5081592"/>
            <a:ext cx="47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ym typeface="Symbol" panose="05050102010706020507" pitchFamily="18" charset="2"/>
              </a:rPr>
              <a:t></a:t>
            </a:r>
            <a:endParaRPr lang="en-SG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2257964" y="5651203"/>
            <a:ext cx="652024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Symbol" panose="05050102010706020507" pitchFamily="18" charset="2"/>
              </a:rPr>
              <a:t></a:t>
            </a:r>
            <a:r>
              <a:rPr lang="en-SG" sz="2400" i="1" dirty="0">
                <a:sym typeface="Symbol"/>
              </a:rPr>
              <a:t>x</a:t>
            </a:r>
            <a:r>
              <a:rPr lang="en-SG" sz="2400" dirty="0">
                <a:sym typeface="Symbol"/>
              </a:rPr>
              <a:t> (Circle(x) </a:t>
            </a:r>
            <a:r>
              <a:rPr lang="en-SG" sz="2400" dirty="0">
                <a:sym typeface="Symbol" panose="05050102010706020507" pitchFamily="18" charset="2"/>
              </a:rPr>
              <a:t></a:t>
            </a:r>
            <a:r>
              <a:rPr lang="en-SG" sz="2400" dirty="0">
                <a:sym typeface="Symbol"/>
              </a:rPr>
              <a:t> </a:t>
            </a:r>
            <a:r>
              <a:rPr lang="en-US" sz="2400" dirty="0"/>
              <a:t>∀</a:t>
            </a:r>
            <a:r>
              <a:rPr lang="en-US" sz="2400" i="1" dirty="0"/>
              <a:t>y </a:t>
            </a:r>
            <a:r>
              <a:rPr lang="en-US" sz="2400" dirty="0"/>
              <a:t>(</a:t>
            </a:r>
            <a:r>
              <a:rPr lang="en-SG" sz="2400" dirty="0">
                <a:sym typeface="Symbol"/>
              </a:rPr>
              <a:t>~</a:t>
            </a:r>
            <a:r>
              <a:rPr lang="en-US" sz="2400" dirty="0"/>
              <a:t>Square(</a:t>
            </a:r>
            <a:r>
              <a:rPr lang="en-US" sz="2400" i="1" dirty="0"/>
              <a:t>y</a:t>
            </a:r>
            <a:r>
              <a:rPr lang="en-US" sz="2400" dirty="0"/>
              <a:t>) </a:t>
            </a:r>
            <a:r>
              <a:rPr lang="en-US" sz="2400" dirty="0">
                <a:sym typeface="Symbol" panose="05050102010706020507" pitchFamily="18" charset="2"/>
              </a:rPr>
              <a:t></a:t>
            </a:r>
            <a:r>
              <a:rPr lang="en-US" sz="2400" dirty="0"/>
              <a:t> ~</a:t>
            </a:r>
            <a:r>
              <a:rPr lang="en-US" sz="2400" dirty="0" err="1"/>
              <a:t>SameColor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, </a:t>
            </a:r>
            <a:r>
              <a:rPr lang="en-US" sz="2400" i="1" dirty="0"/>
              <a:t>y</a:t>
            </a:r>
            <a:r>
              <a:rPr lang="en-US" sz="2400" dirty="0"/>
              <a:t>)))</a:t>
            </a:r>
            <a:endParaRPr lang="en-SG" sz="2400" dirty="0">
              <a:sym typeface="Symbol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81285" y="5651203"/>
            <a:ext cx="47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ym typeface="Symbol" panose="05050102010706020507" pitchFamily="18" charset="2"/>
              </a:rPr>
              <a:t>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97340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2" grpId="0"/>
      <p:bldP spid="67" grpId="0" animBg="1"/>
      <p:bldP spid="74" grpId="0" animBg="1"/>
      <p:bldP spid="75" grpId="0" animBg="1"/>
      <p:bldP spid="76" grpId="0"/>
      <p:bldP spid="79" grpId="0" animBg="1"/>
      <p:bldP spid="80" grpId="0"/>
      <p:bldP spid="78" grpId="0" animBg="1"/>
      <p:bldP spid="81" grpId="0"/>
      <p:bldP spid="82" grpId="0" animBg="1"/>
      <p:bldP spid="8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Formal Logical Notation: Formalizing Statements in a Tarski’s World</a:t>
            </a:r>
          </a:p>
          <a:p>
            <a:pPr>
              <a:tabLst>
                <a:tab pos="201216" algn="l"/>
              </a:tabLst>
            </a:pP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Statements with Multiple Quantifiers</a:t>
            </a:r>
            <a:r>
              <a:rPr lang="en-SG" sz="1200" dirty="0">
                <a:solidFill>
                  <a:schemeClr val="bg1"/>
                </a:solidFill>
              </a:rPr>
              <a:t>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61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TextBox 48"/>
          <p:cNvSpPr txBox="1"/>
          <p:nvPr/>
        </p:nvSpPr>
        <p:spPr>
          <a:xfrm>
            <a:off x="324354" y="928773"/>
            <a:ext cx="8509093" cy="1338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Use formal, logical notation to write the following statements, and write a formal negation for each statement. </a:t>
            </a:r>
          </a:p>
          <a:p>
            <a:pPr marL="457200" indent="-457200">
              <a:buClr>
                <a:schemeClr val="tx1"/>
              </a:buClr>
              <a:buFont typeface="+mj-lt"/>
              <a:buAutoNum type="alphaLcPeriod" startAt="4"/>
            </a:pPr>
            <a:r>
              <a:rPr lang="en-US" sz="2400" dirty="0">
                <a:solidFill>
                  <a:srgbClr val="0033CC"/>
                </a:solidFill>
              </a:rPr>
              <a:t>There is a square </a:t>
            </a:r>
            <a:r>
              <a:rPr lang="en-US" sz="2400" i="1" dirty="0">
                <a:solidFill>
                  <a:srgbClr val="0033CC"/>
                </a:solidFill>
              </a:rPr>
              <a:t>x</a:t>
            </a:r>
            <a:r>
              <a:rPr lang="en-US" sz="2400" dirty="0">
                <a:solidFill>
                  <a:srgbClr val="0033CC"/>
                </a:solidFill>
              </a:rPr>
              <a:t> such that for all triangles </a:t>
            </a:r>
            <a:r>
              <a:rPr lang="en-US" sz="2400" i="1" dirty="0">
                <a:solidFill>
                  <a:srgbClr val="0033CC"/>
                </a:solidFill>
              </a:rPr>
              <a:t>y</a:t>
            </a:r>
            <a:r>
              <a:rPr lang="en-US" sz="2400" dirty="0">
                <a:solidFill>
                  <a:srgbClr val="0033CC"/>
                </a:solidFill>
              </a:rPr>
              <a:t>, </a:t>
            </a:r>
            <a:r>
              <a:rPr lang="en-US" sz="2400" i="1" dirty="0">
                <a:solidFill>
                  <a:srgbClr val="0033CC"/>
                </a:solidFill>
              </a:rPr>
              <a:t>x</a:t>
            </a:r>
            <a:r>
              <a:rPr lang="en-US" sz="2400" dirty="0">
                <a:solidFill>
                  <a:srgbClr val="0033CC"/>
                </a:solidFill>
              </a:rPr>
              <a:t> is to right of </a:t>
            </a:r>
            <a:r>
              <a:rPr lang="en-US" sz="2400" i="1" dirty="0">
                <a:solidFill>
                  <a:srgbClr val="0033CC"/>
                </a:solidFill>
              </a:rPr>
              <a:t>y</a:t>
            </a:r>
            <a:r>
              <a:rPr lang="en-US" sz="2400" dirty="0">
                <a:solidFill>
                  <a:srgbClr val="0033CC"/>
                </a:solidFill>
              </a:rPr>
              <a:t>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78" name="TextBox 77"/>
          <p:cNvSpPr txBox="1"/>
          <p:nvPr/>
        </p:nvSpPr>
        <p:spPr>
          <a:xfrm>
            <a:off x="640703" y="2702083"/>
            <a:ext cx="1617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/>
              <a:t>Statement: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40703" y="3330282"/>
            <a:ext cx="1617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/>
              <a:t>Negation: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473149" y="2702083"/>
            <a:ext cx="630506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∃</a:t>
            </a:r>
            <a:r>
              <a:rPr lang="en-US" sz="2400" i="1" dirty="0"/>
              <a:t>x </a:t>
            </a:r>
            <a:r>
              <a:rPr lang="en-US" sz="2400" dirty="0"/>
              <a:t>(Square(</a:t>
            </a:r>
            <a:r>
              <a:rPr lang="en-US" sz="2400" i="1" dirty="0"/>
              <a:t>x</a:t>
            </a:r>
            <a:r>
              <a:rPr lang="en-US" sz="2400" dirty="0"/>
              <a:t>) </a:t>
            </a:r>
            <a:r>
              <a:rPr lang="en-SG" sz="2400" dirty="0">
                <a:sym typeface="Symbol" panose="05050102010706020507" pitchFamily="18" charset="2"/>
              </a:rPr>
              <a:t></a:t>
            </a:r>
            <a:r>
              <a:rPr lang="en-US" sz="2400" dirty="0"/>
              <a:t> ∀</a:t>
            </a:r>
            <a:r>
              <a:rPr lang="en-US" sz="2400" i="1" dirty="0"/>
              <a:t>y </a:t>
            </a:r>
            <a:r>
              <a:rPr lang="en-US" sz="2400" dirty="0"/>
              <a:t>(Triangle(</a:t>
            </a:r>
            <a:r>
              <a:rPr lang="en-US" sz="2400" i="1" dirty="0"/>
              <a:t>y</a:t>
            </a:r>
            <a:r>
              <a:rPr lang="en-US" sz="2400" dirty="0"/>
              <a:t>) </a:t>
            </a:r>
            <a:r>
              <a:rPr lang="en-US" sz="2400" dirty="0">
                <a:sym typeface="Symbol" panose="05050102010706020507" pitchFamily="18" charset="2"/>
              </a:rPr>
              <a:t></a:t>
            </a:r>
            <a:r>
              <a:rPr lang="en-US" sz="2400" dirty="0"/>
              <a:t> </a:t>
            </a:r>
            <a:r>
              <a:rPr lang="en-US" sz="2400" dirty="0" err="1"/>
              <a:t>RightOf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, </a:t>
            </a:r>
            <a:r>
              <a:rPr lang="en-US" sz="2400" i="1" dirty="0"/>
              <a:t>y</a:t>
            </a:r>
            <a:r>
              <a:rPr lang="en-US" sz="2400" dirty="0"/>
              <a:t>)))</a:t>
            </a:r>
            <a:endParaRPr lang="en-SG" sz="2400" dirty="0">
              <a:sym typeface="Symbol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269983" y="3330282"/>
            <a:ext cx="650822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Symbol"/>
              </a:rPr>
              <a:t>~(</a:t>
            </a:r>
            <a:r>
              <a:rPr lang="en-US" sz="2400" dirty="0"/>
              <a:t>∃</a:t>
            </a:r>
            <a:r>
              <a:rPr lang="en-US" sz="2400" i="1" dirty="0"/>
              <a:t>x </a:t>
            </a:r>
            <a:r>
              <a:rPr lang="en-US" sz="2400" dirty="0"/>
              <a:t>(Square(</a:t>
            </a:r>
            <a:r>
              <a:rPr lang="en-US" sz="2400" i="1" dirty="0"/>
              <a:t>x</a:t>
            </a:r>
            <a:r>
              <a:rPr lang="en-US" sz="2400" dirty="0"/>
              <a:t>) </a:t>
            </a:r>
            <a:r>
              <a:rPr lang="en-SG" sz="2400" dirty="0">
                <a:sym typeface="Symbol" panose="05050102010706020507" pitchFamily="18" charset="2"/>
              </a:rPr>
              <a:t></a:t>
            </a:r>
            <a:r>
              <a:rPr lang="en-US" sz="2400" dirty="0"/>
              <a:t> ∀</a:t>
            </a:r>
            <a:r>
              <a:rPr lang="en-US" sz="2400" i="1" dirty="0"/>
              <a:t>y </a:t>
            </a:r>
            <a:r>
              <a:rPr lang="en-US" sz="2400" dirty="0"/>
              <a:t>(Triangle(</a:t>
            </a:r>
            <a:r>
              <a:rPr lang="en-US" sz="2400" i="1" dirty="0"/>
              <a:t>y</a:t>
            </a:r>
            <a:r>
              <a:rPr lang="en-US" sz="2400" dirty="0"/>
              <a:t>) </a:t>
            </a:r>
            <a:r>
              <a:rPr lang="en-US" sz="2400" dirty="0">
                <a:sym typeface="Symbol" panose="05050102010706020507" pitchFamily="18" charset="2"/>
              </a:rPr>
              <a:t></a:t>
            </a:r>
            <a:r>
              <a:rPr lang="en-US" sz="2400" dirty="0"/>
              <a:t> </a:t>
            </a:r>
            <a:r>
              <a:rPr lang="en-US" sz="2400" dirty="0" err="1"/>
              <a:t>RightOf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, </a:t>
            </a:r>
            <a:r>
              <a:rPr lang="en-US" sz="2400" i="1" dirty="0"/>
              <a:t>y</a:t>
            </a:r>
            <a:r>
              <a:rPr lang="en-US" sz="2400" dirty="0"/>
              <a:t>)))</a:t>
            </a:r>
            <a:r>
              <a:rPr lang="en-SG" sz="2400" dirty="0">
                <a:sym typeface="Symbol"/>
              </a:rPr>
              <a:t>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999282" y="3958481"/>
            <a:ext cx="677893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∀x </a:t>
            </a:r>
            <a:r>
              <a:rPr lang="en-SG" sz="2400" dirty="0">
                <a:sym typeface="Symbol"/>
              </a:rPr>
              <a:t>~</a:t>
            </a:r>
            <a:r>
              <a:rPr lang="en-US" sz="2400" dirty="0"/>
              <a:t>(Square(x) </a:t>
            </a:r>
            <a:r>
              <a:rPr lang="en-SG" sz="2400" dirty="0">
                <a:sym typeface="Symbol" panose="05050102010706020507" pitchFamily="18" charset="2"/>
              </a:rPr>
              <a:t></a:t>
            </a:r>
            <a:r>
              <a:rPr lang="en-US" sz="2400" dirty="0"/>
              <a:t> ∀</a:t>
            </a:r>
            <a:r>
              <a:rPr lang="en-US" sz="2400" i="1" dirty="0"/>
              <a:t>y</a:t>
            </a:r>
            <a:r>
              <a:rPr lang="en-US" sz="2400" dirty="0"/>
              <a:t> (Triangle(</a:t>
            </a:r>
            <a:r>
              <a:rPr lang="en-US" sz="2400" i="1" dirty="0"/>
              <a:t>y</a:t>
            </a:r>
            <a:r>
              <a:rPr lang="en-US" sz="2400" dirty="0"/>
              <a:t>) </a:t>
            </a:r>
            <a:r>
              <a:rPr lang="en-US" sz="2400" dirty="0">
                <a:sym typeface="Symbol" panose="05050102010706020507" pitchFamily="18" charset="2"/>
              </a:rPr>
              <a:t></a:t>
            </a:r>
            <a:r>
              <a:rPr lang="en-US" sz="2400" dirty="0"/>
              <a:t> </a:t>
            </a:r>
            <a:r>
              <a:rPr lang="en-US" sz="2400" dirty="0" err="1"/>
              <a:t>RightOf</a:t>
            </a:r>
            <a:r>
              <a:rPr lang="en-US" sz="2400" dirty="0"/>
              <a:t>(x, y)))</a:t>
            </a:r>
            <a:endParaRPr lang="en-SG" sz="2400" dirty="0">
              <a:sym typeface="Symbol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522603" y="3958481"/>
            <a:ext cx="47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ym typeface="Symbol" panose="05050102010706020507" pitchFamily="18" charset="2"/>
              </a:rPr>
              <a:t></a:t>
            </a:r>
            <a:endParaRPr lang="en-SG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1999282" y="4511981"/>
            <a:ext cx="677893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/>
              <a:t>∀</a:t>
            </a:r>
            <a:r>
              <a:rPr lang="en-US" sz="2400" i="1" dirty="0"/>
              <a:t>x </a:t>
            </a:r>
            <a:r>
              <a:rPr lang="en-US" sz="2400" dirty="0"/>
              <a:t>(</a:t>
            </a:r>
            <a:r>
              <a:rPr lang="en-SG" sz="2400" dirty="0">
                <a:sym typeface="Symbol"/>
              </a:rPr>
              <a:t>~</a:t>
            </a:r>
            <a:r>
              <a:rPr lang="en-US" sz="2400" dirty="0"/>
              <a:t>Square(</a:t>
            </a:r>
            <a:r>
              <a:rPr lang="en-US" sz="2400" i="1" dirty="0"/>
              <a:t>x</a:t>
            </a:r>
            <a:r>
              <a:rPr lang="en-US" sz="2400" dirty="0"/>
              <a:t>) </a:t>
            </a:r>
            <a:r>
              <a:rPr lang="en-US" sz="2400" dirty="0">
                <a:sym typeface="Symbol" panose="05050102010706020507" pitchFamily="18" charset="2"/>
              </a:rPr>
              <a:t></a:t>
            </a:r>
            <a:r>
              <a:rPr lang="en-US" sz="2400" dirty="0"/>
              <a:t> </a:t>
            </a:r>
            <a:r>
              <a:rPr lang="en-SG" sz="2400" dirty="0">
                <a:sym typeface="Symbol"/>
              </a:rPr>
              <a:t>~</a:t>
            </a:r>
            <a:r>
              <a:rPr lang="en-US" sz="2400" dirty="0"/>
              <a:t>(∀</a:t>
            </a:r>
            <a:r>
              <a:rPr lang="en-US" sz="2400" i="1" dirty="0"/>
              <a:t>y </a:t>
            </a:r>
            <a:r>
              <a:rPr lang="en-US" sz="2400" dirty="0"/>
              <a:t>(Triangle(</a:t>
            </a:r>
            <a:r>
              <a:rPr lang="en-US" sz="2400" i="1" dirty="0"/>
              <a:t>y</a:t>
            </a:r>
            <a:r>
              <a:rPr lang="en-US" sz="2400" dirty="0"/>
              <a:t>) </a:t>
            </a:r>
            <a:r>
              <a:rPr lang="en-US" sz="2400" dirty="0">
                <a:sym typeface="Symbol" panose="05050102010706020507" pitchFamily="18" charset="2"/>
              </a:rPr>
              <a:t></a:t>
            </a:r>
            <a:r>
              <a:rPr lang="en-US" sz="2400" dirty="0"/>
              <a:t> </a:t>
            </a:r>
            <a:r>
              <a:rPr lang="en-US" sz="2400" dirty="0" err="1"/>
              <a:t>RightOf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, </a:t>
            </a:r>
            <a:r>
              <a:rPr lang="en-US" sz="2400" i="1" dirty="0"/>
              <a:t>y</a:t>
            </a:r>
            <a:r>
              <a:rPr lang="en-US" sz="2400" dirty="0"/>
              <a:t>))))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522603" y="4511981"/>
            <a:ext cx="47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ym typeface="Symbol" panose="05050102010706020507" pitchFamily="18" charset="2"/>
              </a:rPr>
              <a:t></a:t>
            </a:r>
            <a:endParaRPr lang="en-SG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1999282" y="5081592"/>
            <a:ext cx="677893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/>
              <a:t>∀</a:t>
            </a:r>
            <a:r>
              <a:rPr lang="en-US" sz="2400" i="1" dirty="0"/>
              <a:t>x </a:t>
            </a:r>
            <a:r>
              <a:rPr lang="en-US" sz="2400" dirty="0"/>
              <a:t>(</a:t>
            </a:r>
            <a:r>
              <a:rPr lang="en-SG" sz="2400" dirty="0">
                <a:sym typeface="Symbol"/>
              </a:rPr>
              <a:t>~</a:t>
            </a:r>
            <a:r>
              <a:rPr lang="en-US" sz="2400" dirty="0"/>
              <a:t>Square(</a:t>
            </a:r>
            <a:r>
              <a:rPr lang="en-US" sz="2400" i="1" dirty="0"/>
              <a:t>x</a:t>
            </a:r>
            <a:r>
              <a:rPr lang="en-US" sz="2400" dirty="0"/>
              <a:t>) </a:t>
            </a:r>
            <a:r>
              <a:rPr lang="en-US" sz="2400" dirty="0">
                <a:sym typeface="Symbol" panose="05050102010706020507" pitchFamily="18" charset="2"/>
              </a:rPr>
              <a:t></a:t>
            </a:r>
            <a:r>
              <a:rPr lang="en-US" sz="2400" dirty="0"/>
              <a:t> ∃</a:t>
            </a:r>
            <a:r>
              <a:rPr lang="en-US" sz="2400" i="1" dirty="0"/>
              <a:t>y </a:t>
            </a:r>
            <a:r>
              <a:rPr lang="en-US" sz="2400" dirty="0"/>
              <a:t>(</a:t>
            </a:r>
            <a:r>
              <a:rPr lang="en-SG" sz="2400" dirty="0">
                <a:sym typeface="Symbol"/>
              </a:rPr>
              <a:t>~</a:t>
            </a:r>
            <a:r>
              <a:rPr lang="en-US" sz="2400" dirty="0"/>
              <a:t>(Triangle(</a:t>
            </a:r>
            <a:r>
              <a:rPr lang="en-US" sz="2400" i="1" dirty="0"/>
              <a:t>y</a:t>
            </a:r>
            <a:r>
              <a:rPr lang="en-US" sz="2400" dirty="0"/>
              <a:t>) </a:t>
            </a:r>
            <a:r>
              <a:rPr lang="en-US" sz="2400" dirty="0">
                <a:sym typeface="Symbol" panose="05050102010706020507" pitchFamily="18" charset="2"/>
              </a:rPr>
              <a:t></a:t>
            </a:r>
            <a:r>
              <a:rPr lang="en-US" sz="2400" dirty="0"/>
              <a:t> </a:t>
            </a:r>
            <a:r>
              <a:rPr lang="en-US" sz="2400" dirty="0" err="1"/>
              <a:t>RightOf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, </a:t>
            </a:r>
            <a:r>
              <a:rPr lang="en-US" sz="2400" i="1" dirty="0"/>
              <a:t>y</a:t>
            </a:r>
            <a:r>
              <a:rPr lang="en-US" sz="2400" dirty="0"/>
              <a:t>))))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522603" y="5081592"/>
            <a:ext cx="47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ym typeface="Symbol" panose="05050102010706020507" pitchFamily="18" charset="2"/>
              </a:rPr>
              <a:t></a:t>
            </a:r>
            <a:endParaRPr lang="en-SG" sz="2400" dirty="0"/>
          </a:p>
        </p:txBody>
      </p:sp>
      <p:sp>
        <p:nvSpPr>
          <p:cNvPr id="90" name="TextBox 89"/>
          <p:cNvSpPr txBox="1"/>
          <p:nvPr/>
        </p:nvSpPr>
        <p:spPr>
          <a:xfrm>
            <a:off x="1999282" y="5651203"/>
            <a:ext cx="677893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/>
              <a:t>∀</a:t>
            </a:r>
            <a:r>
              <a:rPr lang="en-US" sz="2400" i="1" dirty="0"/>
              <a:t>x </a:t>
            </a:r>
            <a:r>
              <a:rPr lang="en-US" sz="2400" dirty="0"/>
              <a:t>(</a:t>
            </a:r>
            <a:r>
              <a:rPr lang="en-SG" sz="2400" dirty="0">
                <a:sym typeface="Symbol"/>
              </a:rPr>
              <a:t>~ </a:t>
            </a:r>
            <a:r>
              <a:rPr lang="en-US" sz="2400" dirty="0"/>
              <a:t>Square(</a:t>
            </a:r>
            <a:r>
              <a:rPr lang="en-US" sz="2400" i="1" dirty="0"/>
              <a:t>x</a:t>
            </a:r>
            <a:r>
              <a:rPr lang="en-US" sz="2400" dirty="0"/>
              <a:t>) </a:t>
            </a:r>
            <a:r>
              <a:rPr lang="en-US" sz="2400" dirty="0">
                <a:sym typeface="Symbol" panose="05050102010706020507" pitchFamily="18" charset="2"/>
              </a:rPr>
              <a:t></a:t>
            </a:r>
            <a:r>
              <a:rPr lang="en-US" sz="2400" dirty="0"/>
              <a:t> ∃</a:t>
            </a:r>
            <a:r>
              <a:rPr lang="en-US" sz="2400" i="1" dirty="0"/>
              <a:t>y </a:t>
            </a:r>
            <a:r>
              <a:rPr lang="en-US" sz="2400" dirty="0"/>
              <a:t>(Triangle(</a:t>
            </a:r>
            <a:r>
              <a:rPr lang="en-US" sz="2400" i="1" dirty="0"/>
              <a:t>y</a:t>
            </a:r>
            <a:r>
              <a:rPr lang="en-US" sz="2400" dirty="0"/>
              <a:t>) </a:t>
            </a:r>
            <a:r>
              <a:rPr lang="en-SG" sz="2400" dirty="0">
                <a:sym typeface="Symbol" panose="05050102010706020507" pitchFamily="18" charset="2"/>
              </a:rPr>
              <a:t></a:t>
            </a:r>
            <a:r>
              <a:rPr lang="en-US" sz="2400" dirty="0"/>
              <a:t> </a:t>
            </a:r>
            <a:r>
              <a:rPr lang="en-SG" sz="2400" dirty="0">
                <a:sym typeface="Symbol"/>
              </a:rPr>
              <a:t>~</a:t>
            </a:r>
            <a:r>
              <a:rPr lang="en-US" sz="2400" dirty="0" err="1"/>
              <a:t>RightOf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, </a:t>
            </a:r>
            <a:r>
              <a:rPr lang="en-US" sz="2400" i="1" dirty="0"/>
              <a:t>y</a:t>
            </a:r>
            <a:r>
              <a:rPr lang="en-US" sz="2400" dirty="0"/>
              <a:t>)))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522603" y="5651203"/>
            <a:ext cx="47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ym typeface="Symbol" panose="05050102010706020507" pitchFamily="18" charset="2"/>
              </a:rPr>
              <a:t>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85610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81" grpId="0"/>
      <p:bldP spid="82" grpId="0" animBg="1"/>
      <p:bldP spid="83" grpId="0" animBg="1"/>
      <p:bldP spid="84" grpId="0" animBg="1"/>
      <p:bldP spid="85" grpId="0"/>
      <p:bldP spid="86" grpId="0" animBg="1"/>
      <p:bldP spid="87" grpId="0"/>
      <p:bldP spid="88" grpId="0" animBg="1"/>
      <p:bldP spid="89" grpId="0"/>
      <p:bldP spid="90" grpId="0" animBg="1"/>
      <p:bldP spid="9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Formal Logical Notation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Statements with Multiple Quantifiers</a:t>
            </a:r>
            <a:r>
              <a:rPr lang="en-SG" sz="1200" dirty="0">
                <a:solidFill>
                  <a:schemeClr val="bg1"/>
                </a:solidFill>
              </a:rPr>
              <a:t>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62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TextBox 48"/>
          <p:cNvSpPr txBox="1"/>
          <p:nvPr/>
        </p:nvSpPr>
        <p:spPr>
          <a:xfrm>
            <a:off x="324354" y="1068257"/>
            <a:ext cx="8509093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sz="2800" dirty="0"/>
              <a:t>Formal logical notation is used in branches of computer science such as </a:t>
            </a:r>
            <a:r>
              <a:rPr lang="en-US" altLang="en-US" sz="2800" i="1" dirty="0"/>
              <a:t>artificial intelligence</a:t>
            </a:r>
            <a:r>
              <a:rPr lang="en-US" altLang="en-US" sz="2800" dirty="0"/>
              <a:t>, </a:t>
            </a:r>
            <a:r>
              <a:rPr lang="en-US" altLang="en-US" sz="2800" i="1" dirty="0"/>
              <a:t>program verification</a:t>
            </a:r>
            <a:r>
              <a:rPr lang="en-US" altLang="en-US" sz="2800" dirty="0"/>
              <a:t>, and </a:t>
            </a:r>
            <a:r>
              <a:rPr lang="en-US" altLang="en-US" sz="2800" i="1" dirty="0"/>
              <a:t>automata theory and formal languages</a:t>
            </a:r>
            <a:r>
              <a:rPr lang="en-US" altLang="en-US" sz="2800" dirty="0"/>
              <a:t>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sz="2800" dirty="0"/>
              <a:t>Taken together, the symbols for quantifiers, variables, predicates, and logical connectives make up what is known as the </a:t>
            </a:r>
            <a:r>
              <a:rPr lang="en-US" altLang="en-US" sz="2800" b="1" dirty="0">
                <a:solidFill>
                  <a:srgbClr val="C00000"/>
                </a:solidFill>
              </a:rPr>
              <a:t>language of first-order logic</a:t>
            </a:r>
            <a:r>
              <a:rPr lang="en-US" altLang="en-US" sz="2800" dirty="0"/>
              <a:t>.</a:t>
            </a:r>
            <a:endParaRPr lang="en-US" altLang="en-US" sz="2800" b="1" dirty="0"/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sz="2800" dirty="0"/>
              <a:t>Even though this language is simpler in many respects than the language we use every day, learning it requires the same kind of practice needed to acquire any foreign language.</a:t>
            </a:r>
          </a:p>
        </p:txBody>
      </p:sp>
    </p:spTree>
    <p:extLst>
      <p:ext uri="{BB962C8B-B14F-4D97-AF65-F5344CB8AC3E}">
        <p14:creationId xmlns:p14="http://schemas.microsoft.com/office/powerpoint/2010/main" val="35193994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Statements with Multiple Quantifiers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Arguments with Quantified Statements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63</a:t>
            </a:fld>
            <a:endParaRPr lang="en-SG" dirty="0"/>
          </a:p>
        </p:txBody>
      </p:sp>
      <p:sp>
        <p:nvSpPr>
          <p:cNvPr id="23" name="Rounded Rectangle 22"/>
          <p:cNvSpPr/>
          <p:nvPr/>
        </p:nvSpPr>
        <p:spPr>
          <a:xfrm>
            <a:off x="644577" y="2152650"/>
            <a:ext cx="7809875" cy="751115"/>
          </a:xfrm>
          <a:prstGeom prst="roundRect">
            <a:avLst/>
          </a:prstGeom>
          <a:solidFill>
            <a:srgbClr val="0033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922086" y="2220685"/>
            <a:ext cx="7247642" cy="597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000" dirty="0">
                <a:solidFill>
                  <a:schemeClr val="bg1"/>
                </a:solidFill>
                <a:latin typeface="+mn-lt"/>
              </a:rPr>
              <a:t>3.4 Arguments with Quantified Statements</a:t>
            </a:r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27177754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Universal Instantiation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Statements with Multiple Quantifiers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Arguments with Quantified Statements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64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TextBox 37"/>
          <p:cNvSpPr txBox="1"/>
          <p:nvPr/>
        </p:nvSpPr>
        <p:spPr>
          <a:xfrm>
            <a:off x="369739" y="1514755"/>
            <a:ext cx="5531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/>
              <a:t>The rule of </a:t>
            </a:r>
            <a:r>
              <a:rPr lang="en-US" altLang="en-US" sz="2800" dirty="0">
                <a:solidFill>
                  <a:srgbClr val="C00000"/>
                </a:solidFill>
              </a:rPr>
              <a:t>universal instantiation</a:t>
            </a:r>
            <a:r>
              <a:rPr lang="en-US" altLang="en-US" sz="2800" dirty="0"/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1841" y="2304507"/>
            <a:ext cx="7363988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If some property is true of </a:t>
            </a:r>
            <a:r>
              <a:rPr lang="en-SG" sz="2800" i="1" dirty="0"/>
              <a:t>everything</a:t>
            </a:r>
            <a:r>
              <a:rPr lang="en-SG" sz="2800" dirty="0"/>
              <a:t> in the set, then it is true of </a:t>
            </a:r>
            <a:r>
              <a:rPr lang="en-SG" sz="2800" i="1" dirty="0"/>
              <a:t>any particular </a:t>
            </a:r>
            <a:r>
              <a:rPr lang="en-SG" sz="2800" dirty="0"/>
              <a:t>thing in the set.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69738" y="3566773"/>
            <a:ext cx="8145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/>
              <a:t>Universal instantiation is the fundamental tool of </a:t>
            </a:r>
            <a:r>
              <a:rPr lang="en-US" altLang="en-US" sz="2800" dirty="0">
                <a:solidFill>
                  <a:srgbClr val="C00000"/>
                </a:solidFill>
              </a:rPr>
              <a:t>deductive reasoning</a:t>
            </a:r>
            <a:r>
              <a:rPr lang="en-US" altLang="en-US" sz="2800" dirty="0"/>
              <a:t>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600" dirty="0">
                <a:solidFill>
                  <a:schemeClr val="bg1"/>
                </a:solidFill>
              </a:rPr>
              <a:t>3.4.1. Universal Instantiation</a:t>
            </a:r>
          </a:p>
        </p:txBody>
      </p:sp>
    </p:spTree>
    <p:extLst>
      <p:ext uri="{BB962C8B-B14F-4D97-AF65-F5344CB8AC3E}">
        <p14:creationId xmlns:p14="http://schemas.microsoft.com/office/powerpoint/2010/main" val="33848884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Universal Modus Ponens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Statements with Multiple Quantifiers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Arguments with Quantified Statements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65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TextBox 37"/>
          <p:cNvSpPr txBox="1"/>
          <p:nvPr/>
        </p:nvSpPr>
        <p:spPr>
          <a:xfrm>
            <a:off x="369739" y="1497523"/>
            <a:ext cx="83429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/>
              <a:t>The rule of universal instantiation can be combined with modus ponens to obtain the valid form of argument called </a:t>
            </a:r>
            <a:r>
              <a:rPr lang="en-US" altLang="en-US" sz="2800" dirty="0">
                <a:solidFill>
                  <a:srgbClr val="C00000"/>
                </a:solidFill>
              </a:rPr>
              <a:t>universal modus ponens</a:t>
            </a:r>
            <a:r>
              <a:rPr lang="en-US" altLang="en-US" sz="2800" dirty="0"/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600" dirty="0">
                <a:solidFill>
                  <a:schemeClr val="bg1"/>
                </a:solidFill>
              </a:rPr>
              <a:t>3.4.2. Universal Modus Ponens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4356" y="3046900"/>
                <a:ext cx="8612609" cy="2215991"/>
              </a:xfrm>
              <a:prstGeom prst="rect">
                <a:avLst/>
              </a:prstGeom>
              <a:noFill/>
              <a:ln>
                <a:solidFill>
                  <a:srgbClr val="0033C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SG" sz="2800" dirty="0">
                    <a:solidFill>
                      <a:srgbClr val="0033CC"/>
                    </a:solidFill>
                  </a:rPr>
                  <a:t>Universal Modus Ponens</a:t>
                </a:r>
              </a:p>
              <a:p>
                <a:pPr>
                  <a:spcAft>
                    <a:spcPts val="600"/>
                  </a:spcAft>
                  <a:tabLst>
                    <a:tab pos="573088" algn="l"/>
                    <a:tab pos="4572000" algn="l"/>
                  </a:tabLst>
                </a:pPr>
                <a:r>
                  <a:rPr lang="en-SG" sz="2400" dirty="0"/>
                  <a:t>	</a:t>
                </a:r>
                <a:r>
                  <a:rPr lang="en-SG" sz="2400" i="1" dirty="0">
                    <a:solidFill>
                      <a:srgbClr val="006600"/>
                    </a:solidFill>
                  </a:rPr>
                  <a:t>Formal version</a:t>
                </a:r>
                <a:r>
                  <a:rPr lang="en-SG" sz="2400" i="1" dirty="0"/>
                  <a:t>	</a:t>
                </a:r>
                <a:r>
                  <a:rPr lang="en-SG" sz="2400" i="1" dirty="0">
                    <a:solidFill>
                      <a:srgbClr val="006600"/>
                    </a:solidFill>
                  </a:rPr>
                  <a:t>Informal version</a:t>
                </a:r>
              </a:p>
              <a:p>
                <a:pPr>
                  <a:spcAft>
                    <a:spcPts val="600"/>
                  </a:spcAft>
                  <a:tabLst>
                    <a:tab pos="173038" algn="l"/>
                    <a:tab pos="896938" algn="l"/>
                    <a:tab pos="3313113" algn="l"/>
                    <a:tab pos="4572000" algn="l"/>
                  </a:tabLst>
                </a:pPr>
                <a:r>
                  <a:rPr lang="en-SG" sz="2200" dirty="0"/>
                  <a:t>	</a:t>
                </a:r>
                <a:r>
                  <a:rPr lang="en-SG" sz="2200" dirty="0">
                    <a:sym typeface="Symbol" panose="05050102010706020507" pitchFamily="18" charset="2"/>
                  </a:rPr>
                  <a:t></a:t>
                </a:r>
                <a:r>
                  <a:rPr lang="en-SG" sz="2200" i="1" dirty="0">
                    <a:sym typeface="Symbol" panose="05050102010706020507" pitchFamily="18" charset="2"/>
                  </a:rPr>
                  <a:t>x</a:t>
                </a:r>
                <a:r>
                  <a:rPr lang="en-SG" sz="2200" dirty="0">
                    <a:sym typeface="Symbol" panose="05050102010706020507" pitchFamily="18" charset="2"/>
                  </a:rPr>
                  <a:t>, </a:t>
                </a:r>
                <a:r>
                  <a:rPr lang="en-SG" sz="2200" i="1" dirty="0">
                    <a:sym typeface="Symbol" panose="05050102010706020507" pitchFamily="18" charset="2"/>
                  </a:rPr>
                  <a:t>P</a:t>
                </a:r>
                <a:r>
                  <a:rPr lang="en-SG" sz="2200" dirty="0">
                    <a:sym typeface="Symbol" panose="05050102010706020507" pitchFamily="18" charset="2"/>
                  </a:rPr>
                  <a:t>(</a:t>
                </a:r>
                <a:r>
                  <a:rPr lang="en-SG" sz="2200" i="1" dirty="0">
                    <a:sym typeface="Symbol" panose="05050102010706020507" pitchFamily="18" charset="2"/>
                  </a:rPr>
                  <a:t>x</a:t>
                </a:r>
                <a:r>
                  <a:rPr lang="en-SG" sz="2200" dirty="0">
                    <a:sym typeface="Symbol" panose="05050102010706020507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SG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SG" sz="2200" dirty="0">
                    <a:sym typeface="Symbol" panose="05050102010706020507" pitchFamily="18" charset="2"/>
                  </a:rPr>
                  <a:t> </a:t>
                </a:r>
                <a:r>
                  <a:rPr lang="en-SG" sz="2200" i="1" dirty="0">
                    <a:sym typeface="Symbol" panose="05050102010706020507" pitchFamily="18" charset="2"/>
                  </a:rPr>
                  <a:t>Q</a:t>
                </a:r>
                <a:r>
                  <a:rPr lang="en-SG" sz="2200" dirty="0">
                    <a:sym typeface="Symbol" panose="05050102010706020507" pitchFamily="18" charset="2"/>
                  </a:rPr>
                  <a:t>(</a:t>
                </a:r>
                <a:r>
                  <a:rPr lang="en-SG" sz="2200" i="1" dirty="0">
                    <a:sym typeface="Symbol" panose="05050102010706020507" pitchFamily="18" charset="2"/>
                  </a:rPr>
                  <a:t>x</a:t>
                </a:r>
                <a:r>
                  <a:rPr lang="en-SG" sz="2200" dirty="0">
                    <a:sym typeface="Symbol" panose="05050102010706020507" pitchFamily="18" charset="2"/>
                  </a:rPr>
                  <a:t>).	If </a:t>
                </a:r>
                <a:r>
                  <a:rPr lang="en-SG" sz="2200" i="1" dirty="0">
                    <a:sym typeface="Symbol" panose="05050102010706020507" pitchFamily="18" charset="2"/>
                  </a:rPr>
                  <a:t>x</a:t>
                </a:r>
                <a:r>
                  <a:rPr lang="en-SG" sz="2200" dirty="0">
                    <a:sym typeface="Symbol" panose="05050102010706020507" pitchFamily="18" charset="2"/>
                  </a:rPr>
                  <a:t> makes </a:t>
                </a:r>
                <a:r>
                  <a:rPr lang="en-SG" sz="2200" i="1" dirty="0">
                    <a:sym typeface="Symbol" panose="05050102010706020507" pitchFamily="18" charset="2"/>
                  </a:rPr>
                  <a:t>P</a:t>
                </a:r>
                <a:r>
                  <a:rPr lang="en-SG" sz="2200" dirty="0">
                    <a:sym typeface="Symbol" panose="05050102010706020507" pitchFamily="18" charset="2"/>
                  </a:rPr>
                  <a:t>(</a:t>
                </a:r>
                <a:r>
                  <a:rPr lang="en-SG" sz="2200" i="1" dirty="0">
                    <a:sym typeface="Symbol" panose="05050102010706020507" pitchFamily="18" charset="2"/>
                  </a:rPr>
                  <a:t>x</a:t>
                </a:r>
                <a:r>
                  <a:rPr lang="en-SG" sz="2200" dirty="0">
                    <a:sym typeface="Symbol" panose="05050102010706020507" pitchFamily="18" charset="2"/>
                  </a:rPr>
                  <a:t>) true, then </a:t>
                </a:r>
                <a:r>
                  <a:rPr lang="en-SG" sz="2200" i="1" dirty="0">
                    <a:sym typeface="Symbol" panose="05050102010706020507" pitchFamily="18" charset="2"/>
                  </a:rPr>
                  <a:t>x</a:t>
                </a:r>
                <a:r>
                  <a:rPr lang="en-SG" sz="2200" dirty="0">
                    <a:sym typeface="Symbol" panose="05050102010706020507" pitchFamily="18" charset="2"/>
                  </a:rPr>
                  <a:t> makes </a:t>
                </a:r>
                <a:r>
                  <a:rPr lang="en-SG" sz="2200" i="1" dirty="0">
                    <a:sym typeface="Symbol" panose="05050102010706020507" pitchFamily="18" charset="2"/>
                  </a:rPr>
                  <a:t>Q</a:t>
                </a:r>
                <a:r>
                  <a:rPr lang="en-SG" sz="2200" dirty="0">
                    <a:sym typeface="Symbol" panose="05050102010706020507" pitchFamily="18" charset="2"/>
                  </a:rPr>
                  <a:t>(</a:t>
                </a:r>
                <a:r>
                  <a:rPr lang="en-SG" sz="2200" i="1" dirty="0">
                    <a:sym typeface="Symbol" panose="05050102010706020507" pitchFamily="18" charset="2"/>
                  </a:rPr>
                  <a:t>x</a:t>
                </a:r>
                <a:r>
                  <a:rPr lang="en-SG" sz="2200" dirty="0">
                    <a:sym typeface="Symbol" panose="05050102010706020507" pitchFamily="18" charset="2"/>
                  </a:rPr>
                  <a:t>) true.</a:t>
                </a:r>
              </a:p>
              <a:p>
                <a:pPr>
                  <a:spcAft>
                    <a:spcPts val="600"/>
                  </a:spcAft>
                  <a:tabLst>
                    <a:tab pos="173038" algn="l"/>
                    <a:tab pos="896938" algn="l"/>
                    <a:tab pos="3313113" algn="l"/>
                    <a:tab pos="4572000" algn="l"/>
                  </a:tabLst>
                </a:pPr>
                <a:r>
                  <a:rPr lang="en-SG" sz="2200" dirty="0">
                    <a:sym typeface="Symbol" panose="05050102010706020507" pitchFamily="18" charset="2"/>
                  </a:rPr>
                  <a:t>	</a:t>
                </a:r>
                <a:r>
                  <a:rPr lang="en-SG" sz="2200" i="1" dirty="0">
                    <a:sym typeface="Symbol" panose="05050102010706020507" pitchFamily="18" charset="2"/>
                  </a:rPr>
                  <a:t>P</a:t>
                </a:r>
                <a:r>
                  <a:rPr lang="en-SG" sz="2200" dirty="0">
                    <a:sym typeface="Symbol" panose="05050102010706020507" pitchFamily="18" charset="2"/>
                  </a:rPr>
                  <a:t>(</a:t>
                </a:r>
                <a:r>
                  <a:rPr lang="en-SG" sz="2200" i="1" dirty="0">
                    <a:sym typeface="Symbol" panose="05050102010706020507" pitchFamily="18" charset="2"/>
                  </a:rPr>
                  <a:t>a</a:t>
                </a:r>
                <a:r>
                  <a:rPr lang="en-SG" sz="2200" dirty="0">
                    <a:sym typeface="Symbol" panose="05050102010706020507" pitchFamily="18" charset="2"/>
                  </a:rPr>
                  <a:t>) for a particular </a:t>
                </a:r>
                <a:r>
                  <a:rPr lang="en-SG" sz="2200" i="1" dirty="0">
                    <a:sym typeface="Symbol" panose="05050102010706020507" pitchFamily="18" charset="2"/>
                  </a:rPr>
                  <a:t>a</a:t>
                </a:r>
                <a:r>
                  <a:rPr lang="en-SG" sz="2200" dirty="0">
                    <a:sym typeface="Symbol" panose="05050102010706020507" pitchFamily="18" charset="2"/>
                  </a:rPr>
                  <a:t>.	</a:t>
                </a:r>
                <a:r>
                  <a:rPr lang="en-SG" sz="2200" i="1" dirty="0">
                    <a:sym typeface="Symbol" panose="05050102010706020507" pitchFamily="18" charset="2"/>
                  </a:rPr>
                  <a:t>a</a:t>
                </a:r>
                <a:r>
                  <a:rPr lang="en-SG" sz="2200" dirty="0">
                    <a:sym typeface="Symbol" panose="05050102010706020507" pitchFamily="18" charset="2"/>
                  </a:rPr>
                  <a:t> makes </a:t>
                </a:r>
                <a:r>
                  <a:rPr lang="en-SG" sz="2200" i="1" dirty="0">
                    <a:sym typeface="Symbol" panose="05050102010706020507" pitchFamily="18" charset="2"/>
                  </a:rPr>
                  <a:t>P</a:t>
                </a:r>
                <a:r>
                  <a:rPr lang="en-SG" sz="2200" dirty="0">
                    <a:sym typeface="Symbol" panose="05050102010706020507" pitchFamily="18" charset="2"/>
                  </a:rPr>
                  <a:t>(</a:t>
                </a:r>
                <a:r>
                  <a:rPr lang="en-SG" sz="2200" i="1" dirty="0">
                    <a:sym typeface="Symbol" panose="05050102010706020507" pitchFamily="18" charset="2"/>
                  </a:rPr>
                  <a:t>x</a:t>
                </a:r>
                <a:r>
                  <a:rPr lang="en-SG" sz="2200" dirty="0">
                    <a:sym typeface="Symbol" panose="05050102010706020507" pitchFamily="18" charset="2"/>
                  </a:rPr>
                  <a:t>) true.</a:t>
                </a:r>
              </a:p>
              <a:p>
                <a:pPr>
                  <a:spcAft>
                    <a:spcPts val="600"/>
                  </a:spcAft>
                  <a:tabLst>
                    <a:tab pos="173038" algn="l"/>
                    <a:tab pos="896938" algn="l"/>
                    <a:tab pos="3054350" algn="l"/>
                    <a:tab pos="3313113" algn="l"/>
                    <a:tab pos="4572000" algn="l"/>
                  </a:tabLst>
                </a:pPr>
                <a:r>
                  <a:rPr lang="en-SG" sz="2200" dirty="0">
                    <a:sym typeface="Symbol" panose="05050102010706020507" pitchFamily="18" charset="2"/>
                  </a:rPr>
                  <a:t>	</a:t>
                </a:r>
                <a:r>
                  <a:rPr lang="en-SG" sz="2200" i="1" dirty="0">
                    <a:sym typeface="Symbol" panose="05050102010706020507" pitchFamily="18" charset="2"/>
                  </a:rPr>
                  <a:t>Q</a:t>
                </a:r>
                <a:r>
                  <a:rPr lang="en-SG" sz="2200" dirty="0">
                    <a:sym typeface="Symbol" panose="05050102010706020507" pitchFamily="18" charset="2"/>
                  </a:rPr>
                  <a:t>(</a:t>
                </a:r>
                <a:r>
                  <a:rPr lang="en-SG" sz="2200" i="1" dirty="0">
                    <a:sym typeface="Symbol" panose="05050102010706020507" pitchFamily="18" charset="2"/>
                  </a:rPr>
                  <a:t>a</a:t>
                </a:r>
                <a:r>
                  <a:rPr lang="en-SG" sz="2200" dirty="0">
                    <a:sym typeface="Symbol" panose="05050102010706020507" pitchFamily="18" charset="2"/>
                  </a:rPr>
                  <a:t>).		 	</a:t>
                </a:r>
                <a:r>
                  <a:rPr lang="en-SG" sz="2200" i="1" dirty="0">
                    <a:sym typeface="Symbol" panose="05050102010706020507" pitchFamily="18" charset="2"/>
                  </a:rPr>
                  <a:t>a </a:t>
                </a:r>
                <a:r>
                  <a:rPr lang="en-SG" sz="2200" dirty="0">
                    <a:sym typeface="Symbol" panose="05050102010706020507" pitchFamily="18" charset="2"/>
                  </a:rPr>
                  <a:t>makes </a:t>
                </a:r>
                <a:r>
                  <a:rPr lang="en-SG" sz="2200" i="1" dirty="0">
                    <a:sym typeface="Symbol" panose="05050102010706020507" pitchFamily="18" charset="2"/>
                  </a:rPr>
                  <a:t>Q</a:t>
                </a:r>
                <a:r>
                  <a:rPr lang="en-SG" sz="2200" dirty="0">
                    <a:sym typeface="Symbol" panose="05050102010706020507" pitchFamily="18" charset="2"/>
                  </a:rPr>
                  <a:t>(</a:t>
                </a:r>
                <a:r>
                  <a:rPr lang="en-SG" sz="2200" i="1" dirty="0">
                    <a:sym typeface="Symbol" panose="05050102010706020507" pitchFamily="18" charset="2"/>
                  </a:rPr>
                  <a:t>x</a:t>
                </a:r>
                <a:r>
                  <a:rPr lang="en-SG" sz="2200" dirty="0">
                    <a:sym typeface="Symbol" panose="05050102010706020507" pitchFamily="18" charset="2"/>
                  </a:rPr>
                  <a:t>) true.</a:t>
                </a:r>
                <a:endParaRPr lang="en-SG" sz="2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56" y="3046900"/>
                <a:ext cx="8612609" cy="2215991"/>
              </a:xfrm>
              <a:prstGeom prst="rect">
                <a:avLst/>
              </a:prstGeom>
              <a:blipFill>
                <a:blip r:embed="rId3"/>
                <a:stretch>
                  <a:fillRect l="-848" t="-2466" b="-4384"/>
                </a:stretch>
              </a:blipFill>
              <a:ln>
                <a:solidFill>
                  <a:srgbClr val="0033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3291446" y="3657600"/>
            <a:ext cx="0" cy="14771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1863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Recognizing Universal Modus Ponens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Statements with Multiple Quantifiers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Arguments with Quantified Statements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66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TextBox 37"/>
          <p:cNvSpPr txBox="1"/>
          <p:nvPr/>
        </p:nvSpPr>
        <p:spPr>
          <a:xfrm>
            <a:off x="476755" y="982543"/>
            <a:ext cx="84429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600" dirty="0"/>
              <a:t>Rewrite the following argument using quantifiers, variables, and predicate symbols. Is this argument valid? Why?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56350" y="1987878"/>
            <a:ext cx="62418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61950" algn="l"/>
              </a:tabLst>
            </a:pPr>
            <a:r>
              <a:rPr lang="en-SG" sz="2400" dirty="0"/>
              <a:t>	If an integer is even, then its square is even.</a:t>
            </a:r>
          </a:p>
          <a:p>
            <a:pPr>
              <a:tabLst>
                <a:tab pos="361950" algn="l"/>
              </a:tabLst>
            </a:pPr>
            <a:r>
              <a:rPr lang="en-SG" sz="2400" dirty="0"/>
              <a:t>	</a:t>
            </a:r>
            <a:r>
              <a:rPr lang="en-SG" sz="2400" i="1" dirty="0"/>
              <a:t>k</a:t>
            </a:r>
            <a:r>
              <a:rPr lang="en-SG" sz="2400" dirty="0"/>
              <a:t> is a particular integer that is even.</a:t>
            </a:r>
          </a:p>
          <a:p>
            <a:pPr>
              <a:tabLst>
                <a:tab pos="361950" algn="l"/>
              </a:tabLst>
            </a:pPr>
            <a:r>
              <a:rPr lang="en-SG" sz="2400" dirty="0">
                <a:sym typeface="Symbol" panose="05050102010706020507" pitchFamily="18" charset="2"/>
              </a:rPr>
              <a:t>	</a:t>
            </a:r>
            <a:r>
              <a:rPr lang="en-SG" sz="2400" i="1" dirty="0">
                <a:sym typeface="Symbol" panose="05050102010706020507" pitchFamily="18" charset="2"/>
              </a:rPr>
              <a:t>k</a:t>
            </a:r>
            <a:r>
              <a:rPr lang="en-SG" sz="2400" baseline="30000" dirty="0">
                <a:sym typeface="Symbol" panose="05050102010706020507" pitchFamily="18" charset="2"/>
              </a:rPr>
              <a:t>2</a:t>
            </a:r>
            <a:r>
              <a:rPr lang="en-SG" sz="2400" dirty="0">
                <a:sym typeface="Symbol" panose="05050102010706020507" pitchFamily="18" charset="2"/>
              </a:rPr>
              <a:t> is even.</a:t>
            </a:r>
            <a:endParaRPr lang="en-SG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15123" y="3249570"/>
            <a:ext cx="21397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600" dirty="0">
                <a:solidFill>
                  <a:srgbClr val="0033CC"/>
                </a:solidFill>
              </a:rPr>
              <a:t>Solution: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68932" y="3635334"/>
            <a:ext cx="549399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ym typeface="Symbol" panose="05050102010706020507" pitchFamily="18" charset="2"/>
              </a:rPr>
              <a:t></a:t>
            </a:r>
            <a:r>
              <a:rPr lang="en-SG" sz="2400" i="1" dirty="0"/>
              <a:t>x</a:t>
            </a:r>
            <a:r>
              <a:rPr lang="en-SG" sz="2400" dirty="0"/>
              <a:t>, if </a:t>
            </a:r>
            <a:r>
              <a:rPr lang="en-SG" sz="2400" i="1" dirty="0"/>
              <a:t>x</a:t>
            </a:r>
            <a:r>
              <a:rPr lang="en-SG" sz="2400" dirty="0"/>
              <a:t> is an even integer then </a:t>
            </a:r>
            <a:r>
              <a:rPr lang="en-SG" sz="2400" i="1" dirty="0"/>
              <a:t>x</a:t>
            </a:r>
            <a:r>
              <a:rPr lang="en-SG" sz="2400" baseline="30000" dirty="0"/>
              <a:t>2</a:t>
            </a:r>
            <a:r>
              <a:rPr lang="en-SG" sz="2400" dirty="0"/>
              <a:t> is even.</a:t>
            </a:r>
            <a:endParaRPr lang="en-SG" sz="2400" dirty="0">
              <a:sym typeface="Symbo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7523" y="4187933"/>
            <a:ext cx="7963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Let </a:t>
            </a:r>
            <a:r>
              <a:rPr lang="en-SG" sz="2400" i="1" dirty="0"/>
              <a:t>E</a:t>
            </a:r>
            <a:r>
              <a:rPr lang="en-SG" sz="2400" dirty="0"/>
              <a:t>(</a:t>
            </a:r>
            <a:r>
              <a:rPr lang="en-SG" sz="2400" i="1" dirty="0"/>
              <a:t>x</a:t>
            </a:r>
            <a:r>
              <a:rPr lang="en-SG" sz="2400" dirty="0"/>
              <a:t>) be “</a:t>
            </a:r>
            <a:r>
              <a:rPr lang="en-SG" sz="2400" i="1" dirty="0"/>
              <a:t>x</a:t>
            </a:r>
            <a:r>
              <a:rPr lang="en-SG" sz="2400" dirty="0"/>
              <a:t> is an even integer”, let </a:t>
            </a:r>
            <a:r>
              <a:rPr lang="en-SG" sz="2400" i="1" dirty="0"/>
              <a:t>S</a:t>
            </a:r>
            <a:r>
              <a:rPr lang="en-SG" sz="2400" dirty="0"/>
              <a:t>(</a:t>
            </a:r>
            <a:r>
              <a:rPr lang="en-SG" sz="2400" i="1" dirty="0"/>
              <a:t>x</a:t>
            </a:r>
            <a:r>
              <a:rPr lang="en-SG" sz="2400" dirty="0"/>
              <a:t>) be “</a:t>
            </a:r>
            <a:r>
              <a:rPr lang="en-SG" sz="2400" i="1" dirty="0"/>
              <a:t>x</a:t>
            </a:r>
            <a:r>
              <a:rPr lang="en-SG" sz="2400" baseline="30000" dirty="0"/>
              <a:t>2</a:t>
            </a:r>
            <a:r>
              <a:rPr lang="en-SG" sz="2400" dirty="0"/>
              <a:t> is even”, and let </a:t>
            </a:r>
            <a:r>
              <a:rPr lang="en-SG" sz="2400" i="1" dirty="0"/>
              <a:t>k</a:t>
            </a:r>
            <a:r>
              <a:rPr lang="en-SG" sz="2400" dirty="0"/>
              <a:t> stand for a particular integer that is even.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864223" y="5085365"/>
                <a:ext cx="3504618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73038" algn="l"/>
                    <a:tab pos="449263" algn="l"/>
                  </a:tabLst>
                </a:pPr>
                <a:r>
                  <a:rPr lang="en-SG" sz="2400" dirty="0">
                    <a:sym typeface="Symbol" panose="05050102010706020507" pitchFamily="18" charset="2"/>
                  </a:rPr>
                  <a:t>		</a:t>
                </a:r>
                <a:r>
                  <a:rPr lang="en-SG" sz="2400" i="1" dirty="0"/>
                  <a:t>x</a:t>
                </a:r>
                <a:r>
                  <a:rPr lang="en-SG" sz="2400" dirty="0"/>
                  <a:t>, </a:t>
                </a:r>
                <a:r>
                  <a:rPr lang="en-SG" sz="2400" i="1" dirty="0"/>
                  <a:t>E</a:t>
                </a:r>
                <a:r>
                  <a:rPr lang="en-SG" sz="2400" dirty="0"/>
                  <a:t>(</a:t>
                </a:r>
                <a:r>
                  <a:rPr lang="en-SG" sz="2400" i="1" dirty="0"/>
                  <a:t>x</a:t>
                </a:r>
                <a:r>
                  <a:rPr lang="en-SG" sz="2400" dirty="0"/>
                  <a:t>) </a:t>
                </a:r>
                <a14:m>
                  <m:oMath xmlns:m="http://schemas.openxmlformats.org/officeDocument/2006/math">
                    <m:r>
                      <a:rPr lang="en-SG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SG" sz="2400" dirty="0"/>
                  <a:t> </a:t>
                </a:r>
                <a:r>
                  <a:rPr lang="en-SG" sz="2400" i="1" dirty="0"/>
                  <a:t>S</a:t>
                </a:r>
                <a:r>
                  <a:rPr lang="en-SG" sz="2400" dirty="0"/>
                  <a:t>(</a:t>
                </a:r>
                <a:r>
                  <a:rPr lang="en-SG" sz="2400" i="1" dirty="0"/>
                  <a:t>x</a:t>
                </a:r>
                <a:r>
                  <a:rPr lang="en-SG" sz="2400" dirty="0"/>
                  <a:t>) .</a:t>
                </a:r>
              </a:p>
              <a:p>
                <a:pPr>
                  <a:tabLst>
                    <a:tab pos="173038" algn="l"/>
                    <a:tab pos="449263" algn="l"/>
                  </a:tabLst>
                </a:pPr>
                <a:r>
                  <a:rPr lang="en-SG" sz="2400" dirty="0">
                    <a:sym typeface="Symbol"/>
                  </a:rPr>
                  <a:t>		</a:t>
                </a:r>
                <a:r>
                  <a:rPr lang="en-SG" sz="2400" i="1" dirty="0">
                    <a:sym typeface="Symbol"/>
                  </a:rPr>
                  <a:t>E</a:t>
                </a:r>
                <a:r>
                  <a:rPr lang="en-SG" sz="2400" dirty="0">
                    <a:sym typeface="Symbol"/>
                  </a:rPr>
                  <a:t>(</a:t>
                </a:r>
                <a:r>
                  <a:rPr lang="en-SG" sz="2400" i="1" dirty="0">
                    <a:sym typeface="Symbol"/>
                  </a:rPr>
                  <a:t>k</a:t>
                </a:r>
                <a:r>
                  <a:rPr lang="en-SG" sz="2400" dirty="0">
                    <a:sym typeface="Symbol"/>
                  </a:rPr>
                  <a:t>), for a particular </a:t>
                </a:r>
                <a:r>
                  <a:rPr lang="en-SG" sz="2400" i="1" dirty="0">
                    <a:sym typeface="Symbol"/>
                  </a:rPr>
                  <a:t>k</a:t>
                </a:r>
                <a:r>
                  <a:rPr lang="en-SG" sz="2400" dirty="0">
                    <a:sym typeface="Symbol"/>
                  </a:rPr>
                  <a:t>.</a:t>
                </a:r>
              </a:p>
              <a:p>
                <a:pPr>
                  <a:tabLst>
                    <a:tab pos="173038" algn="l"/>
                    <a:tab pos="449263" algn="l"/>
                  </a:tabLst>
                </a:pPr>
                <a:r>
                  <a:rPr lang="en-SG" sz="2400" dirty="0">
                    <a:sym typeface="Symbol"/>
                  </a:rPr>
                  <a:t>	</a:t>
                </a:r>
                <a:r>
                  <a:rPr lang="en-SG" sz="2400" dirty="0">
                    <a:sym typeface="Symbol" panose="05050102010706020507" pitchFamily="18" charset="2"/>
                  </a:rPr>
                  <a:t>	</a:t>
                </a:r>
                <a:r>
                  <a:rPr lang="en-SG" sz="2400" i="1" dirty="0">
                    <a:sym typeface="Symbol" panose="05050102010706020507" pitchFamily="18" charset="2"/>
                  </a:rPr>
                  <a:t>S</a:t>
                </a:r>
                <a:r>
                  <a:rPr lang="en-SG" sz="2400" dirty="0">
                    <a:sym typeface="Symbol" panose="05050102010706020507" pitchFamily="18" charset="2"/>
                  </a:rPr>
                  <a:t>(</a:t>
                </a:r>
                <a:r>
                  <a:rPr lang="en-SG" sz="2400" i="1" dirty="0">
                    <a:sym typeface="Symbol" panose="05050102010706020507" pitchFamily="18" charset="2"/>
                  </a:rPr>
                  <a:t>k</a:t>
                </a:r>
                <a:r>
                  <a:rPr lang="en-SG" sz="2400" dirty="0">
                    <a:sym typeface="Symbol" panose="05050102010706020507" pitchFamily="18" charset="2"/>
                  </a:rPr>
                  <a:t>).</a:t>
                </a:r>
                <a:endParaRPr lang="en-SG" sz="2400" dirty="0">
                  <a:sym typeface="Symbol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23" y="5085365"/>
                <a:ext cx="3504618" cy="1200329"/>
              </a:xfrm>
              <a:prstGeom prst="rect">
                <a:avLst/>
              </a:prstGeom>
              <a:blipFill>
                <a:blip r:embed="rId3"/>
                <a:stretch>
                  <a:fillRect t="-5076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4762165" y="5085365"/>
            <a:ext cx="3952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This argument has the form of </a:t>
            </a:r>
            <a:r>
              <a:rPr lang="en-SG" sz="2400" dirty="0">
                <a:solidFill>
                  <a:srgbClr val="C00000"/>
                </a:solidFill>
              </a:rPr>
              <a:t>universal modus ponens </a:t>
            </a:r>
            <a:r>
              <a:rPr lang="en-SG" sz="2400" dirty="0"/>
              <a:t>and is therefore valid.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8301" y="3568899"/>
            <a:ext cx="174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/>
              <a:t>Premise:</a:t>
            </a:r>
          </a:p>
        </p:txBody>
      </p:sp>
    </p:spTree>
    <p:extLst>
      <p:ext uri="{BB962C8B-B14F-4D97-AF65-F5344CB8AC3E}">
        <p14:creationId xmlns:p14="http://schemas.microsoft.com/office/powerpoint/2010/main" val="41242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9" grpId="0"/>
      <p:bldP spid="57" grpId="1" animBg="1"/>
      <p:bldP spid="67" grpId="0"/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Use of Universal Modus Ponens in a Proof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Statements with Multiple Quantifiers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Arguments with Quantified Statements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67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TextBox 37"/>
          <p:cNvSpPr txBox="1"/>
          <p:nvPr/>
        </p:nvSpPr>
        <p:spPr>
          <a:xfrm>
            <a:off x="369739" y="1497523"/>
            <a:ext cx="8342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/>
              <a:t>Proof: The sum of any two even integers is even.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600" dirty="0">
                <a:solidFill>
                  <a:schemeClr val="bg1"/>
                </a:solidFill>
              </a:rPr>
              <a:t>3.4.3. Use of Universal Modus Ponens in a Proof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8041" y="2167160"/>
            <a:ext cx="7646142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ym typeface="Symbol" panose="05050102010706020507" pitchFamily="18" charset="2"/>
              </a:rPr>
              <a:t>integers </a:t>
            </a:r>
            <a:r>
              <a:rPr lang="en-SG" sz="2400" i="1" dirty="0"/>
              <a:t>x</a:t>
            </a:r>
            <a:r>
              <a:rPr lang="en-SG" sz="2400" dirty="0"/>
              <a:t>, </a:t>
            </a:r>
            <a:r>
              <a:rPr lang="en-SG" sz="2400" i="1" dirty="0"/>
              <a:t>x</a:t>
            </a:r>
            <a:r>
              <a:rPr lang="en-SG" sz="2400" dirty="0"/>
              <a:t> is even </a:t>
            </a:r>
            <a:r>
              <a:rPr lang="en-SG" sz="2400" dirty="0" err="1"/>
              <a:t>iff</a:t>
            </a:r>
            <a:r>
              <a:rPr lang="en-SG" sz="2400" dirty="0"/>
              <a:t> </a:t>
            </a:r>
            <a:r>
              <a:rPr lang="en-SG" sz="2400" dirty="0">
                <a:sym typeface="Symbol" panose="05050102010706020507" pitchFamily="18" charset="2"/>
              </a:rPr>
              <a:t> an </a:t>
            </a:r>
            <a:r>
              <a:rPr lang="en-SG" sz="2400" dirty="0"/>
              <a:t>integer </a:t>
            </a:r>
            <a:r>
              <a:rPr lang="en-SG" sz="2400" i="1" dirty="0"/>
              <a:t>k</a:t>
            </a:r>
            <a:r>
              <a:rPr lang="en-SG" sz="2400" dirty="0"/>
              <a:t> such that  </a:t>
            </a:r>
            <a:r>
              <a:rPr lang="en-SG" sz="2400" i="1" dirty="0"/>
              <a:t>x</a:t>
            </a:r>
            <a:r>
              <a:rPr lang="en-SG" sz="2400" dirty="0"/>
              <a:t> = 2</a:t>
            </a:r>
            <a:r>
              <a:rPr lang="en-SG" sz="2400" i="1" dirty="0"/>
              <a:t>k</a:t>
            </a:r>
            <a:r>
              <a:rPr lang="en-SG" sz="2400" dirty="0"/>
              <a:t>.</a:t>
            </a:r>
            <a:endParaRPr lang="en-SG" sz="2400" dirty="0">
              <a:sym typeface="Symbo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9739" y="2788628"/>
            <a:ext cx="834294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/>
              <a:t>Suppose </a:t>
            </a:r>
            <a:r>
              <a:rPr lang="en-US" altLang="en-US" sz="2800" i="1" dirty="0"/>
              <a:t>m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n</a:t>
            </a:r>
            <a:r>
              <a:rPr lang="en-US" altLang="en-US" sz="2800" dirty="0"/>
              <a:t> are particular but arbitrarily chosen even integers, then </a:t>
            </a:r>
            <a:r>
              <a:rPr lang="en-US" altLang="en-US" sz="2800" i="1" dirty="0"/>
              <a:t>m</a:t>
            </a:r>
            <a:r>
              <a:rPr lang="en-US" altLang="en-US" sz="2800" dirty="0"/>
              <a:t> = 2</a:t>
            </a:r>
            <a:r>
              <a:rPr lang="en-US" altLang="en-US" sz="2800" i="1" dirty="0"/>
              <a:t>r</a:t>
            </a:r>
            <a:r>
              <a:rPr lang="en-US" altLang="en-US" sz="2800" dirty="0"/>
              <a:t> for some integer </a:t>
            </a:r>
            <a:r>
              <a:rPr lang="en-US" altLang="en-US" sz="2800" i="1" dirty="0"/>
              <a:t>r</a:t>
            </a:r>
            <a:r>
              <a:rPr lang="en-US" altLang="en-US" sz="2800" baseline="30000" dirty="0">
                <a:solidFill>
                  <a:srgbClr val="0000FF"/>
                </a:solidFill>
              </a:rPr>
              <a:t>(1)</a:t>
            </a:r>
            <a:r>
              <a:rPr lang="en-US" altLang="en-US" sz="2800" dirty="0">
                <a:solidFill>
                  <a:srgbClr val="0000FF"/>
                </a:solidFill>
              </a:rPr>
              <a:t>, </a:t>
            </a:r>
            <a:r>
              <a:rPr lang="en-US" altLang="en-US" sz="2800" dirty="0"/>
              <a:t>and </a:t>
            </a:r>
            <a:r>
              <a:rPr lang="en-US" altLang="en-US" sz="2800" i="1" dirty="0"/>
              <a:t>n</a:t>
            </a:r>
            <a:r>
              <a:rPr lang="en-US" altLang="en-US" sz="2800" dirty="0"/>
              <a:t> = 2</a:t>
            </a:r>
            <a:r>
              <a:rPr lang="en-US" altLang="en-US" sz="2800" i="1" dirty="0"/>
              <a:t>s</a:t>
            </a:r>
            <a:r>
              <a:rPr lang="en-US" altLang="en-US" sz="2800" dirty="0"/>
              <a:t> for some integer </a:t>
            </a:r>
            <a:r>
              <a:rPr lang="en-US" altLang="en-US" sz="2800" i="1" dirty="0"/>
              <a:t>s</a:t>
            </a:r>
            <a:r>
              <a:rPr lang="en-US" altLang="en-US" sz="2800" baseline="30000" dirty="0">
                <a:solidFill>
                  <a:srgbClr val="0000FF"/>
                </a:solidFill>
              </a:rPr>
              <a:t>(2)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Hence</a:t>
            </a:r>
          </a:p>
          <a:p>
            <a:pPr>
              <a:spcAft>
                <a:spcPts val="600"/>
              </a:spcAft>
              <a:tabLst>
                <a:tab pos="1431925" algn="l"/>
              </a:tabLst>
            </a:pPr>
            <a:r>
              <a:rPr lang="en-US" altLang="en-US" sz="2800" dirty="0"/>
              <a:t>	</a:t>
            </a:r>
            <a:r>
              <a:rPr lang="en-US" altLang="en-US" sz="2800" i="1" dirty="0"/>
              <a:t>m</a:t>
            </a:r>
            <a:r>
              <a:rPr lang="en-US" altLang="en-US" sz="2800" dirty="0"/>
              <a:t> + </a:t>
            </a:r>
            <a:r>
              <a:rPr lang="en-US" altLang="en-US" sz="2800" i="1" dirty="0"/>
              <a:t>n</a:t>
            </a:r>
            <a:r>
              <a:rPr lang="en-US" altLang="en-US" sz="2800" dirty="0"/>
              <a:t> = 2</a:t>
            </a:r>
            <a:r>
              <a:rPr lang="en-US" altLang="en-US" sz="2800" i="1" dirty="0"/>
              <a:t>r</a:t>
            </a:r>
            <a:r>
              <a:rPr lang="en-US" altLang="en-US" sz="2800" dirty="0"/>
              <a:t> + 2</a:t>
            </a:r>
            <a:r>
              <a:rPr lang="en-US" altLang="en-US" sz="2800" i="1" dirty="0"/>
              <a:t>s</a:t>
            </a:r>
            <a:r>
              <a:rPr lang="en-US" altLang="en-US" sz="2800" dirty="0"/>
              <a:t> = 2(</a:t>
            </a:r>
            <a:r>
              <a:rPr lang="en-US" altLang="en-US" sz="2800" i="1" dirty="0"/>
              <a:t>r</a:t>
            </a:r>
            <a:r>
              <a:rPr lang="en-US" altLang="en-US" sz="2800" dirty="0"/>
              <a:t> + </a:t>
            </a:r>
            <a:r>
              <a:rPr lang="en-US" altLang="en-US" sz="2800" i="1" dirty="0"/>
              <a:t>s</a:t>
            </a:r>
            <a:r>
              <a:rPr lang="en-US" altLang="en-US" sz="2800" dirty="0"/>
              <a:t>) </a:t>
            </a:r>
            <a:r>
              <a:rPr lang="en-US" altLang="en-US" sz="2800" baseline="30000" dirty="0">
                <a:solidFill>
                  <a:srgbClr val="0000FF"/>
                </a:solidFill>
              </a:rPr>
              <a:t>(3)</a:t>
            </a:r>
          </a:p>
          <a:p>
            <a:pPr>
              <a:spcAft>
                <a:spcPts val="600"/>
              </a:spcAft>
            </a:pPr>
            <a:r>
              <a:rPr lang="en-US" altLang="en-US" sz="2800" dirty="0"/>
              <a:t>Now (</a:t>
            </a:r>
            <a:r>
              <a:rPr lang="en-US" altLang="en-US" sz="2800" i="1" dirty="0"/>
              <a:t>r</a:t>
            </a:r>
            <a:r>
              <a:rPr lang="en-US" altLang="en-US" sz="2800" dirty="0"/>
              <a:t> + </a:t>
            </a:r>
            <a:r>
              <a:rPr lang="en-US" altLang="en-US" sz="2800" i="1" dirty="0"/>
              <a:t>s</a:t>
            </a:r>
            <a:r>
              <a:rPr lang="en-US" altLang="en-US" sz="2800" dirty="0"/>
              <a:t>) is an integer</a:t>
            </a:r>
            <a:r>
              <a:rPr lang="en-US" altLang="en-US" sz="2800" baseline="30000" dirty="0">
                <a:solidFill>
                  <a:srgbClr val="0000FF"/>
                </a:solidFill>
              </a:rPr>
              <a:t>(4)</a:t>
            </a:r>
            <a:r>
              <a:rPr lang="en-US" altLang="en-US" sz="2800" dirty="0"/>
              <a:t>, and so 2(</a:t>
            </a:r>
            <a:r>
              <a:rPr lang="en-US" altLang="en-US" sz="2800" i="1" dirty="0"/>
              <a:t>r</a:t>
            </a:r>
            <a:r>
              <a:rPr lang="en-US" altLang="en-US" sz="2800" dirty="0"/>
              <a:t> + </a:t>
            </a:r>
            <a:r>
              <a:rPr lang="en-US" altLang="en-US" sz="2800" i="1" dirty="0"/>
              <a:t>s</a:t>
            </a:r>
            <a:r>
              <a:rPr lang="en-US" altLang="en-US" sz="2800" dirty="0"/>
              <a:t>) is even</a:t>
            </a:r>
            <a:r>
              <a:rPr lang="en-US" altLang="en-US" sz="2800" baseline="30000" dirty="0">
                <a:solidFill>
                  <a:srgbClr val="0000FF"/>
                </a:solidFill>
              </a:rPr>
              <a:t>(5)</a:t>
            </a:r>
            <a:r>
              <a:rPr lang="en-US" altLang="en-US" sz="2800" dirty="0"/>
              <a:t>.</a:t>
            </a:r>
          </a:p>
          <a:p>
            <a:pPr>
              <a:spcAft>
                <a:spcPts val="600"/>
              </a:spcAft>
            </a:pPr>
            <a:r>
              <a:rPr lang="en-US" altLang="en-US" sz="2800" dirty="0"/>
              <a:t>Thus </a:t>
            </a:r>
            <a:r>
              <a:rPr lang="en-US" altLang="en-US" sz="2800" i="1" dirty="0"/>
              <a:t>m</a:t>
            </a:r>
            <a:r>
              <a:rPr lang="en-US" altLang="en-US" sz="2800" dirty="0"/>
              <a:t> + </a:t>
            </a:r>
            <a:r>
              <a:rPr lang="en-US" altLang="en-US" sz="2800" i="1" dirty="0"/>
              <a:t>n</a:t>
            </a:r>
            <a:r>
              <a:rPr lang="en-US" altLang="en-US" sz="2800" dirty="0"/>
              <a:t> is even.</a:t>
            </a:r>
          </a:p>
        </p:txBody>
      </p:sp>
    </p:spTree>
    <p:extLst>
      <p:ext uri="{BB962C8B-B14F-4D97-AF65-F5344CB8AC3E}">
        <p14:creationId xmlns:p14="http://schemas.microsoft.com/office/powerpoint/2010/main" val="23843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Use of Universal Modus Ponens in a Proof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Statements with Multiple Quantifiers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Arguments with Quantified Statements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68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TextBox 37"/>
          <p:cNvSpPr txBox="1"/>
          <p:nvPr/>
        </p:nvSpPr>
        <p:spPr>
          <a:xfrm>
            <a:off x="369739" y="1021432"/>
            <a:ext cx="8342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/>
              <a:t>How universal modus ponens is used in the proof.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69739" y="1555574"/>
            <a:ext cx="8342940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/>
              <a:t>Suppose </a:t>
            </a:r>
            <a:r>
              <a:rPr lang="en-US" altLang="en-US" sz="2800" i="1" dirty="0"/>
              <a:t>m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n</a:t>
            </a:r>
            <a:r>
              <a:rPr lang="en-US" altLang="en-US" sz="2800" dirty="0"/>
              <a:t> are particular but arbitrarily chosen even integers, then </a:t>
            </a:r>
            <a:r>
              <a:rPr lang="en-US" altLang="en-US" sz="2800" i="1" dirty="0"/>
              <a:t>m</a:t>
            </a:r>
            <a:r>
              <a:rPr lang="en-US" altLang="en-US" sz="2800" dirty="0"/>
              <a:t> = 2</a:t>
            </a:r>
            <a:r>
              <a:rPr lang="en-US" altLang="en-US" sz="2800" i="1" dirty="0"/>
              <a:t>r</a:t>
            </a:r>
            <a:r>
              <a:rPr lang="en-US" altLang="en-US" sz="2800" dirty="0"/>
              <a:t> for some integer </a:t>
            </a:r>
            <a:r>
              <a:rPr lang="en-US" altLang="en-US" sz="2800" i="1" dirty="0"/>
              <a:t>r</a:t>
            </a:r>
            <a:r>
              <a:rPr lang="en-US" altLang="en-US" sz="2800" baseline="30000" dirty="0">
                <a:solidFill>
                  <a:srgbClr val="0000FF"/>
                </a:solidFill>
              </a:rPr>
              <a:t>(1)</a:t>
            </a:r>
            <a:r>
              <a:rPr lang="en-US" altLang="en-US" sz="2800" dirty="0">
                <a:solidFill>
                  <a:srgbClr val="0000FF"/>
                </a:solidFill>
              </a:rPr>
              <a:t>, </a:t>
            </a:r>
            <a:r>
              <a:rPr lang="en-US" altLang="en-US" sz="2800" dirty="0"/>
              <a:t>and </a:t>
            </a:r>
            <a:r>
              <a:rPr lang="en-US" altLang="en-US" sz="2800" i="1" dirty="0"/>
              <a:t>n</a:t>
            </a:r>
            <a:r>
              <a:rPr lang="en-US" altLang="en-US" sz="2800" dirty="0"/>
              <a:t> = 2</a:t>
            </a:r>
            <a:r>
              <a:rPr lang="en-US" altLang="en-US" sz="2800" i="1" dirty="0"/>
              <a:t>s</a:t>
            </a:r>
            <a:r>
              <a:rPr lang="en-US" altLang="en-US" sz="2800" dirty="0"/>
              <a:t> for some integer </a:t>
            </a:r>
            <a:r>
              <a:rPr lang="en-US" altLang="en-US" sz="2800" i="1" dirty="0"/>
              <a:t>s</a:t>
            </a:r>
            <a:r>
              <a:rPr lang="en-US" altLang="en-US" sz="2800" baseline="30000" dirty="0">
                <a:solidFill>
                  <a:srgbClr val="0000FF"/>
                </a:solidFill>
              </a:rPr>
              <a:t>(2)</a:t>
            </a:r>
            <a:r>
              <a:rPr lang="en-US" altLang="en-US" sz="2800" dirty="0"/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0530" y="3144552"/>
            <a:ext cx="834294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 indent="-534988">
              <a:spcAft>
                <a:spcPts val="600"/>
              </a:spcAft>
              <a:buClr>
                <a:srgbClr val="0000FF"/>
              </a:buClr>
              <a:buAutoNum type="arabicParenBoth"/>
              <a:tabLst>
                <a:tab pos="534988" algn="l"/>
              </a:tabLst>
            </a:pPr>
            <a:r>
              <a:rPr lang="en-US" altLang="en-US" sz="2400" dirty="0"/>
              <a:t>If an integer is even, then it equals twice some integer.</a:t>
            </a:r>
          </a:p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en-US" altLang="en-US" sz="2400" dirty="0"/>
              <a:t>	</a:t>
            </a:r>
            <a:r>
              <a:rPr lang="en-US" altLang="en-US" sz="2400" i="1" dirty="0"/>
              <a:t>m</a:t>
            </a:r>
            <a:r>
              <a:rPr lang="en-US" altLang="en-US" sz="2400" dirty="0"/>
              <a:t> is a particular even integer.</a:t>
            </a:r>
          </a:p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en-US" altLang="en-US" sz="2400" dirty="0"/>
              <a:t>	</a:t>
            </a:r>
            <a:r>
              <a:rPr lang="en-US" altLang="en-US" sz="2400" dirty="0">
                <a:sym typeface="Symbol" panose="05050102010706020507" pitchFamily="18" charset="2"/>
              </a:rPr>
              <a:t> </a:t>
            </a:r>
            <a:r>
              <a:rPr lang="en-US" altLang="en-US" sz="2400" i="1" dirty="0">
                <a:sym typeface="Symbol" panose="05050102010706020507" pitchFamily="18" charset="2"/>
              </a:rPr>
              <a:t>m</a:t>
            </a:r>
            <a:r>
              <a:rPr lang="en-US" altLang="en-US" sz="2400" dirty="0">
                <a:sym typeface="Symbol" panose="05050102010706020507" pitchFamily="18" charset="2"/>
              </a:rPr>
              <a:t> equals twice some integer </a:t>
            </a:r>
            <a:r>
              <a:rPr lang="en-US" altLang="en-US" sz="2400" i="1" dirty="0">
                <a:sym typeface="Symbol" panose="05050102010706020507" pitchFamily="18" charset="2"/>
              </a:rPr>
              <a:t>r</a:t>
            </a:r>
            <a:r>
              <a:rPr lang="en-US" altLang="en-US" sz="2400" dirty="0">
                <a:sym typeface="Symbol" panose="05050102010706020507" pitchFamily="18" charset="2"/>
              </a:rPr>
              <a:t>.</a:t>
            </a:r>
            <a:endParaRPr lang="en-US" alt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400530" y="4567318"/>
            <a:ext cx="8342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 indent="-534988"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AutoNum type="arabicParenBoth" startAt="2"/>
              <a:tabLst>
                <a:tab pos="534988" algn="l"/>
              </a:tabLst>
            </a:pPr>
            <a:r>
              <a:rPr lang="en-US" altLang="en-US" sz="2400" dirty="0"/>
              <a:t>Similar to (1).</a:t>
            </a:r>
          </a:p>
        </p:txBody>
      </p:sp>
    </p:spTree>
    <p:extLst>
      <p:ext uri="{BB962C8B-B14F-4D97-AF65-F5344CB8AC3E}">
        <p14:creationId xmlns:p14="http://schemas.microsoft.com/office/powerpoint/2010/main" val="256954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Use of Universal Modus Ponens in a Proof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Statements with Multiple Quantifiers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Arguments with Quantified Statements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69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TextBox 37"/>
          <p:cNvSpPr txBox="1"/>
          <p:nvPr/>
        </p:nvSpPr>
        <p:spPr>
          <a:xfrm>
            <a:off x="369739" y="1021432"/>
            <a:ext cx="8342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/>
              <a:t>How universal modus ponens is used in the proof.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69739" y="1555574"/>
            <a:ext cx="834294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Hence</a:t>
            </a:r>
          </a:p>
          <a:p>
            <a:pPr>
              <a:spcAft>
                <a:spcPts val="600"/>
              </a:spcAft>
              <a:tabLst>
                <a:tab pos="1431925" algn="l"/>
              </a:tabLst>
            </a:pPr>
            <a:r>
              <a:rPr lang="en-US" altLang="en-US" sz="2800" dirty="0"/>
              <a:t>	</a:t>
            </a:r>
            <a:r>
              <a:rPr lang="en-US" altLang="en-US" sz="2800" i="1" dirty="0"/>
              <a:t>m</a:t>
            </a:r>
            <a:r>
              <a:rPr lang="en-US" altLang="en-US" sz="2800" dirty="0"/>
              <a:t> + </a:t>
            </a:r>
            <a:r>
              <a:rPr lang="en-US" altLang="en-US" sz="2800" i="1" dirty="0"/>
              <a:t>n</a:t>
            </a:r>
            <a:r>
              <a:rPr lang="en-US" altLang="en-US" sz="2800" dirty="0"/>
              <a:t> = 2</a:t>
            </a:r>
            <a:r>
              <a:rPr lang="en-US" altLang="en-US" sz="2800" i="1" dirty="0"/>
              <a:t>r</a:t>
            </a:r>
            <a:r>
              <a:rPr lang="en-US" altLang="en-US" sz="2800" dirty="0"/>
              <a:t> + 2</a:t>
            </a:r>
            <a:r>
              <a:rPr lang="en-US" altLang="en-US" sz="2800" i="1" dirty="0"/>
              <a:t>s</a:t>
            </a:r>
            <a:r>
              <a:rPr lang="en-US" altLang="en-US" sz="2800" dirty="0"/>
              <a:t> = 2(</a:t>
            </a:r>
            <a:r>
              <a:rPr lang="en-US" altLang="en-US" sz="2800" i="1" dirty="0"/>
              <a:t>r</a:t>
            </a:r>
            <a:r>
              <a:rPr lang="en-US" altLang="en-US" sz="2800" dirty="0"/>
              <a:t> + </a:t>
            </a:r>
            <a:r>
              <a:rPr lang="en-US" altLang="en-US" sz="2800" i="1" dirty="0"/>
              <a:t>s</a:t>
            </a:r>
            <a:r>
              <a:rPr lang="en-US" altLang="en-US" sz="2800" dirty="0"/>
              <a:t>) </a:t>
            </a:r>
            <a:r>
              <a:rPr lang="en-US" altLang="en-US" sz="2800" baseline="30000" dirty="0">
                <a:solidFill>
                  <a:srgbClr val="0000FF"/>
                </a:solidFill>
              </a:rPr>
              <a:t>(3)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0530" y="2678689"/>
            <a:ext cx="762203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 indent="-534988"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AutoNum type="arabicParenBoth" startAt="3"/>
              <a:tabLst>
                <a:tab pos="534988" algn="l"/>
              </a:tabLst>
            </a:pPr>
            <a:r>
              <a:rPr lang="en-US" altLang="en-US" sz="2400" dirty="0"/>
              <a:t>If a quantity is an integer, then it is a real number.</a:t>
            </a:r>
          </a:p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en-US" altLang="en-US" sz="2400" dirty="0"/>
              <a:t>	</a:t>
            </a:r>
            <a:r>
              <a:rPr lang="en-US" altLang="en-US" sz="2400" i="1" dirty="0"/>
              <a:t>r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s</a:t>
            </a:r>
            <a:r>
              <a:rPr lang="en-US" altLang="en-US" sz="2400" dirty="0"/>
              <a:t> are particular integers.</a:t>
            </a:r>
          </a:p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en-US" altLang="en-US" sz="2400" dirty="0"/>
              <a:t>	</a:t>
            </a:r>
            <a:r>
              <a:rPr lang="en-US" altLang="en-US" sz="2400" dirty="0">
                <a:sym typeface="Symbol" panose="05050102010706020507" pitchFamily="18" charset="2"/>
              </a:rPr>
              <a:t> </a:t>
            </a:r>
            <a:r>
              <a:rPr lang="en-US" altLang="en-US" sz="2400" i="1" dirty="0"/>
              <a:t>r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s</a:t>
            </a:r>
            <a:r>
              <a:rPr lang="en-US" altLang="en-US" sz="2400" dirty="0">
                <a:sym typeface="Symbol" panose="05050102010706020507" pitchFamily="18" charset="2"/>
              </a:rPr>
              <a:t> are real numbers.</a:t>
            </a:r>
          </a:p>
          <a:p>
            <a:pPr>
              <a:tabLst>
                <a:tab pos="534988" algn="l"/>
              </a:tabLst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534988" indent="-534988">
              <a:spcAft>
                <a:spcPts val="600"/>
              </a:spcAft>
              <a:tabLst>
                <a:tab pos="534988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	For all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,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, and </a:t>
            </a:r>
            <a:r>
              <a:rPr lang="en-US" altLang="en-US" sz="2400" i="1" dirty="0">
                <a:sym typeface="Symbol" panose="05050102010706020507" pitchFamily="18" charset="2"/>
              </a:rPr>
              <a:t>c</a:t>
            </a:r>
            <a:r>
              <a:rPr lang="en-US" altLang="en-US" sz="2400" dirty="0">
                <a:sym typeface="Symbol" panose="05050102010706020507" pitchFamily="18" charset="2"/>
              </a:rPr>
              <a:t>, if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,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, and </a:t>
            </a:r>
            <a:r>
              <a:rPr lang="en-US" altLang="en-US" sz="2400" i="1" dirty="0">
                <a:sym typeface="Symbol" panose="05050102010706020507" pitchFamily="18" charset="2"/>
              </a:rPr>
              <a:t>c</a:t>
            </a:r>
            <a:r>
              <a:rPr lang="en-US" altLang="en-US" sz="2400" dirty="0">
                <a:sym typeface="Symbol" panose="05050102010706020507" pitchFamily="18" charset="2"/>
              </a:rPr>
              <a:t> are real numbers, then </a:t>
            </a:r>
            <a:r>
              <a:rPr lang="en-US" altLang="en-US" sz="2400" i="1" dirty="0">
                <a:sym typeface="Symbol" panose="05050102010706020507" pitchFamily="18" charset="2"/>
              </a:rPr>
              <a:t>ab</a:t>
            </a:r>
            <a:r>
              <a:rPr lang="en-US" altLang="en-US" sz="2400" dirty="0">
                <a:sym typeface="Symbol" panose="05050102010706020507" pitchFamily="18" charset="2"/>
              </a:rPr>
              <a:t> + </a:t>
            </a:r>
            <a:r>
              <a:rPr lang="en-US" altLang="en-US" sz="2400" i="1" dirty="0">
                <a:sym typeface="Symbol" panose="05050102010706020507" pitchFamily="18" charset="2"/>
              </a:rPr>
              <a:t>ac</a:t>
            </a:r>
            <a:r>
              <a:rPr lang="en-US" altLang="en-US" sz="2400" dirty="0">
                <a:sym typeface="Symbol" panose="05050102010706020507" pitchFamily="18" charset="2"/>
              </a:rPr>
              <a:t> =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sym typeface="Symbol" panose="05050102010706020507" pitchFamily="18" charset="2"/>
              </a:rPr>
              <a:t>b </a:t>
            </a:r>
            <a:r>
              <a:rPr lang="en-US" altLang="en-US" sz="2400" dirty="0">
                <a:sym typeface="Symbol" panose="05050102010706020507" pitchFamily="18" charset="2"/>
              </a:rPr>
              <a:t>+ </a:t>
            </a:r>
            <a:r>
              <a:rPr lang="en-US" altLang="en-US" sz="2400" i="1" dirty="0">
                <a:sym typeface="Symbol" panose="05050102010706020507" pitchFamily="18" charset="2"/>
              </a:rPr>
              <a:t>c</a:t>
            </a:r>
            <a:r>
              <a:rPr lang="en-US" altLang="en-US" sz="2400" dirty="0">
                <a:sym typeface="Symbol" panose="05050102010706020507" pitchFamily="18" charset="2"/>
              </a:rPr>
              <a:t>).</a:t>
            </a:r>
          </a:p>
          <a:p>
            <a:pPr marL="534988" indent="-534988">
              <a:spcAft>
                <a:spcPts val="600"/>
              </a:spcAft>
              <a:tabLst>
                <a:tab pos="534988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	2, </a:t>
            </a:r>
            <a:r>
              <a:rPr lang="en-US" altLang="en-US" sz="2400" i="1" dirty="0">
                <a:sym typeface="Symbol" panose="05050102010706020507" pitchFamily="18" charset="2"/>
              </a:rPr>
              <a:t>r</a:t>
            </a:r>
            <a:r>
              <a:rPr lang="en-US" altLang="en-US" sz="2400" dirty="0">
                <a:sym typeface="Symbol" panose="05050102010706020507" pitchFamily="18" charset="2"/>
              </a:rPr>
              <a:t>, and </a:t>
            </a:r>
            <a:r>
              <a:rPr lang="en-US" altLang="en-US" sz="2400" i="1" dirty="0">
                <a:sym typeface="Symbol" panose="05050102010706020507" pitchFamily="18" charset="2"/>
              </a:rPr>
              <a:t>s</a:t>
            </a:r>
            <a:r>
              <a:rPr lang="en-US" altLang="en-US" sz="2400" dirty="0">
                <a:sym typeface="Symbol" panose="05050102010706020507" pitchFamily="18" charset="2"/>
              </a:rPr>
              <a:t> are particular real numbers.</a:t>
            </a:r>
          </a:p>
          <a:p>
            <a:pPr marL="534988" indent="-534988">
              <a:spcAft>
                <a:spcPts val="600"/>
              </a:spcAft>
              <a:tabLst>
                <a:tab pos="534988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	  2</a:t>
            </a:r>
            <a:r>
              <a:rPr lang="en-US" altLang="en-US" sz="2400" i="1" dirty="0">
                <a:sym typeface="Symbol" panose="05050102010706020507" pitchFamily="18" charset="2"/>
              </a:rPr>
              <a:t>r</a:t>
            </a:r>
            <a:r>
              <a:rPr lang="en-US" altLang="en-US" sz="2400" dirty="0">
                <a:sym typeface="Symbol" panose="05050102010706020507" pitchFamily="18" charset="2"/>
              </a:rPr>
              <a:t> + 2</a:t>
            </a:r>
            <a:r>
              <a:rPr lang="en-US" altLang="en-US" sz="2400" i="1" dirty="0">
                <a:sym typeface="Symbol" panose="05050102010706020507" pitchFamily="18" charset="2"/>
              </a:rPr>
              <a:t>s</a:t>
            </a:r>
            <a:r>
              <a:rPr lang="en-US" altLang="en-US" sz="2400" dirty="0">
                <a:sym typeface="Symbol" panose="05050102010706020507" pitchFamily="18" charset="2"/>
              </a:rPr>
              <a:t> = 2(</a:t>
            </a:r>
            <a:r>
              <a:rPr lang="en-US" altLang="en-US" sz="2400" i="1" dirty="0">
                <a:sym typeface="Symbol" panose="05050102010706020507" pitchFamily="18" charset="2"/>
              </a:rPr>
              <a:t>r</a:t>
            </a:r>
            <a:r>
              <a:rPr lang="en-US" altLang="en-US" sz="2400" dirty="0">
                <a:sym typeface="Symbol" panose="05050102010706020507" pitchFamily="18" charset="2"/>
              </a:rPr>
              <a:t> + </a:t>
            </a:r>
            <a:r>
              <a:rPr lang="en-US" altLang="en-US" sz="2400" i="1" dirty="0">
                <a:sym typeface="Symbol" panose="05050102010706020507" pitchFamily="18" charset="2"/>
              </a:rPr>
              <a:t>s</a:t>
            </a:r>
            <a:r>
              <a:rPr lang="en-US" altLang="en-US" sz="2400" dirty="0">
                <a:sym typeface="Symbol" panose="05050102010706020507" pitchFamily="18" charset="2"/>
              </a:rPr>
              <a:t>).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0301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  <a:tab pos="8612188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Predicates &amp; Quantified Statement I </a:t>
            </a:r>
            <a:r>
              <a:rPr lang="en-SG" sz="1200" dirty="0">
                <a:solidFill>
                  <a:schemeClr val="bg1"/>
                </a:solidFill>
              </a:rPr>
              <a:t>/ II	Statements with Multiple Quantifiers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Universal Quantifier: </a:t>
            </a:r>
            <a:r>
              <a:rPr lang="en-SG" sz="1400" dirty="0">
                <a:solidFill>
                  <a:schemeClr val="bg1"/>
                </a:solidFill>
                <a:sym typeface="Symbol" panose="05050102010706020507" pitchFamily="18" charset="2"/>
              </a:rPr>
              <a:t></a:t>
            </a:r>
            <a:r>
              <a:rPr lang="en-SG" sz="1400" dirty="0">
                <a:solidFill>
                  <a:schemeClr val="bg1"/>
                </a:solidFill>
              </a:rPr>
              <a:t> 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4474" y="1517665"/>
            <a:ext cx="8070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One sure way to change predicates into statements is to assign specific values to all their variables.</a:t>
            </a:r>
            <a:endParaRPr lang="en-US" altLang="en-US" sz="2800" i="1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</a:t>
            </a:fld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3.1.2. The Universal Quantifier: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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4474" y="2743200"/>
            <a:ext cx="1852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Example: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0641" y="2743200"/>
            <a:ext cx="5683624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If </a:t>
            </a:r>
            <a:r>
              <a:rPr lang="en-SG" sz="2800" i="1" dirty="0"/>
              <a:t>x</a:t>
            </a:r>
            <a:r>
              <a:rPr lang="en-SG" sz="2800" dirty="0"/>
              <a:t> represents the number 35, the sentence “</a:t>
            </a:r>
            <a:r>
              <a:rPr lang="en-SG" sz="2800" i="1" dirty="0"/>
              <a:t>x</a:t>
            </a:r>
            <a:r>
              <a:rPr lang="en-SG" sz="2800" dirty="0"/>
              <a:t> is divisible by 5” is a true statement.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4474" y="4345601"/>
            <a:ext cx="8070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Another way to obtain statements from predicates is to add </a:t>
            </a:r>
            <a:r>
              <a:rPr lang="en-SG" sz="2800" dirty="0">
                <a:solidFill>
                  <a:srgbClr val="C00000"/>
                </a:solidFill>
              </a:rPr>
              <a:t>quantifiers</a:t>
            </a:r>
            <a:r>
              <a:rPr lang="en-SG" sz="2800" dirty="0"/>
              <a:t>.</a:t>
            </a:r>
            <a:endParaRPr lang="en-US" altLang="en-US" sz="2800" i="1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5" name="Oval 74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6" name="Oval 75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7" name="Oval 76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8" name="Oval 77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9" name="Oval 78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0" name="Oval 79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1" name="Oval 80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2" name="Oval 81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3" name="Oval 82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4" name="Oval 83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5" name="Oval 84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23391930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Use of Universal Modus Ponens in a Proof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Statements with Multiple Quantifiers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Arguments with Quantified Statements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70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TextBox 37"/>
          <p:cNvSpPr txBox="1"/>
          <p:nvPr/>
        </p:nvSpPr>
        <p:spPr>
          <a:xfrm>
            <a:off x="369739" y="1021432"/>
            <a:ext cx="8342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/>
              <a:t>How universal modus ponens is used in the proof.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69739" y="1555574"/>
            <a:ext cx="8342940" cy="103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/>
              <a:t>Now (</a:t>
            </a:r>
            <a:r>
              <a:rPr lang="en-US" altLang="en-US" sz="2800" i="1" dirty="0"/>
              <a:t>r</a:t>
            </a:r>
            <a:r>
              <a:rPr lang="en-US" altLang="en-US" sz="2800" dirty="0"/>
              <a:t> + </a:t>
            </a:r>
            <a:r>
              <a:rPr lang="en-US" altLang="en-US" sz="2800" i="1" dirty="0"/>
              <a:t>s</a:t>
            </a:r>
            <a:r>
              <a:rPr lang="en-US" altLang="en-US" sz="2800" dirty="0"/>
              <a:t>) is an integer</a:t>
            </a:r>
            <a:r>
              <a:rPr lang="en-US" altLang="en-US" sz="2800" baseline="30000" dirty="0">
                <a:solidFill>
                  <a:srgbClr val="0000FF"/>
                </a:solidFill>
              </a:rPr>
              <a:t>(4)</a:t>
            </a:r>
            <a:r>
              <a:rPr lang="en-US" altLang="en-US" sz="2800" dirty="0"/>
              <a:t>, and so 2(</a:t>
            </a:r>
            <a:r>
              <a:rPr lang="en-US" altLang="en-US" sz="2800" i="1" dirty="0"/>
              <a:t>r</a:t>
            </a:r>
            <a:r>
              <a:rPr lang="en-US" altLang="en-US" sz="2800" dirty="0"/>
              <a:t> + </a:t>
            </a:r>
            <a:r>
              <a:rPr lang="en-US" altLang="en-US" sz="2800" i="1" dirty="0"/>
              <a:t>s</a:t>
            </a:r>
            <a:r>
              <a:rPr lang="en-US" altLang="en-US" sz="2800" dirty="0"/>
              <a:t>) is even</a:t>
            </a:r>
            <a:r>
              <a:rPr lang="en-US" altLang="en-US" sz="2800" baseline="30000" dirty="0">
                <a:solidFill>
                  <a:srgbClr val="0000FF"/>
                </a:solidFill>
              </a:rPr>
              <a:t>(5)</a:t>
            </a:r>
            <a:r>
              <a:rPr lang="en-US" altLang="en-US" sz="2800" dirty="0"/>
              <a:t>.</a:t>
            </a:r>
          </a:p>
          <a:p>
            <a:pPr>
              <a:spcAft>
                <a:spcPts val="600"/>
              </a:spcAft>
            </a:pPr>
            <a:r>
              <a:rPr lang="en-US" altLang="en-US" sz="2800" dirty="0"/>
              <a:t>Thus </a:t>
            </a:r>
            <a:r>
              <a:rPr lang="en-US" altLang="en-US" sz="2800" i="1" dirty="0"/>
              <a:t>m</a:t>
            </a:r>
            <a:r>
              <a:rPr lang="en-US" altLang="en-US" sz="2800" dirty="0"/>
              <a:t> + </a:t>
            </a:r>
            <a:r>
              <a:rPr lang="en-US" altLang="en-US" sz="2800" i="1" dirty="0"/>
              <a:t>n</a:t>
            </a:r>
            <a:r>
              <a:rPr lang="en-US" altLang="en-US" sz="2800" dirty="0"/>
              <a:t> is even.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0529" y="2678689"/>
            <a:ext cx="847033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 indent="-534988"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AutoNum type="arabicParenBoth" startAt="4"/>
              <a:tabLst>
                <a:tab pos="534988" algn="l"/>
              </a:tabLst>
            </a:pPr>
            <a:r>
              <a:rPr lang="en-US" altLang="en-US" sz="2400" dirty="0"/>
              <a:t>For all </a:t>
            </a:r>
            <a:r>
              <a:rPr lang="en-US" altLang="en-US" sz="2400" i="1" dirty="0"/>
              <a:t>u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v</a:t>
            </a:r>
            <a:r>
              <a:rPr lang="en-US" altLang="en-US" sz="2400" dirty="0"/>
              <a:t>, if </a:t>
            </a:r>
            <a:r>
              <a:rPr lang="en-US" altLang="en-US" sz="2400" i="1" dirty="0"/>
              <a:t>u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v</a:t>
            </a:r>
            <a:r>
              <a:rPr lang="en-US" altLang="en-US" sz="2400" dirty="0"/>
              <a:t> are integers, then (</a:t>
            </a:r>
            <a:r>
              <a:rPr lang="en-US" altLang="en-US" sz="2400" i="1" dirty="0"/>
              <a:t>u</a:t>
            </a:r>
            <a:r>
              <a:rPr lang="en-US" altLang="en-US" sz="2400" dirty="0"/>
              <a:t> + </a:t>
            </a:r>
            <a:r>
              <a:rPr lang="en-US" altLang="en-US" sz="2400" i="1" dirty="0"/>
              <a:t>v</a:t>
            </a:r>
            <a:r>
              <a:rPr lang="en-US" altLang="en-US" sz="2400" dirty="0"/>
              <a:t>) is an integer.</a:t>
            </a:r>
          </a:p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en-US" altLang="en-US" sz="2400" dirty="0"/>
              <a:t>	</a:t>
            </a:r>
            <a:r>
              <a:rPr lang="en-US" altLang="en-US" sz="2400" i="1" dirty="0"/>
              <a:t>r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s</a:t>
            </a:r>
            <a:r>
              <a:rPr lang="en-US" altLang="en-US" sz="2400" dirty="0"/>
              <a:t> are two particular integers.</a:t>
            </a:r>
          </a:p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en-US" altLang="en-US" sz="2400" dirty="0"/>
              <a:t>	</a:t>
            </a:r>
            <a:r>
              <a:rPr lang="en-US" altLang="en-US" sz="2400" dirty="0">
                <a:sym typeface="Symbol" panose="05050102010706020507" pitchFamily="18" charset="2"/>
              </a:rPr>
              <a:t> (</a:t>
            </a:r>
            <a:r>
              <a:rPr lang="en-US" altLang="en-US" sz="2400" i="1" dirty="0"/>
              <a:t>r</a:t>
            </a:r>
            <a:r>
              <a:rPr lang="en-US" altLang="en-US" sz="2400" dirty="0"/>
              <a:t> + </a:t>
            </a:r>
            <a:r>
              <a:rPr lang="en-US" altLang="en-US" sz="2400" i="1" dirty="0"/>
              <a:t>s</a:t>
            </a:r>
            <a:r>
              <a:rPr lang="en-US" altLang="en-US" sz="2400" dirty="0">
                <a:sym typeface="Symbol" panose="05050102010706020507" pitchFamily="18" charset="2"/>
              </a:rPr>
              <a:t>) is an integer.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0529" y="4124970"/>
            <a:ext cx="847033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 indent="-534988"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AutoNum type="arabicParenBoth" startAt="5"/>
              <a:tabLst>
                <a:tab pos="534988" algn="l"/>
              </a:tabLst>
            </a:pPr>
            <a:r>
              <a:rPr lang="en-US" altLang="en-US" sz="2400" dirty="0"/>
              <a:t>If a number equals twice some integer, then that number is even.</a:t>
            </a:r>
          </a:p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en-US" altLang="en-US" sz="2400" dirty="0"/>
              <a:t>	</a:t>
            </a:r>
            <a:r>
              <a:rPr lang="en-US" altLang="en-US" sz="2400" i="1" dirty="0"/>
              <a:t> </a:t>
            </a:r>
            <a:r>
              <a:rPr lang="en-US" altLang="en-US" sz="2400" dirty="0"/>
              <a:t>2(</a:t>
            </a:r>
            <a:r>
              <a:rPr lang="en-US" altLang="en-US" sz="2400" i="1" dirty="0"/>
              <a:t>r</a:t>
            </a:r>
            <a:r>
              <a:rPr lang="en-US" altLang="en-US" sz="2400" dirty="0"/>
              <a:t> + </a:t>
            </a:r>
            <a:r>
              <a:rPr lang="en-US" altLang="en-US" sz="2400" i="1" dirty="0"/>
              <a:t>s</a:t>
            </a:r>
            <a:r>
              <a:rPr lang="en-US" altLang="en-US" sz="2400" dirty="0">
                <a:sym typeface="Symbol" panose="05050102010706020507" pitchFamily="18" charset="2"/>
              </a:rPr>
              <a:t>) </a:t>
            </a:r>
            <a:r>
              <a:rPr lang="en-US" altLang="en-US" sz="2400" dirty="0"/>
              <a:t>equals twice the integer (</a:t>
            </a:r>
            <a:r>
              <a:rPr lang="en-US" altLang="en-US" sz="2400" i="1" dirty="0"/>
              <a:t>r</a:t>
            </a:r>
            <a:r>
              <a:rPr lang="en-US" altLang="en-US" sz="2400" dirty="0"/>
              <a:t> + </a:t>
            </a:r>
            <a:r>
              <a:rPr lang="en-US" altLang="en-US" sz="2400" i="1" dirty="0"/>
              <a:t>s</a:t>
            </a:r>
            <a:r>
              <a:rPr lang="en-US" altLang="en-US" sz="2400" dirty="0"/>
              <a:t>).</a:t>
            </a:r>
          </a:p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en-US" altLang="en-US" sz="2400" dirty="0"/>
              <a:t>	</a:t>
            </a:r>
            <a:r>
              <a:rPr lang="en-US" altLang="en-US" sz="2400" dirty="0">
                <a:sym typeface="Symbol" panose="05050102010706020507" pitchFamily="18" charset="2"/>
              </a:rPr>
              <a:t> </a:t>
            </a:r>
            <a:r>
              <a:rPr lang="en-US" altLang="en-US" sz="2400" dirty="0"/>
              <a:t>2(</a:t>
            </a:r>
            <a:r>
              <a:rPr lang="en-US" altLang="en-US" sz="2400" i="1" dirty="0"/>
              <a:t>r</a:t>
            </a:r>
            <a:r>
              <a:rPr lang="en-US" altLang="en-US" sz="2400" dirty="0"/>
              <a:t> + </a:t>
            </a:r>
            <a:r>
              <a:rPr lang="en-US" altLang="en-US" sz="2400" i="1" dirty="0"/>
              <a:t>s</a:t>
            </a:r>
            <a:r>
              <a:rPr lang="en-US" altLang="en-US" sz="2400" dirty="0">
                <a:sym typeface="Symbol" panose="05050102010706020507" pitchFamily="18" charset="2"/>
              </a:rPr>
              <a:t>) is even.</a:t>
            </a:r>
          </a:p>
        </p:txBody>
      </p:sp>
    </p:spTree>
    <p:extLst>
      <p:ext uri="{BB962C8B-B14F-4D97-AF65-F5344CB8AC3E}">
        <p14:creationId xmlns:p14="http://schemas.microsoft.com/office/powerpoint/2010/main" val="359262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Universal Modus </a:t>
            </a:r>
            <a:r>
              <a:rPr lang="en-SG" sz="1400" dirty="0" err="1">
                <a:solidFill>
                  <a:schemeClr val="bg1"/>
                </a:solidFill>
              </a:rPr>
              <a:t>Tollens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Statements with Multiple Quantifiers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Arguments with Quantified Statements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71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TextBox 39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600" dirty="0">
                <a:solidFill>
                  <a:schemeClr val="bg1"/>
                </a:solidFill>
              </a:rPr>
              <a:t>3.4.4. Universal Modus </a:t>
            </a:r>
            <a:r>
              <a:rPr lang="en-SG" sz="2600" dirty="0" err="1">
                <a:solidFill>
                  <a:schemeClr val="bg1"/>
                </a:solidFill>
              </a:rPr>
              <a:t>Tollens</a:t>
            </a:r>
            <a:endParaRPr lang="en-SG" sz="26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9739" y="1497523"/>
            <a:ext cx="834294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/>
              <a:t>Another crucially important rule of inference is </a:t>
            </a:r>
            <a:r>
              <a:rPr lang="en-US" altLang="en-US" sz="2800" dirty="0">
                <a:solidFill>
                  <a:srgbClr val="C00000"/>
                </a:solidFill>
              </a:rPr>
              <a:t>universal modus </a:t>
            </a:r>
            <a:r>
              <a:rPr lang="en-US" altLang="en-US" sz="2800" dirty="0" err="1">
                <a:solidFill>
                  <a:srgbClr val="C00000"/>
                </a:solidFill>
              </a:rPr>
              <a:t>tollens</a:t>
            </a:r>
            <a:r>
              <a:rPr lang="en-US" altLang="en-US" sz="2800" dirty="0"/>
              <a:t>. Its validity results from combining universal instantiation with modus </a:t>
            </a:r>
            <a:r>
              <a:rPr lang="en-US" altLang="en-US" sz="2800" dirty="0" err="1"/>
              <a:t>tollens</a:t>
            </a:r>
            <a:r>
              <a:rPr lang="en-US" altLang="en-US" sz="2800" dirty="0"/>
              <a:t>.</a:t>
            </a:r>
          </a:p>
          <a:p>
            <a:pPr>
              <a:spcAft>
                <a:spcPts val="600"/>
              </a:spcAft>
            </a:pPr>
            <a:r>
              <a:rPr lang="en-US" altLang="en-US" sz="2800" dirty="0"/>
              <a:t>Universal modus </a:t>
            </a:r>
            <a:r>
              <a:rPr lang="en-US" altLang="en-US" sz="2800" dirty="0" err="1"/>
              <a:t>tollens</a:t>
            </a:r>
            <a:r>
              <a:rPr lang="en-US" altLang="en-US" sz="2800" dirty="0"/>
              <a:t> is the heart of </a:t>
            </a:r>
            <a:r>
              <a:rPr lang="en-US" altLang="en-US" sz="2800" dirty="0">
                <a:solidFill>
                  <a:srgbClr val="C00000"/>
                </a:solidFill>
              </a:rPr>
              <a:t>proof of contradiction</a:t>
            </a:r>
            <a:r>
              <a:rPr lang="en-US" altLang="en-US" sz="2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24356" y="3960113"/>
                <a:ext cx="8612609" cy="2215991"/>
              </a:xfrm>
              <a:prstGeom prst="rect">
                <a:avLst/>
              </a:prstGeom>
              <a:noFill/>
              <a:ln>
                <a:solidFill>
                  <a:srgbClr val="0033C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SG" sz="2800" dirty="0">
                    <a:solidFill>
                      <a:srgbClr val="0033CC"/>
                    </a:solidFill>
                  </a:rPr>
                  <a:t>Universal Modus </a:t>
                </a:r>
                <a:r>
                  <a:rPr lang="en-SG" sz="2800" dirty="0" err="1">
                    <a:solidFill>
                      <a:srgbClr val="0033CC"/>
                    </a:solidFill>
                  </a:rPr>
                  <a:t>Tollens</a:t>
                </a:r>
                <a:endParaRPr lang="en-SG" sz="2800" dirty="0">
                  <a:solidFill>
                    <a:srgbClr val="0033CC"/>
                  </a:solidFill>
                </a:endParaRPr>
              </a:p>
              <a:p>
                <a:pPr>
                  <a:spcAft>
                    <a:spcPts val="600"/>
                  </a:spcAft>
                  <a:tabLst>
                    <a:tab pos="573088" algn="l"/>
                    <a:tab pos="4572000" algn="l"/>
                  </a:tabLst>
                </a:pPr>
                <a:r>
                  <a:rPr lang="en-SG" sz="2400" dirty="0"/>
                  <a:t>	</a:t>
                </a:r>
                <a:r>
                  <a:rPr lang="en-SG" sz="2400" i="1" dirty="0">
                    <a:solidFill>
                      <a:srgbClr val="006600"/>
                    </a:solidFill>
                  </a:rPr>
                  <a:t>Formal version	Informal version</a:t>
                </a:r>
              </a:p>
              <a:p>
                <a:pPr>
                  <a:spcAft>
                    <a:spcPts val="600"/>
                  </a:spcAft>
                  <a:tabLst>
                    <a:tab pos="173038" algn="l"/>
                    <a:tab pos="896938" algn="l"/>
                    <a:tab pos="3313113" algn="l"/>
                    <a:tab pos="4572000" algn="l"/>
                  </a:tabLst>
                </a:pPr>
                <a:r>
                  <a:rPr lang="en-SG" sz="2200" dirty="0"/>
                  <a:t>	</a:t>
                </a:r>
                <a:r>
                  <a:rPr lang="en-SG" sz="2200" dirty="0">
                    <a:sym typeface="Symbol" panose="05050102010706020507" pitchFamily="18" charset="2"/>
                  </a:rPr>
                  <a:t></a:t>
                </a:r>
                <a:r>
                  <a:rPr lang="en-SG" sz="2200" i="1" dirty="0">
                    <a:sym typeface="Symbol" panose="05050102010706020507" pitchFamily="18" charset="2"/>
                  </a:rPr>
                  <a:t>x</a:t>
                </a:r>
                <a:r>
                  <a:rPr lang="en-SG" sz="2200" dirty="0">
                    <a:sym typeface="Symbol" panose="05050102010706020507" pitchFamily="18" charset="2"/>
                  </a:rPr>
                  <a:t>, </a:t>
                </a:r>
                <a:r>
                  <a:rPr lang="en-SG" sz="2200" i="1" dirty="0">
                    <a:sym typeface="Symbol" panose="05050102010706020507" pitchFamily="18" charset="2"/>
                  </a:rPr>
                  <a:t>P</a:t>
                </a:r>
                <a:r>
                  <a:rPr lang="en-SG" sz="2200" dirty="0">
                    <a:sym typeface="Symbol" panose="05050102010706020507" pitchFamily="18" charset="2"/>
                  </a:rPr>
                  <a:t>(</a:t>
                </a:r>
                <a:r>
                  <a:rPr lang="en-SG" sz="2200" i="1" dirty="0">
                    <a:sym typeface="Symbol" panose="05050102010706020507" pitchFamily="18" charset="2"/>
                  </a:rPr>
                  <a:t>x</a:t>
                </a:r>
                <a:r>
                  <a:rPr lang="en-SG" sz="2200" dirty="0">
                    <a:sym typeface="Symbol" panose="05050102010706020507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SG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SG" sz="2200" dirty="0">
                    <a:sym typeface="Symbol" panose="05050102010706020507" pitchFamily="18" charset="2"/>
                  </a:rPr>
                  <a:t> </a:t>
                </a:r>
                <a:r>
                  <a:rPr lang="en-SG" sz="2200" i="1" dirty="0">
                    <a:sym typeface="Symbol" panose="05050102010706020507" pitchFamily="18" charset="2"/>
                  </a:rPr>
                  <a:t>Q</a:t>
                </a:r>
                <a:r>
                  <a:rPr lang="en-SG" sz="2200" dirty="0">
                    <a:sym typeface="Symbol" panose="05050102010706020507" pitchFamily="18" charset="2"/>
                  </a:rPr>
                  <a:t>(</a:t>
                </a:r>
                <a:r>
                  <a:rPr lang="en-SG" sz="2200" i="1" dirty="0">
                    <a:sym typeface="Symbol" panose="05050102010706020507" pitchFamily="18" charset="2"/>
                  </a:rPr>
                  <a:t>x</a:t>
                </a:r>
                <a:r>
                  <a:rPr lang="en-SG" sz="2200" dirty="0">
                    <a:sym typeface="Symbol" panose="05050102010706020507" pitchFamily="18" charset="2"/>
                  </a:rPr>
                  <a:t>).	If </a:t>
                </a:r>
                <a:r>
                  <a:rPr lang="en-SG" sz="2200" i="1" dirty="0">
                    <a:sym typeface="Symbol" panose="05050102010706020507" pitchFamily="18" charset="2"/>
                  </a:rPr>
                  <a:t>x</a:t>
                </a:r>
                <a:r>
                  <a:rPr lang="en-SG" sz="2200" dirty="0">
                    <a:sym typeface="Symbol" panose="05050102010706020507" pitchFamily="18" charset="2"/>
                  </a:rPr>
                  <a:t> makes </a:t>
                </a:r>
                <a:r>
                  <a:rPr lang="en-SG" sz="2200" i="1" dirty="0">
                    <a:sym typeface="Symbol" panose="05050102010706020507" pitchFamily="18" charset="2"/>
                  </a:rPr>
                  <a:t>P</a:t>
                </a:r>
                <a:r>
                  <a:rPr lang="en-SG" sz="2200" dirty="0">
                    <a:sym typeface="Symbol" panose="05050102010706020507" pitchFamily="18" charset="2"/>
                  </a:rPr>
                  <a:t>(</a:t>
                </a:r>
                <a:r>
                  <a:rPr lang="en-SG" sz="2200" i="1" dirty="0">
                    <a:sym typeface="Symbol" panose="05050102010706020507" pitchFamily="18" charset="2"/>
                  </a:rPr>
                  <a:t>x</a:t>
                </a:r>
                <a:r>
                  <a:rPr lang="en-SG" sz="2200" dirty="0">
                    <a:sym typeface="Symbol" panose="05050102010706020507" pitchFamily="18" charset="2"/>
                  </a:rPr>
                  <a:t>) true, then </a:t>
                </a:r>
                <a:r>
                  <a:rPr lang="en-SG" sz="2200" i="1" dirty="0">
                    <a:sym typeface="Symbol" panose="05050102010706020507" pitchFamily="18" charset="2"/>
                  </a:rPr>
                  <a:t>x</a:t>
                </a:r>
                <a:r>
                  <a:rPr lang="en-SG" sz="2200" dirty="0">
                    <a:sym typeface="Symbol" panose="05050102010706020507" pitchFamily="18" charset="2"/>
                  </a:rPr>
                  <a:t> makes </a:t>
                </a:r>
                <a:r>
                  <a:rPr lang="en-SG" sz="2200" i="1" dirty="0">
                    <a:sym typeface="Symbol" panose="05050102010706020507" pitchFamily="18" charset="2"/>
                  </a:rPr>
                  <a:t>Q</a:t>
                </a:r>
                <a:r>
                  <a:rPr lang="en-SG" sz="2200" dirty="0">
                    <a:sym typeface="Symbol" panose="05050102010706020507" pitchFamily="18" charset="2"/>
                  </a:rPr>
                  <a:t>(</a:t>
                </a:r>
                <a:r>
                  <a:rPr lang="en-SG" sz="2200" i="1" dirty="0">
                    <a:sym typeface="Symbol" panose="05050102010706020507" pitchFamily="18" charset="2"/>
                  </a:rPr>
                  <a:t>x</a:t>
                </a:r>
                <a:r>
                  <a:rPr lang="en-SG" sz="2200" dirty="0">
                    <a:sym typeface="Symbol" panose="05050102010706020507" pitchFamily="18" charset="2"/>
                  </a:rPr>
                  <a:t>) true.</a:t>
                </a:r>
              </a:p>
              <a:p>
                <a:pPr>
                  <a:spcAft>
                    <a:spcPts val="600"/>
                  </a:spcAft>
                  <a:tabLst>
                    <a:tab pos="173038" algn="l"/>
                    <a:tab pos="896938" algn="l"/>
                    <a:tab pos="3313113" algn="l"/>
                    <a:tab pos="4572000" algn="l"/>
                  </a:tabLst>
                </a:pPr>
                <a:r>
                  <a:rPr lang="en-SG" sz="2200" dirty="0">
                    <a:sym typeface="Symbol" panose="05050102010706020507" pitchFamily="18" charset="2"/>
                  </a:rPr>
                  <a:t>	~</a:t>
                </a:r>
                <a:r>
                  <a:rPr lang="en-SG" sz="2200" i="1" dirty="0">
                    <a:sym typeface="Symbol" panose="05050102010706020507" pitchFamily="18" charset="2"/>
                  </a:rPr>
                  <a:t>Q</a:t>
                </a:r>
                <a:r>
                  <a:rPr lang="en-SG" sz="2200" dirty="0">
                    <a:sym typeface="Symbol" panose="05050102010706020507" pitchFamily="18" charset="2"/>
                  </a:rPr>
                  <a:t>(</a:t>
                </a:r>
                <a:r>
                  <a:rPr lang="en-SG" sz="2200" i="1" dirty="0">
                    <a:sym typeface="Symbol" panose="05050102010706020507" pitchFamily="18" charset="2"/>
                  </a:rPr>
                  <a:t>a</a:t>
                </a:r>
                <a:r>
                  <a:rPr lang="en-SG" sz="2200" dirty="0">
                    <a:sym typeface="Symbol" panose="05050102010706020507" pitchFamily="18" charset="2"/>
                  </a:rPr>
                  <a:t>) for a particular </a:t>
                </a:r>
                <a:r>
                  <a:rPr lang="en-SG" sz="2200" i="1" dirty="0">
                    <a:sym typeface="Symbol" panose="05050102010706020507" pitchFamily="18" charset="2"/>
                  </a:rPr>
                  <a:t>a</a:t>
                </a:r>
                <a:r>
                  <a:rPr lang="en-SG" sz="2200" dirty="0">
                    <a:sym typeface="Symbol" panose="05050102010706020507" pitchFamily="18" charset="2"/>
                  </a:rPr>
                  <a:t>.	</a:t>
                </a:r>
                <a:r>
                  <a:rPr lang="en-SG" sz="2200" i="1" dirty="0">
                    <a:sym typeface="Symbol" panose="05050102010706020507" pitchFamily="18" charset="2"/>
                  </a:rPr>
                  <a:t>a</a:t>
                </a:r>
                <a:r>
                  <a:rPr lang="en-SG" sz="2200" dirty="0">
                    <a:sym typeface="Symbol" panose="05050102010706020507" pitchFamily="18" charset="2"/>
                  </a:rPr>
                  <a:t> does not make </a:t>
                </a:r>
                <a:r>
                  <a:rPr lang="en-SG" sz="2200" i="1" dirty="0">
                    <a:sym typeface="Symbol" panose="05050102010706020507" pitchFamily="18" charset="2"/>
                  </a:rPr>
                  <a:t>Q</a:t>
                </a:r>
                <a:r>
                  <a:rPr lang="en-SG" sz="2200" dirty="0">
                    <a:sym typeface="Symbol" panose="05050102010706020507" pitchFamily="18" charset="2"/>
                  </a:rPr>
                  <a:t>(</a:t>
                </a:r>
                <a:r>
                  <a:rPr lang="en-SG" sz="2200" i="1" dirty="0">
                    <a:sym typeface="Symbol" panose="05050102010706020507" pitchFamily="18" charset="2"/>
                  </a:rPr>
                  <a:t>x</a:t>
                </a:r>
                <a:r>
                  <a:rPr lang="en-SG" sz="2200" dirty="0">
                    <a:sym typeface="Symbol" panose="05050102010706020507" pitchFamily="18" charset="2"/>
                  </a:rPr>
                  <a:t>) true.</a:t>
                </a:r>
              </a:p>
              <a:p>
                <a:pPr>
                  <a:spcAft>
                    <a:spcPts val="600"/>
                  </a:spcAft>
                  <a:tabLst>
                    <a:tab pos="173038" algn="l"/>
                    <a:tab pos="896938" algn="l"/>
                    <a:tab pos="3054350" algn="l"/>
                    <a:tab pos="3313113" algn="l"/>
                    <a:tab pos="4572000" algn="l"/>
                  </a:tabLst>
                </a:pPr>
                <a:r>
                  <a:rPr lang="en-SG" sz="2200" dirty="0">
                    <a:sym typeface="Symbol" panose="05050102010706020507" pitchFamily="18" charset="2"/>
                  </a:rPr>
                  <a:t>	~</a:t>
                </a:r>
                <a:r>
                  <a:rPr lang="en-SG" sz="2200" i="1" dirty="0">
                    <a:sym typeface="Symbol" panose="05050102010706020507" pitchFamily="18" charset="2"/>
                  </a:rPr>
                  <a:t>P</a:t>
                </a:r>
                <a:r>
                  <a:rPr lang="en-SG" sz="2200" dirty="0">
                    <a:sym typeface="Symbol" panose="05050102010706020507" pitchFamily="18" charset="2"/>
                  </a:rPr>
                  <a:t>(</a:t>
                </a:r>
                <a:r>
                  <a:rPr lang="en-SG" sz="2200" i="1" dirty="0">
                    <a:sym typeface="Symbol" panose="05050102010706020507" pitchFamily="18" charset="2"/>
                  </a:rPr>
                  <a:t>a</a:t>
                </a:r>
                <a:r>
                  <a:rPr lang="en-SG" sz="2200" dirty="0">
                    <a:sym typeface="Symbol" panose="05050102010706020507" pitchFamily="18" charset="2"/>
                  </a:rPr>
                  <a:t>).		 	</a:t>
                </a:r>
                <a:r>
                  <a:rPr lang="en-SG" sz="2200" i="1" dirty="0">
                    <a:sym typeface="Symbol" panose="05050102010706020507" pitchFamily="18" charset="2"/>
                  </a:rPr>
                  <a:t>a </a:t>
                </a:r>
                <a:r>
                  <a:rPr lang="en-SG" sz="2200" dirty="0">
                    <a:sym typeface="Symbol" panose="05050102010706020507" pitchFamily="18" charset="2"/>
                  </a:rPr>
                  <a:t>does not makes </a:t>
                </a:r>
                <a:r>
                  <a:rPr lang="en-SG" sz="2200" i="1" dirty="0">
                    <a:sym typeface="Symbol" panose="05050102010706020507" pitchFamily="18" charset="2"/>
                  </a:rPr>
                  <a:t>P</a:t>
                </a:r>
                <a:r>
                  <a:rPr lang="en-SG" sz="2200" dirty="0">
                    <a:sym typeface="Symbol" panose="05050102010706020507" pitchFamily="18" charset="2"/>
                  </a:rPr>
                  <a:t>(</a:t>
                </a:r>
                <a:r>
                  <a:rPr lang="en-SG" sz="2200" i="1" dirty="0">
                    <a:sym typeface="Symbol" panose="05050102010706020507" pitchFamily="18" charset="2"/>
                  </a:rPr>
                  <a:t>x</a:t>
                </a:r>
                <a:r>
                  <a:rPr lang="en-SG" sz="2200" dirty="0">
                    <a:sym typeface="Symbol" panose="05050102010706020507" pitchFamily="18" charset="2"/>
                  </a:rPr>
                  <a:t>) true.</a:t>
                </a:r>
                <a:endParaRPr lang="en-SG" sz="22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56" y="3960113"/>
                <a:ext cx="8612609" cy="2215991"/>
              </a:xfrm>
              <a:prstGeom prst="rect">
                <a:avLst/>
              </a:prstGeom>
              <a:blipFill>
                <a:blip r:embed="rId3"/>
                <a:stretch>
                  <a:fillRect l="-848" t="-2466" b="-4384"/>
                </a:stretch>
              </a:blipFill>
              <a:ln>
                <a:solidFill>
                  <a:srgbClr val="0033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/>
          <p:nvPr/>
        </p:nvCxnSpPr>
        <p:spPr>
          <a:xfrm>
            <a:off x="3382213" y="4561952"/>
            <a:ext cx="0" cy="14771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5700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Recognizing Universal Modus </a:t>
            </a:r>
            <a:r>
              <a:rPr lang="en-SG" sz="1400" dirty="0" err="1">
                <a:solidFill>
                  <a:schemeClr val="bg1"/>
                </a:solidFill>
              </a:rPr>
              <a:t>Tollens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Statements with Multiple Quantifiers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Arguments with Quantified Statements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72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TextBox 37"/>
          <p:cNvSpPr txBox="1"/>
          <p:nvPr/>
        </p:nvSpPr>
        <p:spPr>
          <a:xfrm>
            <a:off x="476756" y="982543"/>
            <a:ext cx="8237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Rewrite the following argument using quantifiers, variables, and predicate symbols. Write the major premise in conditional form. Is this argument valid? Why?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30139" y="2145610"/>
            <a:ext cx="440164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61950" algn="l"/>
              </a:tabLst>
            </a:pPr>
            <a:r>
              <a:rPr lang="en-SG" sz="2400" dirty="0"/>
              <a:t>	All human beings are mortal.</a:t>
            </a:r>
          </a:p>
          <a:p>
            <a:pPr>
              <a:tabLst>
                <a:tab pos="361950" algn="l"/>
              </a:tabLst>
            </a:pPr>
            <a:r>
              <a:rPr lang="en-SG" sz="2400" dirty="0"/>
              <a:t>	Zeus is not mortal.</a:t>
            </a:r>
          </a:p>
          <a:p>
            <a:pPr>
              <a:tabLst>
                <a:tab pos="361950" algn="l"/>
              </a:tabLst>
            </a:pPr>
            <a:r>
              <a:rPr lang="en-SG" sz="2400" dirty="0">
                <a:sym typeface="Symbol" panose="05050102010706020507" pitchFamily="18" charset="2"/>
              </a:rPr>
              <a:t>	</a:t>
            </a:r>
            <a:r>
              <a:rPr lang="en-SG" sz="2400" dirty="0"/>
              <a:t>Zeus </a:t>
            </a:r>
            <a:r>
              <a:rPr lang="en-SG" sz="2400" dirty="0">
                <a:sym typeface="Symbol" panose="05050102010706020507" pitchFamily="18" charset="2"/>
              </a:rPr>
              <a:t>is not human.</a:t>
            </a:r>
            <a:endParaRPr lang="en-SG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415123" y="3249570"/>
            <a:ext cx="21397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600" dirty="0">
                <a:solidFill>
                  <a:srgbClr val="0033CC"/>
                </a:solidFill>
              </a:rPr>
              <a:t>Solution: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768932" y="3635334"/>
            <a:ext cx="456299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ym typeface="Symbol" panose="05050102010706020507" pitchFamily="18" charset="2"/>
              </a:rPr>
              <a:t></a:t>
            </a:r>
            <a:r>
              <a:rPr lang="en-SG" sz="2400" i="1" dirty="0"/>
              <a:t>x</a:t>
            </a:r>
            <a:r>
              <a:rPr lang="en-SG" sz="2400" dirty="0"/>
              <a:t>, if </a:t>
            </a:r>
            <a:r>
              <a:rPr lang="en-SG" sz="2400" i="1" dirty="0"/>
              <a:t>x</a:t>
            </a:r>
            <a:r>
              <a:rPr lang="en-SG" sz="2400" dirty="0"/>
              <a:t> is human then </a:t>
            </a:r>
            <a:r>
              <a:rPr lang="en-SG" sz="2400" i="1" dirty="0"/>
              <a:t>x</a:t>
            </a:r>
            <a:r>
              <a:rPr lang="en-SG" sz="2400" dirty="0"/>
              <a:t> is mortal.</a:t>
            </a:r>
            <a:endParaRPr lang="en-SG" sz="2400" dirty="0">
              <a:sym typeface="Symbol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7523" y="4187933"/>
            <a:ext cx="7963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Let </a:t>
            </a:r>
            <a:r>
              <a:rPr lang="en-SG" sz="2400" i="1" dirty="0"/>
              <a:t>H</a:t>
            </a:r>
            <a:r>
              <a:rPr lang="en-SG" sz="2400" dirty="0"/>
              <a:t>(</a:t>
            </a:r>
            <a:r>
              <a:rPr lang="en-SG" sz="2400" i="1" dirty="0"/>
              <a:t>x</a:t>
            </a:r>
            <a:r>
              <a:rPr lang="en-SG" sz="2400" dirty="0"/>
              <a:t>) be “</a:t>
            </a:r>
            <a:r>
              <a:rPr lang="en-SG" sz="2400" i="1" dirty="0"/>
              <a:t>x</a:t>
            </a:r>
            <a:r>
              <a:rPr lang="en-SG" sz="2400" dirty="0"/>
              <a:t> is human”, let </a:t>
            </a:r>
            <a:r>
              <a:rPr lang="en-SG" sz="2400" i="1" dirty="0"/>
              <a:t>M</a:t>
            </a:r>
            <a:r>
              <a:rPr lang="en-SG" sz="2400" dirty="0"/>
              <a:t>(</a:t>
            </a:r>
            <a:r>
              <a:rPr lang="en-SG" sz="2400" i="1" dirty="0"/>
              <a:t>x</a:t>
            </a:r>
            <a:r>
              <a:rPr lang="en-SG" sz="2400" dirty="0"/>
              <a:t>) be “</a:t>
            </a:r>
            <a:r>
              <a:rPr lang="en-SG" sz="2400" i="1" dirty="0"/>
              <a:t>x</a:t>
            </a:r>
            <a:r>
              <a:rPr lang="en-SG" sz="2400" dirty="0"/>
              <a:t> is mortal”, and let </a:t>
            </a:r>
            <a:r>
              <a:rPr lang="en-SG" sz="2400" i="1" dirty="0"/>
              <a:t>Z</a:t>
            </a:r>
            <a:r>
              <a:rPr lang="en-SG" sz="2400" dirty="0"/>
              <a:t> stand for Zeus.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864223" y="5085365"/>
                <a:ext cx="3504618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73038" algn="l"/>
                    <a:tab pos="449263" algn="l"/>
                  </a:tabLst>
                </a:pPr>
                <a:r>
                  <a:rPr lang="en-SG" sz="2400" dirty="0">
                    <a:sym typeface="Symbol" panose="05050102010706020507" pitchFamily="18" charset="2"/>
                  </a:rPr>
                  <a:t>		</a:t>
                </a:r>
                <a:r>
                  <a:rPr lang="en-SG" sz="2400" i="1" dirty="0"/>
                  <a:t>x</a:t>
                </a:r>
                <a:r>
                  <a:rPr lang="en-SG" sz="2400" dirty="0"/>
                  <a:t>, </a:t>
                </a:r>
                <a:r>
                  <a:rPr lang="en-SG" sz="2400" i="1" dirty="0"/>
                  <a:t>H</a:t>
                </a:r>
                <a:r>
                  <a:rPr lang="en-SG" sz="2400" dirty="0"/>
                  <a:t>(</a:t>
                </a:r>
                <a:r>
                  <a:rPr lang="en-SG" sz="2400" i="1" dirty="0"/>
                  <a:t>x</a:t>
                </a:r>
                <a:r>
                  <a:rPr lang="en-SG" sz="2400" dirty="0"/>
                  <a:t>) </a:t>
                </a:r>
                <a14:m>
                  <m:oMath xmlns:m="http://schemas.openxmlformats.org/officeDocument/2006/math">
                    <m:r>
                      <a:rPr lang="en-SG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SG" sz="2400" dirty="0"/>
                  <a:t> </a:t>
                </a:r>
                <a:r>
                  <a:rPr lang="en-SG" sz="2400" i="1" dirty="0"/>
                  <a:t>M</a:t>
                </a:r>
                <a:r>
                  <a:rPr lang="en-SG" sz="2400" dirty="0"/>
                  <a:t>(</a:t>
                </a:r>
                <a:r>
                  <a:rPr lang="en-SG" sz="2400" i="1" dirty="0"/>
                  <a:t>x</a:t>
                </a:r>
                <a:r>
                  <a:rPr lang="en-SG" sz="2400" dirty="0"/>
                  <a:t>) .</a:t>
                </a:r>
              </a:p>
              <a:p>
                <a:pPr>
                  <a:tabLst>
                    <a:tab pos="173038" algn="l"/>
                    <a:tab pos="449263" algn="l"/>
                  </a:tabLst>
                </a:pPr>
                <a:r>
                  <a:rPr lang="en-SG" sz="2400" dirty="0">
                    <a:sym typeface="Symbol"/>
                  </a:rPr>
                  <a:t>		~</a:t>
                </a:r>
                <a:r>
                  <a:rPr lang="en-SG" sz="2400" i="1" dirty="0">
                    <a:sym typeface="Symbol"/>
                  </a:rPr>
                  <a:t>M</a:t>
                </a:r>
                <a:r>
                  <a:rPr lang="en-SG" sz="2400" dirty="0">
                    <a:sym typeface="Symbol"/>
                  </a:rPr>
                  <a:t>(</a:t>
                </a:r>
                <a:r>
                  <a:rPr lang="en-SG" sz="2400" i="1" dirty="0">
                    <a:sym typeface="Symbol"/>
                  </a:rPr>
                  <a:t>Z</a:t>
                </a:r>
                <a:r>
                  <a:rPr lang="en-SG" sz="2400" dirty="0">
                    <a:sym typeface="Symbol"/>
                  </a:rPr>
                  <a:t>).</a:t>
                </a:r>
              </a:p>
              <a:p>
                <a:pPr>
                  <a:tabLst>
                    <a:tab pos="173038" algn="l"/>
                    <a:tab pos="449263" algn="l"/>
                  </a:tabLst>
                </a:pPr>
                <a:r>
                  <a:rPr lang="en-SG" sz="2400" dirty="0">
                    <a:sym typeface="Symbol"/>
                  </a:rPr>
                  <a:t>	</a:t>
                </a:r>
                <a:r>
                  <a:rPr lang="en-SG" sz="2400" dirty="0">
                    <a:sym typeface="Symbol" panose="05050102010706020507" pitchFamily="18" charset="2"/>
                  </a:rPr>
                  <a:t>	~</a:t>
                </a:r>
                <a:r>
                  <a:rPr lang="en-SG" sz="2400" i="1" dirty="0">
                    <a:sym typeface="Symbol" panose="05050102010706020507" pitchFamily="18" charset="2"/>
                  </a:rPr>
                  <a:t>H</a:t>
                </a:r>
                <a:r>
                  <a:rPr lang="en-SG" sz="2400" dirty="0">
                    <a:sym typeface="Symbol" panose="05050102010706020507" pitchFamily="18" charset="2"/>
                  </a:rPr>
                  <a:t>(</a:t>
                </a:r>
                <a:r>
                  <a:rPr lang="en-SG" sz="2400" i="1" dirty="0">
                    <a:sym typeface="Symbol" panose="05050102010706020507" pitchFamily="18" charset="2"/>
                  </a:rPr>
                  <a:t>Z</a:t>
                </a:r>
                <a:r>
                  <a:rPr lang="en-SG" sz="2400" dirty="0">
                    <a:sym typeface="Symbol" panose="05050102010706020507" pitchFamily="18" charset="2"/>
                  </a:rPr>
                  <a:t>).</a:t>
                </a:r>
                <a:endParaRPr lang="en-SG" sz="2400" dirty="0">
                  <a:sym typeface="Symbol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23" y="5085365"/>
                <a:ext cx="3504618" cy="1200329"/>
              </a:xfrm>
              <a:prstGeom prst="rect">
                <a:avLst/>
              </a:prstGeom>
              <a:blipFill>
                <a:blip r:embed="rId3"/>
                <a:stretch>
                  <a:fillRect t="-5076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4762165" y="5085365"/>
            <a:ext cx="3952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This argument has the form of </a:t>
            </a:r>
            <a:r>
              <a:rPr lang="en-SG" sz="2400" dirty="0">
                <a:solidFill>
                  <a:srgbClr val="C00000"/>
                </a:solidFill>
              </a:rPr>
              <a:t>universal modus </a:t>
            </a:r>
            <a:r>
              <a:rPr lang="en-SG" sz="2400" dirty="0" err="1">
                <a:solidFill>
                  <a:srgbClr val="C00000"/>
                </a:solidFill>
              </a:rPr>
              <a:t>tollens</a:t>
            </a:r>
            <a:r>
              <a:rPr lang="en-SG" sz="2400" dirty="0">
                <a:solidFill>
                  <a:srgbClr val="C00000"/>
                </a:solidFill>
              </a:rPr>
              <a:t> </a:t>
            </a:r>
            <a:r>
              <a:rPr lang="en-SG" sz="2400" dirty="0"/>
              <a:t>and is therefore valid.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528301" y="3568899"/>
            <a:ext cx="174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/>
              <a:t>Premise:</a:t>
            </a:r>
          </a:p>
        </p:txBody>
      </p:sp>
    </p:spTree>
    <p:extLst>
      <p:ext uri="{BB962C8B-B14F-4D97-AF65-F5344CB8AC3E}">
        <p14:creationId xmlns:p14="http://schemas.microsoft.com/office/powerpoint/2010/main" val="166262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7" grpId="0"/>
      <p:bldP spid="74" grpId="0" animBg="1"/>
      <p:bldP spid="75" grpId="0"/>
      <p:bldP spid="7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Proving Validity of Arguments with Quantified Statements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Statements with Multiple Quantifiers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Arguments with Quantified Statements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73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TextBox 39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600" dirty="0">
                <a:solidFill>
                  <a:schemeClr val="bg1"/>
                </a:solidFill>
              </a:rPr>
              <a:t>3.4.5. Proving Validity of Arguments with Quantified Statements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9739" y="1497523"/>
            <a:ext cx="834294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600" dirty="0"/>
              <a:t>The intuitive definition of validity for arguments with quantified statements is the same as for arguments with compound statements. </a:t>
            </a:r>
          </a:p>
          <a:p>
            <a:pPr>
              <a:spcAft>
                <a:spcPts val="600"/>
              </a:spcAft>
            </a:pPr>
            <a:r>
              <a:rPr lang="en-US" altLang="en-US" sz="2600" dirty="0"/>
              <a:t>An argument is valid if, and only if, the truth of its conclusion follows </a:t>
            </a:r>
            <a:r>
              <a:rPr lang="en-US" altLang="en-US" sz="2600" i="1" dirty="0"/>
              <a:t>necessarily </a:t>
            </a:r>
            <a:r>
              <a:rPr lang="en-US" altLang="en-US" sz="2600" dirty="0"/>
              <a:t>from the truth of its premises. 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713606" y="3675144"/>
            <a:ext cx="7761215" cy="2754601"/>
            <a:chOff x="573490" y="4598517"/>
            <a:chExt cx="7761215" cy="2754601"/>
          </a:xfrm>
        </p:grpSpPr>
        <p:sp>
          <p:nvSpPr>
            <p:cNvPr id="39" name="Rectangle 38"/>
            <p:cNvSpPr/>
            <p:nvPr/>
          </p:nvSpPr>
          <p:spPr>
            <a:xfrm>
              <a:off x="573490" y="4598518"/>
              <a:ext cx="7761215" cy="27546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73490" y="4598517"/>
              <a:ext cx="7761215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50674" y="4645644"/>
              <a:ext cx="76840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3.4.1 (Valid Argument Form)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50674" y="5255109"/>
              <a:ext cx="7684031" cy="201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>
                  <a:sym typeface="Symbol"/>
                </a:rPr>
                <a:t>To say that </a:t>
              </a:r>
              <a:r>
                <a:rPr lang="en-SG" sz="2400" b="1" dirty="0">
                  <a:sym typeface="Symbol"/>
                </a:rPr>
                <a:t>an argument form is valid</a:t>
              </a:r>
              <a:r>
                <a:rPr lang="en-SG" sz="2400" dirty="0">
                  <a:sym typeface="Symbol"/>
                </a:rPr>
                <a:t> means the following: No matter what particular predicates are substituted for the predicate symbols in its premises, if the resulting premise statements are all true, then the conclusion is also true.</a:t>
              </a:r>
            </a:p>
            <a:p>
              <a:pPr>
                <a:spcAft>
                  <a:spcPts val="600"/>
                </a:spcAft>
              </a:pPr>
              <a:r>
                <a:rPr lang="en-SG" sz="2400" dirty="0">
                  <a:sym typeface="Symbol"/>
                </a:rPr>
                <a:t>An </a:t>
              </a:r>
              <a:r>
                <a:rPr lang="en-SG" sz="2400" b="1" dirty="0">
                  <a:sym typeface="Symbol"/>
                </a:rPr>
                <a:t>argument is called valid </a:t>
              </a:r>
              <a:r>
                <a:rPr lang="en-SG" sz="2400" dirty="0">
                  <a:sym typeface="Symbol"/>
                </a:rPr>
                <a:t>if, and only if, its form is valid.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147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Using Diagrams to Test for Validity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Statements with Multiple Quantifiers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Arguments with Quantified Statements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74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TextBox 39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600" dirty="0">
                <a:solidFill>
                  <a:schemeClr val="bg1"/>
                </a:solidFill>
              </a:rPr>
              <a:t>3.4.6. Using Diagrams to Test for Validity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9738" y="1497523"/>
            <a:ext cx="8653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/>
              <a:t>Consider the statement: All integers are rational numbers.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35973" y="2021070"/>
            <a:ext cx="5616884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ym typeface="Symbol" panose="05050102010706020507" pitchFamily="18" charset="2"/>
              </a:rPr>
              <a:t>integers </a:t>
            </a:r>
            <a:r>
              <a:rPr lang="en-SG" sz="2800" i="1" dirty="0"/>
              <a:t>n</a:t>
            </a:r>
            <a:r>
              <a:rPr lang="en-SG" sz="2800" dirty="0"/>
              <a:t>, </a:t>
            </a:r>
            <a:r>
              <a:rPr lang="en-SG" sz="2800" i="1" dirty="0"/>
              <a:t>n</a:t>
            </a:r>
            <a:r>
              <a:rPr lang="en-SG" sz="2800" dirty="0"/>
              <a:t> is a rational number.</a:t>
            </a:r>
            <a:endParaRPr lang="en-SG" sz="2800" dirty="0">
              <a:sym typeface="Symbo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27551" y="2943087"/>
            <a:ext cx="2906658" cy="3014467"/>
            <a:chOff x="526898" y="3010458"/>
            <a:chExt cx="2906658" cy="3014467"/>
          </a:xfrm>
        </p:grpSpPr>
        <p:pic>
          <p:nvPicPr>
            <p:cNvPr id="74" name="Picture 7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898" y="3010458"/>
              <a:ext cx="2906658" cy="260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Text Box 7"/>
            <p:cNvSpPr txBox="1">
              <a:spLocks noChangeArrowheads="1"/>
            </p:cNvSpPr>
            <p:nvPr/>
          </p:nvSpPr>
          <p:spPr bwMode="auto">
            <a:xfrm>
              <a:off x="1076858" y="5655593"/>
              <a:ext cx="18067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b="1" dirty="0"/>
                <a:t>Figure 3.4.1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1053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Using Diagrams to Show Invalidity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Statements with Multiple Quantifiers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Arguments with Quantified Statements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75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TextBox 41"/>
          <p:cNvSpPr txBox="1"/>
          <p:nvPr/>
        </p:nvSpPr>
        <p:spPr>
          <a:xfrm>
            <a:off x="369738" y="1099053"/>
            <a:ext cx="8377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/>
              <a:t>Use a diagram to show the invalidity of the following argument: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60474" y="1794017"/>
            <a:ext cx="4903502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361950" algn="l"/>
              </a:tabLst>
            </a:pPr>
            <a:r>
              <a:rPr lang="en-SG" sz="2800" dirty="0">
                <a:sym typeface="Symbol" panose="05050102010706020507" pitchFamily="18" charset="2"/>
              </a:rPr>
              <a:t>	All human beings are mortal.</a:t>
            </a:r>
          </a:p>
          <a:p>
            <a:pPr>
              <a:tabLst>
                <a:tab pos="361950" algn="l"/>
              </a:tabLst>
            </a:pPr>
            <a:r>
              <a:rPr lang="en-SG" sz="2800" dirty="0">
                <a:sym typeface="Symbol" panose="05050102010706020507" pitchFamily="18" charset="2"/>
              </a:rPr>
              <a:t>	Felix is mortal.</a:t>
            </a:r>
          </a:p>
          <a:p>
            <a:pPr>
              <a:tabLst>
                <a:tab pos="361950" algn="l"/>
              </a:tabLst>
            </a:pPr>
            <a:r>
              <a:rPr lang="en-SG" sz="2800" dirty="0">
                <a:sym typeface="Symbol" panose="05050102010706020507" pitchFamily="18" charset="2"/>
              </a:rPr>
              <a:t>	Felix is a human being.</a:t>
            </a:r>
            <a:endParaRPr lang="en-SG" sz="2800" dirty="0">
              <a:sym typeface="Symbo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45328" y="3495675"/>
            <a:ext cx="8269705" cy="2792865"/>
            <a:chOff x="645328" y="3495675"/>
            <a:chExt cx="8269705" cy="2792865"/>
          </a:xfrm>
        </p:grpSpPr>
        <p:pic>
          <p:nvPicPr>
            <p:cNvPr id="41" name="Picture 4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8527" y="3495675"/>
              <a:ext cx="5613400" cy="248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3547037" y="5919208"/>
              <a:ext cx="17473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b="1" dirty="0"/>
                <a:t>Figure 3.4.4</a:t>
              </a:r>
            </a:p>
          </p:txBody>
        </p:sp>
        <p:sp>
          <p:nvSpPr>
            <p:cNvPr id="67" name="Text Box 8"/>
            <p:cNvSpPr txBox="1">
              <a:spLocks noChangeArrowheads="1"/>
            </p:cNvSpPr>
            <p:nvPr/>
          </p:nvSpPr>
          <p:spPr bwMode="auto">
            <a:xfrm>
              <a:off x="645328" y="3512231"/>
              <a:ext cx="17813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dirty="0"/>
                <a:t>Major premise</a:t>
              </a:r>
            </a:p>
          </p:txBody>
        </p:sp>
        <p:sp>
          <p:nvSpPr>
            <p:cNvPr id="76" name="Text Box 8"/>
            <p:cNvSpPr txBox="1">
              <a:spLocks noChangeArrowheads="1"/>
            </p:cNvSpPr>
            <p:nvPr/>
          </p:nvSpPr>
          <p:spPr bwMode="auto">
            <a:xfrm>
              <a:off x="6905258" y="3512231"/>
              <a:ext cx="20097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dirty="0"/>
                <a:t>Minor premise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4546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Using Diagrams to Show Invalidity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Statements with Multiple Quantifiers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Arguments with Quantified Statements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76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TextBox 41"/>
          <p:cNvSpPr txBox="1"/>
          <p:nvPr/>
        </p:nvSpPr>
        <p:spPr>
          <a:xfrm>
            <a:off x="369738" y="1099053"/>
            <a:ext cx="8377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/>
              <a:t>Use a diagram to show the invalidity of the following argument: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60474" y="1794017"/>
            <a:ext cx="4936834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361950" algn="l"/>
              </a:tabLst>
            </a:pPr>
            <a:r>
              <a:rPr lang="en-SG" sz="2800" dirty="0">
                <a:sym typeface="Symbol" panose="05050102010706020507" pitchFamily="18" charset="2"/>
              </a:rPr>
              <a:t>	All human beings are mortal.</a:t>
            </a:r>
          </a:p>
          <a:p>
            <a:pPr>
              <a:tabLst>
                <a:tab pos="361950" algn="l"/>
              </a:tabLst>
            </a:pPr>
            <a:r>
              <a:rPr lang="en-SG" sz="2800" dirty="0">
                <a:sym typeface="Symbol" panose="05050102010706020507" pitchFamily="18" charset="2"/>
              </a:rPr>
              <a:t>	Felix is mortal.</a:t>
            </a:r>
          </a:p>
          <a:p>
            <a:pPr>
              <a:tabLst>
                <a:tab pos="361950" algn="l"/>
              </a:tabLst>
            </a:pPr>
            <a:r>
              <a:rPr lang="en-SG" sz="2800" dirty="0">
                <a:sym typeface="Symbol" panose="05050102010706020507" pitchFamily="18" charset="2"/>
              </a:rPr>
              <a:t>	Felix is a human being.</a:t>
            </a:r>
            <a:endParaRPr lang="en-SG" sz="2800" dirty="0">
              <a:sym typeface="Symbo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70204" y="3334833"/>
            <a:ext cx="5538788" cy="3155395"/>
            <a:chOff x="1947388" y="3371181"/>
            <a:chExt cx="5538788" cy="3155395"/>
          </a:xfrm>
        </p:grpSpPr>
        <p:pic>
          <p:nvPicPr>
            <p:cNvPr id="74" name="Picture 7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7388" y="3371181"/>
              <a:ext cx="5538788" cy="278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Text Box 7"/>
            <p:cNvSpPr txBox="1">
              <a:spLocks noChangeArrowheads="1"/>
            </p:cNvSpPr>
            <p:nvPr/>
          </p:nvSpPr>
          <p:spPr bwMode="auto">
            <a:xfrm>
              <a:off x="3741368" y="6157244"/>
              <a:ext cx="19508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b="1" dirty="0"/>
                <a:t>Figure 3.4.5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04473" y="3334833"/>
            <a:ext cx="1689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990099"/>
                </a:solidFill>
              </a:rPr>
              <a:t>Conclusion is true.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241160" y="3334833"/>
            <a:ext cx="1689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990099"/>
                </a:solidFill>
              </a:rPr>
              <a:t>Conclusion is false.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241160" y="1794017"/>
            <a:ext cx="16897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C00000"/>
                </a:solidFill>
              </a:rPr>
              <a:t>Hence, argument is invalid.</a:t>
            </a:r>
          </a:p>
        </p:txBody>
      </p:sp>
    </p:spTree>
    <p:extLst>
      <p:ext uri="{BB962C8B-B14F-4D97-AF65-F5344CB8AC3E}">
        <p14:creationId xmlns:p14="http://schemas.microsoft.com/office/powerpoint/2010/main" val="335749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7" grpId="0"/>
      <p:bldP spid="7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Using Diagrams to Test for Validity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Statements with Multiple Quantifiers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Arguments with Quantified Statements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77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TextBox 41"/>
          <p:cNvSpPr txBox="1"/>
          <p:nvPr/>
        </p:nvSpPr>
        <p:spPr>
          <a:xfrm>
            <a:off x="369738" y="1099053"/>
            <a:ext cx="837744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600" dirty="0"/>
              <a:t>The argument of previous example would be valid if the major premise were replaced by its converse. But since a universal conditional statement is not logically equivalent to its converse, such a replacement cannot, in general, be made.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69738" y="3294680"/>
            <a:ext cx="83774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600" dirty="0"/>
              <a:t>We say that this argument exhibit the </a:t>
            </a:r>
            <a:r>
              <a:rPr lang="en-US" altLang="en-US" sz="2600" dirty="0">
                <a:solidFill>
                  <a:srgbClr val="C00000"/>
                </a:solidFill>
              </a:rPr>
              <a:t>converse error</a:t>
            </a:r>
            <a:r>
              <a:rPr lang="en-US" altLang="en-US" sz="26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24356" y="3889869"/>
                <a:ext cx="8612609" cy="2238241"/>
              </a:xfrm>
              <a:prstGeom prst="rect">
                <a:avLst/>
              </a:prstGeom>
              <a:noFill/>
              <a:ln>
                <a:solidFill>
                  <a:srgbClr val="0033C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SG" sz="2800" dirty="0">
                    <a:solidFill>
                      <a:srgbClr val="0033CC"/>
                    </a:solidFill>
                  </a:rPr>
                  <a:t>Converse Error (Quantified Form)</a:t>
                </a:r>
              </a:p>
              <a:p>
                <a:pPr>
                  <a:spcAft>
                    <a:spcPts val="600"/>
                  </a:spcAft>
                  <a:tabLst>
                    <a:tab pos="573088" algn="l"/>
                    <a:tab pos="896938" algn="l"/>
                    <a:tab pos="4572000" algn="l"/>
                  </a:tabLst>
                </a:pPr>
                <a:r>
                  <a:rPr lang="en-SG" sz="2400" dirty="0">
                    <a:solidFill>
                      <a:srgbClr val="006600"/>
                    </a:solidFill>
                  </a:rPr>
                  <a:t>	</a:t>
                </a:r>
                <a:r>
                  <a:rPr lang="en-SG" sz="2400" i="1" dirty="0">
                    <a:solidFill>
                      <a:srgbClr val="006600"/>
                    </a:solidFill>
                  </a:rPr>
                  <a:t>Formal version	Informal version</a:t>
                </a:r>
              </a:p>
              <a:p>
                <a:pPr>
                  <a:spcAft>
                    <a:spcPts val="600"/>
                  </a:spcAft>
                  <a:tabLst>
                    <a:tab pos="173038" algn="l"/>
                    <a:tab pos="896938" algn="l"/>
                    <a:tab pos="3313113" algn="l"/>
                    <a:tab pos="4572000" algn="l"/>
                  </a:tabLst>
                </a:pPr>
                <a:r>
                  <a:rPr lang="en-SG" sz="2200" dirty="0"/>
                  <a:t>	</a:t>
                </a:r>
                <a:r>
                  <a:rPr lang="en-SG" sz="2200" dirty="0">
                    <a:sym typeface="Symbol" panose="05050102010706020507" pitchFamily="18" charset="2"/>
                  </a:rPr>
                  <a:t></a:t>
                </a:r>
                <a:r>
                  <a:rPr lang="en-SG" sz="2200" i="1" dirty="0">
                    <a:sym typeface="Symbol" panose="05050102010706020507" pitchFamily="18" charset="2"/>
                  </a:rPr>
                  <a:t>x</a:t>
                </a:r>
                <a:r>
                  <a:rPr lang="en-SG" sz="2200" dirty="0">
                    <a:sym typeface="Symbol" panose="05050102010706020507" pitchFamily="18" charset="2"/>
                  </a:rPr>
                  <a:t>, </a:t>
                </a:r>
                <a:r>
                  <a:rPr lang="en-SG" sz="2200" i="1" dirty="0">
                    <a:sym typeface="Symbol" panose="05050102010706020507" pitchFamily="18" charset="2"/>
                  </a:rPr>
                  <a:t>P</a:t>
                </a:r>
                <a:r>
                  <a:rPr lang="en-SG" sz="2200" dirty="0">
                    <a:sym typeface="Symbol" panose="05050102010706020507" pitchFamily="18" charset="2"/>
                  </a:rPr>
                  <a:t>(</a:t>
                </a:r>
                <a:r>
                  <a:rPr lang="en-SG" sz="2200" i="1" dirty="0">
                    <a:sym typeface="Symbol" panose="05050102010706020507" pitchFamily="18" charset="2"/>
                  </a:rPr>
                  <a:t>x</a:t>
                </a:r>
                <a:r>
                  <a:rPr lang="en-SG" sz="2200" dirty="0">
                    <a:sym typeface="Symbol" panose="05050102010706020507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SG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SG" sz="2200" i="1" dirty="0">
                    <a:sym typeface="Symbol" panose="05050102010706020507" pitchFamily="18" charset="2"/>
                  </a:rPr>
                  <a:t> Q</a:t>
                </a:r>
                <a:r>
                  <a:rPr lang="en-SG" sz="2200" dirty="0">
                    <a:sym typeface="Symbol" panose="05050102010706020507" pitchFamily="18" charset="2"/>
                  </a:rPr>
                  <a:t>(</a:t>
                </a:r>
                <a:r>
                  <a:rPr lang="en-SG" sz="2200" i="1" dirty="0">
                    <a:sym typeface="Symbol" panose="05050102010706020507" pitchFamily="18" charset="2"/>
                  </a:rPr>
                  <a:t>x</a:t>
                </a:r>
                <a:r>
                  <a:rPr lang="en-SG" sz="2200" dirty="0">
                    <a:sym typeface="Symbol" panose="05050102010706020507" pitchFamily="18" charset="2"/>
                  </a:rPr>
                  <a:t>).	If </a:t>
                </a:r>
                <a:r>
                  <a:rPr lang="en-SG" sz="2200" i="1" dirty="0">
                    <a:sym typeface="Symbol" panose="05050102010706020507" pitchFamily="18" charset="2"/>
                  </a:rPr>
                  <a:t>x</a:t>
                </a:r>
                <a:r>
                  <a:rPr lang="en-SG" sz="2200" dirty="0">
                    <a:sym typeface="Symbol" panose="05050102010706020507" pitchFamily="18" charset="2"/>
                  </a:rPr>
                  <a:t> makes </a:t>
                </a:r>
                <a:r>
                  <a:rPr lang="en-SG" sz="2200" i="1" dirty="0">
                    <a:sym typeface="Symbol" panose="05050102010706020507" pitchFamily="18" charset="2"/>
                  </a:rPr>
                  <a:t>P</a:t>
                </a:r>
                <a:r>
                  <a:rPr lang="en-SG" sz="2200" dirty="0">
                    <a:sym typeface="Symbol" panose="05050102010706020507" pitchFamily="18" charset="2"/>
                  </a:rPr>
                  <a:t>(</a:t>
                </a:r>
                <a:r>
                  <a:rPr lang="en-SG" sz="2200" i="1" dirty="0">
                    <a:sym typeface="Symbol" panose="05050102010706020507" pitchFamily="18" charset="2"/>
                  </a:rPr>
                  <a:t>x</a:t>
                </a:r>
                <a:r>
                  <a:rPr lang="en-SG" sz="2200" dirty="0">
                    <a:sym typeface="Symbol" panose="05050102010706020507" pitchFamily="18" charset="2"/>
                  </a:rPr>
                  <a:t>) true, then </a:t>
                </a:r>
                <a:r>
                  <a:rPr lang="en-SG" sz="2200" i="1" dirty="0">
                    <a:sym typeface="Symbol" panose="05050102010706020507" pitchFamily="18" charset="2"/>
                  </a:rPr>
                  <a:t>x</a:t>
                </a:r>
                <a:r>
                  <a:rPr lang="en-SG" sz="2200" dirty="0">
                    <a:sym typeface="Symbol" panose="05050102010706020507" pitchFamily="18" charset="2"/>
                  </a:rPr>
                  <a:t> makes </a:t>
                </a:r>
                <a:r>
                  <a:rPr lang="en-SG" sz="2200" i="1" dirty="0">
                    <a:sym typeface="Symbol" panose="05050102010706020507" pitchFamily="18" charset="2"/>
                  </a:rPr>
                  <a:t>Q</a:t>
                </a:r>
                <a:r>
                  <a:rPr lang="en-SG" sz="2200" dirty="0">
                    <a:sym typeface="Symbol" panose="05050102010706020507" pitchFamily="18" charset="2"/>
                  </a:rPr>
                  <a:t>(</a:t>
                </a:r>
                <a:r>
                  <a:rPr lang="en-SG" sz="2200" i="1" dirty="0">
                    <a:sym typeface="Symbol" panose="05050102010706020507" pitchFamily="18" charset="2"/>
                  </a:rPr>
                  <a:t>x</a:t>
                </a:r>
                <a:r>
                  <a:rPr lang="en-SG" sz="2200" dirty="0">
                    <a:sym typeface="Symbol" panose="05050102010706020507" pitchFamily="18" charset="2"/>
                  </a:rPr>
                  <a:t>) true.</a:t>
                </a:r>
              </a:p>
              <a:p>
                <a:pPr>
                  <a:spcAft>
                    <a:spcPts val="600"/>
                  </a:spcAft>
                  <a:tabLst>
                    <a:tab pos="173038" algn="l"/>
                    <a:tab pos="896938" algn="l"/>
                    <a:tab pos="3313113" algn="l"/>
                    <a:tab pos="4572000" algn="l"/>
                  </a:tabLst>
                </a:pPr>
                <a:r>
                  <a:rPr lang="en-SG" sz="2200" dirty="0">
                    <a:sym typeface="Symbol" panose="05050102010706020507" pitchFamily="18" charset="2"/>
                  </a:rPr>
                  <a:t>	</a:t>
                </a:r>
                <a:r>
                  <a:rPr lang="en-SG" sz="2200" i="1" dirty="0">
                    <a:sym typeface="Symbol" panose="05050102010706020507" pitchFamily="18" charset="2"/>
                  </a:rPr>
                  <a:t>Q</a:t>
                </a:r>
                <a:r>
                  <a:rPr lang="en-SG" sz="2200" dirty="0">
                    <a:sym typeface="Symbol" panose="05050102010706020507" pitchFamily="18" charset="2"/>
                  </a:rPr>
                  <a:t>(</a:t>
                </a:r>
                <a:r>
                  <a:rPr lang="en-SG" sz="2200" i="1" dirty="0">
                    <a:sym typeface="Symbol" panose="05050102010706020507" pitchFamily="18" charset="2"/>
                  </a:rPr>
                  <a:t>a</a:t>
                </a:r>
                <a:r>
                  <a:rPr lang="en-SG" sz="2200" dirty="0">
                    <a:sym typeface="Symbol" panose="05050102010706020507" pitchFamily="18" charset="2"/>
                  </a:rPr>
                  <a:t>) for a particular </a:t>
                </a:r>
                <a:r>
                  <a:rPr lang="en-SG" sz="2200" i="1" dirty="0">
                    <a:sym typeface="Symbol" panose="05050102010706020507" pitchFamily="18" charset="2"/>
                  </a:rPr>
                  <a:t>a</a:t>
                </a:r>
                <a:r>
                  <a:rPr lang="en-SG" sz="2200" dirty="0">
                    <a:sym typeface="Symbol" panose="05050102010706020507" pitchFamily="18" charset="2"/>
                  </a:rPr>
                  <a:t>.	</a:t>
                </a:r>
                <a:r>
                  <a:rPr lang="en-SG" sz="2200" i="1" dirty="0">
                    <a:sym typeface="Symbol" panose="05050102010706020507" pitchFamily="18" charset="2"/>
                  </a:rPr>
                  <a:t>a</a:t>
                </a:r>
                <a:r>
                  <a:rPr lang="en-SG" sz="2200" dirty="0">
                    <a:sym typeface="Symbol" panose="05050102010706020507" pitchFamily="18" charset="2"/>
                  </a:rPr>
                  <a:t> makes </a:t>
                </a:r>
                <a:r>
                  <a:rPr lang="en-SG" sz="2200" i="1" dirty="0">
                    <a:sym typeface="Symbol" panose="05050102010706020507" pitchFamily="18" charset="2"/>
                  </a:rPr>
                  <a:t>Q</a:t>
                </a:r>
                <a:r>
                  <a:rPr lang="en-SG" sz="2200" dirty="0">
                    <a:sym typeface="Symbol" panose="05050102010706020507" pitchFamily="18" charset="2"/>
                  </a:rPr>
                  <a:t>(</a:t>
                </a:r>
                <a:r>
                  <a:rPr lang="en-SG" sz="2200" i="1" dirty="0">
                    <a:sym typeface="Symbol" panose="05050102010706020507" pitchFamily="18" charset="2"/>
                  </a:rPr>
                  <a:t>x</a:t>
                </a:r>
                <a:r>
                  <a:rPr lang="en-SG" sz="2200" dirty="0">
                    <a:sym typeface="Symbol" panose="05050102010706020507" pitchFamily="18" charset="2"/>
                  </a:rPr>
                  <a:t>) true.</a:t>
                </a:r>
              </a:p>
              <a:p>
                <a:pPr>
                  <a:spcAft>
                    <a:spcPts val="600"/>
                  </a:spcAft>
                  <a:tabLst>
                    <a:tab pos="173038" algn="l"/>
                    <a:tab pos="896938" algn="l"/>
                    <a:tab pos="3054350" algn="l"/>
                    <a:tab pos="3313113" algn="l"/>
                    <a:tab pos="4572000" algn="l"/>
                  </a:tabLst>
                </a:pPr>
                <a:r>
                  <a:rPr lang="en-SG" sz="2200" dirty="0">
                    <a:sym typeface="Symbol" panose="05050102010706020507" pitchFamily="18" charset="2"/>
                  </a:rPr>
                  <a:t>	</a:t>
                </a:r>
                <a:r>
                  <a:rPr lang="en-SG" sz="2200" i="1" dirty="0">
                    <a:sym typeface="Symbol" panose="05050102010706020507" pitchFamily="18" charset="2"/>
                  </a:rPr>
                  <a:t>P</a:t>
                </a:r>
                <a:r>
                  <a:rPr lang="en-SG" sz="2200" dirty="0">
                    <a:sym typeface="Symbol" panose="05050102010706020507" pitchFamily="18" charset="2"/>
                  </a:rPr>
                  <a:t>(</a:t>
                </a:r>
                <a:r>
                  <a:rPr lang="en-SG" sz="2200" i="1" dirty="0">
                    <a:sym typeface="Symbol" panose="05050102010706020507" pitchFamily="18" charset="2"/>
                  </a:rPr>
                  <a:t>a</a:t>
                </a:r>
                <a:r>
                  <a:rPr lang="en-SG" sz="2200" dirty="0">
                    <a:sym typeface="Symbol" panose="05050102010706020507" pitchFamily="18" charset="2"/>
                  </a:rPr>
                  <a:t>).		 	</a:t>
                </a:r>
                <a:r>
                  <a:rPr lang="en-SG" sz="2200" i="1" dirty="0">
                    <a:sym typeface="Symbol" panose="05050102010706020507" pitchFamily="18" charset="2"/>
                  </a:rPr>
                  <a:t>a </a:t>
                </a:r>
                <a:r>
                  <a:rPr lang="en-SG" sz="2200" dirty="0">
                    <a:sym typeface="Symbol" panose="05050102010706020507" pitchFamily="18" charset="2"/>
                  </a:rPr>
                  <a:t>makes </a:t>
                </a:r>
                <a:r>
                  <a:rPr lang="en-SG" sz="2200" i="1" dirty="0">
                    <a:sym typeface="Symbol" panose="05050102010706020507" pitchFamily="18" charset="2"/>
                  </a:rPr>
                  <a:t>P</a:t>
                </a:r>
                <a:r>
                  <a:rPr lang="en-SG" sz="2200" dirty="0">
                    <a:sym typeface="Symbol" panose="05050102010706020507" pitchFamily="18" charset="2"/>
                  </a:rPr>
                  <a:t>(</a:t>
                </a:r>
                <a:r>
                  <a:rPr lang="en-SG" sz="2200" i="1" dirty="0">
                    <a:sym typeface="Symbol" panose="05050102010706020507" pitchFamily="18" charset="2"/>
                  </a:rPr>
                  <a:t>x</a:t>
                </a:r>
                <a:r>
                  <a:rPr lang="en-SG" sz="2200" dirty="0">
                    <a:sym typeface="Symbol" panose="05050102010706020507" pitchFamily="18" charset="2"/>
                  </a:rPr>
                  <a:t>) true.</a:t>
                </a:r>
                <a:endParaRPr lang="en-SG" sz="22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56" y="3889869"/>
                <a:ext cx="8612609" cy="2238241"/>
              </a:xfrm>
              <a:prstGeom prst="rect">
                <a:avLst/>
              </a:prstGeom>
              <a:blipFill>
                <a:blip r:embed="rId3"/>
                <a:stretch>
                  <a:fillRect l="-848" t="-2168" b="-3523"/>
                </a:stretch>
              </a:blipFill>
              <a:ln>
                <a:solidFill>
                  <a:srgbClr val="0033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/>
          <p:nvPr/>
        </p:nvCxnSpPr>
        <p:spPr>
          <a:xfrm>
            <a:off x="3368083" y="4481565"/>
            <a:ext cx="0" cy="14771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89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Using Diagrams to Test for Validity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Statements with Multiple Quantifiers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Arguments with Quantified Statements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78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TextBox 41"/>
          <p:cNvSpPr txBox="1"/>
          <p:nvPr/>
        </p:nvSpPr>
        <p:spPr>
          <a:xfrm>
            <a:off x="369738" y="1099053"/>
            <a:ext cx="837744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600" dirty="0"/>
              <a:t>The following form of argument would be valid if a conditional statement were logically equivalent to its inverse. But it is not, and the argument form is invalid.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69738" y="2642206"/>
            <a:ext cx="83774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600" dirty="0"/>
              <a:t>We say that this argument exhibit the </a:t>
            </a:r>
            <a:r>
              <a:rPr lang="en-US" altLang="en-US" sz="2600" dirty="0">
                <a:solidFill>
                  <a:srgbClr val="C00000"/>
                </a:solidFill>
              </a:rPr>
              <a:t>inverse error</a:t>
            </a:r>
            <a:r>
              <a:rPr lang="en-US" altLang="en-US" sz="26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24356" y="3385140"/>
                <a:ext cx="8612609" cy="2238241"/>
              </a:xfrm>
              <a:prstGeom prst="rect">
                <a:avLst/>
              </a:prstGeom>
              <a:noFill/>
              <a:ln>
                <a:solidFill>
                  <a:srgbClr val="0033C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SG" sz="2800" dirty="0">
                    <a:solidFill>
                      <a:srgbClr val="0033CC"/>
                    </a:solidFill>
                  </a:rPr>
                  <a:t>Inverse Error (Quantified Form)</a:t>
                </a:r>
              </a:p>
              <a:p>
                <a:pPr>
                  <a:spcAft>
                    <a:spcPts val="600"/>
                  </a:spcAft>
                  <a:tabLst>
                    <a:tab pos="573088" algn="l"/>
                    <a:tab pos="4572000" algn="l"/>
                  </a:tabLst>
                </a:pPr>
                <a:r>
                  <a:rPr lang="en-SG" sz="2400" dirty="0"/>
                  <a:t>	</a:t>
                </a:r>
                <a:r>
                  <a:rPr lang="en-SG" sz="2400" i="1" dirty="0">
                    <a:solidFill>
                      <a:srgbClr val="006600"/>
                    </a:solidFill>
                  </a:rPr>
                  <a:t>Formal version	Informal version</a:t>
                </a:r>
              </a:p>
              <a:p>
                <a:pPr>
                  <a:spcAft>
                    <a:spcPts val="600"/>
                  </a:spcAft>
                  <a:tabLst>
                    <a:tab pos="173038" algn="l"/>
                    <a:tab pos="896938" algn="l"/>
                    <a:tab pos="3313113" algn="l"/>
                    <a:tab pos="4572000" algn="l"/>
                  </a:tabLst>
                </a:pPr>
                <a:r>
                  <a:rPr lang="en-SG" sz="2200" dirty="0"/>
                  <a:t>	</a:t>
                </a:r>
                <a:r>
                  <a:rPr lang="en-SG" sz="2200" dirty="0">
                    <a:sym typeface="Symbol" panose="05050102010706020507" pitchFamily="18" charset="2"/>
                  </a:rPr>
                  <a:t></a:t>
                </a:r>
                <a:r>
                  <a:rPr lang="en-SG" sz="2200" i="1" dirty="0">
                    <a:sym typeface="Symbol" panose="05050102010706020507" pitchFamily="18" charset="2"/>
                  </a:rPr>
                  <a:t>x</a:t>
                </a:r>
                <a:r>
                  <a:rPr lang="en-SG" sz="2200" dirty="0">
                    <a:sym typeface="Symbol" panose="05050102010706020507" pitchFamily="18" charset="2"/>
                  </a:rPr>
                  <a:t>, </a:t>
                </a:r>
                <a:r>
                  <a:rPr lang="en-SG" sz="2200" i="1" dirty="0">
                    <a:sym typeface="Symbol" panose="05050102010706020507" pitchFamily="18" charset="2"/>
                  </a:rPr>
                  <a:t>P</a:t>
                </a:r>
                <a:r>
                  <a:rPr lang="en-SG" sz="2200" dirty="0">
                    <a:sym typeface="Symbol" panose="05050102010706020507" pitchFamily="18" charset="2"/>
                  </a:rPr>
                  <a:t>(</a:t>
                </a:r>
                <a:r>
                  <a:rPr lang="en-SG" sz="2200" i="1" dirty="0">
                    <a:sym typeface="Symbol" panose="05050102010706020507" pitchFamily="18" charset="2"/>
                  </a:rPr>
                  <a:t>x</a:t>
                </a:r>
                <a:r>
                  <a:rPr lang="en-SG" sz="2200" dirty="0">
                    <a:sym typeface="Symbol" panose="05050102010706020507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SG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SG" sz="2200" dirty="0">
                    <a:sym typeface="Symbol" panose="05050102010706020507" pitchFamily="18" charset="2"/>
                  </a:rPr>
                  <a:t> </a:t>
                </a:r>
                <a:r>
                  <a:rPr lang="en-SG" sz="2200" i="1" dirty="0">
                    <a:sym typeface="Symbol" panose="05050102010706020507" pitchFamily="18" charset="2"/>
                  </a:rPr>
                  <a:t>Q</a:t>
                </a:r>
                <a:r>
                  <a:rPr lang="en-SG" sz="2200" dirty="0">
                    <a:sym typeface="Symbol" panose="05050102010706020507" pitchFamily="18" charset="2"/>
                  </a:rPr>
                  <a:t>(</a:t>
                </a:r>
                <a:r>
                  <a:rPr lang="en-SG" sz="2200" i="1" dirty="0">
                    <a:sym typeface="Symbol" panose="05050102010706020507" pitchFamily="18" charset="2"/>
                  </a:rPr>
                  <a:t>x</a:t>
                </a:r>
                <a:r>
                  <a:rPr lang="en-SG" sz="2200" dirty="0">
                    <a:sym typeface="Symbol" panose="05050102010706020507" pitchFamily="18" charset="2"/>
                  </a:rPr>
                  <a:t>).	If </a:t>
                </a:r>
                <a:r>
                  <a:rPr lang="en-SG" sz="2200" i="1" dirty="0">
                    <a:sym typeface="Symbol" panose="05050102010706020507" pitchFamily="18" charset="2"/>
                  </a:rPr>
                  <a:t>x</a:t>
                </a:r>
                <a:r>
                  <a:rPr lang="en-SG" sz="2200" dirty="0">
                    <a:sym typeface="Symbol" panose="05050102010706020507" pitchFamily="18" charset="2"/>
                  </a:rPr>
                  <a:t> makes </a:t>
                </a:r>
                <a:r>
                  <a:rPr lang="en-SG" sz="2200" i="1" dirty="0">
                    <a:sym typeface="Symbol" panose="05050102010706020507" pitchFamily="18" charset="2"/>
                  </a:rPr>
                  <a:t>P</a:t>
                </a:r>
                <a:r>
                  <a:rPr lang="en-SG" sz="2200" dirty="0">
                    <a:sym typeface="Symbol" panose="05050102010706020507" pitchFamily="18" charset="2"/>
                  </a:rPr>
                  <a:t>(</a:t>
                </a:r>
                <a:r>
                  <a:rPr lang="en-SG" sz="2200" i="1" dirty="0">
                    <a:sym typeface="Symbol" panose="05050102010706020507" pitchFamily="18" charset="2"/>
                  </a:rPr>
                  <a:t>x</a:t>
                </a:r>
                <a:r>
                  <a:rPr lang="en-SG" sz="2200" dirty="0">
                    <a:sym typeface="Symbol" panose="05050102010706020507" pitchFamily="18" charset="2"/>
                  </a:rPr>
                  <a:t>) true, then </a:t>
                </a:r>
                <a:r>
                  <a:rPr lang="en-SG" sz="2200" i="1" dirty="0">
                    <a:sym typeface="Symbol" panose="05050102010706020507" pitchFamily="18" charset="2"/>
                  </a:rPr>
                  <a:t>x</a:t>
                </a:r>
                <a:r>
                  <a:rPr lang="en-SG" sz="2200" dirty="0">
                    <a:sym typeface="Symbol" panose="05050102010706020507" pitchFamily="18" charset="2"/>
                  </a:rPr>
                  <a:t> makes </a:t>
                </a:r>
                <a:r>
                  <a:rPr lang="en-SG" sz="2200" i="1" dirty="0">
                    <a:sym typeface="Symbol" panose="05050102010706020507" pitchFamily="18" charset="2"/>
                  </a:rPr>
                  <a:t>Q</a:t>
                </a:r>
                <a:r>
                  <a:rPr lang="en-SG" sz="2200" dirty="0">
                    <a:sym typeface="Symbol" panose="05050102010706020507" pitchFamily="18" charset="2"/>
                  </a:rPr>
                  <a:t>(</a:t>
                </a:r>
                <a:r>
                  <a:rPr lang="en-SG" sz="2200" i="1" dirty="0">
                    <a:sym typeface="Symbol" panose="05050102010706020507" pitchFamily="18" charset="2"/>
                  </a:rPr>
                  <a:t>x</a:t>
                </a:r>
                <a:r>
                  <a:rPr lang="en-SG" sz="2200" dirty="0">
                    <a:sym typeface="Symbol" panose="05050102010706020507" pitchFamily="18" charset="2"/>
                  </a:rPr>
                  <a:t>) true.</a:t>
                </a:r>
              </a:p>
              <a:p>
                <a:pPr>
                  <a:spcAft>
                    <a:spcPts val="600"/>
                  </a:spcAft>
                  <a:tabLst>
                    <a:tab pos="173038" algn="l"/>
                    <a:tab pos="896938" algn="l"/>
                    <a:tab pos="3313113" algn="l"/>
                    <a:tab pos="4572000" algn="l"/>
                  </a:tabLst>
                </a:pPr>
                <a:r>
                  <a:rPr lang="en-SG" sz="2200" dirty="0">
                    <a:sym typeface="Symbol" panose="05050102010706020507" pitchFamily="18" charset="2"/>
                  </a:rPr>
                  <a:t>	~</a:t>
                </a:r>
                <a:r>
                  <a:rPr lang="en-SG" sz="2200" i="1" dirty="0">
                    <a:sym typeface="Symbol" panose="05050102010706020507" pitchFamily="18" charset="2"/>
                  </a:rPr>
                  <a:t>P</a:t>
                </a:r>
                <a:r>
                  <a:rPr lang="en-SG" sz="2200" dirty="0">
                    <a:sym typeface="Symbol" panose="05050102010706020507" pitchFamily="18" charset="2"/>
                  </a:rPr>
                  <a:t>(</a:t>
                </a:r>
                <a:r>
                  <a:rPr lang="en-SG" sz="2200" i="1" dirty="0">
                    <a:sym typeface="Symbol" panose="05050102010706020507" pitchFamily="18" charset="2"/>
                  </a:rPr>
                  <a:t>a</a:t>
                </a:r>
                <a:r>
                  <a:rPr lang="en-SG" sz="2200" dirty="0">
                    <a:sym typeface="Symbol" panose="05050102010706020507" pitchFamily="18" charset="2"/>
                  </a:rPr>
                  <a:t>) for a particular </a:t>
                </a:r>
                <a:r>
                  <a:rPr lang="en-SG" sz="2200" i="1" dirty="0">
                    <a:sym typeface="Symbol" panose="05050102010706020507" pitchFamily="18" charset="2"/>
                  </a:rPr>
                  <a:t>a</a:t>
                </a:r>
                <a:r>
                  <a:rPr lang="en-SG" sz="2200" dirty="0">
                    <a:sym typeface="Symbol" panose="05050102010706020507" pitchFamily="18" charset="2"/>
                  </a:rPr>
                  <a:t>.	</a:t>
                </a:r>
                <a:r>
                  <a:rPr lang="en-SG" sz="2200" i="1" dirty="0">
                    <a:sym typeface="Symbol" panose="05050102010706020507" pitchFamily="18" charset="2"/>
                  </a:rPr>
                  <a:t>a</a:t>
                </a:r>
                <a:r>
                  <a:rPr lang="en-SG" sz="2200" dirty="0">
                    <a:sym typeface="Symbol" panose="05050102010706020507" pitchFamily="18" charset="2"/>
                  </a:rPr>
                  <a:t> does not make </a:t>
                </a:r>
                <a:r>
                  <a:rPr lang="en-SG" sz="2200" i="1" dirty="0">
                    <a:sym typeface="Symbol" panose="05050102010706020507" pitchFamily="18" charset="2"/>
                  </a:rPr>
                  <a:t>P</a:t>
                </a:r>
                <a:r>
                  <a:rPr lang="en-SG" sz="2200" dirty="0">
                    <a:sym typeface="Symbol" panose="05050102010706020507" pitchFamily="18" charset="2"/>
                  </a:rPr>
                  <a:t>(</a:t>
                </a:r>
                <a:r>
                  <a:rPr lang="en-SG" sz="2200" i="1" dirty="0">
                    <a:sym typeface="Symbol" panose="05050102010706020507" pitchFamily="18" charset="2"/>
                  </a:rPr>
                  <a:t>x</a:t>
                </a:r>
                <a:r>
                  <a:rPr lang="en-SG" sz="2200" dirty="0">
                    <a:sym typeface="Symbol" panose="05050102010706020507" pitchFamily="18" charset="2"/>
                  </a:rPr>
                  <a:t>) true.</a:t>
                </a:r>
              </a:p>
              <a:p>
                <a:pPr>
                  <a:spcAft>
                    <a:spcPts val="600"/>
                  </a:spcAft>
                  <a:tabLst>
                    <a:tab pos="173038" algn="l"/>
                    <a:tab pos="896938" algn="l"/>
                    <a:tab pos="3054350" algn="l"/>
                    <a:tab pos="3313113" algn="l"/>
                    <a:tab pos="4572000" algn="l"/>
                  </a:tabLst>
                </a:pPr>
                <a:r>
                  <a:rPr lang="en-SG" sz="2200" dirty="0">
                    <a:sym typeface="Symbol" panose="05050102010706020507" pitchFamily="18" charset="2"/>
                  </a:rPr>
                  <a:t>	~</a:t>
                </a:r>
                <a:r>
                  <a:rPr lang="en-SG" sz="2200" i="1" dirty="0">
                    <a:sym typeface="Symbol" panose="05050102010706020507" pitchFamily="18" charset="2"/>
                  </a:rPr>
                  <a:t>Q</a:t>
                </a:r>
                <a:r>
                  <a:rPr lang="en-SG" sz="2200" dirty="0">
                    <a:sym typeface="Symbol" panose="05050102010706020507" pitchFamily="18" charset="2"/>
                  </a:rPr>
                  <a:t>(</a:t>
                </a:r>
                <a:r>
                  <a:rPr lang="en-SG" sz="2200" i="1" dirty="0">
                    <a:sym typeface="Symbol" panose="05050102010706020507" pitchFamily="18" charset="2"/>
                  </a:rPr>
                  <a:t>a</a:t>
                </a:r>
                <a:r>
                  <a:rPr lang="en-SG" sz="2200" dirty="0">
                    <a:sym typeface="Symbol" panose="05050102010706020507" pitchFamily="18" charset="2"/>
                  </a:rPr>
                  <a:t>).		 	</a:t>
                </a:r>
                <a:r>
                  <a:rPr lang="en-SG" sz="2200" i="1" dirty="0">
                    <a:sym typeface="Symbol" panose="05050102010706020507" pitchFamily="18" charset="2"/>
                  </a:rPr>
                  <a:t>a </a:t>
                </a:r>
                <a:r>
                  <a:rPr lang="en-SG" sz="2200" dirty="0">
                    <a:sym typeface="Symbol" panose="05050102010706020507" pitchFamily="18" charset="2"/>
                  </a:rPr>
                  <a:t>does not make </a:t>
                </a:r>
                <a:r>
                  <a:rPr lang="en-SG" sz="2200" i="1" dirty="0">
                    <a:sym typeface="Symbol" panose="05050102010706020507" pitchFamily="18" charset="2"/>
                  </a:rPr>
                  <a:t>Q</a:t>
                </a:r>
                <a:r>
                  <a:rPr lang="en-SG" sz="2200" dirty="0">
                    <a:sym typeface="Symbol" panose="05050102010706020507" pitchFamily="18" charset="2"/>
                  </a:rPr>
                  <a:t>(</a:t>
                </a:r>
                <a:r>
                  <a:rPr lang="en-SG" sz="2200" i="1" dirty="0">
                    <a:sym typeface="Symbol" panose="05050102010706020507" pitchFamily="18" charset="2"/>
                  </a:rPr>
                  <a:t>x</a:t>
                </a:r>
                <a:r>
                  <a:rPr lang="en-SG" sz="2200" dirty="0">
                    <a:sym typeface="Symbol" panose="05050102010706020507" pitchFamily="18" charset="2"/>
                  </a:rPr>
                  <a:t>) true.</a:t>
                </a:r>
                <a:endParaRPr lang="en-SG" sz="22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56" y="3385140"/>
                <a:ext cx="8612609" cy="2238241"/>
              </a:xfrm>
              <a:prstGeom prst="rect">
                <a:avLst/>
              </a:prstGeom>
              <a:blipFill>
                <a:blip r:embed="rId3"/>
                <a:stretch>
                  <a:fillRect l="-848" t="-2168" b="-3523"/>
                </a:stretch>
              </a:blipFill>
              <a:ln>
                <a:solidFill>
                  <a:srgbClr val="0033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/>
          <p:nvPr/>
        </p:nvCxnSpPr>
        <p:spPr>
          <a:xfrm>
            <a:off x="3382213" y="3989195"/>
            <a:ext cx="0" cy="14771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37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An Argument with “No”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Statements with Multiple Quantifiers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Arguments with Quantified Statements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79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TextBox 41"/>
          <p:cNvSpPr txBox="1"/>
          <p:nvPr/>
        </p:nvSpPr>
        <p:spPr>
          <a:xfrm>
            <a:off x="369738" y="1099053"/>
            <a:ext cx="8377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/>
              <a:t>Use diagrams to test the following argument for validity:</a:t>
            </a:r>
            <a:endParaRPr lang="en-US" altLang="en-US" sz="2600" dirty="0"/>
          </a:p>
        </p:txBody>
      </p:sp>
      <p:sp>
        <p:nvSpPr>
          <p:cNvPr id="38" name="TextBox 37"/>
          <p:cNvSpPr txBox="1"/>
          <p:nvPr/>
        </p:nvSpPr>
        <p:spPr>
          <a:xfrm>
            <a:off x="754136" y="1769037"/>
            <a:ext cx="725117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400" dirty="0"/>
              <a:t>	No polynomial functions have horizontal asymptotes.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400" dirty="0"/>
              <a:t>	This function has a horizontal asymptote.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400" dirty="0">
                <a:cs typeface="Arial" panose="020B0604020202020204" pitchFamily="34" charset="0"/>
              </a:rPr>
              <a:t>  •	</a:t>
            </a:r>
            <a:r>
              <a:rPr lang="en-US" altLang="en-US" sz="2400" dirty="0"/>
              <a:t>This function is not a polynomial function.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47051" y="3276550"/>
            <a:ext cx="5557838" cy="2882849"/>
            <a:chOff x="1580701" y="3115046"/>
            <a:chExt cx="5557838" cy="2882849"/>
          </a:xfrm>
        </p:grpSpPr>
        <p:pic>
          <p:nvPicPr>
            <p:cNvPr id="39" name="Picture 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0701" y="3115046"/>
              <a:ext cx="5557838" cy="247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3428712" y="5628563"/>
              <a:ext cx="18618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b="1" dirty="0"/>
                <a:t>Figure 3.4.6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358726" y="3886978"/>
            <a:ext cx="2255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Hence argument is valid.</a:t>
            </a:r>
          </a:p>
        </p:txBody>
      </p:sp>
    </p:spTree>
    <p:extLst>
      <p:ext uri="{BB962C8B-B14F-4D97-AF65-F5344CB8AC3E}">
        <p14:creationId xmlns:p14="http://schemas.microsoft.com/office/powerpoint/2010/main" val="336434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  <a:tab pos="8612188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Predicates &amp; Quantified Statement I </a:t>
            </a:r>
            <a:r>
              <a:rPr lang="en-SG" sz="1200" dirty="0">
                <a:solidFill>
                  <a:schemeClr val="bg1"/>
                </a:solidFill>
              </a:rPr>
              <a:t>/ II	Statements with Multiple Quantifiers	Arguments with Quantified Statements 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Universal Quantifier: </a:t>
            </a:r>
            <a:r>
              <a:rPr lang="en-SG" sz="1400" dirty="0">
                <a:solidFill>
                  <a:schemeClr val="bg1"/>
                </a:solidFill>
                <a:sym typeface="Symbol" panose="05050102010706020507" pitchFamily="18" charset="2"/>
              </a:rPr>
              <a:t></a:t>
            </a:r>
            <a:r>
              <a:rPr lang="en-SG" sz="1400" dirty="0">
                <a:solidFill>
                  <a:schemeClr val="bg1"/>
                </a:solidFill>
              </a:rPr>
              <a:t> 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4474" y="1029097"/>
            <a:ext cx="80708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Quantifiers are words that refer to quantities such as “some” or “all” and tell for how many elements a given predicate is true.</a:t>
            </a:r>
            <a:endParaRPr lang="en-US" altLang="en-US" sz="2800" i="1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8</a:t>
            </a:fld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444473" y="2519297"/>
            <a:ext cx="8233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The symbol </a:t>
            </a:r>
            <a:r>
              <a:rPr lang="en-SG" sz="2800" b="1" dirty="0">
                <a:solidFill>
                  <a:srgbClr val="C00000"/>
                </a:solidFill>
                <a:sym typeface="Symbol" panose="05050102010706020507" pitchFamily="18" charset="2"/>
              </a:rPr>
              <a:t></a:t>
            </a:r>
            <a:r>
              <a:rPr lang="en-SG" sz="2800" dirty="0">
                <a:sym typeface="Symbol" panose="05050102010706020507" pitchFamily="18" charset="2"/>
              </a:rPr>
              <a:t> denotes “for all” (or “for any”, “for every”, “for each”) and is called the </a:t>
            </a:r>
            <a:r>
              <a:rPr lang="en-SG" sz="2800" dirty="0">
                <a:solidFill>
                  <a:srgbClr val="C00000"/>
                </a:solidFill>
                <a:sym typeface="Symbol" panose="05050102010706020507" pitchFamily="18" charset="2"/>
              </a:rPr>
              <a:t>universal quantifier</a:t>
            </a:r>
            <a:r>
              <a:rPr lang="en-SG" sz="2800" dirty="0">
                <a:sym typeface="Symbol" panose="05050102010706020507" pitchFamily="18" charset="2"/>
              </a:rPr>
              <a:t>.</a:t>
            </a:r>
            <a:endParaRPr lang="en-US" altLang="en-US" sz="2800" i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550530" y="3499856"/>
            <a:ext cx="8100228" cy="2595585"/>
            <a:chOff x="421090" y="4598517"/>
            <a:chExt cx="8100228" cy="2595585"/>
          </a:xfrm>
        </p:grpSpPr>
        <p:sp>
          <p:nvSpPr>
            <p:cNvPr id="34" name="Rectangle 33"/>
            <p:cNvSpPr/>
            <p:nvPr/>
          </p:nvSpPr>
          <p:spPr>
            <a:xfrm>
              <a:off x="421090" y="4598518"/>
              <a:ext cx="8100228" cy="25955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21090" y="4598517"/>
              <a:ext cx="8100228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2723" y="4645644"/>
              <a:ext cx="7494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3.1.3 (Universal Statement)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2724" y="5255109"/>
              <a:ext cx="803859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Let </a:t>
              </a:r>
              <a:r>
                <a:rPr lang="en-SG" sz="2400" i="1" dirty="0"/>
                <a:t>Q</a:t>
              </a:r>
              <a:r>
                <a:rPr lang="en-SG" sz="2400" dirty="0"/>
                <a:t>(</a:t>
              </a:r>
              <a:r>
                <a:rPr lang="en-SG" sz="2400" i="1" dirty="0"/>
                <a:t>x</a:t>
              </a:r>
              <a:r>
                <a:rPr lang="en-SG" sz="2400" dirty="0"/>
                <a:t>) be a predicate and </a:t>
              </a:r>
              <a:r>
                <a:rPr lang="en-SG" sz="2400" i="1" dirty="0"/>
                <a:t>D</a:t>
              </a:r>
              <a:r>
                <a:rPr lang="en-SG" sz="2400" dirty="0"/>
                <a:t> the domain of </a:t>
              </a:r>
              <a:r>
                <a:rPr lang="en-SG" sz="2400" i="1" dirty="0"/>
                <a:t>x</a:t>
              </a:r>
              <a:r>
                <a:rPr lang="en-SG" sz="2400" dirty="0"/>
                <a:t>. A </a:t>
              </a:r>
              <a:r>
                <a:rPr lang="en-SG" sz="2400" b="1" dirty="0"/>
                <a:t>universal statement</a:t>
              </a:r>
              <a:r>
                <a:rPr lang="en-SG" sz="2400" dirty="0"/>
                <a:t> is a statement of the form “</a:t>
              </a:r>
              <a:r>
                <a:rPr lang="en-SG" sz="2400" dirty="0">
                  <a:sym typeface="Symbol" panose="05050102010706020507" pitchFamily="18" charset="2"/>
                </a:rPr>
                <a:t></a:t>
              </a:r>
              <a:r>
                <a:rPr lang="en-SG" sz="2400" i="1" dirty="0">
                  <a:sym typeface="Symbol" panose="05050102010706020507" pitchFamily="18" charset="2"/>
                </a:rPr>
                <a:t>x</a:t>
              </a:r>
              <a:r>
                <a:rPr lang="en-SG" sz="2400" dirty="0">
                  <a:sym typeface="Symbol" panose="05050102010706020507" pitchFamily="18" charset="2"/>
                </a:rPr>
                <a:t>  </a:t>
              </a:r>
              <a:r>
                <a:rPr lang="en-SG" sz="2400" i="1" dirty="0">
                  <a:sym typeface="Symbol" panose="05050102010706020507" pitchFamily="18" charset="2"/>
                </a:rPr>
                <a:t>D</a:t>
              </a:r>
              <a:r>
                <a:rPr lang="en-SG" sz="2400" dirty="0">
                  <a:sym typeface="Symbol" panose="05050102010706020507" pitchFamily="18" charset="2"/>
                </a:rPr>
                <a:t>, </a:t>
              </a:r>
              <a:r>
                <a:rPr lang="en-SG" sz="2400" i="1" dirty="0">
                  <a:sym typeface="Symbol" panose="05050102010706020507" pitchFamily="18" charset="2"/>
                </a:rPr>
                <a:t>Q</a:t>
              </a:r>
              <a:r>
                <a:rPr lang="en-SG" sz="2400" dirty="0">
                  <a:sym typeface="Symbol" panose="05050102010706020507" pitchFamily="18" charset="2"/>
                </a:rPr>
                <a:t>(</a:t>
              </a:r>
              <a:r>
                <a:rPr lang="en-SG" sz="2400" i="1" dirty="0">
                  <a:sym typeface="Symbol" panose="05050102010706020507" pitchFamily="18" charset="2"/>
                </a:rPr>
                <a:t>x</a:t>
              </a:r>
              <a:r>
                <a:rPr lang="en-SG" sz="2400" dirty="0">
                  <a:sym typeface="Symbol" panose="05050102010706020507" pitchFamily="18" charset="2"/>
                </a:rPr>
                <a:t>)”.</a:t>
              </a:r>
              <a:endParaRPr lang="en-SG" sz="2400" dirty="0"/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SG" sz="2400" dirty="0"/>
                <a:t>It is defined to be true </a:t>
              </a:r>
              <a:r>
                <a:rPr lang="en-SG" sz="2400" dirty="0" err="1"/>
                <a:t>iff</a:t>
              </a:r>
              <a:r>
                <a:rPr lang="en-SG" sz="2400" dirty="0"/>
                <a:t> </a:t>
              </a:r>
              <a:r>
                <a:rPr lang="en-SG" sz="2400" i="1" dirty="0"/>
                <a:t>Q</a:t>
              </a:r>
              <a:r>
                <a:rPr lang="en-SG" sz="2400" dirty="0"/>
                <a:t>(</a:t>
              </a:r>
              <a:r>
                <a:rPr lang="en-SG" sz="2400" i="1" dirty="0"/>
                <a:t>x</a:t>
              </a:r>
              <a:r>
                <a:rPr lang="en-SG" sz="2400" dirty="0"/>
                <a:t>) is </a:t>
              </a:r>
              <a:r>
                <a:rPr lang="en-SG" sz="2400" dirty="0">
                  <a:solidFill>
                    <a:srgbClr val="C00000"/>
                  </a:solidFill>
                </a:rPr>
                <a:t>true for every</a:t>
              </a:r>
              <a:r>
                <a:rPr lang="en-SG" sz="2400" dirty="0"/>
                <a:t> </a:t>
              </a:r>
              <a:r>
                <a:rPr lang="en-SG" sz="2400" i="1" dirty="0"/>
                <a:t>x</a:t>
              </a:r>
              <a:r>
                <a:rPr lang="en-SG" sz="2400" dirty="0"/>
                <a:t> in </a:t>
              </a:r>
              <a:r>
                <a:rPr lang="en-SG" sz="2400" i="1" dirty="0"/>
                <a:t>D</a:t>
              </a:r>
              <a:r>
                <a:rPr lang="en-SG" sz="2400" dirty="0"/>
                <a:t>.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SG" sz="2400" dirty="0"/>
                <a:t>It is defined to be false </a:t>
              </a:r>
              <a:r>
                <a:rPr lang="en-SG" sz="2400" dirty="0" err="1"/>
                <a:t>iff</a:t>
              </a:r>
              <a:r>
                <a:rPr lang="en-SG" sz="2400" dirty="0"/>
                <a:t> </a:t>
              </a:r>
              <a:r>
                <a:rPr lang="en-SG" sz="2400" i="1" dirty="0"/>
                <a:t>Q</a:t>
              </a:r>
              <a:r>
                <a:rPr lang="en-SG" sz="2400" dirty="0"/>
                <a:t>(</a:t>
              </a:r>
              <a:r>
                <a:rPr lang="en-SG" sz="2400" i="1" dirty="0"/>
                <a:t>x</a:t>
              </a:r>
              <a:r>
                <a:rPr lang="en-SG" sz="2400" dirty="0"/>
                <a:t>) is </a:t>
              </a:r>
              <a:r>
                <a:rPr lang="en-SG" sz="2400" dirty="0">
                  <a:solidFill>
                    <a:srgbClr val="C00000"/>
                  </a:solidFill>
                </a:rPr>
                <a:t>false for at least one </a:t>
              </a:r>
              <a:r>
                <a:rPr lang="en-SG" sz="2400" i="1" dirty="0"/>
                <a:t>x</a:t>
              </a:r>
              <a:r>
                <a:rPr lang="en-SG" sz="2400" dirty="0"/>
                <a:t> in </a:t>
              </a:r>
              <a:r>
                <a:rPr lang="en-SG" sz="2400" i="1" dirty="0"/>
                <a:t>D</a:t>
              </a:r>
              <a:r>
                <a:rPr lang="en-SG" sz="2400" dirty="0"/>
                <a:t>.</a:t>
              </a:r>
            </a:p>
            <a:p>
              <a:r>
                <a:rPr lang="en-SG" sz="2400" dirty="0"/>
                <a:t>A value for </a:t>
              </a:r>
              <a:r>
                <a:rPr lang="en-SG" sz="2400" i="1" dirty="0"/>
                <a:t>x</a:t>
              </a:r>
              <a:r>
                <a:rPr lang="en-SG" sz="2400" dirty="0"/>
                <a:t> for which </a:t>
              </a:r>
              <a:r>
                <a:rPr lang="en-SG" sz="2400" i="1" dirty="0"/>
                <a:t>Q</a:t>
              </a:r>
              <a:r>
                <a:rPr lang="en-SG" sz="2400" dirty="0"/>
                <a:t>(</a:t>
              </a:r>
              <a:r>
                <a:rPr lang="en-SG" sz="2400" i="1" dirty="0"/>
                <a:t>x</a:t>
              </a:r>
              <a:r>
                <a:rPr lang="en-SG" sz="2400" dirty="0"/>
                <a:t>) is false is called a </a:t>
              </a:r>
              <a:r>
                <a:rPr lang="en-SG" sz="2400" b="1" dirty="0"/>
                <a:t>counterexample.</a:t>
              </a:r>
            </a:p>
          </p:txBody>
        </p:sp>
      </p:grpSp>
      <p:sp>
        <p:nvSpPr>
          <p:cNvPr id="46" name="Oval 45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6" name="Oval 75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7" name="Oval 76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8" name="Oval 77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9" name="Oval 78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0" name="Oval 79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1" name="Oval 80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2" name="Oval 81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3" name="Oval 82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4" name="Oval 83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5" name="Oval 84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6" name="Oval 85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7" name="Oval 86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8" name="Oval 87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9" name="Oval 88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168673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An Argument with “No”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Statements with Multiple Quantifiers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Arguments with Quantified Statements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80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TextBox 41"/>
          <p:cNvSpPr txBox="1"/>
          <p:nvPr/>
        </p:nvSpPr>
        <p:spPr>
          <a:xfrm>
            <a:off x="476756" y="2463357"/>
            <a:ext cx="815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/>
              <a:t>Alternatively, transform the first statement into:</a:t>
            </a:r>
            <a:endParaRPr lang="en-US" altLang="en-US" sz="2600" dirty="0"/>
          </a:p>
        </p:txBody>
      </p:sp>
      <p:sp>
        <p:nvSpPr>
          <p:cNvPr id="38" name="TextBox 37"/>
          <p:cNvSpPr txBox="1"/>
          <p:nvPr/>
        </p:nvSpPr>
        <p:spPr>
          <a:xfrm>
            <a:off x="754136" y="980825"/>
            <a:ext cx="725117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400" dirty="0"/>
              <a:t>	No polynomial functions have horizontal asymptotes.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400" dirty="0"/>
              <a:t>	This function has a horizontal asymptote.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400" dirty="0">
                <a:cs typeface="Arial" panose="020B0604020202020204" pitchFamily="34" charset="0"/>
              </a:rPr>
              <a:t>  •	</a:t>
            </a:r>
            <a:r>
              <a:rPr lang="en-US" altLang="en-US" sz="2400" dirty="0"/>
              <a:t>This function is not a polynomial function.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4135" y="2999799"/>
            <a:ext cx="727572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49263" indent="-449263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400" dirty="0"/>
              <a:t>	</a:t>
            </a:r>
            <a:r>
              <a:rPr lang="en-US" altLang="en-US" sz="2400" dirty="0">
                <a:sym typeface="Symbol" panose="05050102010706020507" pitchFamily="18" charset="2"/>
              </a:rPr>
              <a:t></a:t>
            </a:r>
            <a:r>
              <a:rPr lang="en-US" altLang="en-US" sz="2400" i="1" dirty="0"/>
              <a:t>x</a:t>
            </a:r>
            <a:r>
              <a:rPr lang="en-US" altLang="en-US" sz="2400" dirty="0"/>
              <a:t>, if </a:t>
            </a:r>
            <a:r>
              <a:rPr lang="en-US" altLang="en-US" sz="2400" i="1" dirty="0"/>
              <a:t>x</a:t>
            </a:r>
            <a:r>
              <a:rPr lang="en-US" altLang="en-US" sz="2400" dirty="0"/>
              <a:t> is a polynomial function, then </a:t>
            </a:r>
            <a:r>
              <a:rPr lang="en-US" altLang="en-US" sz="2400" i="1" dirty="0"/>
              <a:t>x</a:t>
            </a:r>
            <a:r>
              <a:rPr lang="en-US" altLang="en-US" sz="2400" dirty="0"/>
              <a:t> does not have a horizontal asymptote.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2258" y="3971918"/>
            <a:ext cx="815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/>
              <a:t>Then the argument has the form:</a:t>
            </a:r>
            <a:endParaRPr lang="en-US" alt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84273" y="4495138"/>
                <a:ext cx="4150851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sz="2400" dirty="0"/>
                  <a:t>	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 </a:t>
                </a:r>
                <a:r>
                  <a:rPr lang="en-US" altLang="en-US" sz="2400" i="1" dirty="0"/>
                  <a:t>x</a:t>
                </a:r>
                <a:r>
                  <a:rPr lang="en-US" altLang="en-US" sz="2400" dirty="0"/>
                  <a:t>, </a:t>
                </a:r>
                <a:r>
                  <a:rPr lang="en-US" altLang="en-US" sz="2400" i="1" dirty="0"/>
                  <a:t>P</a:t>
                </a:r>
                <a:r>
                  <a:rPr lang="en-US" altLang="en-US" sz="2400" dirty="0"/>
                  <a:t>(</a:t>
                </a:r>
                <a:r>
                  <a:rPr lang="en-US" altLang="en-US" sz="2400" i="1" dirty="0"/>
                  <a:t>x</a:t>
                </a:r>
                <a:r>
                  <a:rPr lang="en-US" altLang="en-US" sz="2400" dirty="0"/>
                  <a:t>) </a:t>
                </a:r>
                <a14:m>
                  <m:oMath xmlns:m="http://schemas.openxmlformats.org/officeDocument/2006/math">
                    <m:r>
                      <a:rPr lang="en-SG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US" altLang="en-US" sz="2400" dirty="0"/>
                  <a:t> </a:t>
                </a:r>
                <a:r>
                  <a:rPr lang="en-US" altLang="en-US" sz="2400" i="1" dirty="0"/>
                  <a:t>Q</a:t>
                </a:r>
                <a:r>
                  <a:rPr lang="en-US" altLang="en-US" sz="2400" dirty="0"/>
                  <a:t>(</a:t>
                </a:r>
                <a:r>
                  <a:rPr lang="en-US" altLang="en-US" sz="2400" i="1" dirty="0"/>
                  <a:t>x</a:t>
                </a:r>
                <a:r>
                  <a:rPr lang="en-US" altLang="en-US" sz="2400" dirty="0"/>
                  <a:t>).</a:t>
                </a:r>
                <a:endParaRPr lang="en-US" altLang="en-US" sz="2400" i="1" dirty="0"/>
              </a:p>
              <a:p>
                <a:pPr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sz="2400" dirty="0"/>
                  <a:t>	~</a:t>
                </a:r>
                <a:r>
                  <a:rPr lang="en-US" altLang="en-US" sz="2400" i="1" dirty="0"/>
                  <a:t>Q</a:t>
                </a:r>
                <a:r>
                  <a:rPr lang="en-US" altLang="en-US" sz="2400" dirty="0"/>
                  <a:t>(</a:t>
                </a:r>
                <a:r>
                  <a:rPr lang="en-US" altLang="en-US" sz="2400" i="1" dirty="0"/>
                  <a:t>a</a:t>
                </a:r>
                <a:r>
                  <a:rPr lang="en-US" altLang="en-US" sz="2400" dirty="0"/>
                  <a:t>), for a particular </a:t>
                </a:r>
                <a:r>
                  <a:rPr lang="en-US" altLang="en-US" sz="2400" i="1" dirty="0"/>
                  <a:t>a</a:t>
                </a:r>
                <a:r>
                  <a:rPr lang="en-US" altLang="en-US" sz="2400" dirty="0"/>
                  <a:t>.</a:t>
                </a:r>
              </a:p>
              <a:p>
                <a:pPr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sz="2400" dirty="0">
                    <a:cs typeface="Arial" panose="020B0604020202020204" pitchFamily="34" charset="0"/>
                  </a:rPr>
                  <a:t>  •	~</a:t>
                </a:r>
                <a:r>
                  <a:rPr lang="en-US" altLang="en-US" sz="2400" i="1" dirty="0"/>
                  <a:t>P</a:t>
                </a:r>
                <a:r>
                  <a:rPr lang="en-US" altLang="en-US" sz="2400" dirty="0"/>
                  <a:t>(</a:t>
                </a:r>
                <a:r>
                  <a:rPr lang="en-US" altLang="en-US" sz="2400" i="1" dirty="0"/>
                  <a:t>a</a:t>
                </a:r>
                <a:r>
                  <a:rPr lang="en-US" altLang="en-US" sz="2400" dirty="0"/>
                  <a:t>).</a:t>
                </a: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73" y="4495138"/>
                <a:ext cx="4150851" cy="1200329"/>
              </a:xfrm>
              <a:prstGeom prst="rect">
                <a:avLst/>
              </a:prstGeom>
              <a:blipFill>
                <a:blip r:embed="rId3"/>
                <a:stretch>
                  <a:fillRect t="-5076" b="-106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5076079" y="4679804"/>
            <a:ext cx="3381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This is valid by </a:t>
            </a:r>
            <a:r>
              <a:rPr lang="en-US" altLang="en-US" sz="2400" dirty="0">
                <a:solidFill>
                  <a:srgbClr val="C00000"/>
                </a:solidFill>
              </a:rPr>
              <a:t>universal modus </a:t>
            </a:r>
            <a:r>
              <a:rPr lang="en-US" altLang="en-US" sz="2400" dirty="0" err="1">
                <a:solidFill>
                  <a:srgbClr val="C00000"/>
                </a:solidFill>
              </a:rPr>
              <a:t>tollens</a:t>
            </a:r>
            <a:r>
              <a:rPr lang="en-US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518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1" grpId="0" animBg="1"/>
      <p:bldP spid="49" grpId="0"/>
      <p:bldP spid="57" grpId="0" animBg="1"/>
      <p:bldP spid="6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Creating Additional Forms of Argument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Statements with Multiple Quantifiers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Arguments with Quantified Statements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81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TextBox 39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600" dirty="0">
                <a:solidFill>
                  <a:schemeClr val="bg1"/>
                </a:solidFill>
              </a:rPr>
              <a:t>3.4.7. Creating Additional Forms of Argument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9738" y="1497523"/>
            <a:ext cx="8653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/>
              <a:t>We have seen: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93939" y="2020743"/>
            <a:ext cx="7109375" cy="830997"/>
            <a:chOff x="581849" y="1844527"/>
            <a:chExt cx="7109375" cy="830997"/>
          </a:xfrm>
        </p:grpSpPr>
        <p:sp>
          <p:nvSpPr>
            <p:cNvPr id="3" name="TextBox 2"/>
            <p:cNvSpPr txBox="1"/>
            <p:nvPr/>
          </p:nvSpPr>
          <p:spPr>
            <a:xfrm>
              <a:off x="581849" y="2029193"/>
              <a:ext cx="2125450" cy="4616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Modus ponens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608813" y="2029193"/>
              <a:ext cx="5919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+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18031" y="2029193"/>
              <a:ext cx="5919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ym typeface="Wingdings" panose="05000000000000000000" pitchFamily="2" charset="2"/>
                </a:rPr>
                <a:t></a:t>
              </a:r>
              <a:endParaRPr lang="en-SG" sz="2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141368" y="1844527"/>
              <a:ext cx="1800999" cy="83099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Universal instantiation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673809" y="1844527"/>
              <a:ext cx="2017415" cy="8309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Universal modus ponens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090037" y="2949737"/>
            <a:ext cx="7109375" cy="830997"/>
            <a:chOff x="581849" y="1844527"/>
            <a:chExt cx="7109375" cy="830997"/>
          </a:xfrm>
        </p:grpSpPr>
        <p:sp>
          <p:nvSpPr>
            <p:cNvPr id="87" name="TextBox 86"/>
            <p:cNvSpPr txBox="1"/>
            <p:nvPr/>
          </p:nvSpPr>
          <p:spPr>
            <a:xfrm>
              <a:off x="581849" y="2029193"/>
              <a:ext cx="2125450" cy="4616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Modus </a:t>
              </a:r>
              <a:r>
                <a:rPr lang="en-SG" sz="2400" dirty="0" err="1"/>
                <a:t>tollens</a:t>
              </a:r>
              <a:endParaRPr lang="en-SG" sz="24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608813" y="2029193"/>
              <a:ext cx="5919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+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018031" y="2029193"/>
              <a:ext cx="5919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ym typeface="Wingdings" panose="05000000000000000000" pitchFamily="2" charset="2"/>
                </a:rPr>
                <a:t></a:t>
              </a:r>
              <a:endParaRPr lang="en-SG" sz="24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141368" y="1844527"/>
              <a:ext cx="1800999" cy="83099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Universal instantiation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673809" y="1844527"/>
              <a:ext cx="2017415" cy="8309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Universal modus </a:t>
              </a:r>
              <a:r>
                <a:rPr lang="en-SG" sz="2400" dirty="0" err="1"/>
                <a:t>tollens</a:t>
              </a:r>
              <a:endParaRPr lang="en-SG" sz="24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369738" y="4063397"/>
            <a:ext cx="86534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/>
              <a:t>In the same way, additional forms of arguments involving universally quantified statements can be obtained by combining universal instantiation with other of the valid argument forms discussed earlier.</a:t>
            </a:r>
          </a:p>
        </p:txBody>
      </p:sp>
    </p:spTree>
    <p:extLst>
      <p:ext uri="{BB962C8B-B14F-4D97-AF65-F5344CB8AC3E}">
        <p14:creationId xmlns:p14="http://schemas.microsoft.com/office/powerpoint/2010/main" val="223589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Creating Additional Forms of Argument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Statements with Multiple Quantifiers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Arguments with Quantified Statements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82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TextBox 41"/>
          <p:cNvSpPr txBox="1"/>
          <p:nvPr/>
        </p:nvSpPr>
        <p:spPr>
          <a:xfrm>
            <a:off x="369738" y="1112558"/>
            <a:ext cx="8653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/>
              <a:t>Consider the following argument: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484017" y="1725901"/>
            <a:ext cx="177532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lvl="1">
              <a:tabLst>
                <a:tab pos="85725" algn="l"/>
                <a:tab pos="449263" algn="l"/>
              </a:tabLst>
            </a:pPr>
            <a:r>
              <a:rPr lang="en-SG" sz="2400" i="1" dirty="0"/>
              <a:t>		p</a:t>
            </a:r>
            <a:r>
              <a:rPr lang="en-SG" sz="2400" dirty="0"/>
              <a:t> </a:t>
            </a:r>
            <a:r>
              <a:rPr lang="en-SG" sz="2400" dirty="0">
                <a:sym typeface="Symbol" panose="05050102010706020507" pitchFamily="18" charset="2"/>
              </a:rPr>
              <a:t></a:t>
            </a:r>
            <a:r>
              <a:rPr lang="en-SG" sz="2400" dirty="0"/>
              <a:t>  </a:t>
            </a:r>
            <a:r>
              <a:rPr lang="en-SG" sz="2400" i="1" dirty="0"/>
              <a:t>q</a:t>
            </a:r>
          </a:p>
          <a:p>
            <a:pPr marL="0" lvl="1">
              <a:tabLst>
                <a:tab pos="85725" algn="l"/>
                <a:tab pos="449263" algn="l"/>
              </a:tabLst>
            </a:pPr>
            <a:r>
              <a:rPr lang="en-SG" sz="2400" i="1" dirty="0"/>
              <a:t>		q</a:t>
            </a:r>
            <a:r>
              <a:rPr lang="en-SG" sz="2400" dirty="0"/>
              <a:t> </a:t>
            </a:r>
            <a:r>
              <a:rPr lang="en-SG" sz="2400" dirty="0">
                <a:sym typeface="Symbol" panose="05050102010706020507" pitchFamily="18" charset="2"/>
              </a:rPr>
              <a:t></a:t>
            </a:r>
            <a:r>
              <a:rPr lang="en-SG" sz="2400" dirty="0"/>
              <a:t>  </a:t>
            </a:r>
            <a:r>
              <a:rPr lang="en-SG" sz="2400" i="1" dirty="0"/>
              <a:t>r</a:t>
            </a:r>
          </a:p>
          <a:p>
            <a:pPr marL="0" lvl="1">
              <a:tabLst>
                <a:tab pos="85725" algn="l"/>
                <a:tab pos="449263" algn="l"/>
              </a:tabLst>
            </a:pPr>
            <a:r>
              <a:rPr lang="en-SG" sz="2400" i="1" dirty="0"/>
              <a:t>	</a:t>
            </a:r>
            <a:r>
              <a:rPr lang="en-SG" sz="2400" i="1" dirty="0">
                <a:sym typeface="Symbol" panose="05050102010706020507" pitchFamily="18" charset="2"/>
              </a:rPr>
              <a:t> </a:t>
            </a:r>
            <a:r>
              <a:rPr lang="en-SG" sz="2400" dirty="0">
                <a:sym typeface="Symbol" panose="05050102010706020507" pitchFamily="18" charset="2"/>
              </a:rPr>
              <a:t></a:t>
            </a:r>
            <a:r>
              <a:rPr lang="en-SG" sz="2400" i="1" dirty="0">
                <a:sym typeface="Symbol" panose="05050102010706020507" pitchFamily="18" charset="2"/>
              </a:rPr>
              <a:t> 	</a:t>
            </a:r>
            <a:r>
              <a:rPr lang="en-SG" sz="2400" i="1" dirty="0"/>
              <a:t>p</a:t>
            </a:r>
            <a:r>
              <a:rPr lang="en-SG" sz="2400" dirty="0"/>
              <a:t> </a:t>
            </a:r>
            <a:r>
              <a:rPr lang="en-SG" sz="2400" dirty="0">
                <a:sym typeface="Symbol" panose="05050102010706020507" pitchFamily="18" charset="2"/>
              </a:rPr>
              <a:t></a:t>
            </a:r>
            <a:r>
              <a:rPr lang="en-SG" sz="2400" dirty="0"/>
              <a:t>  </a:t>
            </a:r>
            <a:r>
              <a:rPr lang="en-SG" sz="2400" i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69738" y="3044930"/>
            <a:ext cx="8653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/>
              <a:t>This can be combined with universal instantiation to obtain a valid argument form.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24356" y="3960113"/>
            <a:ext cx="8612609" cy="2215991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SG" sz="2800" dirty="0">
                <a:solidFill>
                  <a:srgbClr val="0033CC"/>
                </a:solidFill>
              </a:rPr>
              <a:t>Universal Transitivity</a:t>
            </a:r>
          </a:p>
          <a:p>
            <a:pPr>
              <a:spcAft>
                <a:spcPts val="600"/>
              </a:spcAft>
              <a:tabLst>
                <a:tab pos="573088" algn="l"/>
                <a:tab pos="4572000" algn="l"/>
              </a:tabLst>
            </a:pPr>
            <a:r>
              <a:rPr lang="en-SG" sz="2400" dirty="0"/>
              <a:t>	</a:t>
            </a:r>
            <a:r>
              <a:rPr lang="en-SG" sz="2400" i="1" dirty="0">
                <a:solidFill>
                  <a:srgbClr val="006600"/>
                </a:solidFill>
              </a:rPr>
              <a:t>Formal version	Informal version</a:t>
            </a:r>
          </a:p>
          <a:p>
            <a:pPr>
              <a:spcAft>
                <a:spcPts val="600"/>
              </a:spcAft>
              <a:tabLst>
                <a:tab pos="173038" algn="l"/>
                <a:tab pos="896938" algn="l"/>
                <a:tab pos="3313113" algn="l"/>
                <a:tab pos="4572000" algn="l"/>
              </a:tabLst>
            </a:pPr>
            <a:r>
              <a:rPr lang="en-SG" sz="2200" dirty="0"/>
              <a:t>	</a:t>
            </a:r>
            <a:r>
              <a:rPr lang="en-SG" sz="2200" dirty="0">
                <a:sym typeface="Symbol" panose="05050102010706020507" pitchFamily="18" charset="2"/>
              </a:rPr>
              <a:t></a:t>
            </a:r>
            <a:r>
              <a:rPr lang="en-SG" sz="2200" i="1" dirty="0">
                <a:sym typeface="Symbol" panose="05050102010706020507" pitchFamily="18" charset="2"/>
              </a:rPr>
              <a:t>x</a:t>
            </a:r>
            <a:r>
              <a:rPr lang="en-SG" sz="2200" dirty="0">
                <a:sym typeface="Symbol" panose="05050102010706020507" pitchFamily="18" charset="2"/>
              </a:rPr>
              <a:t>, </a:t>
            </a:r>
            <a:r>
              <a:rPr lang="en-SG" sz="2200" i="1" dirty="0">
                <a:sym typeface="Symbol" panose="05050102010706020507" pitchFamily="18" charset="2"/>
              </a:rPr>
              <a:t>P</a:t>
            </a:r>
            <a:r>
              <a:rPr lang="en-SG" sz="2200" dirty="0">
                <a:sym typeface="Symbol" panose="05050102010706020507" pitchFamily="18" charset="2"/>
              </a:rPr>
              <a:t>(</a:t>
            </a:r>
            <a:r>
              <a:rPr lang="en-SG" sz="2200" i="1" dirty="0">
                <a:sym typeface="Symbol" panose="05050102010706020507" pitchFamily="18" charset="2"/>
              </a:rPr>
              <a:t>x</a:t>
            </a:r>
            <a:r>
              <a:rPr lang="en-SG" sz="2200" dirty="0">
                <a:sym typeface="Symbol" panose="05050102010706020507" pitchFamily="18" charset="2"/>
              </a:rPr>
              <a:t>) </a:t>
            </a:r>
            <a:r>
              <a:rPr lang="en-SG" sz="2000" dirty="0">
                <a:sym typeface="Symbol" panose="05050102010706020507" pitchFamily="18" charset="2"/>
              </a:rPr>
              <a:t></a:t>
            </a:r>
            <a:r>
              <a:rPr lang="en-SG" sz="2200" dirty="0">
                <a:sym typeface="Symbol" panose="05050102010706020507" pitchFamily="18" charset="2"/>
              </a:rPr>
              <a:t> </a:t>
            </a:r>
            <a:r>
              <a:rPr lang="en-SG" sz="2200" i="1" dirty="0">
                <a:sym typeface="Symbol" panose="05050102010706020507" pitchFamily="18" charset="2"/>
              </a:rPr>
              <a:t>Q</a:t>
            </a:r>
            <a:r>
              <a:rPr lang="en-SG" sz="2200" dirty="0">
                <a:sym typeface="Symbol" panose="05050102010706020507" pitchFamily="18" charset="2"/>
              </a:rPr>
              <a:t>(</a:t>
            </a:r>
            <a:r>
              <a:rPr lang="en-SG" sz="2200" i="1" dirty="0">
                <a:sym typeface="Symbol" panose="05050102010706020507" pitchFamily="18" charset="2"/>
              </a:rPr>
              <a:t>x</a:t>
            </a:r>
            <a:r>
              <a:rPr lang="en-SG" sz="2200" dirty="0">
                <a:sym typeface="Symbol" panose="05050102010706020507" pitchFamily="18" charset="2"/>
              </a:rPr>
              <a:t>).	Any </a:t>
            </a:r>
            <a:r>
              <a:rPr lang="en-SG" sz="2200" i="1" dirty="0">
                <a:sym typeface="Symbol" panose="05050102010706020507" pitchFamily="18" charset="2"/>
              </a:rPr>
              <a:t>x</a:t>
            </a:r>
            <a:r>
              <a:rPr lang="en-SG" sz="2200" dirty="0">
                <a:sym typeface="Symbol" panose="05050102010706020507" pitchFamily="18" charset="2"/>
              </a:rPr>
              <a:t> that makes </a:t>
            </a:r>
            <a:r>
              <a:rPr lang="en-SG" sz="2200" i="1" dirty="0">
                <a:sym typeface="Symbol" panose="05050102010706020507" pitchFamily="18" charset="2"/>
              </a:rPr>
              <a:t>P</a:t>
            </a:r>
            <a:r>
              <a:rPr lang="en-SG" sz="2200" dirty="0">
                <a:sym typeface="Symbol" panose="05050102010706020507" pitchFamily="18" charset="2"/>
              </a:rPr>
              <a:t>(</a:t>
            </a:r>
            <a:r>
              <a:rPr lang="en-SG" sz="2200" i="1" dirty="0">
                <a:sym typeface="Symbol" panose="05050102010706020507" pitchFamily="18" charset="2"/>
              </a:rPr>
              <a:t>x</a:t>
            </a:r>
            <a:r>
              <a:rPr lang="en-SG" sz="2200" dirty="0">
                <a:sym typeface="Symbol" panose="05050102010706020507" pitchFamily="18" charset="2"/>
              </a:rPr>
              <a:t>) true makes </a:t>
            </a:r>
            <a:r>
              <a:rPr lang="en-SG" sz="2200" i="1" dirty="0">
                <a:sym typeface="Symbol" panose="05050102010706020507" pitchFamily="18" charset="2"/>
              </a:rPr>
              <a:t>Q</a:t>
            </a:r>
            <a:r>
              <a:rPr lang="en-SG" sz="2200" dirty="0">
                <a:sym typeface="Symbol" panose="05050102010706020507" pitchFamily="18" charset="2"/>
              </a:rPr>
              <a:t>(</a:t>
            </a:r>
            <a:r>
              <a:rPr lang="en-SG" sz="2200" i="1" dirty="0">
                <a:sym typeface="Symbol" panose="05050102010706020507" pitchFamily="18" charset="2"/>
              </a:rPr>
              <a:t>x</a:t>
            </a:r>
            <a:r>
              <a:rPr lang="en-SG" sz="2200" dirty="0">
                <a:sym typeface="Symbol" panose="05050102010706020507" pitchFamily="18" charset="2"/>
              </a:rPr>
              <a:t>) true.</a:t>
            </a:r>
          </a:p>
          <a:p>
            <a:pPr>
              <a:spcAft>
                <a:spcPts val="600"/>
              </a:spcAft>
              <a:tabLst>
                <a:tab pos="173038" algn="l"/>
                <a:tab pos="896938" algn="l"/>
                <a:tab pos="3313113" algn="l"/>
                <a:tab pos="4572000" algn="l"/>
              </a:tabLst>
            </a:pPr>
            <a:r>
              <a:rPr lang="en-SG" sz="2200" dirty="0">
                <a:sym typeface="Symbol" panose="05050102010706020507" pitchFamily="18" charset="2"/>
              </a:rPr>
              <a:t>	</a:t>
            </a:r>
            <a:r>
              <a:rPr lang="en-SG" sz="2200" i="1" dirty="0">
                <a:sym typeface="Symbol" panose="05050102010706020507" pitchFamily="18" charset="2"/>
              </a:rPr>
              <a:t>x</a:t>
            </a:r>
            <a:r>
              <a:rPr lang="en-SG" sz="2200" dirty="0">
                <a:sym typeface="Symbol" panose="05050102010706020507" pitchFamily="18" charset="2"/>
              </a:rPr>
              <a:t>, </a:t>
            </a:r>
            <a:r>
              <a:rPr lang="en-SG" sz="2200" i="1" dirty="0">
                <a:sym typeface="Symbol" panose="05050102010706020507" pitchFamily="18" charset="2"/>
              </a:rPr>
              <a:t>Q</a:t>
            </a:r>
            <a:r>
              <a:rPr lang="en-SG" sz="2200" dirty="0">
                <a:sym typeface="Symbol" panose="05050102010706020507" pitchFamily="18" charset="2"/>
              </a:rPr>
              <a:t>(</a:t>
            </a:r>
            <a:r>
              <a:rPr lang="en-SG" sz="2200" i="1" dirty="0">
                <a:sym typeface="Symbol" panose="05050102010706020507" pitchFamily="18" charset="2"/>
              </a:rPr>
              <a:t>x</a:t>
            </a:r>
            <a:r>
              <a:rPr lang="en-SG" sz="2200" dirty="0">
                <a:sym typeface="Symbol" panose="05050102010706020507" pitchFamily="18" charset="2"/>
              </a:rPr>
              <a:t>) </a:t>
            </a:r>
            <a:r>
              <a:rPr lang="en-SG" sz="2000" dirty="0">
                <a:sym typeface="Symbol" panose="05050102010706020507" pitchFamily="18" charset="2"/>
              </a:rPr>
              <a:t></a:t>
            </a:r>
            <a:r>
              <a:rPr lang="en-SG" sz="2200" dirty="0">
                <a:sym typeface="Symbol" panose="05050102010706020507" pitchFamily="18" charset="2"/>
              </a:rPr>
              <a:t> </a:t>
            </a:r>
            <a:r>
              <a:rPr lang="en-SG" sz="2200" i="1" dirty="0">
                <a:sym typeface="Symbol" panose="05050102010706020507" pitchFamily="18" charset="2"/>
              </a:rPr>
              <a:t>R</a:t>
            </a:r>
            <a:r>
              <a:rPr lang="en-SG" sz="2200" dirty="0">
                <a:sym typeface="Symbol" panose="05050102010706020507" pitchFamily="18" charset="2"/>
              </a:rPr>
              <a:t>(</a:t>
            </a:r>
            <a:r>
              <a:rPr lang="en-SG" sz="2200" i="1" dirty="0">
                <a:sym typeface="Symbol" panose="05050102010706020507" pitchFamily="18" charset="2"/>
              </a:rPr>
              <a:t>x</a:t>
            </a:r>
            <a:r>
              <a:rPr lang="en-SG" sz="2200" dirty="0">
                <a:sym typeface="Symbol" panose="05050102010706020507" pitchFamily="18" charset="2"/>
              </a:rPr>
              <a:t>).	Any </a:t>
            </a:r>
            <a:r>
              <a:rPr lang="en-SG" sz="2200" i="1" dirty="0">
                <a:sym typeface="Symbol" panose="05050102010706020507" pitchFamily="18" charset="2"/>
              </a:rPr>
              <a:t>x</a:t>
            </a:r>
            <a:r>
              <a:rPr lang="en-SG" sz="2200" dirty="0">
                <a:sym typeface="Symbol" panose="05050102010706020507" pitchFamily="18" charset="2"/>
              </a:rPr>
              <a:t> that makes </a:t>
            </a:r>
            <a:r>
              <a:rPr lang="en-SG" sz="2200" i="1" dirty="0">
                <a:sym typeface="Symbol" panose="05050102010706020507" pitchFamily="18" charset="2"/>
              </a:rPr>
              <a:t>Q</a:t>
            </a:r>
            <a:r>
              <a:rPr lang="en-SG" sz="2200" dirty="0">
                <a:sym typeface="Symbol" panose="05050102010706020507" pitchFamily="18" charset="2"/>
              </a:rPr>
              <a:t>(</a:t>
            </a:r>
            <a:r>
              <a:rPr lang="en-SG" sz="2200" i="1" dirty="0">
                <a:sym typeface="Symbol" panose="05050102010706020507" pitchFamily="18" charset="2"/>
              </a:rPr>
              <a:t>x</a:t>
            </a:r>
            <a:r>
              <a:rPr lang="en-SG" sz="2200" dirty="0">
                <a:sym typeface="Symbol" panose="05050102010706020507" pitchFamily="18" charset="2"/>
              </a:rPr>
              <a:t>) true makes </a:t>
            </a:r>
            <a:r>
              <a:rPr lang="en-SG" sz="2200" i="1" dirty="0">
                <a:sym typeface="Symbol" panose="05050102010706020507" pitchFamily="18" charset="2"/>
              </a:rPr>
              <a:t>R</a:t>
            </a:r>
            <a:r>
              <a:rPr lang="en-SG" sz="2200" dirty="0">
                <a:sym typeface="Symbol" panose="05050102010706020507" pitchFamily="18" charset="2"/>
              </a:rPr>
              <a:t>(</a:t>
            </a:r>
            <a:r>
              <a:rPr lang="en-SG" sz="2200" i="1" dirty="0">
                <a:sym typeface="Symbol" panose="05050102010706020507" pitchFamily="18" charset="2"/>
              </a:rPr>
              <a:t>x</a:t>
            </a:r>
            <a:r>
              <a:rPr lang="en-SG" sz="2200" dirty="0">
                <a:sym typeface="Symbol" panose="05050102010706020507" pitchFamily="18" charset="2"/>
              </a:rPr>
              <a:t>) true.</a:t>
            </a:r>
          </a:p>
          <a:p>
            <a:pPr>
              <a:spcAft>
                <a:spcPts val="600"/>
              </a:spcAft>
              <a:tabLst>
                <a:tab pos="173038" algn="l"/>
                <a:tab pos="896938" algn="l"/>
                <a:tab pos="3054350" algn="l"/>
                <a:tab pos="3313113" algn="l"/>
                <a:tab pos="4572000" algn="l"/>
              </a:tabLst>
            </a:pPr>
            <a:r>
              <a:rPr lang="en-SG" sz="2200" dirty="0">
                <a:sym typeface="Symbol" panose="05050102010706020507" pitchFamily="18" charset="2"/>
              </a:rPr>
              <a:t>	</a:t>
            </a:r>
            <a:r>
              <a:rPr lang="en-SG" sz="2200" i="1" dirty="0">
                <a:sym typeface="Symbol" panose="05050102010706020507" pitchFamily="18" charset="2"/>
              </a:rPr>
              <a:t>x</a:t>
            </a:r>
            <a:r>
              <a:rPr lang="en-SG" sz="2200" dirty="0">
                <a:sym typeface="Symbol" panose="05050102010706020507" pitchFamily="18" charset="2"/>
              </a:rPr>
              <a:t>, </a:t>
            </a:r>
            <a:r>
              <a:rPr lang="en-SG" sz="2200" i="1" dirty="0">
                <a:sym typeface="Symbol" panose="05050102010706020507" pitchFamily="18" charset="2"/>
              </a:rPr>
              <a:t>P</a:t>
            </a:r>
            <a:r>
              <a:rPr lang="en-SG" sz="2200" dirty="0">
                <a:sym typeface="Symbol" panose="05050102010706020507" pitchFamily="18" charset="2"/>
              </a:rPr>
              <a:t>(</a:t>
            </a:r>
            <a:r>
              <a:rPr lang="en-SG" sz="2200" i="1" dirty="0">
                <a:sym typeface="Symbol" panose="05050102010706020507" pitchFamily="18" charset="2"/>
              </a:rPr>
              <a:t>x</a:t>
            </a:r>
            <a:r>
              <a:rPr lang="en-SG" sz="2200" dirty="0">
                <a:sym typeface="Symbol" panose="05050102010706020507" pitchFamily="18" charset="2"/>
              </a:rPr>
              <a:t>) </a:t>
            </a:r>
            <a:r>
              <a:rPr lang="en-SG" sz="2000" dirty="0">
                <a:sym typeface="Symbol" panose="05050102010706020507" pitchFamily="18" charset="2"/>
              </a:rPr>
              <a:t></a:t>
            </a:r>
            <a:r>
              <a:rPr lang="en-SG" sz="2200" dirty="0">
                <a:sym typeface="Symbol" panose="05050102010706020507" pitchFamily="18" charset="2"/>
              </a:rPr>
              <a:t> </a:t>
            </a:r>
            <a:r>
              <a:rPr lang="en-SG" sz="2200" i="1" dirty="0">
                <a:sym typeface="Symbol" panose="05050102010706020507" pitchFamily="18" charset="2"/>
              </a:rPr>
              <a:t>R</a:t>
            </a:r>
            <a:r>
              <a:rPr lang="en-SG" sz="2200" dirty="0">
                <a:sym typeface="Symbol" panose="05050102010706020507" pitchFamily="18" charset="2"/>
              </a:rPr>
              <a:t>(</a:t>
            </a:r>
            <a:r>
              <a:rPr lang="en-SG" sz="2200" i="1" dirty="0">
                <a:sym typeface="Symbol" panose="05050102010706020507" pitchFamily="18" charset="2"/>
              </a:rPr>
              <a:t>x</a:t>
            </a:r>
            <a:r>
              <a:rPr lang="en-SG" sz="2200" dirty="0">
                <a:sym typeface="Symbol" panose="05050102010706020507" pitchFamily="18" charset="2"/>
              </a:rPr>
              <a:t>).		Any </a:t>
            </a:r>
            <a:r>
              <a:rPr lang="en-SG" sz="2200" i="1" dirty="0">
                <a:sym typeface="Symbol" panose="05050102010706020507" pitchFamily="18" charset="2"/>
              </a:rPr>
              <a:t>x</a:t>
            </a:r>
            <a:r>
              <a:rPr lang="en-SG" sz="2200" dirty="0">
                <a:sym typeface="Symbol" panose="05050102010706020507" pitchFamily="18" charset="2"/>
              </a:rPr>
              <a:t> that makes </a:t>
            </a:r>
            <a:r>
              <a:rPr lang="en-SG" sz="2200" i="1" dirty="0">
                <a:sym typeface="Symbol" panose="05050102010706020507" pitchFamily="18" charset="2"/>
              </a:rPr>
              <a:t>P</a:t>
            </a:r>
            <a:r>
              <a:rPr lang="en-SG" sz="2200" dirty="0">
                <a:sym typeface="Symbol" panose="05050102010706020507" pitchFamily="18" charset="2"/>
              </a:rPr>
              <a:t>(</a:t>
            </a:r>
            <a:r>
              <a:rPr lang="en-SG" sz="2200" i="1" dirty="0">
                <a:sym typeface="Symbol" panose="05050102010706020507" pitchFamily="18" charset="2"/>
              </a:rPr>
              <a:t>x</a:t>
            </a:r>
            <a:r>
              <a:rPr lang="en-SG" sz="2200" dirty="0">
                <a:sym typeface="Symbol" panose="05050102010706020507" pitchFamily="18" charset="2"/>
              </a:rPr>
              <a:t>) true makes </a:t>
            </a:r>
            <a:r>
              <a:rPr lang="en-SG" sz="2200" i="1" dirty="0">
                <a:sym typeface="Symbol" panose="05050102010706020507" pitchFamily="18" charset="2"/>
              </a:rPr>
              <a:t>R</a:t>
            </a:r>
            <a:r>
              <a:rPr lang="en-SG" sz="2200" dirty="0">
                <a:sym typeface="Symbol" panose="05050102010706020507" pitchFamily="18" charset="2"/>
              </a:rPr>
              <a:t>(</a:t>
            </a:r>
            <a:r>
              <a:rPr lang="en-SG" sz="2200" i="1" dirty="0">
                <a:sym typeface="Symbol" panose="05050102010706020507" pitchFamily="18" charset="2"/>
              </a:rPr>
              <a:t>x</a:t>
            </a:r>
            <a:r>
              <a:rPr lang="en-SG" sz="2200" dirty="0">
                <a:sym typeface="Symbol" panose="05050102010706020507" pitchFamily="18" charset="2"/>
              </a:rPr>
              <a:t>) true.</a:t>
            </a:r>
            <a:endParaRPr lang="en-SG" sz="22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3291446" y="4561951"/>
            <a:ext cx="0" cy="14771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04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5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Evaluating an Argument for Tarski’s World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Statements with Multiple Quantifiers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Arguments with Quantified Statements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83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TextBox 41"/>
          <p:cNvSpPr txBox="1"/>
          <p:nvPr/>
        </p:nvSpPr>
        <p:spPr>
          <a:xfrm>
            <a:off x="369738" y="1112558"/>
            <a:ext cx="8653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Consider the Tarski’s world: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008395" y="1112558"/>
            <a:ext cx="2819400" cy="3188732"/>
            <a:chOff x="4871824" y="1112558"/>
            <a:chExt cx="2819400" cy="3188732"/>
          </a:xfrm>
        </p:grpSpPr>
        <p:pic>
          <p:nvPicPr>
            <p:cNvPr id="39" name="Picture 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1824" y="1112558"/>
              <a:ext cx="2819400" cy="281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5547990" y="3931958"/>
              <a:ext cx="14670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b="1" dirty="0"/>
                <a:t>Figure 3.3.1</a:t>
              </a:r>
              <a:endParaRPr lang="en-US" altLang="en-US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69738" y="1737418"/>
            <a:ext cx="5384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Reorder and rewrite the premises to show that the conclusion follows as a valid consequence from the premises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87376" y="3331793"/>
            <a:ext cx="5621019" cy="25391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altLang="en-US" sz="2400" dirty="0"/>
              <a:t>All the triangles are blue.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altLang="en-US" sz="2400" dirty="0"/>
              <a:t>If an object is to the right of all the squares, then it is above all the circles.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altLang="en-US" sz="2400" dirty="0"/>
              <a:t>If an object is not to the right of all the squares, then it is not blue.</a:t>
            </a:r>
          </a:p>
          <a:p>
            <a:pPr>
              <a:spcAft>
                <a:spcPts val="600"/>
              </a:spcAft>
              <a:tabLst>
                <a:tab pos="361950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	All the triangles are above all the circles.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766555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Evaluating an Argument for Tarski’s World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Statements with Multiple Quantifiers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Arguments with Quantified Statements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84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TextBox 41"/>
          <p:cNvSpPr txBox="1"/>
          <p:nvPr/>
        </p:nvSpPr>
        <p:spPr>
          <a:xfrm>
            <a:off x="369738" y="1112558"/>
            <a:ext cx="8653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Consider the Tarski’s world: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008395" y="1112558"/>
            <a:ext cx="2819400" cy="3188732"/>
            <a:chOff x="4871824" y="1112558"/>
            <a:chExt cx="2819400" cy="3188732"/>
          </a:xfrm>
        </p:grpSpPr>
        <p:pic>
          <p:nvPicPr>
            <p:cNvPr id="39" name="Picture 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1824" y="1112558"/>
              <a:ext cx="2819400" cy="281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5547990" y="3931958"/>
              <a:ext cx="14670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b="1" dirty="0"/>
                <a:t>Figure 3.3.1</a:t>
              </a:r>
              <a:endParaRPr lang="en-US" altLang="en-US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69738" y="1737418"/>
            <a:ext cx="5384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Reorder and rewrite the premises to show that the conclusion follows as a valid consequence from the premises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87376" y="3331793"/>
            <a:ext cx="5621019" cy="29084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altLang="en-US" sz="2400" dirty="0">
                <a:sym typeface="Symbol" panose="05050102010706020507" pitchFamily="18" charset="2"/>
              </a:rPr>
              <a:t>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, if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is a triangle, then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is blue</a:t>
            </a:r>
            <a:r>
              <a:rPr lang="en-US" altLang="en-US" sz="2400" dirty="0"/>
              <a:t>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altLang="en-US" sz="2400" dirty="0">
                <a:sym typeface="Symbol" panose="05050102010706020507" pitchFamily="18" charset="2"/>
              </a:rPr>
              <a:t>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, if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is to the right of all the squares, then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is above all the circles</a:t>
            </a:r>
            <a:r>
              <a:rPr lang="en-US" altLang="en-US" sz="2400" dirty="0"/>
              <a:t>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altLang="en-US" sz="2400" dirty="0">
                <a:sym typeface="Symbol" panose="05050102010706020507" pitchFamily="18" charset="2"/>
              </a:rPr>
              <a:t>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, if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is not to the right of all the squares, then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is not blue.</a:t>
            </a:r>
            <a:endParaRPr lang="en-US" altLang="en-US" sz="2400" dirty="0"/>
          </a:p>
          <a:p>
            <a:pPr marL="361950" indent="-361950">
              <a:spcAft>
                <a:spcPts val="600"/>
              </a:spcAft>
              <a:tabLst>
                <a:tab pos="361950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	 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, if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is a triangle, then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is above all the circles.</a:t>
            </a:r>
            <a:endParaRPr lang="en-US" altLang="en-US" sz="2400" dirty="0"/>
          </a:p>
        </p:txBody>
      </p:sp>
      <p:sp>
        <p:nvSpPr>
          <p:cNvPr id="3" name="Freeform 2"/>
          <p:cNvSpPr/>
          <p:nvPr/>
        </p:nvSpPr>
        <p:spPr>
          <a:xfrm>
            <a:off x="5870372" y="4203108"/>
            <a:ext cx="276045" cy="690113"/>
          </a:xfrm>
          <a:custGeom>
            <a:avLst/>
            <a:gdLst>
              <a:gd name="connsiteX0" fmla="*/ 0 w 276045"/>
              <a:gd name="connsiteY0" fmla="*/ 0 h 690113"/>
              <a:gd name="connsiteX1" fmla="*/ 276045 w 276045"/>
              <a:gd name="connsiteY1" fmla="*/ 327804 h 690113"/>
              <a:gd name="connsiteX2" fmla="*/ 0 w 276045"/>
              <a:gd name="connsiteY2" fmla="*/ 690113 h 690113"/>
              <a:gd name="connsiteX3" fmla="*/ 0 w 276045"/>
              <a:gd name="connsiteY3" fmla="*/ 690113 h 690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045" h="690113">
                <a:moveTo>
                  <a:pt x="0" y="0"/>
                </a:moveTo>
                <a:cubicBezTo>
                  <a:pt x="138022" y="106392"/>
                  <a:pt x="276045" y="212785"/>
                  <a:pt x="276045" y="327804"/>
                </a:cubicBezTo>
                <a:cubicBezTo>
                  <a:pt x="276045" y="442823"/>
                  <a:pt x="0" y="690113"/>
                  <a:pt x="0" y="690113"/>
                </a:cubicBezTo>
                <a:lnTo>
                  <a:pt x="0" y="690113"/>
                </a:lnTo>
              </a:path>
            </a:pathLst>
          </a:custGeom>
          <a:noFill/>
          <a:ln w="38100">
            <a:solidFill>
              <a:srgbClr val="C00000"/>
            </a:solidFill>
            <a:headEnd type="triangle" w="lg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831319" y="5400136"/>
            <a:ext cx="2460127" cy="362309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8" name="Group 7"/>
          <p:cNvGrpSpPr/>
          <p:nvPr/>
        </p:nvGrpSpPr>
        <p:grpSpPr>
          <a:xfrm>
            <a:off x="831317" y="5400136"/>
            <a:ext cx="4922959" cy="756356"/>
            <a:chOff x="831317" y="5400136"/>
            <a:chExt cx="4922959" cy="756356"/>
          </a:xfrm>
        </p:grpSpPr>
        <p:sp>
          <p:nvSpPr>
            <p:cNvPr id="7" name="Left Bracket 6"/>
            <p:cNvSpPr/>
            <p:nvPr/>
          </p:nvSpPr>
          <p:spPr>
            <a:xfrm>
              <a:off x="3382213" y="5400136"/>
              <a:ext cx="2372063" cy="388697"/>
            </a:xfrm>
            <a:prstGeom prst="leftBracket">
              <a:avLst/>
            </a:prstGeom>
            <a:ln w="28575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Left Bracket 56"/>
            <p:cNvSpPr/>
            <p:nvPr/>
          </p:nvSpPr>
          <p:spPr>
            <a:xfrm flipH="1">
              <a:off x="831317" y="5788834"/>
              <a:ext cx="1377043" cy="367658"/>
            </a:xfrm>
            <a:prstGeom prst="leftBracket">
              <a:avLst/>
            </a:prstGeom>
            <a:ln w="28575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706047" y="5804113"/>
            <a:ext cx="3956178" cy="819305"/>
            <a:chOff x="2706047" y="5804113"/>
            <a:chExt cx="3956178" cy="819305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2706047" y="5804113"/>
              <a:ext cx="676166" cy="265534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382213" y="5915532"/>
              <a:ext cx="32800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dirty="0">
                  <a:solidFill>
                    <a:srgbClr val="006600"/>
                  </a:solidFill>
                </a:rPr>
                <a:t>Should be same as hypothesis of the first premise.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669296" y="4971356"/>
            <a:ext cx="3227102" cy="1015663"/>
            <a:chOff x="5669296" y="4971356"/>
            <a:chExt cx="3227102" cy="1015663"/>
          </a:xfrm>
        </p:grpSpPr>
        <p:cxnSp>
          <p:nvCxnSpPr>
            <p:cNvPr id="74" name="Straight Arrow Connector 73"/>
            <p:cNvCxnSpPr/>
            <p:nvPr/>
          </p:nvCxnSpPr>
          <p:spPr>
            <a:xfrm flipH="1">
              <a:off x="5669296" y="5476902"/>
              <a:ext cx="1049350" cy="104388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700082" y="4971356"/>
              <a:ext cx="21963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dirty="0">
                  <a:solidFill>
                    <a:srgbClr val="0033CC"/>
                  </a:solidFill>
                </a:rPr>
                <a:t>Should be same as conclusion of the last premise.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69738" y="2937747"/>
            <a:ext cx="164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/>
              <a:t>Step 1:</a:t>
            </a:r>
          </a:p>
        </p:txBody>
      </p:sp>
    </p:spTree>
    <p:extLst>
      <p:ext uri="{BB962C8B-B14F-4D97-AF65-F5344CB8AC3E}">
        <p14:creationId xmlns:p14="http://schemas.microsoft.com/office/powerpoint/2010/main" val="321244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Evaluating an Argument for Tarski’s World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Statements with Multiple Quantifiers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Arguments with Quantified Statements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85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TextBox 41"/>
          <p:cNvSpPr txBox="1"/>
          <p:nvPr/>
        </p:nvSpPr>
        <p:spPr>
          <a:xfrm>
            <a:off x="369738" y="1112558"/>
            <a:ext cx="8653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Consider the Tarski’s world: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008395" y="1112558"/>
            <a:ext cx="2819400" cy="3188732"/>
            <a:chOff x="4871824" y="1112558"/>
            <a:chExt cx="2819400" cy="3188732"/>
          </a:xfrm>
        </p:grpSpPr>
        <p:pic>
          <p:nvPicPr>
            <p:cNvPr id="39" name="Picture 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1824" y="1112558"/>
              <a:ext cx="2819400" cy="281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5547990" y="3931958"/>
              <a:ext cx="14670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b="1" dirty="0"/>
                <a:t>Figure 3.3.1</a:t>
              </a:r>
              <a:endParaRPr lang="en-US" altLang="en-US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69738" y="1737418"/>
            <a:ext cx="5384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Reorder and rewrite the premises to show that the conclusion follows as a valid consequence from the premises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87376" y="3331793"/>
            <a:ext cx="5621019" cy="29084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altLang="en-US" sz="2400" dirty="0">
                <a:sym typeface="Symbol" panose="05050102010706020507" pitchFamily="18" charset="2"/>
              </a:rPr>
              <a:t>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, if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is a triangle, then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is blue</a:t>
            </a:r>
            <a:r>
              <a:rPr lang="en-US" altLang="en-US" sz="2400" dirty="0"/>
              <a:t>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altLang="en-US" sz="2400" dirty="0">
                <a:sym typeface="Symbol" panose="05050102010706020507" pitchFamily="18" charset="2"/>
              </a:rPr>
              <a:t>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, if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is not to the right of all the squares, then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is not blue</a:t>
            </a:r>
            <a:r>
              <a:rPr lang="en-US" altLang="en-US" sz="2400" dirty="0"/>
              <a:t>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altLang="en-US" sz="2400" dirty="0">
                <a:sym typeface="Symbol" panose="05050102010706020507" pitchFamily="18" charset="2"/>
              </a:rPr>
              <a:t>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, if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is to the right of all the squares, then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is above all the circles.</a:t>
            </a:r>
            <a:endParaRPr lang="en-US" altLang="en-US" sz="2400" dirty="0"/>
          </a:p>
          <a:p>
            <a:pPr marL="361950" indent="-361950">
              <a:spcAft>
                <a:spcPts val="600"/>
              </a:spcAft>
              <a:tabLst>
                <a:tab pos="361950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	 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, if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is a triangle, then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is above all the circles.</a:t>
            </a:r>
            <a:endParaRPr lang="en-US" altLang="en-US" sz="24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5000120" y="4295692"/>
            <a:ext cx="3842689" cy="1017739"/>
            <a:chOff x="4929892" y="4757579"/>
            <a:chExt cx="3842689" cy="1017739"/>
          </a:xfrm>
        </p:grpSpPr>
        <p:cxnSp>
          <p:nvCxnSpPr>
            <p:cNvPr id="74" name="Straight Arrow Connector 73"/>
            <p:cNvCxnSpPr/>
            <p:nvPr/>
          </p:nvCxnSpPr>
          <p:spPr>
            <a:xfrm flipH="1" flipV="1">
              <a:off x="4929892" y="4757579"/>
              <a:ext cx="1528058" cy="625305"/>
            </a:xfrm>
            <a:prstGeom prst="straightConnector1">
              <a:avLst/>
            </a:prstGeom>
            <a:ln w="28575">
              <a:solidFill>
                <a:srgbClr val="99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457950" y="5067432"/>
              <a:ext cx="23146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dirty="0">
                  <a:solidFill>
                    <a:srgbClr val="990099"/>
                  </a:solidFill>
                </a:rPr>
                <a:t>Rewrite it in contrapositive form.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369738" y="2937747"/>
            <a:ext cx="164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/>
              <a:t>Step 2:</a:t>
            </a:r>
          </a:p>
        </p:txBody>
      </p:sp>
    </p:spTree>
    <p:extLst>
      <p:ext uri="{BB962C8B-B14F-4D97-AF65-F5344CB8AC3E}">
        <p14:creationId xmlns:p14="http://schemas.microsoft.com/office/powerpoint/2010/main" val="110895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Evaluating an Argument for Tarski’s World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Predicates &amp; Quantified Statement I / II	Statements with Multiple Quantifiers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Arguments with Quantified Statements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86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TextBox 41"/>
          <p:cNvSpPr txBox="1"/>
          <p:nvPr/>
        </p:nvSpPr>
        <p:spPr>
          <a:xfrm>
            <a:off x="369738" y="1112558"/>
            <a:ext cx="8653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Consider the Tarski’s world: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008395" y="1112558"/>
            <a:ext cx="2819400" cy="3188732"/>
            <a:chOff x="4871824" y="1112558"/>
            <a:chExt cx="2819400" cy="3188732"/>
          </a:xfrm>
        </p:grpSpPr>
        <p:pic>
          <p:nvPicPr>
            <p:cNvPr id="39" name="Picture 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1824" y="1112558"/>
              <a:ext cx="2819400" cy="281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5547990" y="3931958"/>
              <a:ext cx="14670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b="1" dirty="0"/>
                <a:t>Figure 3.3.1</a:t>
              </a:r>
              <a:endParaRPr lang="en-US" altLang="en-US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69738" y="1737418"/>
            <a:ext cx="5384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Reorder and rewrite the premises to show that the conclusion follows as a valid consequence from the premises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87376" y="3331793"/>
            <a:ext cx="5621019" cy="29084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altLang="en-US" sz="2400" dirty="0">
                <a:sym typeface="Symbol" panose="05050102010706020507" pitchFamily="18" charset="2"/>
              </a:rPr>
              <a:t>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, if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is a triangle, then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is blue</a:t>
            </a:r>
            <a:r>
              <a:rPr lang="en-US" altLang="en-US" sz="2400" dirty="0"/>
              <a:t>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altLang="en-US" sz="2400" dirty="0">
                <a:sym typeface="Symbol" panose="05050102010706020507" pitchFamily="18" charset="2"/>
              </a:rPr>
              <a:t>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, if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is blue, then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is to the right of all the squares</a:t>
            </a:r>
            <a:r>
              <a:rPr lang="en-US" altLang="en-US" sz="2400" dirty="0"/>
              <a:t>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altLang="en-US" sz="2400" dirty="0">
                <a:sym typeface="Symbol" panose="05050102010706020507" pitchFamily="18" charset="2"/>
              </a:rPr>
              <a:t>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, if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is to the right of all the squares, then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is above all the circles.</a:t>
            </a:r>
            <a:endParaRPr lang="en-US" altLang="en-US" sz="2400" dirty="0"/>
          </a:p>
          <a:p>
            <a:pPr marL="361950" indent="-361950">
              <a:spcAft>
                <a:spcPts val="600"/>
              </a:spcAft>
              <a:tabLst>
                <a:tab pos="361950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	 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, if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is a triangle, then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is above all the circles.</a:t>
            </a:r>
            <a:endParaRPr lang="en-US" alt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369738" y="2937747"/>
            <a:ext cx="164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/>
              <a:t>Step 3: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57" y="5034519"/>
            <a:ext cx="970568" cy="72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6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87</a:t>
            </a:fld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1558977" y="1409075"/>
            <a:ext cx="6205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8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40496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514600" algn="l"/>
                <a:tab pos="3940175" algn="l"/>
                <a:tab pos="6454775" algn="l"/>
                <a:tab pos="8612188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Predicates &amp; Quantified Statement I </a:t>
            </a:r>
            <a:r>
              <a:rPr lang="en-SG" sz="1200" dirty="0">
                <a:solidFill>
                  <a:schemeClr val="bg1"/>
                </a:solidFill>
              </a:rPr>
              <a:t>/ II	Statements with Multiple Quantifiers	Arguments with Quantified Statements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Universal Quantifier: </a:t>
            </a:r>
            <a:r>
              <a:rPr lang="en-SG" sz="1400" dirty="0">
                <a:solidFill>
                  <a:schemeClr val="bg1"/>
                </a:solidFill>
                <a:sym typeface="Symbol" panose="05050102010706020507" pitchFamily="18" charset="2"/>
              </a:rPr>
              <a:t>Truth and Falsity of Universal Statements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9</a:t>
            </a:fld>
            <a:endParaRPr lang="en-SG" dirty="0"/>
          </a:p>
        </p:txBody>
      </p:sp>
      <p:sp>
        <p:nvSpPr>
          <p:cNvPr id="27" name="TextBox 26"/>
          <p:cNvSpPr txBox="1"/>
          <p:nvPr/>
        </p:nvSpPr>
        <p:spPr>
          <a:xfrm>
            <a:off x="415123" y="1103568"/>
            <a:ext cx="8262712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altLang="en-US" sz="2800" dirty="0"/>
              <a:t>Truth and Falsity of Universal Statements</a:t>
            </a:r>
          </a:p>
          <a:p>
            <a:pPr marL="625475" indent="-442913">
              <a:spcAft>
                <a:spcPts val="600"/>
              </a:spcAft>
              <a:buFont typeface="+mj-lt"/>
              <a:buAutoNum type="alphaLcPeriod"/>
            </a:pPr>
            <a:r>
              <a:rPr lang="en-SG" altLang="en-US" sz="2800" dirty="0"/>
              <a:t>Let </a:t>
            </a:r>
            <a:r>
              <a:rPr lang="en-SG" altLang="en-US" sz="2800" i="1" dirty="0"/>
              <a:t>D</a:t>
            </a:r>
            <a:r>
              <a:rPr lang="en-SG" altLang="en-US" sz="2800" dirty="0"/>
              <a:t> = {1, 2, 3, 4, 5}, and consider the statement</a:t>
            </a:r>
          </a:p>
          <a:p>
            <a:pPr>
              <a:spcAft>
                <a:spcPts val="600"/>
              </a:spcAft>
              <a:tabLst>
                <a:tab pos="2149475" algn="l"/>
              </a:tabLst>
            </a:pPr>
            <a:r>
              <a:rPr lang="en-SG" altLang="en-US" sz="2800" dirty="0"/>
              <a:t>		</a:t>
            </a:r>
            <a:r>
              <a:rPr lang="en-SG" altLang="en-US" sz="2800" dirty="0">
                <a:solidFill>
                  <a:srgbClr val="0033CC"/>
                </a:solidFill>
                <a:sym typeface="Symbol" panose="05050102010706020507" pitchFamily="18" charset="2"/>
              </a:rPr>
              <a:t></a:t>
            </a:r>
            <a:r>
              <a:rPr lang="en-SG" altLang="en-US" sz="2800" i="1" dirty="0">
                <a:solidFill>
                  <a:srgbClr val="0033CC"/>
                </a:solidFill>
                <a:sym typeface="Symbol" panose="05050102010706020507" pitchFamily="18" charset="2"/>
              </a:rPr>
              <a:t>x</a:t>
            </a:r>
            <a:r>
              <a:rPr lang="en-SG" altLang="en-US" sz="2800" dirty="0">
                <a:solidFill>
                  <a:srgbClr val="0033CC"/>
                </a:solidFill>
                <a:sym typeface="Symbol" panose="05050102010706020507" pitchFamily="18" charset="2"/>
              </a:rPr>
              <a:t>  </a:t>
            </a:r>
            <a:r>
              <a:rPr lang="en-SG" altLang="en-US" sz="2800" i="1" dirty="0">
                <a:solidFill>
                  <a:srgbClr val="0033CC"/>
                </a:solidFill>
                <a:sym typeface="Symbol" panose="05050102010706020507" pitchFamily="18" charset="2"/>
              </a:rPr>
              <a:t>D</a:t>
            </a:r>
            <a:r>
              <a:rPr lang="en-SG" altLang="en-US" sz="2800" dirty="0">
                <a:solidFill>
                  <a:srgbClr val="0033CC"/>
                </a:solidFill>
                <a:sym typeface="Symbol" panose="05050102010706020507" pitchFamily="18" charset="2"/>
              </a:rPr>
              <a:t>, </a:t>
            </a:r>
            <a:r>
              <a:rPr lang="en-SG" altLang="en-US" sz="2800" i="1" dirty="0">
                <a:solidFill>
                  <a:srgbClr val="0033CC"/>
                </a:solidFill>
                <a:sym typeface="Symbol" panose="05050102010706020507" pitchFamily="18" charset="2"/>
              </a:rPr>
              <a:t>x</a:t>
            </a:r>
            <a:r>
              <a:rPr lang="en-SG" altLang="en-US" sz="2800" baseline="30000" dirty="0">
                <a:solidFill>
                  <a:srgbClr val="0033CC"/>
                </a:solidFill>
                <a:sym typeface="Symbol" panose="05050102010706020507" pitchFamily="18" charset="2"/>
              </a:rPr>
              <a:t>2</a:t>
            </a:r>
            <a:r>
              <a:rPr lang="en-SG" altLang="en-US" sz="2800" dirty="0">
                <a:solidFill>
                  <a:srgbClr val="0033CC"/>
                </a:solidFill>
                <a:sym typeface="Symbol" panose="05050102010706020507" pitchFamily="18" charset="2"/>
              </a:rPr>
              <a:t>  </a:t>
            </a:r>
            <a:r>
              <a:rPr lang="en-SG" altLang="en-US" sz="2800" i="1" dirty="0">
                <a:solidFill>
                  <a:srgbClr val="0033CC"/>
                </a:solidFill>
                <a:sym typeface="Symbol" panose="05050102010706020507" pitchFamily="18" charset="2"/>
              </a:rPr>
              <a:t>x</a:t>
            </a:r>
            <a:r>
              <a:rPr lang="en-SG" altLang="en-US" sz="2800" dirty="0">
                <a:sym typeface="Symbol" panose="05050102010706020507" pitchFamily="18" charset="2"/>
              </a:rPr>
              <a:t>.</a:t>
            </a:r>
          </a:p>
          <a:p>
            <a:pPr>
              <a:spcAft>
                <a:spcPts val="600"/>
              </a:spcAft>
              <a:tabLst>
                <a:tab pos="625475" algn="l"/>
                <a:tab pos="2149475" algn="l"/>
              </a:tabLst>
            </a:pPr>
            <a:r>
              <a:rPr lang="en-SG" altLang="en-US" sz="2800" dirty="0">
                <a:sym typeface="Symbol" panose="05050102010706020507" pitchFamily="18" charset="2"/>
              </a:rPr>
              <a:t>	Show that this statement is </a:t>
            </a:r>
            <a:r>
              <a:rPr lang="en-SG" altLang="en-US" sz="2800" b="1" dirty="0">
                <a:sym typeface="Symbol" panose="05050102010706020507" pitchFamily="18" charset="2"/>
              </a:rPr>
              <a:t>true</a:t>
            </a:r>
            <a:r>
              <a:rPr lang="en-SG" altLang="en-US" sz="2800" dirty="0">
                <a:sym typeface="Symbol" panose="05050102010706020507" pitchFamily="18" charset="2"/>
              </a:rPr>
              <a:t>.</a:t>
            </a:r>
            <a:endParaRPr lang="en-SG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646009" y="3429953"/>
            <a:ext cx="7851982" cy="15388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Check that “</a:t>
            </a:r>
            <a:r>
              <a:rPr lang="en-SG" altLang="en-US" sz="2800" i="1" dirty="0">
                <a:sym typeface="Symbol" panose="05050102010706020507" pitchFamily="18" charset="2"/>
              </a:rPr>
              <a:t>x</a:t>
            </a:r>
            <a:r>
              <a:rPr lang="en-SG" altLang="en-US" sz="2800" baseline="30000" dirty="0">
                <a:sym typeface="Symbol" panose="05050102010706020507" pitchFamily="18" charset="2"/>
              </a:rPr>
              <a:t>2</a:t>
            </a:r>
            <a:r>
              <a:rPr lang="en-SG" altLang="en-US" sz="2800" dirty="0">
                <a:sym typeface="Symbol" panose="05050102010706020507" pitchFamily="18" charset="2"/>
              </a:rPr>
              <a:t>  </a:t>
            </a:r>
            <a:r>
              <a:rPr lang="en-SG" altLang="en-US" sz="2800" i="1" dirty="0">
                <a:sym typeface="Symbol" panose="05050102010706020507" pitchFamily="18" charset="2"/>
              </a:rPr>
              <a:t>x</a:t>
            </a:r>
            <a:r>
              <a:rPr lang="en-SG" altLang="en-US" sz="2800" dirty="0">
                <a:sym typeface="Symbol" panose="05050102010706020507" pitchFamily="18" charset="2"/>
              </a:rPr>
              <a:t>” is true for each </a:t>
            </a:r>
            <a:r>
              <a:rPr lang="en-SG" altLang="en-US" sz="2800" i="1" dirty="0">
                <a:sym typeface="Symbol" panose="05050102010706020507" pitchFamily="18" charset="2"/>
              </a:rPr>
              <a:t>x</a:t>
            </a:r>
            <a:r>
              <a:rPr lang="en-SG" altLang="en-US" sz="2800" dirty="0">
                <a:sym typeface="Symbol" panose="05050102010706020507" pitchFamily="18" charset="2"/>
              </a:rPr>
              <a:t> in </a:t>
            </a:r>
            <a:r>
              <a:rPr lang="en-SG" altLang="en-US" sz="2800" i="1" dirty="0">
                <a:sym typeface="Symbol" panose="05050102010706020507" pitchFamily="18" charset="2"/>
              </a:rPr>
              <a:t>D</a:t>
            </a:r>
            <a:r>
              <a:rPr lang="en-SG" altLang="en-US" sz="2800" dirty="0">
                <a:sym typeface="Symbol" panose="05050102010706020507" pitchFamily="18" charset="2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82563" algn="l"/>
                <a:tab pos="1798638" algn="l"/>
                <a:tab pos="3413125" algn="l"/>
                <a:tab pos="5029200" algn="l"/>
                <a:tab pos="6645275" algn="l"/>
              </a:tabLst>
            </a:pPr>
            <a:r>
              <a:rPr lang="en-SG" sz="2800" dirty="0">
                <a:sym typeface="Symbol" panose="05050102010706020507" pitchFamily="18" charset="2"/>
              </a:rPr>
              <a:t>	1</a:t>
            </a:r>
            <a:r>
              <a:rPr lang="en-SG" sz="2800" baseline="30000" dirty="0">
                <a:sym typeface="Symbol" panose="05050102010706020507" pitchFamily="18" charset="2"/>
              </a:rPr>
              <a:t>2</a:t>
            </a:r>
            <a:r>
              <a:rPr lang="en-SG" sz="2800" dirty="0">
                <a:sym typeface="Symbol" panose="05050102010706020507" pitchFamily="18" charset="2"/>
              </a:rPr>
              <a:t> </a:t>
            </a:r>
            <a:r>
              <a:rPr lang="en-SG" altLang="en-US" sz="2800" dirty="0">
                <a:sym typeface="Symbol" panose="05050102010706020507" pitchFamily="18" charset="2"/>
              </a:rPr>
              <a:t> 1, 	</a:t>
            </a:r>
            <a:r>
              <a:rPr lang="en-SG" sz="2800" dirty="0">
                <a:sym typeface="Symbol" panose="05050102010706020507" pitchFamily="18" charset="2"/>
              </a:rPr>
              <a:t>2</a:t>
            </a:r>
            <a:r>
              <a:rPr lang="en-SG" sz="2800" baseline="30000" dirty="0">
                <a:sym typeface="Symbol" panose="05050102010706020507" pitchFamily="18" charset="2"/>
              </a:rPr>
              <a:t>2</a:t>
            </a:r>
            <a:r>
              <a:rPr lang="en-SG" sz="2800" dirty="0">
                <a:sym typeface="Symbol" panose="05050102010706020507" pitchFamily="18" charset="2"/>
              </a:rPr>
              <a:t> </a:t>
            </a:r>
            <a:r>
              <a:rPr lang="en-SG" altLang="en-US" sz="2800" dirty="0">
                <a:sym typeface="Symbol" panose="05050102010706020507" pitchFamily="18" charset="2"/>
              </a:rPr>
              <a:t> 2, 	</a:t>
            </a:r>
            <a:r>
              <a:rPr lang="en-SG" sz="2800" dirty="0">
                <a:sym typeface="Symbol" panose="05050102010706020507" pitchFamily="18" charset="2"/>
              </a:rPr>
              <a:t>3</a:t>
            </a:r>
            <a:r>
              <a:rPr lang="en-SG" sz="2800" baseline="30000" dirty="0">
                <a:sym typeface="Symbol" panose="05050102010706020507" pitchFamily="18" charset="2"/>
              </a:rPr>
              <a:t>2</a:t>
            </a:r>
            <a:r>
              <a:rPr lang="en-SG" sz="2800" dirty="0">
                <a:sym typeface="Symbol" panose="05050102010706020507" pitchFamily="18" charset="2"/>
              </a:rPr>
              <a:t> </a:t>
            </a:r>
            <a:r>
              <a:rPr lang="en-SG" altLang="en-US" sz="2800" dirty="0">
                <a:sym typeface="Symbol" panose="05050102010706020507" pitchFamily="18" charset="2"/>
              </a:rPr>
              <a:t> 3, 	</a:t>
            </a:r>
            <a:r>
              <a:rPr lang="en-SG" sz="2800" dirty="0">
                <a:sym typeface="Symbol" panose="05050102010706020507" pitchFamily="18" charset="2"/>
              </a:rPr>
              <a:t>4</a:t>
            </a:r>
            <a:r>
              <a:rPr lang="en-SG" sz="2800" baseline="30000" dirty="0">
                <a:sym typeface="Symbol" panose="05050102010706020507" pitchFamily="18" charset="2"/>
              </a:rPr>
              <a:t>2</a:t>
            </a:r>
            <a:r>
              <a:rPr lang="en-SG" sz="2800" dirty="0">
                <a:sym typeface="Symbol" panose="05050102010706020507" pitchFamily="18" charset="2"/>
              </a:rPr>
              <a:t> </a:t>
            </a:r>
            <a:r>
              <a:rPr lang="en-SG" altLang="en-US" sz="2800" dirty="0">
                <a:sym typeface="Symbol" panose="05050102010706020507" pitchFamily="18" charset="2"/>
              </a:rPr>
              <a:t> 4, 	</a:t>
            </a:r>
            <a:r>
              <a:rPr lang="en-SG" sz="2800" dirty="0">
                <a:sym typeface="Symbol" panose="05050102010706020507" pitchFamily="18" charset="2"/>
              </a:rPr>
              <a:t>5</a:t>
            </a:r>
            <a:r>
              <a:rPr lang="en-SG" sz="2800" baseline="30000" dirty="0">
                <a:sym typeface="Symbol" panose="05050102010706020507" pitchFamily="18" charset="2"/>
              </a:rPr>
              <a:t>2</a:t>
            </a:r>
            <a:r>
              <a:rPr lang="en-SG" sz="2800" dirty="0">
                <a:sym typeface="Symbol" panose="05050102010706020507" pitchFamily="18" charset="2"/>
              </a:rPr>
              <a:t> </a:t>
            </a:r>
            <a:r>
              <a:rPr lang="en-SG" altLang="en-US" sz="2800" dirty="0">
                <a:sym typeface="Symbol" panose="05050102010706020507" pitchFamily="18" charset="2"/>
              </a:rPr>
              <a:t> 5.</a:t>
            </a:r>
          </a:p>
          <a:p>
            <a:pPr>
              <a:tabLst>
                <a:tab pos="182563" algn="l"/>
                <a:tab pos="1798638" algn="l"/>
                <a:tab pos="3413125" algn="l"/>
                <a:tab pos="5029200" algn="l"/>
                <a:tab pos="6645275" algn="l"/>
              </a:tabLst>
            </a:pPr>
            <a:r>
              <a:rPr lang="en-SG" altLang="en-US" sz="2800" dirty="0">
                <a:sym typeface="Symbol" panose="05050102010706020507" pitchFamily="18" charset="2"/>
              </a:rPr>
              <a:t>Hence “</a:t>
            </a:r>
            <a:r>
              <a:rPr lang="en-SG" altLang="en-US" sz="2800" i="1" dirty="0">
                <a:sym typeface="Symbol" panose="05050102010706020507" pitchFamily="18" charset="2"/>
              </a:rPr>
              <a:t>x</a:t>
            </a:r>
            <a:r>
              <a:rPr lang="en-SG" altLang="en-US" sz="2800" dirty="0">
                <a:sym typeface="Symbol" panose="05050102010706020507" pitchFamily="18" charset="2"/>
              </a:rPr>
              <a:t>  </a:t>
            </a:r>
            <a:r>
              <a:rPr lang="en-SG" altLang="en-US" sz="2800" i="1" dirty="0">
                <a:sym typeface="Symbol" panose="05050102010706020507" pitchFamily="18" charset="2"/>
              </a:rPr>
              <a:t>D</a:t>
            </a:r>
            <a:r>
              <a:rPr lang="en-SG" altLang="en-US" sz="2800" dirty="0">
                <a:sym typeface="Symbol" panose="05050102010706020507" pitchFamily="18" charset="2"/>
              </a:rPr>
              <a:t>, </a:t>
            </a:r>
            <a:r>
              <a:rPr lang="en-SG" altLang="en-US" sz="2800" i="1" dirty="0">
                <a:sym typeface="Symbol" panose="05050102010706020507" pitchFamily="18" charset="2"/>
              </a:rPr>
              <a:t>x</a:t>
            </a:r>
            <a:r>
              <a:rPr lang="en-SG" altLang="en-US" sz="2800" baseline="30000" dirty="0">
                <a:sym typeface="Symbol" panose="05050102010706020507" pitchFamily="18" charset="2"/>
              </a:rPr>
              <a:t>2</a:t>
            </a:r>
            <a:r>
              <a:rPr lang="en-SG" altLang="en-US" sz="2800" dirty="0">
                <a:sym typeface="Symbol" panose="05050102010706020507" pitchFamily="18" charset="2"/>
              </a:rPr>
              <a:t>  </a:t>
            </a:r>
            <a:r>
              <a:rPr lang="en-SG" altLang="en-US" sz="2800" i="1" dirty="0">
                <a:sym typeface="Symbol" panose="05050102010706020507" pitchFamily="18" charset="2"/>
              </a:rPr>
              <a:t>x</a:t>
            </a:r>
            <a:r>
              <a:rPr lang="en-SG" altLang="en-US" sz="2800" dirty="0">
                <a:sym typeface="Symbol" panose="05050102010706020507" pitchFamily="18" charset="2"/>
              </a:rPr>
              <a:t>” is true.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2086" y="5257800"/>
            <a:ext cx="7322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This method is called the </a:t>
            </a:r>
            <a:r>
              <a:rPr lang="en-SG" sz="2800" dirty="0">
                <a:solidFill>
                  <a:srgbClr val="C00000"/>
                </a:solidFill>
              </a:rPr>
              <a:t>method of exhaustion</a:t>
            </a:r>
            <a:r>
              <a:rPr lang="en-SG" sz="2800" dirty="0"/>
              <a:t>.</a:t>
            </a:r>
          </a:p>
        </p:txBody>
      </p:sp>
      <p:sp>
        <p:nvSpPr>
          <p:cNvPr id="31" name="Oval 30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99927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119184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135856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1536025" y="302182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40418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41942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438088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45488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71678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490935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507607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65662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7186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690525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707320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7241160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7433731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76004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5" name="Oval 74"/>
          <p:cNvSpPr/>
          <p:nvPr/>
        </p:nvSpPr>
        <p:spPr>
          <a:xfrm>
            <a:off x="775285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6" name="Oval 75"/>
          <p:cNvSpPr/>
          <p:nvPr/>
        </p:nvSpPr>
        <p:spPr>
          <a:xfrm>
            <a:off x="26165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7" name="Oval 76"/>
          <p:cNvSpPr/>
          <p:nvPr/>
        </p:nvSpPr>
        <p:spPr>
          <a:xfrm>
            <a:off x="276893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8" name="Oval 77"/>
          <p:cNvSpPr/>
          <p:nvPr/>
        </p:nvSpPr>
        <p:spPr>
          <a:xfrm>
            <a:off x="295554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9" name="Oval 78"/>
          <p:cNvSpPr/>
          <p:nvPr/>
        </p:nvSpPr>
        <p:spPr>
          <a:xfrm>
            <a:off x="312349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0" name="Oval 79"/>
          <p:cNvSpPr/>
          <p:nvPr/>
        </p:nvSpPr>
        <p:spPr>
          <a:xfrm>
            <a:off x="329144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1" name="Oval 80"/>
          <p:cNvSpPr/>
          <p:nvPr/>
        </p:nvSpPr>
        <p:spPr>
          <a:xfrm>
            <a:off x="3484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151740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3974</TotalTime>
  <Words>10812</Words>
  <Application>Microsoft Macintosh PowerPoint</Application>
  <PresentationFormat>On-screen Show (4:3)</PresentationFormat>
  <Paragraphs>1015</Paragraphs>
  <Slides>87</Slides>
  <Notes>87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4" baseType="lpstr">
      <vt:lpstr>Arial</vt:lpstr>
      <vt:lpstr>Calibri</vt:lpstr>
      <vt:lpstr>Calibri Light</vt:lpstr>
      <vt:lpstr>Cambria Math</vt:lpstr>
      <vt:lpstr>Symbol</vt:lpstr>
      <vt:lpstr>Wingdings</vt:lpstr>
      <vt:lpstr>Office Theme</vt:lpstr>
      <vt:lpstr>3. The Logic of Quantified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Tuck-Choy Aaron TAN</dc:creator>
  <cp:lastModifiedBy>Tan Keng Yan, Colin</cp:lastModifiedBy>
  <cp:revision>828</cp:revision>
  <dcterms:created xsi:type="dcterms:W3CDTF">2015-07-25T11:08:36Z</dcterms:created>
  <dcterms:modified xsi:type="dcterms:W3CDTF">2023-12-12T01:40:13Z</dcterms:modified>
</cp:coreProperties>
</file>