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  <p:sldMasterId id="2147483685" r:id="rId3"/>
  </p:sldMasterIdLst>
  <p:notesMasterIdLst>
    <p:notesMasterId r:id="rId21"/>
  </p:notesMasterIdLst>
  <p:sldIdLst>
    <p:sldId id="256" r:id="rId4"/>
    <p:sldId id="294" r:id="rId5"/>
    <p:sldId id="296" r:id="rId6"/>
    <p:sldId id="431" r:id="rId7"/>
    <p:sldId id="432" r:id="rId8"/>
    <p:sldId id="440" r:id="rId9"/>
    <p:sldId id="433" r:id="rId10"/>
    <p:sldId id="434" r:id="rId11"/>
    <p:sldId id="435" r:id="rId12"/>
    <p:sldId id="436" r:id="rId13"/>
    <p:sldId id="441" r:id="rId14"/>
    <p:sldId id="437" r:id="rId15"/>
    <p:sldId id="438" r:id="rId16"/>
    <p:sldId id="442" r:id="rId17"/>
    <p:sldId id="439" r:id="rId18"/>
    <p:sldId id="443" r:id="rId19"/>
    <p:sldId id="430" r:id="rId2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65"/>
    <p:restoredTop sz="94672"/>
  </p:normalViewPr>
  <p:slideViewPr>
    <p:cSldViewPr snapToGrid="0" snapToObjects="1">
      <p:cViewPr varScale="1">
        <p:scale>
          <a:sx n="95" d="100"/>
          <a:sy n="95" d="100"/>
        </p:scale>
        <p:origin x="8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FB812-A9EC-154A-AEED-8655930439B2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2C8E0-764B-DD40-AB5B-8F1D61D4E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39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GB" altLang="en-US" noProof="0"/>
              <a:t>Click to edit Master title style</a:t>
            </a:r>
            <a:endParaRPr lang="en-US" altLang="en-US" noProof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GB" altLang="en-US" noProof="0"/>
              <a:t>Click to edit Master subtitle style</a:t>
            </a:r>
            <a:endParaRPr lang="en-US" altLang="en-US" noProof="0"/>
          </a:p>
        </p:txBody>
      </p:sp>
      <p:sp>
        <p:nvSpPr>
          <p:cNvPr id="8196" name="Freeform 4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 sz="1800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180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1480800" y="6400800"/>
            <a:ext cx="71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/>
            <a:fld id="{2B9BC0BA-7162-46C8-A117-543B5FF937FE}" type="slidenum">
              <a:rPr lang="en-US" altLang="en-US" sz="1400" b="1">
                <a:latin typeface="Garamond" pitchFamily="18" charset="0"/>
              </a:rPr>
              <a:pPr algn="r"/>
              <a:t>‹#›</a:t>
            </a:fld>
            <a:endParaRPr lang="en-US" altLang="en-US" sz="1400" b="1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91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5F0208-B501-1940-A7C0-92DF3AA3486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2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4"/>
            <a:ext cx="2743200" cy="619918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4"/>
            <a:ext cx="8026400" cy="619918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5F0208-B501-1940-A7C0-92DF3AA3486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74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71278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G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990600"/>
            <a:ext cx="10972800" cy="5486400"/>
          </a:xfrm>
        </p:spPr>
        <p:txBody>
          <a:bodyPr/>
          <a:lstStyle/>
          <a:p>
            <a:r>
              <a:rPr lang="en-GB"/>
              <a:t>Click icon to add table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480800" y="6400800"/>
            <a:ext cx="711200" cy="457200"/>
          </a:xfrm>
        </p:spPr>
        <p:txBody>
          <a:bodyPr/>
          <a:lstStyle>
            <a:lvl1pPr>
              <a:defRPr/>
            </a:lvl1pPr>
          </a:lstStyle>
          <a:p>
            <a:fld id="{375F0208-B501-1940-A7C0-92DF3AA3486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0" y="6521450"/>
            <a:ext cx="59944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4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GB" altLang="en-US" noProof="0"/>
              <a:t>Click to edit Master title style</a:t>
            </a:r>
            <a:endParaRPr lang="en-US" altLang="en-US" noProof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GB" altLang="en-US" noProof="0"/>
              <a:t>Click to edit Master subtitle style</a:t>
            </a:r>
            <a:endParaRPr lang="en-US" altLang="en-US" noProof="0"/>
          </a:p>
        </p:txBody>
      </p:sp>
      <p:sp>
        <p:nvSpPr>
          <p:cNvPr id="36868" name="Freeform 4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3979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0D8D79-08E0-48CA-9203-A37DB9B01E0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1189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40D621-3521-4C00-9508-D1BF9CF0F0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053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53848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0D4CE2-6DBC-47F2-BC92-D26F595DC39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0029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94941A-1381-426D-8678-8110645A465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6749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037F2-F589-6C47-BEEA-57FDCEB8E47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80800" y="6400800"/>
            <a:ext cx="71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800" b="1" i="1">
                <a:solidFill>
                  <a:srgbClr val="C00000"/>
                </a:solidFill>
                <a:latin typeface="+mn-lt"/>
              </a:defRPr>
            </a:lvl1pPr>
          </a:lstStyle>
          <a:p>
            <a:fld id="{375F0208-B501-1940-A7C0-92DF3AA3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448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1B1802-8301-4F2A-8DDB-CE880733FF8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514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5F0208-B501-1940-A7C0-92DF3AA3486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30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C0C41C-3BFF-4F00-9103-6A74971BCA1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7594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13FA90-484E-4DE3-B424-C392F04A17A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368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3736A7-1CF8-489E-892E-251703C596F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2503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63246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63246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DB63F7-3E41-4A34-957B-2A3C4747AE5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4881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24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911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880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503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756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1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5F0208-B501-1940-A7C0-92DF3AA3486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949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735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191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199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16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1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53848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3848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5F0208-B501-1940-A7C0-92DF3AA3486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21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5F0208-B501-1940-A7C0-92DF3AA348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1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5F0208-B501-1940-A7C0-92DF3AA3486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1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5F0208-B501-1940-A7C0-92DF3AA3486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1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5F0208-B501-1940-A7C0-92DF3AA3486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1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5F0208-B501-1940-A7C0-92DF3AA3486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7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90600"/>
            <a:ext cx="10972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80800" y="6400800"/>
            <a:ext cx="71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800" b="1" i="1">
                <a:solidFill>
                  <a:srgbClr val="C00000"/>
                </a:solidFill>
                <a:latin typeface="+mn-lt"/>
              </a:defRPr>
            </a:lvl1pPr>
          </a:lstStyle>
          <a:p>
            <a:fld id="{375F0208-B501-1940-A7C0-92DF3AA3486D}" type="slidenum">
              <a:rPr lang="en-US" smtClean="0"/>
              <a:t>‹#›</a:t>
            </a:fld>
            <a:endParaRPr lang="en-US"/>
          </a:p>
        </p:txBody>
      </p:sp>
      <p:sp>
        <p:nvSpPr>
          <p:cNvPr id="7173" name="Freeform 5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 sz="1800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609600" y="66294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180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12800" y="6521450"/>
            <a:ext cx="2946400" cy="2286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9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09728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0"/>
            <a:ext cx="10972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35844" name="Freeform 4"/>
          <p:cNvSpPr>
            <a:spLocks noChangeArrowheads="1"/>
          </p:cNvSpPr>
          <p:nvPr/>
        </p:nvSpPr>
        <p:spPr bwMode="auto">
          <a:xfrm>
            <a:off x="508000" y="152400"/>
            <a:ext cx="109728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609600" y="66294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82400" y="662940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50000"/>
              </a:lnSpc>
              <a:defRPr sz="1400"/>
            </a:lvl1pPr>
          </a:lstStyle>
          <a:p>
            <a:fld id="{340BAAAD-52D6-4FB3-AB55-71C64A1E2A0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1200" y="6553200"/>
            <a:ext cx="25400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019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0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9B68-287C-FA4D-B67F-91369F86E5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C00000"/>
                </a:solidFill>
              </a:rPr>
              <a:t>IT5005</a:t>
            </a:r>
            <a:br>
              <a:rPr lang="en-US" altLang="en-US" b="1" dirty="0">
                <a:solidFill>
                  <a:srgbClr val="C00000"/>
                </a:solidFill>
              </a:rPr>
            </a:br>
            <a:r>
              <a:rPr lang="en-US" altLang="en-US" b="1" dirty="0">
                <a:solidFill>
                  <a:srgbClr val="C00000"/>
                </a:solidFill>
              </a:rPr>
              <a:t>Artificial Intelligence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CED21-3B30-7E45-9162-7839221A64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Lecture 1: Intelligent Agents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4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84BFC-1186-68C8-4336-6C71A1EA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1.2 A Simple Knowledge Based Agent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4DDF7-797B-9B2F-F559-C26A89A802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F0208-B501-1940-A7C0-92DF3AA3486D}" type="slidenum">
              <a:rPr lang="en-US" smtClean="0"/>
              <a:t>10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B7E3C2-C641-99FF-E24B-420C92A31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675" y="1570166"/>
            <a:ext cx="8243616" cy="300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24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03F859-D57B-F646-846D-6E28A963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wumpus</a:t>
            </a:r>
            <a:r>
              <a:rPr lang="en-US" dirty="0"/>
              <a:t> world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9A7F8A-7C61-4B4C-AB36-392C903564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Intelligent Agents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5840D8-4173-FB4A-88C6-9225D4E241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F0208-B501-1940-A7C0-92DF3AA348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49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823E-9A53-71A1-915B-EBA7E33A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1.3 The Wumpus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D8CA6-C9BB-68AD-8D94-B0B4212D1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6666963" cy="5486400"/>
          </a:xfrm>
        </p:spPr>
        <p:txBody>
          <a:bodyPr/>
          <a:lstStyle/>
          <a:p>
            <a:r>
              <a:rPr lang="en-GB" sz="2800" dirty="0"/>
              <a:t>You are an agent in a 4x4 world called the “Wumpus World”.</a:t>
            </a:r>
          </a:p>
          <a:p>
            <a:pPr lvl="1"/>
            <a:r>
              <a:rPr lang="en-GB" sz="2400" dirty="0"/>
              <a:t>You always begin at (1, 1) facing east.</a:t>
            </a:r>
          </a:p>
          <a:p>
            <a:pPr lvl="1"/>
            <a:r>
              <a:rPr lang="en-GB" sz="2400" dirty="0"/>
              <a:t>A pot of gold, pits, and one scary Wumpus are randomly placed amongst the grids.</a:t>
            </a:r>
          </a:p>
          <a:p>
            <a:pPr lvl="2"/>
            <a:r>
              <a:rPr lang="en-GB" sz="2000" dirty="0"/>
              <a:t>If you go into a square with a pit or a Wumpus, you will die.</a:t>
            </a:r>
          </a:p>
          <a:p>
            <a:pPr lvl="1"/>
            <a:r>
              <a:rPr lang="en-GB" sz="2400" dirty="0"/>
              <a:t>There is a breeze in squares directly (and not diagonally) around pits. </a:t>
            </a:r>
          </a:p>
          <a:p>
            <a:pPr lvl="1"/>
            <a:r>
              <a:rPr lang="en-GB" sz="2400" dirty="0"/>
              <a:t>There is a stench in squares directly (and not diagonally) around the Wumpus.</a:t>
            </a:r>
          </a:p>
          <a:p>
            <a:pPr lvl="1"/>
            <a:r>
              <a:rPr lang="en-GB" sz="2400" dirty="0"/>
              <a:t>In each turn you can turn north, south, east or west and move one square.</a:t>
            </a:r>
          </a:p>
          <a:p>
            <a:pPr lvl="1"/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864A4-13EA-61A0-7DE2-9A55B958BA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F0208-B501-1940-A7C0-92DF3AA3486D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F3B7F-EFE4-DFC7-6222-CA6199D8A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563" y="1359866"/>
            <a:ext cx="4305837" cy="383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33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823E-9A53-71A1-915B-EBA7E33A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1.3 The Wumpus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D8CA6-C9BB-68AD-8D94-B0B4212D1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6666963" cy="5486400"/>
          </a:xfrm>
        </p:spPr>
        <p:txBody>
          <a:bodyPr/>
          <a:lstStyle/>
          <a:p>
            <a:pPr lvl="1"/>
            <a:r>
              <a:rPr lang="en-GB" sz="2400" dirty="0"/>
              <a:t>You can shoot your single arrow and kill the Wumpus if you are facing it.</a:t>
            </a:r>
          </a:p>
          <a:p>
            <a:pPr lvl="1"/>
            <a:r>
              <a:rPr lang="en-GB" sz="2400" dirty="0"/>
              <a:t>If you reach back to (1, 1) you can climb out.</a:t>
            </a:r>
          </a:p>
          <a:p>
            <a:pPr lvl="1"/>
            <a:r>
              <a:rPr lang="en-GB" sz="2400" dirty="0"/>
              <a:t>Scoring system:</a:t>
            </a:r>
          </a:p>
          <a:p>
            <a:pPr lvl="2"/>
            <a:r>
              <a:rPr lang="en-GB" sz="2000" dirty="0"/>
              <a:t>Gold, +1000 points.</a:t>
            </a:r>
          </a:p>
          <a:p>
            <a:pPr lvl="2"/>
            <a:r>
              <a:rPr lang="en-GB" sz="2000" dirty="0"/>
              <a:t>Death, -1000 points.</a:t>
            </a:r>
          </a:p>
          <a:p>
            <a:pPr lvl="2"/>
            <a:r>
              <a:rPr lang="en-GB" sz="2000" dirty="0"/>
              <a:t>-1 point per step.</a:t>
            </a:r>
          </a:p>
          <a:p>
            <a:pPr lvl="2"/>
            <a:r>
              <a:rPr lang="en-GB" sz="2000" dirty="0"/>
              <a:t>-10 points for using the arrow.</a:t>
            </a:r>
          </a:p>
          <a:p>
            <a:r>
              <a:rPr lang="en-GB" sz="2800" dirty="0"/>
              <a:t>Your sensors can sense a breeze, stench, glitter (you found the gold!).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864A4-13EA-61A0-7DE2-9A55B958BA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F0208-B501-1940-A7C0-92DF3AA3486D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F3B7F-EFE4-DFC7-6222-CA6199D8A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563" y="1359866"/>
            <a:ext cx="4305837" cy="383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26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03F859-D57B-F646-846D-6E28A963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9A7F8A-7C61-4B4C-AB36-392C903564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Intelligent Agents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5840D8-4173-FB4A-88C6-9225D4E241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F0208-B501-1940-A7C0-92DF3AA348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3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85DC-A4C8-B6A8-62B8-AE3F702D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1.4 Logic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8BFED-E1AA-EE74-07D7-90F47DC9F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Logic:	</a:t>
            </a:r>
          </a:p>
          <a:p>
            <a:pPr lvl="1"/>
            <a:r>
              <a:rPr lang="en-GB" dirty="0"/>
              <a:t>A system of symbols, formal language, operators and inference rules that lets you draw sound conclusions about the world around you.</a:t>
            </a:r>
          </a:p>
          <a:p>
            <a:r>
              <a:rPr lang="en-GB" dirty="0"/>
              <a:t>We will now look at two major classes of logic:</a:t>
            </a:r>
          </a:p>
          <a:p>
            <a:pPr lvl="1"/>
            <a:r>
              <a:rPr lang="en-GB" dirty="0"/>
              <a:t>Propositional Logic</a:t>
            </a:r>
          </a:p>
          <a:p>
            <a:pPr lvl="2"/>
            <a:r>
              <a:rPr lang="en-GB" dirty="0"/>
              <a:t>This is logic over particular statements about </a:t>
            </a:r>
            <a:r>
              <a:rPr lang="en-GB" dirty="0" err="1"/>
              <a:t>particuar</a:t>
            </a:r>
            <a:r>
              <a:rPr lang="en-GB" dirty="0"/>
              <a:t> “things” (or a thing).</a:t>
            </a:r>
          </a:p>
          <a:p>
            <a:pPr lvl="1"/>
            <a:r>
              <a:rPr lang="en-GB" dirty="0"/>
              <a:t>First Order Logic, also called Predicate Logic</a:t>
            </a:r>
          </a:p>
          <a:p>
            <a:pPr lvl="2"/>
            <a:r>
              <a:rPr lang="en-GB" dirty="0"/>
              <a:t>This is logic over classes and groups of “things” (or a thing).</a:t>
            </a:r>
          </a:p>
          <a:p>
            <a:pPr lvl="1"/>
            <a:r>
              <a:rPr lang="en-GB" dirty="0"/>
              <a:t>We will be using materials covered in CS1231/TIC1201 Discrete Structures:</a:t>
            </a:r>
          </a:p>
          <a:p>
            <a:pPr lvl="2"/>
            <a:r>
              <a:rPr lang="en-GB" dirty="0"/>
              <a:t>Much more rigorous and complete than the textbook.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EA06F-F7AA-A976-618A-366EF9AAEA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F0208-B501-1940-A7C0-92DF3AA348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14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8F6C5-EF69-1D4B-37DE-453363BB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1.4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9AA40-85F2-7A1A-FCAB-98E2457AE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Our knowledge base will then consist of:</a:t>
            </a:r>
          </a:p>
          <a:p>
            <a:pPr lvl="1"/>
            <a:r>
              <a:rPr lang="en-GB" dirty="0"/>
              <a:t>Observations from our sensors, written as statements in our logic language.</a:t>
            </a:r>
          </a:p>
          <a:p>
            <a:pPr lvl="1"/>
            <a:r>
              <a:rPr lang="en-GB" dirty="0"/>
              <a:t>A set of conclusions that can be drawn from the observations, again written as statements in our logic language.</a:t>
            </a:r>
          </a:p>
          <a:p>
            <a:pPr lvl="1"/>
            <a:r>
              <a:rPr lang="en-GB" dirty="0"/>
              <a:t>A set of inference rules that can be applied to derive valid conclusions and actions to be taken.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F4EC3-CED2-1940-6FBA-9D643F3110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F0208-B501-1940-A7C0-92DF3AA348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34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CCB73-7D4D-DF43-B371-D6BFCCE82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END OF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40160-D68C-2745-9D27-1C8046D2F0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F0208-B501-1940-A7C0-92DF3AA348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4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02CC-49C9-9045-86CD-B16FAD88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E55D7-517C-1741-91CB-A5E927D08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Part 1 - Functions</a:t>
            </a:r>
          </a:p>
          <a:p>
            <a:pPr marL="0" indent="0">
              <a:buNone/>
            </a:pPr>
            <a:r>
              <a:rPr lang="en-US" dirty="0"/>
              <a:t>1.1 Motivation</a:t>
            </a:r>
          </a:p>
          <a:p>
            <a:pPr marL="0" indent="0">
              <a:buNone/>
            </a:pPr>
            <a:r>
              <a:rPr lang="en-US" dirty="0"/>
              <a:t>1.2 Example Agent Components</a:t>
            </a:r>
          </a:p>
          <a:p>
            <a:pPr marL="0" indent="0">
              <a:buNone/>
            </a:pPr>
            <a:r>
              <a:rPr lang="en-US" dirty="0"/>
              <a:t>1.3 The Wumpus World</a:t>
            </a:r>
          </a:p>
          <a:p>
            <a:pPr marL="0" indent="0">
              <a:buNone/>
            </a:pPr>
            <a:r>
              <a:rPr lang="en-US" dirty="0"/>
              <a:t>1.4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9A821-4D8D-0240-8BAB-340DF4D745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F0208-B501-1940-A7C0-92DF3AA348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9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03F859-D57B-F646-846D-6E28A963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9A7F8A-7C61-4B4C-AB36-392C903564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Intelligent Agents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5840D8-4173-FB4A-88C6-9225D4E241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F0208-B501-1940-A7C0-92DF3AA348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5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D878BB-7C8D-EE42-E0A3-173971C8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1.1 Motivation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1ACD2-EA28-4E01-D4D0-50D69A69F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6306355" cy="5486400"/>
          </a:xfrm>
        </p:spPr>
        <p:txBody>
          <a:bodyPr/>
          <a:lstStyle/>
          <a:p>
            <a:r>
              <a:rPr lang="en-GB" dirty="0"/>
              <a:t>One of our big motivations in AI is to create knowledge-based agents. These can be:</a:t>
            </a:r>
          </a:p>
          <a:p>
            <a:pPr lvl="1"/>
            <a:r>
              <a:rPr lang="en-GB" dirty="0"/>
              <a:t>People like you and me.</a:t>
            </a:r>
          </a:p>
          <a:p>
            <a:pPr lvl="1"/>
            <a:r>
              <a:rPr lang="en-GB" dirty="0"/>
              <a:t>An actual hardware robot.</a:t>
            </a:r>
          </a:p>
          <a:p>
            <a:pPr lvl="1"/>
            <a:r>
              <a:rPr lang="en-GB" dirty="0"/>
              <a:t>Software simulations of robots.</a:t>
            </a:r>
          </a:p>
          <a:p>
            <a:pPr lvl="1"/>
            <a:r>
              <a:rPr lang="en-GB" dirty="0"/>
              <a:t>Programs that interact with each other or with people over the Internet.</a:t>
            </a:r>
          </a:p>
          <a:p>
            <a:pPr lvl="1"/>
            <a:r>
              <a:rPr lang="en-GB" dirty="0"/>
              <a:t>Pervasive “Internet-of-Things” style systems.</a:t>
            </a:r>
          </a:p>
          <a:p>
            <a:pPr lvl="1"/>
            <a:r>
              <a:rPr lang="en-GB" dirty="0"/>
              <a:t>…?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F65D6-02F7-F6D0-AAC2-14A7912444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F0208-B501-1940-A7C0-92DF3AA3486D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Singapore pilots robot dog to assist safe distancing in parks - Smart  Cities World">
            <a:extLst>
              <a:ext uri="{FF2B5EF4-FFF2-40B4-BE49-F238E27FC236}">
                <a16:creationId xmlns:a16="http://schemas.microsoft.com/office/drawing/2014/main" id="{82852713-6327-33E9-2DF5-9CE91706D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544" y="2160432"/>
            <a:ext cx="2255978" cy="150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3 Ways to Interact With Others That Will Make You More ...">
            <a:extLst>
              <a:ext uri="{FF2B5EF4-FFF2-40B4-BE49-F238E27FC236}">
                <a16:creationId xmlns:a16="http://schemas.microsoft.com/office/drawing/2014/main" id="{CC80C181-A599-174A-B359-E6236BAC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448" y="466782"/>
            <a:ext cx="2255978" cy="150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the Internet of Things (IoT)? | TIBCO Software">
            <a:extLst>
              <a:ext uri="{FF2B5EF4-FFF2-40B4-BE49-F238E27FC236}">
                <a16:creationId xmlns:a16="http://schemas.microsoft.com/office/drawing/2014/main" id="{C37F1F2E-98EC-FC17-73BE-ED20D7ED7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658" y="4062596"/>
            <a:ext cx="3720142" cy="209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57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B5C0-D608-E4AE-592E-5A173A79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1.1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53584-E324-0BD7-5ED2-1711B8761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intelligent agent can:</a:t>
            </a:r>
          </a:p>
          <a:p>
            <a:pPr lvl="1"/>
            <a:r>
              <a:rPr lang="en-GB" dirty="0"/>
              <a:t>Sense, or otherwise gather information about the environment around it.</a:t>
            </a:r>
          </a:p>
          <a:p>
            <a:pPr lvl="1"/>
            <a:r>
              <a:rPr lang="en-GB" dirty="0"/>
              <a:t>Form “sentences” about what it has sensed, and store these in its “Knowledge Base”.</a:t>
            </a:r>
          </a:p>
          <a:p>
            <a:pPr lvl="1"/>
            <a:r>
              <a:rPr lang="en-GB" dirty="0"/>
              <a:t>Infer new knowledge from the knowledge base.</a:t>
            </a:r>
          </a:p>
          <a:p>
            <a:pPr lvl="1"/>
            <a:r>
              <a:rPr lang="en-GB" dirty="0"/>
              <a:t>Make decisions and take actions using “actuators” based on these decisions.</a:t>
            </a:r>
          </a:p>
          <a:p>
            <a:pPr marL="344487" lvl="1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AAE0D-93D1-2EDF-A70E-C68238710A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F0208-B501-1940-A7C0-92DF3AA348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5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03F859-D57B-F646-846D-6E28A963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agent components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9A7F8A-7C61-4B4C-AB36-392C903564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Intelligent Agents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5840D8-4173-FB4A-88C6-9225D4E241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F0208-B501-1940-A7C0-92DF3AA348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60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3653-46CA-6A1B-6D40-56C95772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1.2 Example Agent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BE0F-14EF-A9E0-7FE9-23A44AC0E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6151808" cy="5486400"/>
          </a:xfrm>
        </p:spPr>
        <p:txBody>
          <a:bodyPr/>
          <a:lstStyle/>
          <a:p>
            <a:r>
              <a:rPr lang="en-GB" dirty="0"/>
              <a:t>Example sensors:</a:t>
            </a:r>
          </a:p>
          <a:p>
            <a:pPr lvl="1"/>
            <a:r>
              <a:rPr lang="en-GB" dirty="0"/>
              <a:t>Infrared sensors, LIDAR, microswitches, accelerometers and gyroscopes, etc. </a:t>
            </a:r>
          </a:p>
          <a:p>
            <a:pPr lvl="1"/>
            <a:r>
              <a:rPr lang="en-GB" dirty="0"/>
              <a:t>Tells the agent about the environment.</a:t>
            </a:r>
          </a:p>
          <a:p>
            <a:pPr lvl="1"/>
            <a:r>
              <a:rPr lang="en-GB" dirty="0"/>
              <a:t>May also get this information from other computer systems.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A20F7-5BBC-221D-2FFE-4AF32C1967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F0208-B501-1940-A7C0-92DF3AA3486D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BD025E-FD4A-9CC6-2D89-B176E414E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180" y="278130"/>
            <a:ext cx="2606040" cy="1737360"/>
          </a:xfrm>
          <a:prstGeom prst="rect">
            <a:avLst/>
          </a:prstGeom>
        </p:spPr>
      </p:pic>
      <p:pic>
        <p:nvPicPr>
          <p:cNvPr id="2050" name="Picture 2" descr="What is LiDAR technology and how does it work?">
            <a:extLst>
              <a:ext uri="{FF2B5EF4-FFF2-40B4-BE49-F238E27FC236}">
                <a16:creationId xmlns:a16="http://schemas.microsoft.com/office/drawing/2014/main" id="{FB9C0B49-C256-B09A-39CA-D84D46F4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143" y="2223770"/>
            <a:ext cx="23622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7B9192-4F1D-B480-18F5-2A32CAFD0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220" y="2223770"/>
            <a:ext cx="1751094" cy="1737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985CE2-58C3-5B5F-E3AB-7F6297B18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0368" y="4346574"/>
            <a:ext cx="30099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8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C8DB-0619-EF21-996E-D06F1711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1.2 Example Agent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76662-1BFE-4F2F-15CC-3D6DCAB72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4812406" cy="5486400"/>
          </a:xfrm>
        </p:spPr>
        <p:txBody>
          <a:bodyPr/>
          <a:lstStyle/>
          <a:p>
            <a:r>
              <a:rPr lang="en-GB" dirty="0"/>
              <a:t>Knowledge Bases</a:t>
            </a:r>
          </a:p>
          <a:p>
            <a:pPr lvl="1"/>
            <a:r>
              <a:rPr lang="en-GB" dirty="0"/>
              <a:t>Made up of:</a:t>
            </a:r>
          </a:p>
          <a:p>
            <a:pPr lvl="2"/>
            <a:r>
              <a:rPr lang="en-GB" dirty="0"/>
              <a:t>A domain independent inference engine that infers knew knowledge and makes decisions.</a:t>
            </a:r>
          </a:p>
          <a:p>
            <a:pPr lvl="2"/>
            <a:r>
              <a:rPr lang="en-GB" dirty="0"/>
              <a:t>A domain dependent knowledge base consisting of ”sentences” specified in a. formal language.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49F54-14C2-A161-923F-6C2BCAEA88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F0208-B501-1940-A7C0-92DF3AA3486D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109A0-7C85-24AD-8C6B-AC9512147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651" y="2429635"/>
            <a:ext cx="56261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79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C8DB-0619-EF21-996E-D06F1711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1.2 Example Agent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76662-1BFE-4F2F-15CC-3D6DCAB72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4812406" cy="5486400"/>
          </a:xfrm>
        </p:spPr>
        <p:txBody>
          <a:bodyPr/>
          <a:lstStyle/>
          <a:p>
            <a:r>
              <a:rPr lang="en-GB" dirty="0"/>
              <a:t>Actuators</a:t>
            </a:r>
          </a:p>
          <a:p>
            <a:pPr lvl="1"/>
            <a:r>
              <a:rPr lang="en-GB" dirty="0"/>
              <a:t>Devices that the agent uses to effect changes in its surrounding.</a:t>
            </a:r>
          </a:p>
          <a:p>
            <a:pPr lvl="1"/>
            <a:r>
              <a:rPr lang="en-GB" dirty="0"/>
              <a:t>Examples: Motors, solenoids, relays, speakers, LEDs,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49F54-14C2-A161-923F-6C2BCAEA88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F0208-B501-1940-A7C0-92DF3AA3486D}" type="slidenum">
              <a:rPr lang="en-US" smtClean="0"/>
              <a:t>9</a:t>
            </a:fld>
            <a:endParaRPr lang="en-US"/>
          </a:p>
        </p:txBody>
      </p:sp>
      <p:pic>
        <p:nvPicPr>
          <p:cNvPr id="3074" name="Picture 2" descr="Complete Motor Guide for Robotics : 12 Steps (with Pictures) - Instructables">
            <a:extLst>
              <a:ext uri="{FF2B5EF4-FFF2-40B4-BE49-F238E27FC236}">
                <a16:creationId xmlns:a16="http://schemas.microsoft.com/office/drawing/2014/main" id="{2AC8D027-1F80-D345-096E-F208AEB05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930" y="990600"/>
            <a:ext cx="2581722" cy="172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AF9454-D75E-70A2-9844-BB7A105AA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785" y="990600"/>
            <a:ext cx="2363273" cy="1969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758A8B-AEEF-CE80-3A98-BD78A0456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782" y="3129656"/>
            <a:ext cx="2240517" cy="273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97976"/>
      </p:ext>
    </p:extLst>
  </p:cSld>
  <p:clrMapOvr>
    <a:masterClrMapping/>
  </p:clrMapOvr>
</p:sld>
</file>

<file path=ppt/theme/theme1.xml><?xml version="1.0" encoding="utf-8"?>
<a:theme xmlns:a="http://schemas.openxmlformats.org/drawingml/2006/main" name="CS2106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2106" id="{BD053D78-7E81-2946-8F60-5F5E7270001E}" vid="{FFFE8269-1513-0D47-BC36-75E38BB2E4D5}"/>
    </a:ext>
  </a:extLst>
</a:theme>
</file>

<file path=ppt/theme/theme2.xml><?xml version="1.0" encoding="utf-8"?>
<a:theme xmlns:a="http://schemas.openxmlformats.org/drawingml/2006/main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CS2106</Template>
  <TotalTime>4901</TotalTime>
  <Words>653</Words>
  <Application>Microsoft Macintosh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Garamond</vt:lpstr>
      <vt:lpstr>Wingdings</vt:lpstr>
      <vt:lpstr>Wingdings 2</vt:lpstr>
      <vt:lpstr>CS2106</vt:lpstr>
      <vt:lpstr>L1 - Basic of C++</vt:lpstr>
      <vt:lpstr>HDOfficeLightV0</vt:lpstr>
      <vt:lpstr>IT5005 Artificial Intelligence</vt:lpstr>
      <vt:lpstr>Topics Covered</vt:lpstr>
      <vt:lpstr>Motivation</vt:lpstr>
      <vt:lpstr>1.1 Motivation</vt:lpstr>
      <vt:lpstr>1.1 Motivation</vt:lpstr>
      <vt:lpstr>Example agent components</vt:lpstr>
      <vt:lpstr>1.2 Example Agent Components</vt:lpstr>
      <vt:lpstr>1.2 Example Agent Components</vt:lpstr>
      <vt:lpstr>1.2 Example Agent Components</vt:lpstr>
      <vt:lpstr>1.2 A Simple Knowledge Based Agent</vt:lpstr>
      <vt:lpstr>The wumpus world</vt:lpstr>
      <vt:lpstr>1.3 The Wumpus World</vt:lpstr>
      <vt:lpstr>1.3 The Wumpus World</vt:lpstr>
      <vt:lpstr>logic</vt:lpstr>
      <vt:lpstr>1.4 Logic</vt:lpstr>
      <vt:lpstr>1.4 Logic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Adipranoto</dc:creator>
  <cp:lastModifiedBy>Tan Keng Yan, Colin</cp:lastModifiedBy>
  <cp:revision>235</cp:revision>
  <dcterms:created xsi:type="dcterms:W3CDTF">2022-01-23T09:22:42Z</dcterms:created>
  <dcterms:modified xsi:type="dcterms:W3CDTF">2023-12-12T01:27:19Z</dcterms:modified>
</cp:coreProperties>
</file>