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notesMasterIdLst>
    <p:notesMasterId r:id="rId22"/>
  </p:notesMasterIdLst>
  <p:sldIdLst>
    <p:sldId id="256" r:id="rId4"/>
    <p:sldId id="294" r:id="rId5"/>
    <p:sldId id="296" r:id="rId6"/>
    <p:sldId id="495" r:id="rId7"/>
    <p:sldId id="506" r:id="rId8"/>
    <p:sldId id="507" r:id="rId9"/>
    <p:sldId id="496" r:id="rId10"/>
    <p:sldId id="497" r:id="rId11"/>
    <p:sldId id="498" r:id="rId12"/>
    <p:sldId id="501" r:id="rId13"/>
    <p:sldId id="499" r:id="rId14"/>
    <p:sldId id="500" r:id="rId15"/>
    <p:sldId id="502" r:id="rId16"/>
    <p:sldId id="503" r:id="rId17"/>
    <p:sldId id="508" r:id="rId18"/>
    <p:sldId id="504" r:id="rId19"/>
    <p:sldId id="505" r:id="rId20"/>
    <p:sldId id="430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4"/>
    <p:restoredTop sz="94754"/>
  </p:normalViewPr>
  <p:slideViewPr>
    <p:cSldViewPr snapToGrid="0" snapToObjects="1">
      <p:cViewPr varScale="1">
        <p:scale>
          <a:sx n="99" d="100"/>
          <a:sy n="99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FB812-A9EC-154A-AEED-8655930439B2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C8E0-764B-DD40-AB5B-8F1D61D4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GB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GB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2B9BC0BA-7162-46C8-A117-543B5FF937FE}" type="slidenum">
              <a:rPr lang="en-US" altLang="en-US" sz="1400" b="1">
                <a:latin typeface="Garamond" pitchFamily="18" charset="0"/>
              </a:rPr>
              <a:pPr algn="r"/>
              <a:t>‹#›</a:t>
            </a:fld>
            <a:endParaRPr lang="en-US" altLang="en-US" sz="1400" b="1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1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4"/>
            <a:ext cx="2743200" cy="61991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61991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127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480800" y="6400800"/>
            <a:ext cx="711200" cy="457200"/>
          </a:xfrm>
        </p:spPr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521450"/>
            <a:ext cx="59944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4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GB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GB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36868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97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0D8D79-08E0-48CA-9203-A37DB9B01E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189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0D621-3521-4C00-9508-D1BF9CF0F0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05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0D4CE2-6DBC-47F2-BC92-D26F595DC3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2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4941A-1381-426D-8678-8110645A46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674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037F2-F589-6C47-BEEA-57FDCEB8E4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 i="1">
                <a:solidFill>
                  <a:srgbClr val="C00000"/>
                </a:solidFill>
                <a:latin typeface="+mn-lt"/>
              </a:defRPr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4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1802-8301-4F2A-8DDB-CE880733FF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1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C0C41C-3BFF-4F00-9103-6A74971BCA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594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13FA90-484E-4DE3-B424-C392F04A17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368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3736A7-1CF8-489E-892E-251703C596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0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324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3246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DB63F7-3E41-4A34-957B-2A3C4747AE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488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4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1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8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0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75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4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35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9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9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6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 i="1">
                <a:solidFill>
                  <a:srgbClr val="C00000"/>
                </a:solidFill>
                <a:latin typeface="+mn-lt"/>
              </a:defRPr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7173" name="Freeform 5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6521450"/>
            <a:ext cx="2946400" cy="22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9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0972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35844" name="Freeform 4"/>
          <p:cNvSpPr>
            <a:spLocks noChangeArrowheads="1"/>
          </p:cNvSpPr>
          <p:nvPr/>
        </p:nvSpPr>
        <p:spPr bwMode="auto">
          <a:xfrm>
            <a:off x="508000" y="1524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6629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50000"/>
              </a:lnSpc>
              <a:defRPr sz="1400"/>
            </a:lvl1pPr>
          </a:lstStyle>
          <a:p>
            <a:fld id="{340BAAAD-52D6-4FB3-AB55-71C64A1E2A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1200" y="6553200"/>
            <a:ext cx="2540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9B68-287C-FA4D-B67F-91369F86E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IT5005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Artificial Intelligence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CED21-3B30-7E45-9162-7839221A6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Lecture 4a: Logical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CEC-79F5-FAA9-9E33-49BE3FB9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4.10 Wumpus Agent Rules: Using </a:t>
            </a:r>
            <a:r>
              <a:rPr lang="en-GB" dirty="0" err="1"/>
              <a:t>Fluents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AA7A-4026-1F02-FD10-A3011A63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Fluents are used to assert time-sensitive statements; how do we connect them to invariant statements?</a:t>
            </a:r>
          </a:p>
          <a:p>
            <a:pPr lvl="1"/>
            <a:r>
              <a:rPr lang="en-GB" dirty="0"/>
              <a:t>One way: We declare “state transition” statements of the form </a:t>
            </a:r>
          </a:p>
          <a:p>
            <a:pPr lvl="1"/>
            <a:r>
              <a:rPr lang="en-GB" dirty="0"/>
              <a:t>For example: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Now we can add the rule</a:t>
            </a:r>
          </a:p>
          <a:p>
            <a:pPr marL="671512" lvl="2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BBC6-1CEF-FB40-3817-3ED689E3F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DDA7C-5FCB-4DAB-DFE6-1BA0626C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299" y="2029748"/>
            <a:ext cx="1246906" cy="457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D1F70-41C3-7473-6BE9-4E9685AA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73399"/>
            <a:ext cx="3952718" cy="1105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E0FC5-D730-3EE5-DA17-74BE81D1E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06" y="4382143"/>
            <a:ext cx="3200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CEC-79F5-FAA9-9E33-49BE3FB9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4.10 Wumpus Agent Rules: Using </a:t>
            </a:r>
            <a:r>
              <a:rPr lang="en-GB" dirty="0" err="1"/>
              <a:t>Fluents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BAA7A-4026-1F02-FD10-A3011A637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Say an agent is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sub>
                    </m:sSub>
                  </m:oMath>
                </a14:m>
                <a:r>
                  <a:rPr lang="en-GB" dirty="0"/>
                  <a:t> and detects a breeze at time 3. We have the following statements in KB: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r>
                  <a:rPr lang="en-GB" dirty="0"/>
                  <a:t>This works, but leads to a proliferation of transition statements and an ever lengthening transitivity chain.</a:t>
                </a:r>
              </a:p>
              <a:p>
                <a:pPr lvl="2"/>
                <a:r>
                  <a:rPr lang="en-GB" dirty="0"/>
                  <a:t>Our agent’s decision making gets slower and slower over time.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marL="671512" lvl="2" indent="0">
                  <a:buNone/>
                </a:pPr>
                <a:endParaRPr lang="en-GB" dirty="0"/>
              </a:p>
              <a:p>
                <a:pPr marL="671512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BAA7A-4026-1F02-FD10-A3011A637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1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BBC6-1CEF-FB40-3817-3ED689E3F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49D48A-09E1-EFB7-BF29-EE62D08F0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54" y="2222500"/>
            <a:ext cx="5041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8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CEC-79F5-FAA9-9E33-49BE3FB9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4.10 Wumpus Agent Rules: Using </a:t>
            </a:r>
            <a:r>
              <a:rPr lang="en-GB" dirty="0" err="1"/>
              <a:t>Fluents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AA7A-4026-1F02-FD10-A3011A63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Fortunately this is unnecessary; invariant statements by definition do not change. We can therefore tie sensor readings directly to invariant statements: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again we have: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 do not keep introducing new rules and the length of the transitive chain remains constant.</a:t>
            </a:r>
          </a:p>
          <a:p>
            <a:endParaRPr lang="en-GB" dirty="0"/>
          </a:p>
          <a:p>
            <a:pPr marL="671512" lvl="2" indent="0">
              <a:buNone/>
            </a:pPr>
            <a:endParaRPr lang="en-US" b="0" dirty="0"/>
          </a:p>
          <a:p>
            <a:pPr marL="671512" lvl="2" indent="0">
              <a:buNone/>
            </a:pPr>
            <a:endParaRPr lang="en-US" b="0" dirty="0"/>
          </a:p>
          <a:p>
            <a:pPr marL="671512" lvl="2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BBC6-1CEF-FB40-3817-3ED689E3F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129E3-D6D9-F20B-C629-7E8E3DF8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02" y="4206750"/>
            <a:ext cx="4385217" cy="1305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EFF25-3601-E259-2664-70958E71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385992"/>
            <a:ext cx="406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DA02-8E2D-3B38-A04F-31ECEE6C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4.10 Wumpus Agent Rules: Transition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343C-2657-0F61-F515-D5927674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we’ve done very well in describing the Wumpus Agent’s world through a series of axioms and </a:t>
            </a:r>
            <a:r>
              <a:rPr lang="en-GB" dirty="0" err="1"/>
              <a:t>fluents</a:t>
            </a:r>
            <a:r>
              <a:rPr lang="en-GB" dirty="0"/>
              <a:t>.</a:t>
            </a:r>
          </a:p>
          <a:p>
            <a:r>
              <a:rPr lang="en-GB" dirty="0"/>
              <a:t>We now need to describe how the world changes as the Wumpus Agent performs actions – these are transition axioms.</a:t>
            </a:r>
          </a:p>
          <a:p>
            <a:pPr lvl="1"/>
            <a:r>
              <a:rPr lang="en-GB" dirty="0"/>
              <a:t>We define the Agent’s actions as a set of </a:t>
            </a:r>
            <a:r>
              <a:rPr lang="en-GB" dirty="0" err="1"/>
              <a:t>fluents</a:t>
            </a:r>
            <a:r>
              <a:rPr lang="en-GB" dirty="0"/>
              <a:t> (conventionally north is up, south is down, east is right, west is left):</a:t>
            </a:r>
          </a:p>
          <a:p>
            <a:pPr marL="344487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3E616-1092-1B19-D212-64AA3B671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8F1D7-9921-FE9B-A4CA-4595452A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8" y="4388493"/>
            <a:ext cx="7264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4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DA02-8E2D-3B38-A04F-31ECEE6C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4.10 Wumpus Agent Rules: Transition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343C-2657-0F61-F515-D5927674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now definite our series of axioms governing how the world changes as an agent takes each action (we again ignore the fact that some locations are not legal, e.g. L</a:t>
            </a:r>
            <a:r>
              <a:rPr lang="en-GB" baseline="-25000" dirty="0"/>
              <a:t>-1,1</a:t>
            </a:r>
            <a:r>
              <a:rPr lang="en-GB" dirty="0"/>
              <a:t>). The list below is incomplete:</a:t>
            </a:r>
          </a:p>
          <a:p>
            <a:endParaRPr lang="en-GB" dirty="0"/>
          </a:p>
          <a:p>
            <a:pPr marL="344487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3E616-1092-1B19-D212-64AA3B671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E8E39-CF86-E369-A19D-70EB768B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0" y="2782041"/>
            <a:ext cx="3803570" cy="3386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B9F8D-4E23-E4E3-0162-805623830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0" y="3200400"/>
            <a:ext cx="7226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6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F859-D57B-F646-846D-6E28A96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</a:t>
            </a:r>
            <a:r>
              <a:rPr lang="en-US" dirty="0" err="1"/>
              <a:t>wumpus</a:t>
            </a:r>
            <a:r>
              <a:rPr lang="en-US" dirty="0"/>
              <a:t> agent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7F8A-7C61-4B4C-AB36-392C9035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840D8-4173-FB4A-88C6-9225D4E24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C812-D661-977E-5B34-2961F946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4.11 The Full Wumpus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F4D0-CD5E-3585-E893-9726B85B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Notice what the axioms have done so far:</a:t>
            </a:r>
          </a:p>
          <a:p>
            <a:pPr lvl="1"/>
            <a:r>
              <a:rPr lang="en-GB" dirty="0"/>
              <a:t>Stated the “truths” about how world. E.g. if there is a stench in L</a:t>
            </a:r>
            <a:r>
              <a:rPr lang="en-GB" baseline="-25000" dirty="0"/>
              <a:t>2, 2</a:t>
            </a:r>
            <a:r>
              <a:rPr lang="en-GB" dirty="0"/>
              <a:t>, there is a Wumpus in L</a:t>
            </a:r>
            <a:r>
              <a:rPr lang="en-GB" baseline="-25000" dirty="0"/>
              <a:t>1, 2</a:t>
            </a:r>
            <a:r>
              <a:rPr lang="en-GB" dirty="0"/>
              <a:t>, L</a:t>
            </a:r>
            <a:r>
              <a:rPr lang="en-GB" baseline="-25000" dirty="0"/>
              <a:t>2, 1</a:t>
            </a:r>
            <a:r>
              <a:rPr lang="en-GB" dirty="0"/>
              <a:t>, L</a:t>
            </a:r>
            <a:r>
              <a:rPr lang="en-GB" baseline="-25000" dirty="0"/>
              <a:t>2, 3</a:t>
            </a:r>
            <a:r>
              <a:rPr lang="en-GB" dirty="0"/>
              <a:t> or L</a:t>
            </a:r>
            <a:r>
              <a:rPr lang="en-GB" baseline="-25000" dirty="0"/>
              <a:t>3, 2</a:t>
            </a:r>
            <a:endParaRPr lang="en-GB" dirty="0"/>
          </a:p>
          <a:p>
            <a:pPr lvl="1"/>
            <a:r>
              <a:rPr lang="en-GB" dirty="0"/>
              <a:t>Stated statements that are introduced when the agent senses something. E.g. Breeze</a:t>
            </a:r>
            <a:r>
              <a:rPr lang="en-GB" baseline="-25000" dirty="0"/>
              <a:t>2, 2</a:t>
            </a:r>
            <a:r>
              <a:rPr lang="en-GB" dirty="0"/>
              <a:t> adds 	</a:t>
            </a:r>
          </a:p>
          <a:p>
            <a:pPr lvl="1"/>
            <a:r>
              <a:rPr lang="en-GB" dirty="0"/>
              <a:t>Stated how the world changes for each action you take. E.g. if the agent is in L</a:t>
            </a:r>
            <a:r>
              <a:rPr lang="en-GB" baseline="-25000" dirty="0"/>
              <a:t>2,2</a:t>
            </a:r>
            <a:r>
              <a:rPr lang="en-GB" dirty="0"/>
              <a:t> and you move north, you will be in L</a:t>
            </a:r>
            <a:r>
              <a:rPr lang="en-GB" baseline="-25000" dirty="0"/>
              <a:t>3, 2</a:t>
            </a:r>
            <a:r>
              <a:rPr lang="en-GB" dirty="0"/>
              <a:t>.</a:t>
            </a:r>
          </a:p>
          <a:p>
            <a:r>
              <a:rPr lang="en-GB" dirty="0"/>
              <a:t>Our rules so far do not tell the agent whether to move north, </a:t>
            </a:r>
            <a:r>
              <a:rPr lang="en-GB" dirty="0" err="1"/>
              <a:t>south,east</a:t>
            </a:r>
            <a:r>
              <a:rPr lang="en-GB" dirty="0"/>
              <a:t>, west, or fire an arrow.</a:t>
            </a:r>
          </a:p>
          <a:p>
            <a:pPr lvl="1"/>
            <a:r>
              <a:rPr lang="en-GB" dirty="0"/>
              <a:t>For this we need a search algorithm.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8EBFD-90E4-ECB1-6806-EC74C0172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B344B-3102-541D-8584-5BCBD355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6412"/>
            <a:ext cx="2679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08F6-0B99-451E-71AF-B32920C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4.11 The Full Wumpus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AADC-42BB-6DEF-E875-941DD6CB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5621440" cy="5486400"/>
          </a:xfrm>
        </p:spPr>
        <p:txBody>
          <a:bodyPr/>
          <a:lstStyle/>
          <a:p>
            <a:r>
              <a:rPr lang="en-GB" dirty="0"/>
              <a:t>The algorithm here shows how we combine search with our logic statement:</a:t>
            </a:r>
          </a:p>
          <a:p>
            <a:pPr lvl="1"/>
            <a:r>
              <a:rPr lang="en-GB" dirty="0"/>
              <a:t>Ask returns True or False for a query based on our KB.</a:t>
            </a:r>
          </a:p>
          <a:p>
            <a:pPr lvl="1"/>
            <a:r>
              <a:rPr lang="en-GB" dirty="0"/>
              <a:t>Tell adds statements to the KB.</a:t>
            </a:r>
          </a:p>
          <a:p>
            <a:pPr lvl="1"/>
            <a:r>
              <a:rPr lang="en-GB" dirty="0"/>
              <a:t>Remainder of the algorithm looks for gold, chooses an unvisited square and plans a route, etc.</a:t>
            </a:r>
          </a:p>
          <a:p>
            <a:r>
              <a:rPr lang="en-GB" dirty="0"/>
              <a:t>In the next lecture we will look at search algorithms.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D673-8FEA-0664-AC40-B4303A6A28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6A702-A400-1E09-F912-20A7B610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07" y="1016653"/>
            <a:ext cx="4475542" cy="52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CB73-7D4D-DF43-B371-D6BFCCE8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END OF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40160-D68C-2745-9D27-1C8046D2F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02CC-49C9-9045-86CD-B16FAD88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55D7-517C-1741-91CB-A5E927D0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4.9 Motivation</a:t>
            </a:r>
          </a:p>
          <a:p>
            <a:pPr marL="0" indent="0">
              <a:buNone/>
            </a:pPr>
            <a:r>
              <a:rPr lang="en-US" dirty="0"/>
              <a:t>4.10 Wumpus Agent Rules</a:t>
            </a:r>
          </a:p>
          <a:p>
            <a:pPr marL="0" indent="0">
              <a:buNone/>
            </a:pPr>
            <a:r>
              <a:rPr lang="en-US" dirty="0"/>
              <a:t>4.11 The Full  Wumpus Agent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A821-4D8D-0240-8BAB-340DF4D74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F859-D57B-F646-846D-6E28A96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7F8A-7C61-4B4C-AB36-392C9035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840D8-4173-FB4A-88C6-9225D4E24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0D73-7E4F-FF83-F8E7-5C91D0B8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4.9 Motivation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94830-217C-66DC-AC78-0F10C47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stated at the start of this course, our main motivation is to create agents that can solve problems.</a:t>
            </a:r>
          </a:p>
          <a:p>
            <a:pPr lvl="1"/>
            <a:r>
              <a:rPr lang="en-GB" dirty="0"/>
              <a:t>The agents are aware of past </a:t>
            </a:r>
            <a:r>
              <a:rPr lang="en-GB" dirty="0" err="1"/>
              <a:t>percepts</a:t>
            </a:r>
            <a:r>
              <a:rPr lang="en-GB" dirty="0"/>
              <a:t>, past actions, current </a:t>
            </a:r>
            <a:r>
              <a:rPr lang="en-GB" dirty="0" err="1"/>
              <a:t>percepts</a:t>
            </a:r>
            <a:r>
              <a:rPr lang="en-GB" dirty="0"/>
              <a:t>, and goals.</a:t>
            </a:r>
          </a:p>
          <a:p>
            <a:pPr lvl="1"/>
            <a:r>
              <a:rPr lang="en-GB" dirty="0"/>
              <a:t>Presence of unknown information.</a:t>
            </a:r>
          </a:p>
          <a:p>
            <a:pPr lvl="1"/>
            <a:r>
              <a:rPr lang="en-GB" dirty="0"/>
              <a:t>Agents must form a sequence of actions that forms a path to the goal.</a:t>
            </a:r>
          </a:p>
          <a:p>
            <a:r>
              <a:rPr lang="en-GB" dirty="0"/>
              <a:t>These are known as “problem solving agents”, and the algorithms used to find the sequence of actions are called “search algorithms”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C882A-DB68-C93A-CC2B-AADB9C86E2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2D8-BCB7-7910-2ED9-1284BF04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4.9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380F-01BC-830A-3BD3-3DF7E8E8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past lectures we’ve looked at propositional and predicate logic, and their inference mechanisms.</a:t>
            </a:r>
          </a:p>
          <a:p>
            <a:pPr lvl="1"/>
            <a:r>
              <a:rPr lang="en-GB" dirty="0"/>
              <a:t>Not obvious how to translate these into problem solving agents.</a:t>
            </a:r>
          </a:p>
          <a:p>
            <a:r>
              <a:rPr lang="en-GB" dirty="0"/>
              <a:t>We will now look at how to build </a:t>
            </a:r>
            <a:r>
              <a:rPr lang="en-GB" dirty="0" err="1"/>
              <a:t>logicalagents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Makes use of logic and inference mechanisms, combined with search algorithms to generate a series of actions to solve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300E1-A462-1EF6-B81B-2F12FC577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F859-D57B-F646-846D-6E28A96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agent 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7F8A-7C61-4B4C-AB36-392C9035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840D8-4173-FB4A-88C6-9225D4E24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137CD-1AE8-B2E1-6B0F-0400504C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63" y="2077497"/>
            <a:ext cx="4305837" cy="38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548B-B203-84E0-84CC-CEF08FBB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4.10 Wumpus Agent Rules: Axioms about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56A7-FA50-876A-7319-275368C3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come back to our brave agent in the Wumpus World. This is what we have so far:</a:t>
            </a:r>
          </a:p>
          <a:p>
            <a:pPr lvl="1"/>
            <a:r>
              <a:rPr lang="en-GB" dirty="0"/>
              <a:t>A series of axioms – things we know about the Wumpus World. Some examples (for simplicity we ignore that squares around the edges have no </a:t>
            </a:r>
            <a:r>
              <a:rPr lang="en-GB" dirty="0" err="1"/>
              <a:t>neighors</a:t>
            </a:r>
            <a:r>
              <a:rPr lang="en-GB" dirty="0"/>
              <a:t>):</a:t>
            </a:r>
          </a:p>
          <a:p>
            <a:pPr lvl="2"/>
            <a:r>
              <a:rPr lang="en-GB" dirty="0"/>
              <a:t>If there is a breeze in a square, there is a pit in one of the surrounding squares: </a:t>
            </a:r>
          </a:p>
          <a:p>
            <a:pPr lvl="2"/>
            <a:r>
              <a:rPr lang="en-GB" dirty="0"/>
              <a:t>Similarly if there is a stench in a square, there is a Wumpus in one of the surrounding squares: </a:t>
            </a:r>
          </a:p>
          <a:p>
            <a:pPr lvl="2"/>
            <a:r>
              <a:rPr lang="en-GB" dirty="0"/>
              <a:t>There is no Wumpus nor pit in L</a:t>
            </a:r>
            <a:r>
              <a:rPr lang="en-GB" baseline="-25000" dirty="0"/>
              <a:t>1,1</a:t>
            </a:r>
            <a:r>
              <a:rPr lang="en-GB" dirty="0"/>
              <a:t>: </a:t>
            </a:r>
          </a:p>
          <a:p>
            <a:pPr lvl="2"/>
            <a:r>
              <a:rPr lang="en-GB" dirty="0"/>
              <a:t>There is at exactly one Wumpus: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6E9DA-A049-D6AF-377B-7E1E62D46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0673CD-C9F5-021A-7795-C34A98D4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21" y="4733886"/>
            <a:ext cx="1981200" cy="46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13027-BE87-EE4B-2C36-8DB421C9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527" y="4365585"/>
            <a:ext cx="41910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3FDD3-072A-E606-09F1-AA72C73D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459" y="3600372"/>
            <a:ext cx="3987800" cy="50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0BBD7A-1FC9-20DB-AC19-454776A5D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680" y="5157168"/>
            <a:ext cx="1104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5CB1-6B78-1C04-E499-43F1F03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4.10 Wumpus Agent Rules: Sensors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0B451-0CD1-7B89-5604-B30DF8E98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Now we have to establish statements related to the sensors: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𝑆𝑡𝑒𝑛𝑐h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𝐵𝑟𝑒𝑒𝑧𝑒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𝐺𝑙𝑖𝑡𝑡𝑒𝑟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𝐹𝑎𝑐𝑖𝑛𝑔𝐸𝑎𝑠𝑡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𝐹𝑎𝑐𝑖𝑛𝑔𝑊𝑒𝑠𝑡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𝐹𝑎𝑐𝑖𝑛𝑔𝑆𝑜𝑢𝑡h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𝐹𝑎𝑐𝑖𝑛𝑔𝑁𝑜𝑟𝑡h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𝐻𝑎𝑣𝑒𝐴𝑟𝑟𝑜𝑤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𝑊𝑢𝑚𝑝𝑢𝑠𝐴𝑙𝑖𝑣𝑒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however have a problem.:</a:t>
                </a:r>
              </a:p>
              <a:p>
                <a:pPr lvl="1"/>
                <a:r>
                  <a:rPr lang="en-GB" dirty="0"/>
                  <a:t>Suppose in the current square does not have a stench. We therefore assert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𝑆𝑡𝑒𝑛𝑐h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We move to a new square where we detect a stench. Now when we assert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𝑆𝑡𝑒𝑛𝑐h</m:t>
                    </m:r>
                  </m:oMath>
                </a14:m>
                <a:r>
                  <a:rPr lang="en-GB" dirty="0"/>
                  <a:t>, it will resolve with our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𝑆𝑡𝑒𝑛𝑐h</m:t>
                    </m:r>
                  </m:oMath>
                </a14:m>
                <a:r>
                  <a:rPr lang="en-GB" dirty="0"/>
                  <a:t> to yield a contradiction.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0B451-0CD1-7B89-5604-B30DF8E98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1386" r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4D046-9416-7E33-8C46-0127E8C1E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4F3-7ED3-510C-A12B-13C7BEB6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4.10 Wumpus Agent Rules: </a:t>
            </a:r>
            <a:r>
              <a:rPr lang="en-GB" dirty="0" err="1"/>
              <a:t>Fluents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2CA8B-36D6-2291-A840-9A1BD6B63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solve this by having a timer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that increments with each action taken - E.g. when we move up, down, fire the arrow, etc.</a:t>
                </a:r>
              </a:p>
              <a:p>
                <a:r>
                  <a:rPr lang="en-GB" dirty="0"/>
                  <a:t>We now label our sensor data with the time stamp:</a:t>
                </a:r>
              </a:p>
              <a:p>
                <a:pPr marL="344487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𝑆𝑡𝑒𝑛𝑐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𝐵𝑟𝑒𝑒𝑧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𝐺𝑙𝑖𝑡𝑡𝑒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GB" dirty="0"/>
              </a:p>
              <a:p>
                <a:r>
                  <a:rPr lang="en-GB" dirty="0"/>
                  <a:t>Now if at time 0 we do not detect a stench, but move to another square at time 1, we have two non-contradictory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𝑆𝑡𝑒𝑛𝑐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𝑆𝑡𝑒𝑛𝑐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Statements that may change over time are called “temporal statements” or “</a:t>
                </a:r>
                <a:r>
                  <a:rPr lang="en-GB" dirty="0" err="1"/>
                  <a:t>fluents</a:t>
                </a:r>
                <a:r>
                  <a:rPr lang="en-GB" dirty="0"/>
                  <a:t>”.</a:t>
                </a:r>
              </a:p>
              <a:p>
                <a:pPr lvl="1"/>
                <a:r>
                  <a:rPr lang="en-GB" dirty="0"/>
                  <a:t>Other statements are called “atemporal” or “invariant statements”.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2CA8B-36D6-2291-A840-9A1BD6B63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1386" b="-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8003-972E-1057-D9D6-9300455157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0383"/>
      </p:ext>
    </p:extLst>
  </p:cSld>
  <p:clrMapOvr>
    <a:masterClrMapping/>
  </p:clrMapOvr>
</p:sld>
</file>

<file path=ppt/theme/theme1.xml><?xml version="1.0" encoding="utf-8"?>
<a:theme xmlns:a="http://schemas.openxmlformats.org/drawingml/2006/main" name="CS2106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2106" id="{BD053D78-7E81-2946-8F60-5F5E7270001E}" vid="{FFFE8269-1513-0D47-BC36-75E38BB2E4D5}"/>
    </a:ext>
  </a:extLst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CS2106</Template>
  <TotalTime>9499</TotalTime>
  <Words>1028</Words>
  <Application>Microsoft Macintosh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 Math</vt:lpstr>
      <vt:lpstr>Garamond</vt:lpstr>
      <vt:lpstr>Wingdings</vt:lpstr>
      <vt:lpstr>Wingdings 2</vt:lpstr>
      <vt:lpstr>CS2106</vt:lpstr>
      <vt:lpstr>L1 - Basic of C++</vt:lpstr>
      <vt:lpstr>HDOfficeLightV0</vt:lpstr>
      <vt:lpstr>IT5005 Artificial Intelligence</vt:lpstr>
      <vt:lpstr>Topics Covered</vt:lpstr>
      <vt:lpstr>Motivation</vt:lpstr>
      <vt:lpstr>4.9 Motivation</vt:lpstr>
      <vt:lpstr>4.9 Motivation</vt:lpstr>
      <vt:lpstr>Wumpus agent rules</vt:lpstr>
      <vt:lpstr>4.10 Wumpus Agent Rules: Axioms about the World</vt:lpstr>
      <vt:lpstr>4.10 Wumpus Agent Rules: Sensors</vt:lpstr>
      <vt:lpstr>4.10 Wumpus Agent Rules: Fluents</vt:lpstr>
      <vt:lpstr>4.10 Wumpus Agent Rules: Using Fluents</vt:lpstr>
      <vt:lpstr>4.10 Wumpus Agent Rules: Using Fluents</vt:lpstr>
      <vt:lpstr>4.10 Wumpus Agent Rules: Using Fluents</vt:lpstr>
      <vt:lpstr>4.10 Wumpus Agent Rules: Transition Axioms</vt:lpstr>
      <vt:lpstr>4.10 Wumpus Agent Rules: Transition Axioms</vt:lpstr>
      <vt:lpstr>the Full wumpus agent</vt:lpstr>
      <vt:lpstr>4.11 The Full Wumpus Agent</vt:lpstr>
      <vt:lpstr>4.11 The Full Wumpus Agent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Adipranoto</dc:creator>
  <cp:lastModifiedBy>Tan Keng Yan, Colin</cp:lastModifiedBy>
  <cp:revision>404</cp:revision>
  <dcterms:created xsi:type="dcterms:W3CDTF">2022-01-23T09:22:42Z</dcterms:created>
  <dcterms:modified xsi:type="dcterms:W3CDTF">2023-02-14T02:14:06Z</dcterms:modified>
</cp:coreProperties>
</file>