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16"/>
  </p:notesMasterIdLst>
  <p:sldIdLst>
    <p:sldId id="256" r:id="rId2"/>
    <p:sldId id="290" r:id="rId3"/>
    <p:sldId id="291" r:id="rId4"/>
    <p:sldId id="325" r:id="rId5"/>
    <p:sldId id="326" r:id="rId6"/>
    <p:sldId id="327" r:id="rId7"/>
    <p:sldId id="328" r:id="rId8"/>
    <p:sldId id="351" r:id="rId9"/>
    <p:sldId id="329" r:id="rId10"/>
    <p:sldId id="330" r:id="rId11"/>
    <p:sldId id="334" r:id="rId12"/>
    <p:sldId id="335" r:id="rId13"/>
    <p:sldId id="345" r:id="rId14"/>
    <p:sldId id="346" r:id="rId1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00FF"/>
    <a:srgbClr val="FFFFCC"/>
    <a:srgbClr val="FF3300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5" autoAdjust="0"/>
    <p:restoredTop sz="94672"/>
  </p:normalViewPr>
  <p:slideViewPr>
    <p:cSldViewPr snapToGrid="0">
      <p:cViewPr varScale="1">
        <p:scale>
          <a:sx n="99" d="100"/>
          <a:sy n="99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Tan" userId="15607181_tp_dropbox" providerId="OAuth2" clId="{ED0AC927-2364-BF47-9628-094B7711D8F3}"/>
    <pc:docChg chg="custSel modSld">
      <pc:chgData name="Colin Tan" userId="15607181_tp_dropbox" providerId="OAuth2" clId="{ED0AC927-2364-BF47-9628-094B7711D8F3}" dt="2020-08-27T03:28:06.137" v="0" actId="7634"/>
      <pc:docMkLst>
        <pc:docMk/>
      </pc:docMkLst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1777080307" sldId="291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1777080307" sldId="291"/>
            <ac:inkMk id="6" creationId="{1B00F6F9-AE7F-B348-B5A4-9B8F8609EAD8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478509539" sldId="324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478509539" sldId="324"/>
            <ac:inkMk id="7" creationId="{82814AE0-D390-EA46-9F80-8C359E323F30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2330903526" sldId="325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2330903526" sldId="325"/>
            <ac:inkMk id="5" creationId="{1C1CC886-6F8D-B74C-9672-068C309E917E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318468050" sldId="326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318468050" sldId="326"/>
            <ac:inkMk id="3" creationId="{F7C3BDDA-CB39-724A-9A97-3E99E951C636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2767989392" sldId="327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2767989392" sldId="327"/>
            <ac:inkMk id="4" creationId="{C9F30510-8B81-234B-9DB9-2F9A9B755583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2445594906" sldId="328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2445594906" sldId="328"/>
            <ac:inkMk id="4" creationId="{687E903D-3824-9B47-855F-06FFE2070863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3171168205" sldId="329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3171168205" sldId="329"/>
            <ac:inkMk id="4" creationId="{09CF3B35-73D9-034C-9943-B3875CBB5B36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3432122172" sldId="330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3432122172" sldId="330"/>
            <ac:inkMk id="4" creationId="{BAAF6467-9F66-D544-A6BD-840BE5B15F28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2081167299" sldId="331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2081167299" sldId="331"/>
            <ac:inkMk id="8" creationId="{CA80BB59-D1F9-D140-827B-40DE6697B9B4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2993965459" sldId="332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2993965459" sldId="332"/>
            <ac:inkMk id="9" creationId="{DD98A9C7-1AD9-2141-AC2B-BA982399D476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4113014383" sldId="333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4113014383" sldId="333"/>
            <ac:inkMk id="6" creationId="{5C27D116-12A1-E240-943C-603957E763DD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751135794" sldId="335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751135794" sldId="335"/>
            <ac:inkMk id="3" creationId="{746B34C3-A7A0-304B-9179-6A5E8F9E0D7B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818523462" sldId="336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818523462" sldId="336"/>
            <ac:inkMk id="3" creationId="{EFC1F984-CB98-DF47-8E09-9BF116DEAF01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712764281" sldId="337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712764281" sldId="337"/>
            <ac:inkMk id="6" creationId="{95CD7A21-27FB-4643-B164-19ABB8C1BF99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495467966" sldId="338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495467966" sldId="338"/>
            <ac:inkMk id="6" creationId="{176DDD7A-582A-7C4B-8155-6AC49F196098}"/>
          </ac:inkMkLst>
        </pc:inkChg>
      </pc:sldChg>
      <pc:sldChg chg="addSp">
        <pc:chgData name="Colin Tan" userId="15607181_tp_dropbox" providerId="OAuth2" clId="{ED0AC927-2364-BF47-9628-094B7711D8F3}" dt="2020-08-27T03:28:06.137" v="0" actId="7634"/>
        <pc:sldMkLst>
          <pc:docMk/>
          <pc:sldMk cId="4219891967" sldId="351"/>
        </pc:sldMkLst>
        <pc:inkChg chg="add">
          <ac:chgData name="Colin Tan" userId="15607181_tp_dropbox" providerId="OAuth2" clId="{ED0AC927-2364-BF47-9628-094B7711D8F3}" dt="2020-08-27T03:28:06.137" v="0" actId="7634"/>
          <ac:inkMkLst>
            <pc:docMk/>
            <pc:sldMk cId="4219891967" sldId="351"/>
            <ac:inkMk id="4" creationId="{B2008A3C-8379-3743-AEA4-33C57CA44D5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CS1231S</a:t>
            </a:r>
            <a:br>
              <a:rPr lang="en-SG" dirty="0"/>
            </a:br>
            <a:r>
              <a:rPr lang="en-SG" dirty="0"/>
              <a:t>Tutorial #1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1B19-CA45-4421-9AD2-83F2CAB19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Propositional Logic and Proofs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289836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2898361" cy="523220"/>
              </a:xfrm>
              <a:prstGeom prst="rect">
                <a:avLst/>
              </a:prstGeom>
              <a:blipFill>
                <a:blip r:embed="rId2"/>
                <a:stretch>
                  <a:fillRect l="-4421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2610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implication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∨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implication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De Morgan’s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double negative law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2610010"/>
              </a:xfrm>
              <a:prstGeom prst="rect">
                <a:avLst/>
              </a:prstGeom>
              <a:blipFill>
                <a:blip r:embed="rId3"/>
                <a:stretch>
                  <a:fillRect b="-58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12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1176336" y="378323"/>
            <a:ext cx="10159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qualify for the draw to win 100,000 AirAsia Miles, credit card holders must “charge a minimum of S$50 nett to their card during the Qualifying Period”.</a:t>
            </a:r>
            <a:endParaRPr lang="en-SG" sz="28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3938575" y="4391651"/>
                <a:ext cx="3559505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75" y="4391651"/>
                <a:ext cx="3559505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1EF02B4-B6A3-4772-8772-E79A6D6766FB}"/>
              </a:ext>
            </a:extLst>
          </p:cNvPr>
          <p:cNvSpPr txBox="1"/>
          <p:nvPr/>
        </p:nvSpPr>
        <p:spPr>
          <a:xfrm>
            <a:off x="2855107" y="1897528"/>
            <a:ext cx="6481785" cy="138499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“charge a minimum of S$50 net”,</a:t>
            </a:r>
          </a:p>
          <a:p>
            <a:r>
              <a:rPr lang="en-US" sz="28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“charge during the Qualifying Period”,</a:t>
            </a:r>
          </a:p>
          <a:p>
            <a:r>
              <a:rPr lang="en-US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= “win 100,000 AirAsia Miles”.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3575477"/>
            <a:ext cx="101598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Write a conditional statement that describes the rule above.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4132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3847135" y="1617971"/>
                <a:ext cx="3559505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35" y="1617971"/>
                <a:ext cx="3559505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1015982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3400" indent="-533400">
              <a:tabLst>
                <a:tab pos="5334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 Write the 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contrapositive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negation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forms of the statement in part (a).</a:t>
            </a:r>
            <a:endParaRPr lang="en-S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D4D9C-22D6-44FB-A947-0804B63F1E47}"/>
              </a:ext>
            </a:extLst>
          </p:cNvPr>
          <p:cNvSpPr txBox="1"/>
          <p:nvPr/>
        </p:nvSpPr>
        <p:spPr>
          <a:xfrm>
            <a:off x="894397" y="2522054"/>
            <a:ext cx="265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SG" sz="3200" dirty="0"/>
              <a:t>Converse: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603E2C-9B86-4C77-A7F6-ADC21272760F}"/>
                  </a:ext>
                </a:extLst>
              </p:cNvPr>
              <p:cNvSpPr txBox="1"/>
              <p:nvPr/>
            </p:nvSpPr>
            <p:spPr>
              <a:xfrm>
                <a:off x="3847135" y="2486984"/>
                <a:ext cx="35595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603E2C-9B86-4C77-A7F6-ADC21272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35" y="2486984"/>
                <a:ext cx="35595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58D5FF-E5EE-47A6-919D-06CD855FD7CB}"/>
              </a:ext>
            </a:extLst>
          </p:cNvPr>
          <p:cNvSpPr txBox="1"/>
          <p:nvPr/>
        </p:nvSpPr>
        <p:spPr>
          <a:xfrm>
            <a:off x="894397" y="3279803"/>
            <a:ext cx="22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SG" sz="3200" dirty="0"/>
              <a:t>Inverse: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D8901-BD88-44B1-BCC9-E31DFB81969A}"/>
              </a:ext>
            </a:extLst>
          </p:cNvPr>
          <p:cNvSpPr txBox="1"/>
          <p:nvPr/>
        </p:nvSpPr>
        <p:spPr>
          <a:xfrm>
            <a:off x="894396" y="4011001"/>
            <a:ext cx="295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SG" sz="3200" dirty="0"/>
              <a:t>Contrapositive: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8830B-5FD8-478A-B149-0A5446FE343F}"/>
              </a:ext>
            </a:extLst>
          </p:cNvPr>
          <p:cNvSpPr txBox="1"/>
          <p:nvPr/>
        </p:nvSpPr>
        <p:spPr>
          <a:xfrm>
            <a:off x="894397" y="4753611"/>
            <a:ext cx="22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SG" sz="3200" dirty="0"/>
              <a:t>Negation: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E2BAE1-ECC3-40AD-A766-4B8276AAFAA2}"/>
                  </a:ext>
                </a:extLst>
              </p:cNvPr>
              <p:cNvSpPr txBox="1"/>
              <p:nvPr/>
            </p:nvSpPr>
            <p:spPr>
              <a:xfrm>
                <a:off x="3854981" y="3248992"/>
                <a:ext cx="3559505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G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E2BAE1-ECC3-40AD-A766-4B8276AA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81" y="3248992"/>
                <a:ext cx="3559505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034B9C-CFE5-40AA-9806-C990466DAFCF}"/>
                  </a:ext>
                </a:extLst>
              </p:cNvPr>
              <p:cNvSpPr txBox="1"/>
              <p:nvPr/>
            </p:nvSpPr>
            <p:spPr>
              <a:xfrm>
                <a:off x="3847134" y="4011000"/>
                <a:ext cx="35595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034B9C-CFE5-40AA-9806-C990466DA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34" y="4011000"/>
                <a:ext cx="35595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68C8A5-8CEC-4CCB-95CA-208844E1815D}"/>
                  </a:ext>
                </a:extLst>
              </p:cNvPr>
              <p:cNvSpPr txBox="1"/>
              <p:nvPr/>
            </p:nvSpPr>
            <p:spPr>
              <a:xfrm>
                <a:off x="3992141" y="4676666"/>
                <a:ext cx="3559505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SG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68C8A5-8CEC-4CCB-95CA-208844E18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41" y="4676666"/>
                <a:ext cx="3559505" cy="661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1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 build="p"/>
      <p:bldP spid="17" grpId="0" build="p"/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571214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(a) 	Two natives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A</a:t>
            </a:r>
            <a:r>
              <a:rPr lang="en-SG" sz="2800" dirty="0"/>
              <a:t> says: Both of us are knights.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B</a:t>
            </a:r>
            <a:r>
              <a:rPr lang="en-SG" sz="2800" dirty="0"/>
              <a:t> says: </a:t>
            </a:r>
            <a:r>
              <a:rPr lang="en-SG" sz="2800" i="1" dirty="0"/>
              <a:t>A</a:t>
            </a:r>
            <a:r>
              <a:rPr lang="en-SG" sz="2800" dirty="0"/>
              <a:t> is a knave.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894D0-6621-4691-B35A-F6383FE5F927}"/>
              </a:ext>
            </a:extLst>
          </p:cNvPr>
          <p:cNvSpPr txBox="1"/>
          <p:nvPr/>
        </p:nvSpPr>
        <p:spPr>
          <a:xfrm>
            <a:off x="681036" y="2056552"/>
            <a:ext cx="8935404" cy="41549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/>
              <a:t>Proof (by contradiction):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1.	If </a:t>
            </a:r>
            <a:r>
              <a:rPr lang="en-US" sz="2000" i="1" dirty="0"/>
              <a:t>A</a:t>
            </a:r>
            <a:r>
              <a:rPr lang="en-US" sz="2000" dirty="0"/>
              <a:t> is a knight, then: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1.1	What </a:t>
            </a:r>
            <a:r>
              <a:rPr lang="en-SG" sz="2000" i="1" dirty="0"/>
              <a:t>A</a:t>
            </a:r>
            <a:r>
              <a:rPr lang="en-SG" sz="20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1.2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B</a:t>
            </a:r>
            <a:r>
              <a:rPr lang="en-SG" sz="2000" dirty="0"/>
              <a:t> is a knight too. 	(that’s what </a:t>
            </a:r>
            <a:r>
              <a:rPr lang="en-SG" sz="2000" i="1" dirty="0"/>
              <a:t>A</a:t>
            </a:r>
            <a:r>
              <a:rPr lang="en-SG" sz="2000" dirty="0"/>
              <a:t> says)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1.3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What </a:t>
            </a:r>
            <a:r>
              <a:rPr lang="en-SG" sz="2000" i="1" dirty="0"/>
              <a:t>B</a:t>
            </a:r>
            <a:r>
              <a:rPr lang="en-SG" sz="20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1.4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A</a:t>
            </a:r>
            <a:r>
              <a:rPr lang="en-SG" sz="2000" dirty="0"/>
              <a:t> is a knave. 	(that’s what </a:t>
            </a:r>
            <a:r>
              <a:rPr lang="en-SG" sz="2000" i="1" dirty="0"/>
              <a:t>B</a:t>
            </a:r>
            <a:r>
              <a:rPr lang="en-SG" sz="2000" dirty="0"/>
              <a:t> says)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1.5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A</a:t>
            </a:r>
            <a:r>
              <a:rPr lang="en-SG" sz="2000" dirty="0"/>
              <a:t> is not a knight. 	(since </a:t>
            </a:r>
            <a:r>
              <a:rPr lang="en-SG" sz="2000" i="1" dirty="0"/>
              <a:t>A</a:t>
            </a:r>
            <a:r>
              <a:rPr lang="en-SG" sz="2000" dirty="0"/>
              <a:t> is either a knight or a knave, but not both)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1.6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Contradiction to 1.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2.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is not a knight. 	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3.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is a knave. 	(since </a:t>
            </a:r>
            <a:r>
              <a:rPr lang="en-US" sz="2000" i="1" dirty="0"/>
              <a:t>A</a:t>
            </a:r>
            <a:r>
              <a:rPr lang="en-US" sz="2000" dirty="0"/>
              <a:t> is either a knight or a knave, but not both)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4.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What </a:t>
            </a:r>
            <a:r>
              <a:rPr lang="en-US" sz="2000" i="1" dirty="0"/>
              <a:t>B</a:t>
            </a:r>
            <a:r>
              <a:rPr lang="en-US" sz="2000" dirty="0"/>
              <a:t> says is true.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5.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is a knight.	(by definition of knight)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6.	Conclusion: </a:t>
            </a:r>
            <a:r>
              <a:rPr lang="en-US" sz="2000" i="1" dirty="0"/>
              <a:t>A</a:t>
            </a:r>
            <a:r>
              <a:rPr lang="en-US" sz="2000" dirty="0"/>
              <a:t> is a knave and </a:t>
            </a:r>
            <a:r>
              <a:rPr lang="en-US" sz="2000" i="1" dirty="0"/>
              <a:t>B</a:t>
            </a:r>
            <a:r>
              <a:rPr lang="en-US" sz="2000" dirty="0"/>
              <a:t> is a knight.</a:t>
            </a:r>
            <a:endParaRPr lang="en-S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FB508-F615-4904-A7B2-FE23475725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16422"/>
          <a:stretch/>
        </p:blipFill>
        <p:spPr bwMode="auto">
          <a:xfrm>
            <a:off x="9464039" y="271751"/>
            <a:ext cx="2425487" cy="1829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llout: Bent Line 13">
                <a:extLst>
                  <a:ext uri="{FF2B5EF4-FFF2-40B4-BE49-F238E27FC236}">
                    <a16:creationId xmlns:a16="http://schemas.microsoft.com/office/drawing/2014/main" id="{57D0F7E9-2AF4-4E64-B504-FB4563DF395A}"/>
                  </a:ext>
                </a:extLst>
              </p:cNvPr>
              <p:cNvSpPr/>
              <p:nvPr/>
            </p:nvSpPr>
            <p:spPr>
              <a:xfrm>
                <a:off x="8008620" y="1661160"/>
                <a:ext cx="3502344" cy="2265997"/>
              </a:xfrm>
              <a:prstGeom prst="borderCallout2">
                <a:avLst>
                  <a:gd name="adj1" fmla="val 19707"/>
                  <a:gd name="adj2" fmla="val 198"/>
                  <a:gd name="adj3" fmla="val 20095"/>
                  <a:gd name="adj4" fmla="val -17972"/>
                  <a:gd name="adj5" fmla="val 94987"/>
                  <a:gd name="adj6" fmla="val -6692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0000FF"/>
                    </a:solidFill>
                  </a:rPr>
                  <a:t>Tempting to say “Contradiction” right after 1.4. However, this is not valid because contradiction requires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∧~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>
                    <a:solidFill>
                      <a:srgbClr val="0000FF"/>
                    </a:solidFill>
                  </a:rPr>
                  <a:t>, but ‘knave’ is not the negation of ‘knight’.</a:t>
                </a:r>
              </a:p>
              <a:p>
                <a:pPr algn="ctr"/>
                <a:r>
                  <a:rPr lang="en-SG" dirty="0">
                    <a:solidFill>
                      <a:srgbClr val="0000FF"/>
                    </a:solidFill>
                  </a:rPr>
                  <a:t>Hence 1.5 is required before we arrive at the contradiction in 1.6.</a:t>
                </a:r>
              </a:p>
            </p:txBody>
          </p:sp>
        </mc:Choice>
        <mc:Fallback xmlns="">
          <p:sp>
            <p:nvSpPr>
              <p:cNvPr id="14" name="Callout: Bent Line 13">
                <a:extLst>
                  <a:ext uri="{FF2B5EF4-FFF2-40B4-BE49-F238E27FC236}">
                    <a16:creationId xmlns:a16="http://schemas.microsoft.com/office/drawing/2014/main" id="{57D0F7E9-2AF4-4E64-B504-FB4563DF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20" y="1661160"/>
                <a:ext cx="3502344" cy="2265997"/>
              </a:xfrm>
              <a:prstGeom prst="borderCallout2">
                <a:avLst>
                  <a:gd name="adj1" fmla="val 19707"/>
                  <a:gd name="adj2" fmla="val 198"/>
                  <a:gd name="adj3" fmla="val 20095"/>
                  <a:gd name="adj4" fmla="val -17972"/>
                  <a:gd name="adj5" fmla="val 94987"/>
                  <a:gd name="adj6" fmla="val -66922"/>
                </a:avLst>
              </a:prstGeom>
              <a:blipFill>
                <a:blip r:embed="rId3"/>
                <a:stretch>
                  <a:fillRect r="-7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778478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(b) 	Two natives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C</a:t>
            </a:r>
            <a:r>
              <a:rPr lang="en-SG" sz="2800" dirty="0"/>
              <a:t> says: </a:t>
            </a:r>
            <a:r>
              <a:rPr lang="en-SG" sz="2800" i="1" dirty="0"/>
              <a:t>D</a:t>
            </a:r>
            <a:r>
              <a:rPr lang="en-SG" sz="2800" dirty="0"/>
              <a:t> is a knave.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D</a:t>
            </a:r>
            <a:r>
              <a:rPr lang="en-SG" sz="2800" dirty="0"/>
              <a:t> says: </a:t>
            </a:r>
            <a:r>
              <a:rPr lang="en-SG" sz="2800" i="1" dirty="0"/>
              <a:t>C</a:t>
            </a:r>
            <a:r>
              <a:rPr lang="en-SG" sz="2800" dirty="0"/>
              <a:t> is a knave.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How many knights and knaves are there?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894D0-6621-4691-B35A-F6383FE5F927}"/>
              </a:ext>
            </a:extLst>
          </p:cNvPr>
          <p:cNvSpPr txBox="1"/>
          <p:nvPr/>
        </p:nvSpPr>
        <p:spPr>
          <a:xfrm>
            <a:off x="846570" y="2404227"/>
            <a:ext cx="10230804" cy="37856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/>
              <a:t>Proof (by division in cases):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1.	If </a:t>
            </a:r>
            <a:r>
              <a:rPr lang="en-US" sz="2400" i="1" dirty="0"/>
              <a:t>C</a:t>
            </a:r>
            <a:r>
              <a:rPr lang="en-US" sz="2400" dirty="0"/>
              <a:t> is a knight, then:</a:t>
            </a:r>
            <a:endParaRPr lang="en-SG" sz="2400" dirty="0"/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1.1	What </a:t>
            </a:r>
            <a:r>
              <a:rPr lang="en-SG" sz="2400" i="1" dirty="0"/>
              <a:t>C</a:t>
            </a:r>
            <a:r>
              <a:rPr lang="en-SG" sz="24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1.2	</a:t>
            </a:r>
            <a:r>
              <a:rPr lang="en-SG" sz="2400" dirty="0">
                <a:sym typeface="Symbol" panose="05050102010706020507" pitchFamily="18" charset="2"/>
              </a:rPr>
              <a:t>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a knave. 	(that’s what </a:t>
            </a:r>
            <a:r>
              <a:rPr lang="en-SG" sz="2400" i="1" dirty="0"/>
              <a:t>C</a:t>
            </a:r>
            <a:r>
              <a:rPr lang="en-SG" sz="2400" dirty="0"/>
              <a:t> says)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2.	If </a:t>
            </a:r>
            <a:r>
              <a:rPr lang="en-US" sz="2400" i="1" dirty="0"/>
              <a:t>C</a:t>
            </a:r>
            <a:r>
              <a:rPr lang="en-US" sz="2400" dirty="0"/>
              <a:t> is not a knight, then: 	</a:t>
            </a:r>
            <a:endParaRPr lang="en-SG" sz="2400" dirty="0"/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2.1	Then </a:t>
            </a:r>
            <a:r>
              <a:rPr lang="en-SG" sz="2400" i="1" dirty="0"/>
              <a:t>C</a:t>
            </a:r>
            <a:r>
              <a:rPr lang="en-SG" sz="2400" dirty="0"/>
              <a:t> is a knave. 	(one is either a knight or a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2.2	</a:t>
            </a:r>
            <a:r>
              <a:rPr lang="en-SG" sz="2400" dirty="0">
                <a:sym typeface="Symbol" panose="05050102010706020507" pitchFamily="18" charset="2"/>
              </a:rPr>
              <a:t> what</a:t>
            </a:r>
            <a:r>
              <a:rPr lang="en-SG" sz="2400" dirty="0"/>
              <a:t> </a:t>
            </a:r>
            <a:r>
              <a:rPr lang="en-SG" sz="2400" i="1" dirty="0"/>
              <a:t>C</a:t>
            </a:r>
            <a:r>
              <a:rPr lang="en-SG" sz="2400" dirty="0"/>
              <a:t> says is false. 	(by definition of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2.3	</a:t>
            </a:r>
            <a:r>
              <a:rPr lang="en-SG" sz="2400" dirty="0">
                <a:sym typeface="Symbol" panose="05050102010706020507" pitchFamily="18" charset="2"/>
              </a:rPr>
              <a:t>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not a knave. 	(</a:t>
            </a:r>
            <a:r>
              <a:rPr lang="en-SG" sz="2400" i="1" dirty="0"/>
              <a:t>C</a:t>
            </a:r>
            <a:r>
              <a:rPr lang="en-SG" sz="2400" dirty="0"/>
              <a:t> says </a:t>
            </a:r>
            <a:r>
              <a:rPr lang="en-SG" sz="2400" i="1" dirty="0"/>
              <a:t>D</a:t>
            </a:r>
            <a:r>
              <a:rPr lang="en-SG" sz="2400" dirty="0"/>
              <a:t> is a knave, but what </a:t>
            </a:r>
            <a:r>
              <a:rPr lang="en-SG" sz="2400" i="1" dirty="0"/>
              <a:t>C</a:t>
            </a:r>
            <a:r>
              <a:rPr lang="en-SG" sz="2400" dirty="0"/>
              <a:t> says is false)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2.4	</a:t>
            </a:r>
            <a:r>
              <a:rPr lang="en-SG" sz="2400" dirty="0">
                <a:sym typeface="Symbol" panose="05050102010706020507" pitchFamily="18" charset="2"/>
              </a:rPr>
              <a:t> 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a knight. 	(one is either a knight or a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3.	</a:t>
            </a:r>
            <a:r>
              <a:rPr lang="en-US" sz="2400" dirty="0">
                <a:sym typeface="Symbol" panose="05050102010706020507" pitchFamily="18" charset="2"/>
              </a:rPr>
              <a:t>Conclusion: in both cases, there is one knight and one knave.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FB508-F615-4904-A7B2-FE23475725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16422"/>
          <a:stretch/>
        </p:blipFill>
        <p:spPr bwMode="auto">
          <a:xfrm>
            <a:off x="9464039" y="271751"/>
            <a:ext cx="2425487" cy="1829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6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/>
              <p:nvPr/>
            </p:nvSpPr>
            <p:spPr>
              <a:xfrm>
                <a:off x="725799" y="586807"/>
                <a:ext cx="10709117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Learning objectives for this tutorial: 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Understanding the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logical connectives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,∨,~,→</m:t>
                    </m:r>
                  </m:oMath>
                </a14:m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laws of logical equivalences 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simplify statements.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Knowing the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contrapositive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converse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inverse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forms of a conditional statement and their logical relationship.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Determining whether an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argument 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valid or invalid.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Writing simple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proofs.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9" y="586807"/>
                <a:ext cx="10709117" cy="4832092"/>
              </a:xfrm>
              <a:prstGeom prst="rect">
                <a:avLst/>
              </a:prstGeom>
              <a:blipFill>
                <a:blip r:embed="rId2"/>
                <a:stretch>
                  <a:fillRect l="-1707" t="-18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9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2" y="401171"/>
                <a:ext cx="758265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Negating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 &lt; 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&lt; 5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becomes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≥5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2" y="401171"/>
                <a:ext cx="7582654" cy="523220"/>
              </a:xfrm>
              <a:prstGeom prst="rect">
                <a:avLst/>
              </a:prstGeom>
              <a:blipFill>
                <a:blip r:embed="rId2"/>
                <a:stretch>
                  <a:fillRect l="-1688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A7711F-BDD3-45AA-BF06-8CBF153B6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9E5EC0-FB11-46EC-920E-3C1D355B0D16}"/>
                  </a:ext>
                </a:extLst>
              </p:cNvPr>
              <p:cNvSpPr txBox="1"/>
              <p:nvPr/>
            </p:nvSpPr>
            <p:spPr>
              <a:xfrm>
                <a:off x="1294032" y="1325562"/>
                <a:ext cx="1812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&lt;5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9E5EC0-FB11-46EC-920E-3C1D355B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032" y="1325562"/>
                <a:ext cx="18127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7CB70C-9AE3-4735-A1E0-A3CBD9FAA737}"/>
                  </a:ext>
                </a:extLst>
              </p:cNvPr>
              <p:cNvSpPr txBox="1"/>
              <p:nvPr/>
            </p:nvSpPr>
            <p:spPr>
              <a:xfrm>
                <a:off x="3106790" y="1307527"/>
                <a:ext cx="35988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1&lt;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&lt;5)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7CB70C-9AE3-4735-A1E0-A3CBD9FA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790" y="1307527"/>
                <a:ext cx="35988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840570" y="2578970"/>
                <a:ext cx="3608222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1&lt;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SG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0" y="2578970"/>
                <a:ext cx="3608222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289258" y="2609584"/>
                <a:ext cx="65070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1&lt;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∨~(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&lt;5)</m:t>
                    </m:r>
                  </m:oMath>
                </a14:m>
                <a:r>
                  <a:rPr lang="en-SG" sz="2800" dirty="0"/>
                  <a:t> (De Morgan’s)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58" y="2609584"/>
                <a:ext cx="6507079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D796F9-BDA8-4EE1-A0CE-6092EC6F8F08}"/>
                  </a:ext>
                </a:extLst>
              </p:cNvPr>
              <p:cNvSpPr txBox="1"/>
              <p:nvPr/>
            </p:nvSpPr>
            <p:spPr>
              <a:xfrm>
                <a:off x="4289259" y="3182507"/>
                <a:ext cx="4213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≥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SG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D796F9-BDA8-4EE1-A0CE-6092EC6F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59" y="3182507"/>
                <a:ext cx="421305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06338CE-23FE-451F-B241-8E6EBC4EEC89}"/>
              </a:ext>
            </a:extLst>
          </p:cNvPr>
          <p:cNvSpPr/>
          <p:nvPr/>
        </p:nvSpPr>
        <p:spPr>
          <a:xfrm>
            <a:off x="9335386" y="1562986"/>
            <a:ext cx="2349795" cy="7341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FEC4-4457-468D-93C1-CE242C1357FF}"/>
              </a:ext>
            </a:extLst>
          </p:cNvPr>
          <p:cNvSpPr txBox="1"/>
          <p:nvPr/>
        </p:nvSpPr>
        <p:spPr>
          <a:xfrm>
            <a:off x="6327252" y="1387117"/>
            <a:ext cx="18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0000FF"/>
                </a:solidFill>
              </a:rPr>
              <a:t>Implicit AND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EC9BBF-B846-4C77-BDF0-4FA29996D819}"/>
              </a:ext>
            </a:extLst>
          </p:cNvPr>
          <p:cNvGrpSpPr/>
          <p:nvPr/>
        </p:nvGrpSpPr>
        <p:grpSpPr>
          <a:xfrm>
            <a:off x="4710989" y="383135"/>
            <a:ext cx="5391526" cy="5189980"/>
            <a:chOff x="4710989" y="383135"/>
            <a:chExt cx="5391526" cy="51899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BD5292E-56C8-48E9-A7C9-4E54B446A709}"/>
                </a:ext>
              </a:extLst>
            </p:cNvPr>
            <p:cNvSpPr/>
            <p:nvPr/>
          </p:nvSpPr>
          <p:spPr>
            <a:xfrm>
              <a:off x="6561574" y="383135"/>
              <a:ext cx="1557494" cy="541255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86AD00-60EF-43E3-A1F2-E7259DBB27A9}"/>
                </a:ext>
              </a:extLst>
            </p:cNvPr>
            <p:cNvSpPr/>
            <p:nvPr/>
          </p:nvSpPr>
          <p:spPr>
            <a:xfrm>
              <a:off x="4710989" y="3175439"/>
              <a:ext cx="2865468" cy="541255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BAFA22-176A-4B29-BF84-19EC4CF60F20}"/>
                </a:ext>
              </a:extLst>
            </p:cNvPr>
            <p:cNvGrpSpPr/>
            <p:nvPr/>
          </p:nvGrpSpPr>
          <p:grpSpPr>
            <a:xfrm>
              <a:off x="7787295" y="1105320"/>
              <a:ext cx="2315220" cy="4467795"/>
              <a:chOff x="7787295" y="1105320"/>
              <a:chExt cx="2315220" cy="446779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14E7549-734E-4123-A3F5-8871A290A1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0852" y="1105320"/>
                <a:ext cx="929528" cy="318582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1E869DD-F15A-4F22-82C1-49B646863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87295" y="3705728"/>
                <a:ext cx="1136752" cy="63512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00BCF0-C6AE-4D4C-8435-286F78A8689A}"/>
                  </a:ext>
                </a:extLst>
              </p:cNvPr>
              <p:cNvSpPr txBox="1"/>
              <p:nvPr/>
            </p:nvSpPr>
            <p:spPr>
              <a:xfrm>
                <a:off x="8289757" y="4372786"/>
                <a:ext cx="18127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00FF"/>
                    </a:solidFill>
                  </a:rPr>
                  <a:t>Are they logically equivalent?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70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  <p:bldP spid="22" grpId="0"/>
      <p:bldP spid="2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796766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 “He’s welcome to come along only if he behaves himself” means “if he behaves himself then he’s welcome to come along”.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A7711F-BDD3-45AA-BF06-8CBF153B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919660" y="2027895"/>
                <a:ext cx="70693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be “He’s welcome to come along”</a:t>
                </a:r>
              </a:p>
              <a:p>
                <a:r>
                  <a:rPr lang="en-SG" sz="2800" dirty="0"/>
                  <a:t>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be “He behaves himself”.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2027895"/>
                <a:ext cx="7069309" cy="954107"/>
              </a:xfrm>
              <a:prstGeom prst="rect">
                <a:avLst/>
              </a:prstGeom>
              <a:blipFill>
                <a:blip r:embed="rId3"/>
                <a:stretch>
                  <a:fillRect l="-1810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/>
              <p:nvPr/>
            </p:nvSpPr>
            <p:spPr>
              <a:xfrm>
                <a:off x="919660" y="3041466"/>
                <a:ext cx="70693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0" dirty="0"/>
                  <a:t>Question: is “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/>
                  <a:t> only if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b="0" dirty="0"/>
                  <a:t>”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800" b="0" dirty="0"/>
                  <a:t> “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/>
                  <a:t>”?  </a:t>
                </a:r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3041466"/>
                <a:ext cx="7069309" cy="523220"/>
              </a:xfrm>
              <a:prstGeom prst="rect">
                <a:avLst/>
              </a:prstGeom>
              <a:blipFill>
                <a:blip r:embed="rId4"/>
                <a:stretch>
                  <a:fillRect l="-1810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4F61BF-8EDC-4BED-B28A-469CE68EAEAE}"/>
                  </a:ext>
                </a:extLst>
              </p:cNvPr>
              <p:cNvSpPr txBox="1"/>
              <p:nvPr/>
            </p:nvSpPr>
            <p:spPr>
              <a:xfrm>
                <a:off x="919660" y="3899718"/>
                <a:ext cx="3459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0" dirty="0"/>
                  <a:t>Answer: “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/>
                  <a:t> only if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b="0" dirty="0"/>
                  <a:t>”</a:t>
                </a:r>
                <a:endParaRPr lang="en-S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4F61BF-8EDC-4BED-B28A-469CE68E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3899718"/>
                <a:ext cx="3459835" cy="523220"/>
              </a:xfrm>
              <a:prstGeom prst="rect">
                <a:avLst/>
              </a:prstGeom>
              <a:blipFill>
                <a:blip r:embed="rId5"/>
                <a:stretch>
                  <a:fillRect l="-370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B4F8C0-F52C-484A-A7B9-99DEDF2F4F8B}"/>
                  </a:ext>
                </a:extLst>
              </p:cNvPr>
              <p:cNvSpPr txBox="1"/>
              <p:nvPr/>
            </p:nvSpPr>
            <p:spPr>
              <a:xfrm>
                <a:off x="4087977" y="3899718"/>
                <a:ext cx="23449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800" b="0" dirty="0"/>
                  <a:t> “~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/>
                  <a:t>”  </a:t>
                </a:r>
                <a:endParaRPr lang="en-SG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B4F8C0-F52C-484A-A7B9-99DEDF2F4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77" y="3899718"/>
                <a:ext cx="2344907" cy="523220"/>
              </a:xfrm>
              <a:prstGeom prst="rect">
                <a:avLst/>
              </a:prstGeom>
              <a:blipFill>
                <a:blip r:embed="rId6"/>
                <a:stretch>
                  <a:fillRect t="-11628" r="-2604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6A78A4-B8A4-41AE-9016-E4AE028F89BF}"/>
                  </a:ext>
                </a:extLst>
              </p:cNvPr>
              <p:cNvSpPr txBox="1"/>
              <p:nvPr/>
            </p:nvSpPr>
            <p:spPr>
              <a:xfrm>
                <a:off x="6295148" y="3899718"/>
                <a:ext cx="20948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SG" sz="2800" b="0" dirty="0"/>
                  <a:t> “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b="0" dirty="0"/>
                  <a:t>”  </a:t>
                </a:r>
                <a:endParaRPr lang="en-SG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6A78A4-B8A4-41AE-9016-E4AE028F8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48" y="3899718"/>
                <a:ext cx="2094874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0EF40774-EB14-404E-B116-641B0AA1129A}"/>
              </a:ext>
            </a:extLst>
          </p:cNvPr>
          <p:cNvSpPr/>
          <p:nvPr/>
        </p:nvSpPr>
        <p:spPr>
          <a:xfrm>
            <a:off x="9335386" y="1562986"/>
            <a:ext cx="2349795" cy="7341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C5C3A-3FE6-4B27-89D9-641A981EE384}"/>
              </a:ext>
            </a:extLst>
          </p:cNvPr>
          <p:cNvSpPr txBox="1"/>
          <p:nvPr/>
        </p:nvSpPr>
        <p:spPr>
          <a:xfrm>
            <a:off x="7988969" y="3968535"/>
            <a:ext cx="2886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0000FF"/>
                </a:solidFill>
              </a:rPr>
              <a:t>(Lecture #2 slide 45)</a:t>
            </a:r>
          </a:p>
        </p:txBody>
      </p:sp>
    </p:spTree>
    <p:extLst>
      <p:ext uri="{BB962C8B-B14F-4D97-AF65-F5344CB8AC3E}">
        <p14:creationId xmlns:p14="http://schemas.microsoft.com/office/powerpoint/2010/main" val="23309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  <p:bldP spid="15" grpId="0"/>
      <p:bldP spid="17" grpId="0"/>
      <p:bldP spid="19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4F94D-F9DC-4A93-8864-EFE95CBC57F3}"/>
              </a:ext>
            </a:extLst>
          </p:cNvPr>
          <p:cNvSpPr/>
          <p:nvPr/>
        </p:nvSpPr>
        <p:spPr>
          <a:xfrm>
            <a:off x="1176337" y="435415"/>
            <a:ext cx="5001058" cy="5730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DFC709-2162-42E8-A053-C5F1717C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99441"/>
              </p:ext>
            </p:extLst>
          </p:nvPr>
        </p:nvGraphicFramePr>
        <p:xfrm>
          <a:off x="1176336" y="1055629"/>
          <a:ext cx="10261685" cy="543724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2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0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Commutative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Associative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Distributive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Identity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Double negative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i="0" dirty="0"/>
                        <a:t>)</a:t>
                      </a:r>
                      <a:r>
                        <a:rPr lang="en-SG" sz="2000" b="0" i="1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Idempotent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50397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Universal</a:t>
                      </a:r>
                      <a:r>
                        <a:rPr lang="en-SG" sz="2000" baseline="0" dirty="0"/>
                        <a:t> bound</a:t>
                      </a:r>
                      <a:r>
                        <a:rPr lang="en-SG" sz="2000" dirty="0"/>
                        <a:t>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249231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 Morgan’s </a:t>
                      </a:r>
                      <a:r>
                        <a:rPr lang="en-SG" sz="2000" baseline="0" dirty="0"/>
                        <a:t>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830406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Absorption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36105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of </a:t>
                      </a:r>
                      <a:r>
                        <a:rPr lang="en-SG" sz="2000" b="1" i="0" baseline="0" dirty="0"/>
                        <a:t>true</a:t>
                      </a:r>
                      <a:r>
                        <a:rPr lang="en-SG" sz="2000" baseline="0" dirty="0"/>
                        <a:t> and </a:t>
                      </a:r>
                      <a:r>
                        <a:rPr lang="en-SG" sz="2000" b="1" baseline="0" dirty="0"/>
                        <a:t>false</a:t>
                      </a:r>
                      <a:endParaRPr lang="en-SG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73981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406E67-F76D-478C-A2FC-B3476315E431}"/>
              </a:ext>
            </a:extLst>
          </p:cNvPr>
          <p:cNvSpPr txBox="1"/>
          <p:nvPr/>
        </p:nvSpPr>
        <p:spPr>
          <a:xfrm>
            <a:off x="1176336" y="482539"/>
            <a:ext cx="500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Theorem 2.1.1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31846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4133603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~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~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∧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4133603" cy="578685"/>
              </a:xfrm>
              <a:prstGeom prst="rect">
                <a:avLst/>
              </a:prstGeom>
              <a:blipFill>
                <a:blip r:embed="rId2"/>
                <a:stretch>
                  <a:fillRect l="-3097" t="-5263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560719" y="1198993"/>
                <a:ext cx="9556460" cy="36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∨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	by the implication law (step 1)</a:t>
                </a:r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	by the absorption law (step 2)</a:t>
                </a:r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𝐟𝐚𝐥𝐬𝐞</m:t>
                    </m:r>
                  </m:oMath>
                </a14:m>
                <a:r>
                  <a:rPr lang="en-US" sz="2800" dirty="0"/>
                  <a:t>	by the negation law (step 3)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1198993"/>
                <a:ext cx="9556460" cy="3681136"/>
              </a:xfrm>
              <a:prstGeom prst="rect">
                <a:avLst/>
              </a:prstGeom>
              <a:blipFill>
                <a:blip r:embed="rId3"/>
                <a:stretch>
                  <a:fillRect b="-38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/>
              <p:nvPr/>
            </p:nvSpPr>
            <p:spPr>
              <a:xfrm>
                <a:off x="1560719" y="1707355"/>
                <a:ext cx="907056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SG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~(~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	by the implication law</a:t>
                </a:r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1707355"/>
                <a:ext cx="9070561" cy="578685"/>
              </a:xfrm>
              <a:prstGeom prst="rect">
                <a:avLst/>
              </a:prstGeom>
              <a:blipFill>
                <a:blip r:embed="rId4"/>
                <a:stretch>
                  <a:fillRect t="-4211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3DFC2A3-ACCB-4757-B17E-DDBE6E391A8B}"/>
              </a:ext>
            </a:extLst>
          </p:cNvPr>
          <p:cNvSpPr txBox="1"/>
          <p:nvPr/>
        </p:nvSpPr>
        <p:spPr>
          <a:xfrm>
            <a:off x="7042482" y="2777951"/>
            <a:ext cx="42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91038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double negative law</a:t>
            </a:r>
            <a:endParaRPr lang="en-SG" sz="28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AD32-841C-496A-81C8-DC83FB1C85AE}"/>
              </a:ext>
            </a:extLst>
          </p:cNvPr>
          <p:cNvCxnSpPr/>
          <p:nvPr/>
        </p:nvCxnSpPr>
        <p:spPr>
          <a:xfrm>
            <a:off x="7170821" y="2585387"/>
            <a:ext cx="22458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E0100-0C39-43F1-A24C-379D6DB245E9}"/>
                  </a:ext>
                </a:extLst>
              </p:cNvPr>
              <p:cNvSpPr txBox="1"/>
              <p:nvPr/>
            </p:nvSpPr>
            <p:spPr>
              <a:xfrm>
                <a:off x="1560719" y="3827100"/>
                <a:ext cx="90705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	by the commutative law</a:t>
                </a:r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E0100-0C39-43F1-A24C-379D6DB2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3827100"/>
                <a:ext cx="9070561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9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blipFill>
                <a:blip r:embed="rId2"/>
                <a:stretch>
                  <a:fillRect l="-423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∨~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 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implication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1)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∧~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Morgan</m:t>
                    </m:r>
                    <m:r>
                      <m:rPr>
                        <m:nor/>
                      </m:rPr>
                      <a:rPr lang="en-US" sz="2800"/>
                      <m:t>’</m:t>
                    </m:r>
                    <m:r>
                      <m:rPr>
                        <m:nor/>
                      </m:rPr>
                      <a:rPr lang="en-US" sz="2800"/>
                      <m:t>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2)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double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negative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3)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4)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5)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absorption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6)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blipFill>
                <a:blip r:embed="rId2"/>
                <a:stretch>
                  <a:fillRect l="-423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∨~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 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implication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 smtClean="0"/>
                      <m:t>law</m:t>
                    </m:r>
                    <m:r>
                      <m:rPr>
                        <m:nor/>
                      </m:rPr>
                      <a:rPr lang="en-US" sz="2800" smtClean="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∧~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Morgan</m:t>
                    </m:r>
                    <m:r>
                      <m:rPr>
                        <m:nor/>
                      </m:rPr>
                      <a:rPr lang="en-US" sz="2800"/>
                      <m:t>’</m:t>
                    </m:r>
                    <m:r>
                      <m:rPr>
                        <m:nor/>
                      </m:rPr>
                      <a:rPr lang="en-US" sz="2800"/>
                      <m:t>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double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negative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absorption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CAC038-E5AA-4B88-9610-26E4281367CC}"/>
              </a:ext>
            </a:extLst>
          </p:cNvPr>
          <p:cNvCxnSpPr/>
          <p:nvPr/>
        </p:nvCxnSpPr>
        <p:spPr>
          <a:xfrm>
            <a:off x="1636295" y="3748035"/>
            <a:ext cx="73469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22EEF5-1909-4CC5-9BD1-1702559F0998}"/>
              </a:ext>
            </a:extLst>
          </p:cNvPr>
          <p:cNvSpPr txBox="1"/>
          <p:nvPr/>
        </p:nvSpPr>
        <p:spPr>
          <a:xfrm>
            <a:off x="5054321" y="596195"/>
            <a:ext cx="6471138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You may combine two simple steps into one line, by citing the laws applied. Try not to combine more than 2 steps into one line or it may confuse your readers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EEAA9-110F-4A91-85B7-FE472F276CA7}"/>
              </a:ext>
            </a:extLst>
          </p:cNvPr>
          <p:cNvSpPr txBox="1"/>
          <p:nvPr/>
        </p:nvSpPr>
        <p:spPr>
          <a:xfrm>
            <a:off x="8581293" y="4019341"/>
            <a:ext cx="120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42198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4390277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~(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4390277" cy="523220"/>
              </a:xfrm>
              <a:prstGeom prst="rect">
                <a:avLst/>
              </a:prstGeom>
              <a:blipFill>
                <a:blip r:embed="rId2"/>
                <a:stretch>
                  <a:fillRect l="-2917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∨~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)∨(~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∧~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De Morgan’s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the double negative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the distributive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𝐭𝐫𝐮𝐞</m:t>
                    </m:r>
                  </m:oMath>
                </a14:m>
                <a:r>
                  <a:rPr lang="en-US" sz="2800" dirty="0"/>
                  <a:t>	by the negation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	by the identity law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062377"/>
              </a:xfrm>
              <a:prstGeom prst="rect">
                <a:avLst/>
              </a:prstGeom>
              <a:blipFill>
                <a:blip r:embed="rId3"/>
                <a:stretch>
                  <a:fillRect b="-47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1876</TotalTime>
  <Words>1528</Words>
  <Application>Microsoft Macintosh PowerPoint</Application>
  <PresentationFormat>Widescreen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Corbel</vt:lpstr>
      <vt:lpstr>Symbol</vt:lpstr>
      <vt:lpstr>Times New Roman</vt:lpstr>
      <vt:lpstr>Wingdings</vt:lpstr>
      <vt:lpstr>Basis</vt:lpstr>
      <vt:lpstr>CS1231S Tutorial #1</vt:lpstr>
      <vt:lpstr>PowerPoint Presentation</vt:lpstr>
      <vt:lpstr>Q1</vt:lpstr>
      <vt:lpstr>Q1</vt:lpstr>
      <vt:lpstr>Q2</vt:lpstr>
      <vt:lpstr>Q2</vt:lpstr>
      <vt:lpstr>Q2</vt:lpstr>
      <vt:lpstr>Q2</vt:lpstr>
      <vt:lpstr>Q2</vt:lpstr>
      <vt:lpstr>Q2</vt:lpstr>
      <vt:lpstr>Q3</vt:lpstr>
      <vt:lpstr>Q3</vt:lpstr>
      <vt:lpstr>Q4</vt:lpstr>
      <vt:lpstr>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Tut9</dc:title>
  <dc:creator>Aaron Tan</dc:creator>
  <cp:lastModifiedBy>Tan Keng Yan, Colin</cp:lastModifiedBy>
  <cp:revision>354</cp:revision>
  <cp:lastPrinted>2020-04-01T05:50:33Z</cp:lastPrinted>
  <dcterms:created xsi:type="dcterms:W3CDTF">2020-03-29T08:20:19Z</dcterms:created>
  <dcterms:modified xsi:type="dcterms:W3CDTF">2023-01-30T12:49:23Z</dcterms:modified>
</cp:coreProperties>
</file>