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16"/>
  </p:notesMasterIdLst>
  <p:sldIdLst>
    <p:sldId id="256" r:id="rId2"/>
    <p:sldId id="327" r:id="rId3"/>
    <p:sldId id="351" r:id="rId4"/>
    <p:sldId id="354" r:id="rId5"/>
    <p:sldId id="355" r:id="rId6"/>
    <p:sldId id="329" r:id="rId7"/>
    <p:sldId id="356" r:id="rId8"/>
    <p:sldId id="357" r:id="rId9"/>
    <p:sldId id="333" r:id="rId10"/>
    <p:sldId id="361" r:id="rId11"/>
    <p:sldId id="334" r:id="rId12"/>
    <p:sldId id="362" r:id="rId13"/>
    <p:sldId id="363" r:id="rId14"/>
    <p:sldId id="296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00"/>
    <a:srgbClr val="FFFFCC"/>
    <a:srgbClr val="FF33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4672"/>
  </p:normalViewPr>
  <p:slideViewPr>
    <p:cSldViewPr snapToGrid="0">
      <p:cViewPr varScale="1">
        <p:scale>
          <a:sx n="99" d="100"/>
          <a:sy n="9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2/6/23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IT5005</a:t>
            </a:r>
            <a:br>
              <a:rPr lang="en-SG" dirty="0"/>
            </a:br>
            <a:r>
              <a:rPr lang="en-SG" dirty="0"/>
              <a:t>Tutorial #2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Predicate Logic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, the domain of discourse, be the set of objects.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𝐺𝑟𝑎𝑦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𝑇𝑟𝑖𝑎𝑛𝑔𝑙𝑒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92075">
                  <a:tabLst>
                    <a:tab pos="5334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𝐵𝑙𝑎𝑐𝑘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𝐵𝑙𝑢𝑒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𝐴𝑏𝑜𝑣𝑒</m:t>
                                </m:r>
                                <m:d>
                                  <m:dPr>
                                    <m:ctrlP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9" y="2818279"/>
                <a:ext cx="11430342" cy="3622145"/>
              </a:xfrm>
              <a:prstGeom prst="rect">
                <a:avLst/>
              </a:prstGeom>
              <a:blipFill>
                <a:blip r:embed="rId3"/>
                <a:stretch>
                  <a:fillRect l="-267" t="-15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4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400" dirty="0"/>
                  <a:t> 	If an </a:t>
                </a:r>
                <a:r>
                  <a:rPr lang="en-SG" sz="2400" dirty="0" err="1"/>
                  <a:t>obj</a:t>
                </a:r>
                <a:r>
                  <a:rPr lang="en-SG" sz="24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7" y="356067"/>
                <a:ext cx="10510340" cy="1938992"/>
              </a:xfrm>
              <a:prstGeom prst="rect">
                <a:avLst/>
              </a:prstGeom>
              <a:blipFill>
                <a:blip r:embed="rId4"/>
                <a:stretch>
                  <a:fillRect l="-58"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681036" y="2295059"/>
            <a:ext cx="1101082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Rewrite your answer in (a) using predicates and quantified statements.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794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blipFill>
                <a:blip r:embed="rId2"/>
                <a:stretch>
                  <a:fillRect l="-1489" t="-3673" r="-142" b="-93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/>
              <p:nvPr/>
            </p:nvSpPr>
            <p:spPr>
              <a:xfrm>
                <a:off x="930391" y="2578044"/>
                <a:ext cx="10146983" cy="372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SG" sz="2800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1.	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2.	Consider any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2.1	Since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true, we have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 (universal instantiation)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2.2	Similarly,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2.3	Therefore,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3.	Therefore,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1" y="2578044"/>
                <a:ext cx="10146983" cy="3727302"/>
              </a:xfrm>
              <a:prstGeom prst="rect">
                <a:avLst/>
              </a:prstGeom>
              <a:blipFill>
                <a:blip r:embed="rId4"/>
                <a:stretch>
                  <a:fillRect l="-1262" t="-1637" b="-3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2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8592504" cy="1495922"/>
              </a:xfrm>
              <a:prstGeom prst="rect">
                <a:avLst/>
              </a:prstGeom>
              <a:blipFill>
                <a:blip r:embed="rId2"/>
                <a:stretch>
                  <a:fillRect l="-1489" t="-3673" r="-142" b="-93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5" y="1890000"/>
                <a:ext cx="10543974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/>
              <p:nvPr/>
            </p:nvSpPr>
            <p:spPr>
              <a:xfrm>
                <a:off x="586927" y="2615135"/>
                <a:ext cx="11018145" cy="3804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SG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1.	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2.	Consider any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2.1	Then ,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2.2	So,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and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2.3	Since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 marL="1082675" indent="-641350">
                  <a:spcAft>
                    <a:spcPts val="600"/>
                  </a:spcAft>
                  <a:tabLst>
                    <a:tab pos="1082675" algn="l"/>
                  </a:tabLst>
                </a:pPr>
                <a:r>
                  <a:rPr lang="en-SG" sz="2800" dirty="0">
                    <a:ea typeface="Cambria Math" panose="02040503050406030204" pitchFamily="18" charset="0"/>
                  </a:rPr>
                  <a:t>2.4	Similarly,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is true for any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SG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441325" algn="l"/>
                  </a:tabLst>
                </a:pPr>
                <a:r>
                  <a:rPr lang="en-SG" sz="2800" b="0" dirty="0">
                    <a:ea typeface="Cambria Math" panose="02040503050406030204" pitchFamily="18" charset="0"/>
                  </a:rPr>
                  <a:t>3.	Therefore,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D4E15D-0F93-4921-8DCF-F414891A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27" y="2615135"/>
                <a:ext cx="11018145" cy="3804247"/>
              </a:xfrm>
              <a:prstGeom prst="rect">
                <a:avLst/>
              </a:prstGeom>
              <a:blipFill>
                <a:blip r:embed="rId4"/>
                <a:stretch>
                  <a:fillRect l="-1106" t="-1603" r="-111" b="-30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10238424" cy="10095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predicates. Prove that: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US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(b)	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10238424" cy="1009572"/>
              </a:xfrm>
              <a:prstGeom prst="rect">
                <a:avLst/>
              </a:prstGeom>
              <a:blipFill>
                <a:blip r:embed="rId2"/>
                <a:stretch>
                  <a:fillRect l="-1250" t="-5422" b="-138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E80F-0468-4A5F-A9EA-084479348B50}"/>
              </a:ext>
            </a:extLst>
          </p:cNvPr>
          <p:cNvSpPr txBox="1"/>
          <p:nvPr/>
        </p:nvSpPr>
        <p:spPr>
          <a:xfrm>
            <a:off x="1310640" y="1889760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Counterexample: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D50185-137F-4832-9DC0-2E4A05AE6A8C}"/>
                  </a:ext>
                </a:extLst>
              </p:cNvPr>
              <p:cNvSpPr txBox="1"/>
              <p:nvPr/>
            </p:nvSpPr>
            <p:spPr>
              <a:xfrm>
                <a:off x="1310640" y="2789795"/>
                <a:ext cx="801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D50185-137F-4832-9DC0-2E4A05AE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789795"/>
                <a:ext cx="8016240" cy="523220"/>
              </a:xfrm>
              <a:prstGeom prst="rect">
                <a:avLst/>
              </a:prstGeom>
              <a:blipFill>
                <a:blip r:embed="rId3"/>
                <a:stretch>
                  <a:fillRect l="-1521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AB272F-A67A-4BCF-A9A6-188EB48289F8}"/>
                  </a:ext>
                </a:extLst>
              </p:cNvPr>
              <p:cNvSpPr txBox="1"/>
              <p:nvPr/>
            </p:nvSpPr>
            <p:spPr>
              <a:xfrm>
                <a:off x="1691640" y="3595837"/>
                <a:ext cx="5699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ℕ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ℕ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AB272F-A67A-4BCF-A9A6-188EB482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3595837"/>
                <a:ext cx="56997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457D25-6E0D-42BF-8104-7684A31B1B46}"/>
                  </a:ext>
                </a:extLst>
              </p:cNvPr>
              <p:cNvSpPr txBox="1"/>
              <p:nvPr/>
            </p:nvSpPr>
            <p:spPr>
              <a:xfrm>
                <a:off x="1691640" y="4227930"/>
                <a:ext cx="5699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457D25-6E0D-42BF-8104-7684A31B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4227930"/>
                <a:ext cx="56997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806EF-D2EA-4FAE-9EBD-D425D1CC921F}"/>
              </a:ext>
            </a:extLst>
          </p:cNvPr>
          <p:cNvSpPr txBox="1"/>
          <p:nvPr/>
        </p:nvSpPr>
        <p:spPr>
          <a:xfrm>
            <a:off x="7559040" y="3595837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5B4F9-8299-415B-8D97-7ADA0FC87FEE}"/>
              </a:ext>
            </a:extLst>
          </p:cNvPr>
          <p:cNvSpPr txBox="1"/>
          <p:nvPr/>
        </p:nvSpPr>
        <p:spPr>
          <a:xfrm>
            <a:off x="7559040" y="4227930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333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6C51F-4896-4E25-85B3-E393C6C96070}"/>
              </a:ext>
            </a:extLst>
          </p:cNvPr>
          <p:cNvSpPr txBox="1"/>
          <p:nvPr/>
        </p:nvSpPr>
        <p:spPr>
          <a:xfrm>
            <a:off x="919660" y="401171"/>
            <a:ext cx="58011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Everybody loves someone else.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835039" y="1458073"/>
                <a:ext cx="162444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39" y="1458073"/>
                <a:ext cx="1624441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44C5C0-78ED-4284-8EF1-96D1E97B8223}"/>
              </a:ext>
            </a:extLst>
          </p:cNvPr>
          <p:cNvSpPr txBox="1"/>
          <p:nvPr/>
        </p:nvSpPr>
        <p:spPr>
          <a:xfrm>
            <a:off x="919660" y="2663466"/>
            <a:ext cx="58011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Nobody except John loves Mary.</a:t>
            </a:r>
            <a:endParaRPr lang="en-S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/>
              <p:nvPr/>
            </p:nvSpPr>
            <p:spPr>
              <a:xfrm>
                <a:off x="3048000" y="1440225"/>
                <a:ext cx="4983480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D833-CB29-49B6-91CD-EEFC8FD2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440225"/>
                <a:ext cx="4983480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/>
              <p:nvPr/>
            </p:nvSpPr>
            <p:spPr>
              <a:xfrm>
                <a:off x="919660" y="3730359"/>
                <a:ext cx="38100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𝐽𝑜h𝑛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𝑀𝑎𝑟𝑦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9706A9-D50C-423C-B423-82A5750F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3730359"/>
                <a:ext cx="3810000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/>
              <p:nvPr/>
            </p:nvSpPr>
            <p:spPr>
              <a:xfrm>
                <a:off x="4285205" y="3748558"/>
                <a:ext cx="88891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F6761-5D20-4A2B-ABBA-14C507E2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05" y="3748558"/>
                <a:ext cx="888910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/>
              <p:nvPr/>
            </p:nvSpPr>
            <p:spPr>
              <a:xfrm>
                <a:off x="5109209" y="3716850"/>
                <a:ext cx="6821273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𝐽𝑜h𝑛</m:t>
                              </m:r>
                            </m:e>
                          </m:d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CEF9D-4F96-4F2B-B149-D65B9D19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09" y="3716850"/>
                <a:ext cx="6821273" cy="725135"/>
              </a:xfrm>
              <a:prstGeom prst="rect">
                <a:avLst/>
              </a:prstGeom>
              <a:blipFill>
                <a:blip r:embed="rId6"/>
                <a:stretch>
                  <a:fillRect l="-558" b="-5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492819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	All honest people pay their taxes.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Darth is not honest.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Darth does not pay his taxes.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492819" cy="1384995"/>
              </a:xfrm>
              <a:prstGeom prst="rect">
                <a:avLst/>
              </a:prstGeom>
              <a:blipFill>
                <a:blip r:embed="rId2"/>
                <a:stretch>
                  <a:fillRect l="-1709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5633185" cy="1902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𝐻𝑜𝑛𝑒𝑠𝑡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𝑃𝑎𝑦𝑇𝑎𝑥𝑒𝑠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𝐻𝑜𝑛𝑒𝑠𝑡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𝐷𝑎𝑟𝑡h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𝑃𝑎𝑦𝑇𝑎𝑥𝑒𝑠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𝐷𝑎𝑟𝑡h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5633185" cy="1902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7094219" y="3022982"/>
            <a:ext cx="263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Invalid;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Inverse error.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	For every student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studies CS1231, then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good at logic.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Tarik studies CS1231.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Tarik is good at logic.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blipFill>
                <a:blip r:embed="rId2"/>
                <a:stretch>
                  <a:fillRect l="-1241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7644865" cy="1902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𝑇𝑎𝑘𝑒𝑠𝐶𝑆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1231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𝐺𝑜𝑜𝑑𝐴𝑡𝐿𝑜𝑔𝑖𝑐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𝑇𝑎𝑘𝑒𝑠𝐶𝑆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1231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𝑇𝑎𝑟𝑖𝑘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𝐺𝑜𝑜𝑑𝐴𝑡𝐿𝑜𝑔𝑖𝑐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𝑇𝑎𝑟𝑖𝑘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7644865" cy="1902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6461760" y="3264555"/>
            <a:ext cx="4615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Universal modus ponens.</a:t>
            </a:r>
          </a:p>
        </p:txBody>
      </p:sp>
    </p:spTree>
    <p:extLst>
      <p:ext uri="{BB962C8B-B14F-4D97-AF65-F5344CB8AC3E}">
        <p14:creationId xmlns:p14="http://schemas.microsoft.com/office/powerpoint/2010/main" val="415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	Sum of any two rational numbers is rational.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The sum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rational.</a:t>
                </a:r>
              </a:p>
              <a:p>
                <a:pPr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∴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sz="2800" dirty="0"/>
                  <a:t> are both rational.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312220" cy="1384995"/>
              </a:xfrm>
              <a:prstGeom prst="rect">
                <a:avLst/>
              </a:prstGeom>
              <a:blipFill>
                <a:blip r:embed="rId2"/>
                <a:stretch>
                  <a:fillRect l="-1241" t="-4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499135" y="2187337"/>
                <a:ext cx="10037545" cy="174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𝑅𝑎𝑡𝑖𝑜𝑛𝑎𝑙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𝑅𝑎𝑡𝑖𝑜𝑛𝑎𝑙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12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𝑅𝑎𝑡𝑖𝑜𝑛𝑎𝑙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𝑅𝑎𝑡𝑖𝑜𝑛𝑎𝑙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35" y="2187337"/>
                <a:ext cx="10037545" cy="1748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B15EA8-C981-44D6-8D5E-741BE434DF09}"/>
              </a:ext>
            </a:extLst>
          </p:cNvPr>
          <p:cNvSpPr txBox="1"/>
          <p:nvPr/>
        </p:nvSpPr>
        <p:spPr>
          <a:xfrm>
            <a:off x="7084826" y="3266250"/>
            <a:ext cx="313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Invalid;</a:t>
            </a:r>
          </a:p>
          <a:p>
            <a:r>
              <a:rPr lang="en-SG" sz="3200" dirty="0">
                <a:solidFill>
                  <a:srgbClr val="C00000"/>
                </a:solidFill>
              </a:rPr>
              <a:t>Converse error.</a:t>
            </a:r>
          </a:p>
        </p:txBody>
      </p:sp>
    </p:spTree>
    <p:extLst>
      <p:ext uri="{BB962C8B-B14F-4D97-AF65-F5344CB8AC3E}">
        <p14:creationId xmlns:p14="http://schemas.microsoft.com/office/powerpoint/2010/main" val="2847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Transformers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took the Battlestar Galactica ride”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visited the Ancient Egypt”</a:t>
                </a:r>
              </a:p>
              <a:p>
                <a:pPr marL="546100" indent="-546100">
                  <a:tabLst>
                    <a:tab pos="546100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“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watched the Water World show”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7248980" cy="1815882"/>
              </a:xfrm>
              <a:prstGeom prst="rect">
                <a:avLst/>
              </a:prstGeom>
              <a:blipFill>
                <a:blip r:embed="rId2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08" y="2399531"/>
                <a:ext cx="2598910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2438003"/>
            <a:ext cx="72489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Every visitor watched the Water World show.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37D1-A8A6-4DC5-AC83-52CB8CDC124A}"/>
              </a:ext>
            </a:extLst>
          </p:cNvPr>
          <p:cNvSpPr txBox="1"/>
          <p:nvPr/>
        </p:nvSpPr>
        <p:spPr>
          <a:xfrm>
            <a:off x="919660" y="3179186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(b)	Every visitor who took the Battlestar Galactica ride also took the Transformers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3429000"/>
                <a:ext cx="3886200" cy="655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6D1227-7A51-4C15-8FE6-DA9F8230B6C4}"/>
              </a:ext>
            </a:extLst>
          </p:cNvPr>
          <p:cNvSpPr txBox="1"/>
          <p:nvPr/>
        </p:nvSpPr>
        <p:spPr>
          <a:xfrm>
            <a:off x="919660" y="4770614"/>
            <a:ext cx="67308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(c)	There is a visitor who took both the Transformers ride and the Battlestar Galactica ride.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60" y="4941029"/>
                <a:ext cx="3764280" cy="655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651746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(d)	No visitor who visited the Ancient Egypt watched the Water World show.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0" y="709974"/>
                <a:ext cx="4280003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/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b="0" dirty="0">
                    <a:ea typeface="Cambria Math" panose="02040503050406030204" pitchFamily="18" charset="0"/>
                  </a:rPr>
                  <a:t> 	</a:t>
                </a:r>
                <a:r>
                  <a:rPr lang="en-SG" sz="2800" b="0" dirty="0">
                    <a:solidFill>
                      <a:srgbClr val="336600"/>
                    </a:solidFill>
                    <a:ea typeface="Cambria Math" panose="02040503050406030204" pitchFamily="18" charset="0"/>
                  </a:rPr>
                  <a:t>(negation of existential)</a:t>
                </a:r>
              </a:p>
              <a:p>
                <a:pPr lvl="0"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(De Morgan’s law)</a:t>
                </a:r>
              </a:p>
              <a:p>
                <a:pPr>
                  <a:spcAft>
                    <a:spcPts val="600"/>
                  </a:spcAft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∀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→~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800" dirty="0"/>
                  <a:t> 	</a:t>
                </a:r>
                <a:r>
                  <a:rPr lang="en-SG" sz="2800" dirty="0">
                    <a:solidFill>
                      <a:srgbClr val="336600"/>
                    </a:solidFill>
                  </a:rPr>
                  <a:t>(implication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A820FB-A3BF-4E46-8F06-BBBAE7F0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2" y="3429000"/>
                <a:ext cx="9009358" cy="2427075"/>
              </a:xfrm>
              <a:prstGeom prst="rect">
                <a:avLst/>
              </a:prstGeom>
              <a:blipFill>
                <a:blip r:embed="rId3"/>
                <a:stretch>
                  <a:fillRect b="-5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86824F-47F6-4B5E-8DF4-72DFFED92209}"/>
              </a:ext>
            </a:extLst>
          </p:cNvPr>
          <p:cNvSpPr txBox="1"/>
          <p:nvPr/>
        </p:nvSpPr>
        <p:spPr>
          <a:xfrm>
            <a:off x="919660" y="1814342"/>
            <a:ext cx="76299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Equivalently, </a:t>
            </a:r>
          </a:p>
          <a:p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~(there is a visitor who visited the Ancient Egypt and watched the Water World show).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74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Q3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1569D-8584-4132-85D1-01F40FD206DA}"/>
              </a:ext>
            </a:extLst>
          </p:cNvPr>
          <p:cNvSpPr txBox="1"/>
          <p:nvPr/>
        </p:nvSpPr>
        <p:spPr>
          <a:xfrm>
            <a:off x="919660" y="533003"/>
            <a:ext cx="102360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(e)	Some visitors who took the Transformers ride also visited the Ancient Egypt but some (who took the Transformers ride) did not (visit the Ancient Egypt).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/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8B7C6-2B71-4AEB-88CE-F80167F9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613" y="2529679"/>
                <a:ext cx="3802268" cy="65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/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SG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699B4-B744-4679-84DE-73802499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9679"/>
                <a:ext cx="3802268" cy="655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/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54FAF0-C2F6-4774-9058-52647886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1" y="2512257"/>
                <a:ext cx="838200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92952-9ECF-44A4-87E7-3E58534D66B6}"/>
              </a:ext>
            </a:extLst>
          </p:cNvPr>
          <p:cNvGrpSpPr/>
          <p:nvPr/>
        </p:nvGrpSpPr>
        <p:grpSpPr>
          <a:xfrm>
            <a:off x="1526950" y="993058"/>
            <a:ext cx="8826418" cy="417871"/>
            <a:chOff x="1526950" y="993058"/>
            <a:chExt cx="8826418" cy="417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CC0D2E-0791-4138-B095-F8459403CC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993058"/>
              <a:ext cx="882641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D8D19-F64C-4AB1-90A3-AFCD313FF13E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410929"/>
              <a:ext cx="20402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B6B05-C334-4117-92B4-403333C736C0}"/>
              </a:ext>
            </a:extLst>
          </p:cNvPr>
          <p:cNvGrpSpPr/>
          <p:nvPr/>
        </p:nvGrpSpPr>
        <p:grpSpPr>
          <a:xfrm>
            <a:off x="1526950" y="1410929"/>
            <a:ext cx="9435802" cy="493692"/>
            <a:chOff x="1526950" y="1410929"/>
            <a:chExt cx="9435802" cy="4936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F7754-96F6-4106-9E42-F08A2BFAF397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75" y="1410929"/>
              <a:ext cx="674777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BFE13-9591-4939-B32E-FB944654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950" y="1904621"/>
              <a:ext cx="3406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above all the triangles, then it is above all the blue obj.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If an obj is not above all the gray obj, then it is not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black obj is a square.</a:t>
                </a:r>
              </a:p>
              <a:p>
                <a:pPr marL="625475" indent="-533400">
                  <a:buAutoNum type="arabicPeriod"/>
                  <a:tabLst>
                    <a:tab pos="625475" algn="l"/>
                  </a:tabLst>
                </a:pPr>
                <a:r>
                  <a:rPr lang="en-US" sz="2800" dirty="0"/>
                  <a:t>Every obj that is above all the gray obj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10510340" cy="2246769"/>
              </a:xfrm>
              <a:prstGeom prst="rect">
                <a:avLst/>
              </a:prstGeom>
              <a:blipFill>
                <a:blip r:embed="rId2"/>
                <a:stretch>
                  <a:fillRect l="-348" t="-2989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3.	If an obj is black, then it is a square.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2.	If an obj is a square, then it is above all the gray obj.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4.	If an obj is above all the gray obj, then it is above all the triangles.</a:t>
                </a:r>
              </a:p>
              <a:p>
                <a:pPr marL="92075">
                  <a:tabLst>
                    <a:tab pos="625475" algn="l"/>
                  </a:tabLst>
                </a:pPr>
                <a:r>
                  <a:rPr lang="en-US" sz="2800" dirty="0"/>
                  <a:t>1.	If an obj is above all the triangles, then it is above all the blue obj.</a:t>
                </a:r>
              </a:p>
              <a:p>
                <a:pPr marL="9207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	If an </a:t>
                </a:r>
                <a:r>
                  <a:rPr lang="en-SG" sz="2800" dirty="0" err="1"/>
                  <a:t>obj</a:t>
                </a:r>
                <a:r>
                  <a:rPr lang="en-SG" sz="2800" dirty="0"/>
                  <a:t> is black, then it is above all the blue obj.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0" y="3978146"/>
                <a:ext cx="10510340" cy="2246769"/>
              </a:xfrm>
              <a:prstGeom prst="rect">
                <a:avLst/>
              </a:prstGeom>
              <a:blipFill>
                <a:blip r:embed="rId3"/>
                <a:stretch>
                  <a:fillRect l="-34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8A147-8493-4A59-8B43-A34B11A21A0A}"/>
              </a:ext>
            </a:extLst>
          </p:cNvPr>
          <p:cNvSpPr txBox="1"/>
          <p:nvPr/>
        </p:nvSpPr>
        <p:spPr>
          <a:xfrm>
            <a:off x="919660" y="2756080"/>
            <a:ext cx="105103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46100" indent="-546100">
              <a:tabLst>
                <a:tab pos="546100" algn="l"/>
              </a:tabLst>
            </a:pPr>
            <a:r>
              <a:rPr lang="en-SG" sz="2800" dirty="0">
                <a:latin typeface="Calibri" panose="020F0502020204030204" pitchFamily="34" charset="0"/>
                <a:cs typeface="Calibri" panose="020F0502020204030204" pitchFamily="34" charset="0"/>
              </a:rPr>
              <a:t>(a)	Reorder the premises to show that the conclusion follows as a valid consequence from the premises by applying universal transitivity.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p" animBg="1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2218</TotalTime>
  <Words>1175</Words>
  <Application>Microsoft Macintosh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Corbel</vt:lpstr>
      <vt:lpstr>Times New Roman</vt:lpstr>
      <vt:lpstr>Basis</vt:lpstr>
      <vt:lpstr>IT5005 Tutorial #2</vt:lpstr>
      <vt:lpstr>Q1</vt:lpstr>
      <vt:lpstr>Q2</vt:lpstr>
      <vt:lpstr>Q2</vt:lpstr>
      <vt:lpstr>Q2</vt:lpstr>
      <vt:lpstr>Q3</vt:lpstr>
      <vt:lpstr>Q3</vt:lpstr>
      <vt:lpstr>Q3</vt:lpstr>
      <vt:lpstr>Q4</vt:lpstr>
      <vt:lpstr>Q4</vt:lpstr>
      <vt:lpstr>Q5</vt:lpstr>
      <vt:lpstr>Q5</vt:lpstr>
      <vt:lpstr>Q5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Tut9</dc:title>
  <dc:creator>Biao Wu</dc:creator>
  <cp:lastModifiedBy>Tan Keng Yan, Colin</cp:lastModifiedBy>
  <cp:revision>411</cp:revision>
  <cp:lastPrinted>2020-04-01T05:50:33Z</cp:lastPrinted>
  <dcterms:created xsi:type="dcterms:W3CDTF">2020-03-29T08:20:19Z</dcterms:created>
  <dcterms:modified xsi:type="dcterms:W3CDTF">2023-02-06T12:58:10Z</dcterms:modified>
</cp:coreProperties>
</file>