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23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96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00"/>
    <a:srgbClr val="FFFFCC"/>
    <a:srgbClr val="FF33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72"/>
  </p:normalViewPr>
  <p:slideViewPr>
    <p:cSldViewPr snapToGrid="0">
      <p:cViewPr varScale="1">
        <p:scale>
          <a:sx n="99" d="100"/>
          <a:sy n="9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IT5005</a:t>
            </a:r>
            <a:br>
              <a:rPr lang="en-SG" dirty="0"/>
            </a:br>
            <a:r>
              <a:rPr lang="en-SG" dirty="0"/>
              <a:t>Tutorial #3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Logical Inference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336-0C2E-7346-588B-2F52A9BA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D31-392A-0436-36FB-5A2B47A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3DDCE-B68D-27F5-4F16-261D85E8AB63}"/>
              </a:ext>
            </a:extLst>
          </p:cNvPr>
          <p:cNvSpPr txBox="1"/>
          <p:nvPr/>
        </p:nvSpPr>
        <p:spPr>
          <a:xfrm>
            <a:off x="1142999" y="1766174"/>
            <a:ext cx="9332259" cy="2424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SG" sz="2200" b="1" dirty="0"/>
              <a:t>∀</a:t>
            </a:r>
            <a:r>
              <a:rPr lang="en-SG" sz="2200" b="1" i="1" dirty="0" err="1"/>
              <a:t>x</a:t>
            </a:r>
            <a:r>
              <a:rPr lang="en-SG" sz="2200" b="1" dirty="0" err="1"/>
              <a:t>∃</a:t>
            </a:r>
            <a:r>
              <a:rPr lang="en-SG" sz="2200" b="1" i="1" dirty="0" err="1"/>
              <a:t>y</a:t>
            </a:r>
            <a:r>
              <a:rPr lang="en-SG" sz="2200" b="1" i="1" dirty="0"/>
              <a:t> </a:t>
            </a:r>
            <a:r>
              <a:rPr lang="en-SG" sz="2200" b="1" dirty="0"/>
              <a:t> 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/>
              <a:t>(b) ∃</a:t>
            </a:r>
            <a:r>
              <a:rPr lang="en-SG" sz="2200" b="1" i="1" dirty="0"/>
              <a:t>y </a:t>
            </a:r>
            <a:r>
              <a:rPr lang="en-SG" sz="2200" b="1" dirty="0"/>
              <a:t>∀</a:t>
            </a:r>
            <a:r>
              <a:rPr lang="en-SG" sz="2200" b="1" i="1" dirty="0"/>
              <a:t>x </a:t>
            </a:r>
            <a:r>
              <a:rPr lang="en-SG" sz="2200" b="1" dirty="0"/>
              <a:t>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dirty="0"/>
              <a:t>(ii) Assume that the variables range over all the natural numbers 0</a:t>
            </a:r>
            <a:r>
              <a:rPr lang="en-SG" sz="2200" i="1" dirty="0"/>
              <a:t>,</a:t>
            </a:r>
            <a:r>
              <a:rPr lang="en-SG" sz="2200" dirty="0"/>
              <a:t>1</a:t>
            </a:r>
            <a:r>
              <a:rPr lang="en-SG" sz="2200" i="1" dirty="0"/>
              <a:t>,</a:t>
            </a:r>
            <a:r>
              <a:rPr lang="en-SG" sz="2200" dirty="0"/>
              <a:t>2</a:t>
            </a:r>
            <a:r>
              <a:rPr lang="en-SG" sz="2200" i="1" dirty="0"/>
              <a:t>,... </a:t>
            </a:r>
            <a:r>
              <a:rPr lang="en-SG" sz="2200" dirty="0"/>
              <a:t>and that the “≥” predicate means “is greater than or equal to”. Is (a) true under this interpretation? Is (b) true under this interpretation?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endParaRPr lang="en-SG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9E91A-4C4D-55C5-7020-B9108FF1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4439396"/>
            <a:ext cx="9700045" cy="16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336-0C2E-7346-588B-2F52A9BA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D31-392A-0436-36FB-5A2B47A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3DDCE-B68D-27F5-4F16-261D85E8AB63}"/>
              </a:ext>
            </a:extLst>
          </p:cNvPr>
          <p:cNvSpPr txBox="1"/>
          <p:nvPr/>
        </p:nvSpPr>
        <p:spPr>
          <a:xfrm>
            <a:off x="1142999" y="1766174"/>
            <a:ext cx="9332259" cy="126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SG" sz="2200" b="1" dirty="0"/>
              <a:t>∀</a:t>
            </a:r>
            <a:r>
              <a:rPr lang="en-SG" sz="2200" b="1" i="1" dirty="0" err="1"/>
              <a:t>x</a:t>
            </a:r>
            <a:r>
              <a:rPr lang="en-SG" sz="2200" b="1" dirty="0" err="1"/>
              <a:t>∃</a:t>
            </a:r>
            <a:r>
              <a:rPr lang="en-SG" sz="2200" b="1" i="1" dirty="0" err="1"/>
              <a:t>y</a:t>
            </a:r>
            <a:r>
              <a:rPr lang="en-SG" sz="2200" b="1" i="1" dirty="0"/>
              <a:t> </a:t>
            </a:r>
            <a:r>
              <a:rPr lang="en-SG" sz="2200" b="1" dirty="0"/>
              <a:t> 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/>
              <a:t>(b) ∃</a:t>
            </a:r>
            <a:r>
              <a:rPr lang="en-SG" sz="2200" b="1" i="1" dirty="0"/>
              <a:t>y </a:t>
            </a:r>
            <a:r>
              <a:rPr lang="en-SG" sz="2200" b="1" dirty="0"/>
              <a:t>∀</a:t>
            </a:r>
            <a:r>
              <a:rPr lang="en-SG" sz="2200" b="1" i="1" dirty="0"/>
              <a:t>x </a:t>
            </a:r>
            <a:r>
              <a:rPr lang="en-SG" sz="2200" b="1" dirty="0"/>
              <a:t>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dirty="0"/>
              <a:t>(iii) Does (a) entail (b)? Does (b) entail (a)?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F28D5-AF9D-AFEC-8DC9-12107A63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124200"/>
            <a:ext cx="9352434" cy="479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7D6B16-7012-CC79-F8C8-BAFB4A6F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700852"/>
            <a:ext cx="9349696" cy="24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336-0C2E-7346-588B-2F52A9BA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D31-392A-0436-36FB-5A2B47A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3DDCE-B68D-27F5-4F16-261D85E8AB63}"/>
              </a:ext>
            </a:extLst>
          </p:cNvPr>
          <p:cNvSpPr txBox="1"/>
          <p:nvPr/>
        </p:nvSpPr>
        <p:spPr>
          <a:xfrm>
            <a:off x="1142999" y="1766174"/>
            <a:ext cx="9332259" cy="126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SG" sz="2200" b="1" dirty="0"/>
              <a:t>∀</a:t>
            </a:r>
            <a:r>
              <a:rPr lang="en-SG" sz="2200" b="1" i="1" dirty="0" err="1"/>
              <a:t>x</a:t>
            </a:r>
            <a:r>
              <a:rPr lang="en-SG" sz="2200" b="1" dirty="0" err="1"/>
              <a:t>∃</a:t>
            </a:r>
            <a:r>
              <a:rPr lang="en-SG" sz="2200" b="1" i="1" dirty="0" err="1"/>
              <a:t>y</a:t>
            </a:r>
            <a:r>
              <a:rPr lang="en-SG" sz="2200" b="1" i="1" dirty="0"/>
              <a:t> </a:t>
            </a:r>
            <a:r>
              <a:rPr lang="en-SG" sz="2200" b="1" dirty="0"/>
              <a:t> 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/>
              <a:t>(b) ∃</a:t>
            </a:r>
            <a:r>
              <a:rPr lang="en-SG" sz="2200" b="1" i="1" dirty="0"/>
              <a:t>y </a:t>
            </a:r>
            <a:r>
              <a:rPr lang="en-SG" sz="2200" b="1" dirty="0"/>
              <a:t>∀</a:t>
            </a:r>
            <a:r>
              <a:rPr lang="en-SG" sz="2200" b="1" i="1" dirty="0"/>
              <a:t>x </a:t>
            </a:r>
            <a:r>
              <a:rPr lang="en-SG" sz="2200" b="1" dirty="0"/>
              <a:t>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dirty="0"/>
              <a:t>(iii) Does (a) entail (b)? Does (b) entail (a)?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41A25-A2B2-1831-0012-0C9A9E92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3183293"/>
            <a:ext cx="6284331" cy="52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E947B-3640-2229-5891-A62CE57A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830840"/>
            <a:ext cx="5475330" cy="12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336-0C2E-7346-588B-2F52A9BA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D31-392A-0436-36FB-5A2B47A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3DDCE-B68D-27F5-4F16-261D85E8AB63}"/>
              </a:ext>
            </a:extLst>
          </p:cNvPr>
          <p:cNvSpPr txBox="1"/>
          <p:nvPr/>
        </p:nvSpPr>
        <p:spPr>
          <a:xfrm>
            <a:off x="1142999" y="1766174"/>
            <a:ext cx="9332259" cy="126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SG" sz="2200" b="1" dirty="0"/>
              <a:t>∀</a:t>
            </a:r>
            <a:r>
              <a:rPr lang="en-SG" sz="2200" b="1" i="1" dirty="0" err="1"/>
              <a:t>x</a:t>
            </a:r>
            <a:r>
              <a:rPr lang="en-SG" sz="2200" b="1" dirty="0" err="1"/>
              <a:t>∃</a:t>
            </a:r>
            <a:r>
              <a:rPr lang="en-SG" sz="2200" b="1" i="1" dirty="0" err="1"/>
              <a:t>y</a:t>
            </a:r>
            <a:r>
              <a:rPr lang="en-SG" sz="2200" b="1" i="1" dirty="0"/>
              <a:t> </a:t>
            </a:r>
            <a:r>
              <a:rPr lang="en-SG" sz="2200" b="1" dirty="0"/>
              <a:t> 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/>
              <a:t>(b) ∃</a:t>
            </a:r>
            <a:r>
              <a:rPr lang="en-SG" sz="2200" b="1" i="1" dirty="0"/>
              <a:t>y </a:t>
            </a:r>
            <a:r>
              <a:rPr lang="en-SG" sz="2200" b="1" dirty="0"/>
              <a:t>∀</a:t>
            </a:r>
            <a:r>
              <a:rPr lang="en-SG" sz="2200" b="1" i="1" dirty="0"/>
              <a:t>x </a:t>
            </a:r>
            <a:r>
              <a:rPr lang="en-SG" sz="2200" b="1" dirty="0"/>
              <a:t>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dirty="0"/>
              <a:t>(iii) Does (a) entail (b)? Does (b) entail (a)?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41A25-A2B2-1831-0012-0C9A9E92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3183293"/>
            <a:ext cx="6284331" cy="52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61FCA-E977-8D6D-5A87-B0EFC915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3711388"/>
            <a:ext cx="6114190" cy="2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336-0C2E-7346-588B-2F52A9BA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D31-392A-0436-36FB-5A2B47A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3DDCE-B68D-27F5-4F16-261D85E8AB63}"/>
              </a:ext>
            </a:extLst>
          </p:cNvPr>
          <p:cNvSpPr txBox="1"/>
          <p:nvPr/>
        </p:nvSpPr>
        <p:spPr>
          <a:xfrm>
            <a:off x="1142999" y="1766174"/>
            <a:ext cx="9332259" cy="126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SG" sz="2200" b="1" dirty="0"/>
              <a:t>∀</a:t>
            </a:r>
            <a:r>
              <a:rPr lang="en-SG" sz="2200" b="1" i="1" dirty="0" err="1"/>
              <a:t>x</a:t>
            </a:r>
            <a:r>
              <a:rPr lang="en-SG" sz="2200" b="1" dirty="0" err="1"/>
              <a:t>∃</a:t>
            </a:r>
            <a:r>
              <a:rPr lang="en-SG" sz="2200" b="1" i="1" dirty="0" err="1"/>
              <a:t>y</a:t>
            </a:r>
            <a:r>
              <a:rPr lang="en-SG" sz="2200" b="1" i="1" dirty="0"/>
              <a:t> </a:t>
            </a:r>
            <a:r>
              <a:rPr lang="en-SG" sz="2200" b="1" dirty="0"/>
              <a:t> 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/>
              <a:t>(b) ∃</a:t>
            </a:r>
            <a:r>
              <a:rPr lang="en-SG" sz="2200" b="1" i="1" dirty="0"/>
              <a:t>y </a:t>
            </a:r>
            <a:r>
              <a:rPr lang="en-SG" sz="2200" b="1" dirty="0"/>
              <a:t>∀</a:t>
            </a:r>
            <a:r>
              <a:rPr lang="en-SG" sz="2200" b="1" i="1" dirty="0"/>
              <a:t>x </a:t>
            </a:r>
            <a:r>
              <a:rPr lang="en-SG" sz="2200" b="1" dirty="0"/>
              <a:t>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dirty="0"/>
              <a:t>(iii) Does (a) entail (b)? Does (b) entail (a)?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41A25-A2B2-1831-0012-0C9A9E92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3183293"/>
            <a:ext cx="6284331" cy="52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6D00D-5B57-0156-ABE6-2F3B9BEE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7" y="3764693"/>
            <a:ext cx="5646877" cy="47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5B6CD-8D8D-7EE9-7946-CDBBA52E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7" y="4297797"/>
            <a:ext cx="884804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FDB-C73E-F332-BDBE-048055A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DFE4-A78A-7363-415A-80A9972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7C36-F99D-7C8C-50DE-31B47B85C935}"/>
              </a:ext>
            </a:extLst>
          </p:cNvPr>
          <p:cNvSpPr txBox="1"/>
          <p:nvPr/>
        </p:nvSpPr>
        <p:spPr>
          <a:xfrm>
            <a:off x="470647" y="1766174"/>
            <a:ext cx="10004611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sz="2200" dirty="0"/>
              <a:t>Given a graph </a:t>
            </a:r>
            <a:r>
              <a:rPr lang="en-SG" sz="2200" i="1" dirty="0"/>
              <a:t>G </a:t>
            </a:r>
            <a:r>
              <a:rPr lang="en-SG" sz="2200" dirty="0"/>
              <a:t>= &lt;V, E&gt; we say that a subset of vertices </a:t>
            </a:r>
            <a:r>
              <a:rPr lang="en-SG" sz="2200" i="1" dirty="0"/>
              <a:t>X </a:t>
            </a:r>
            <a:r>
              <a:rPr lang="en-SG" sz="2200" dirty="0"/>
              <a:t>⊆ </a:t>
            </a:r>
            <a:r>
              <a:rPr lang="en-SG" sz="2200" i="1" dirty="0"/>
              <a:t>V </a:t>
            </a:r>
            <a:r>
              <a:rPr lang="en-SG" sz="2200" dirty="0"/>
              <a:t>is an </a:t>
            </a:r>
            <a:r>
              <a:rPr lang="en-SG" sz="2200" i="1" dirty="0"/>
              <a:t>independent set </a:t>
            </a:r>
            <a:r>
              <a:rPr lang="en-SG" sz="2200" dirty="0"/>
              <a:t>if no two vertices in </a:t>
            </a:r>
            <a:r>
              <a:rPr lang="en-SG" sz="2200" i="1" dirty="0"/>
              <a:t>X </a:t>
            </a:r>
            <a:r>
              <a:rPr lang="en-SG" sz="2200" dirty="0"/>
              <a:t>share an edge. Here we assume </a:t>
            </a:r>
            <a:r>
              <a:rPr lang="en-SG" sz="2200" i="1" dirty="0"/>
              <a:t>pairwise</a:t>
            </a:r>
            <a:r>
              <a:rPr lang="en-SG" sz="2200" dirty="0"/>
              <a:t> independent sets. I.e. each independent set has at most two vertices.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3A283-F104-9C3A-EEFD-1433CAC569FE}"/>
              </a:ext>
            </a:extLst>
          </p:cNvPr>
          <p:cNvSpPr txBox="1"/>
          <p:nvPr/>
        </p:nvSpPr>
        <p:spPr>
          <a:xfrm>
            <a:off x="470646" y="2986898"/>
            <a:ext cx="10004611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sz="2200" b="1" dirty="0"/>
              <a:t>(a) </a:t>
            </a:r>
            <a:r>
              <a:rPr lang="en-SG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“no two vertices in </a:t>
            </a:r>
            <a:r>
              <a:rPr lang="en-SG" sz="22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en-SG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share an edge” </a:t>
            </a:r>
            <a:endParaRPr lang="en-SG" sz="2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56BE6-E03C-43B8-2084-CBE4D61F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4030744"/>
            <a:ext cx="3783715" cy="673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0AFEB3-EA4E-A155-2E53-8ACB3749AF0D}"/>
                  </a:ext>
                </a:extLst>
              </p:cNvPr>
              <p:cNvSpPr txBox="1"/>
              <p:nvPr/>
            </p:nvSpPr>
            <p:spPr>
              <a:xfrm>
                <a:off x="712693" y="3530513"/>
                <a:ext cx="78396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/>
                  <a:t> means node </a:t>
                </a:r>
                <a:r>
                  <a:rPr lang="en-GB" sz="2200" i="1" dirty="0" err="1"/>
                  <a:t>i</a:t>
                </a:r>
                <a:r>
                  <a:rPr lang="en-GB" sz="2200" dirty="0"/>
                  <a:t> is a member of the </a:t>
                </a:r>
                <a:r>
                  <a:rPr lang="en-GB" sz="2200" dirty="0" err="1"/>
                  <a:t>indepnedent</a:t>
                </a:r>
                <a:r>
                  <a:rPr lang="en-GB" sz="2200" dirty="0"/>
                  <a:t> set.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0AFEB3-EA4E-A155-2E53-8ACB3749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3" y="3530513"/>
                <a:ext cx="7839635" cy="430887"/>
              </a:xfrm>
              <a:prstGeom prst="rect">
                <a:avLst/>
              </a:prstGeom>
              <a:blipFill>
                <a:blip r:embed="rId3"/>
                <a:stretch>
                  <a:fillRect l="-1133" t="-5714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04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FDB-C73E-F332-BDBE-048055A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DFE4-A78A-7363-415A-80A9972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3A283-F104-9C3A-EEFD-1433CAC569FE}"/>
              </a:ext>
            </a:extLst>
          </p:cNvPr>
          <p:cNvSpPr txBox="1"/>
          <p:nvPr/>
        </p:nvSpPr>
        <p:spPr>
          <a:xfrm>
            <a:off x="425555" y="1675372"/>
            <a:ext cx="11204971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200" b="1" dirty="0"/>
              <a:t>(b) </a:t>
            </a:r>
            <a:r>
              <a:rPr lang="en-SG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Write down the independent set constraints for the following graph in propositional logic. We assume that all independent sets have at most two vertices. </a:t>
            </a:r>
          </a:p>
          <a:p>
            <a:pPr lvl="0"/>
            <a:endParaRPr lang="en-SG" sz="2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A89BD-4362-746B-B6D5-C0717CA93A00}"/>
              </a:ext>
            </a:extLst>
          </p:cNvPr>
          <p:cNvGrpSpPr/>
          <p:nvPr/>
        </p:nvGrpSpPr>
        <p:grpSpPr>
          <a:xfrm>
            <a:off x="7871713" y="3534729"/>
            <a:ext cx="2667949" cy="2416892"/>
            <a:chOff x="0" y="0"/>
            <a:chExt cx="2244164" cy="1936626"/>
          </a:xfrm>
        </p:grpSpPr>
        <p:sp>
          <p:nvSpPr>
            <p:cNvPr id="7" name="Shape 486">
              <a:extLst>
                <a:ext uri="{FF2B5EF4-FFF2-40B4-BE49-F238E27FC236}">
                  <a16:creationId xmlns:a16="http://schemas.microsoft.com/office/drawing/2014/main" id="{47FB868C-0BCE-C283-574D-FC34E0446924}"/>
                </a:ext>
              </a:extLst>
            </p:cNvPr>
            <p:cNvSpPr/>
            <p:nvPr/>
          </p:nvSpPr>
          <p:spPr>
            <a:xfrm>
              <a:off x="922469" y="0"/>
              <a:ext cx="434530" cy="434587"/>
            </a:xfrm>
            <a:custGeom>
              <a:avLst/>
              <a:gdLst/>
              <a:ahLst/>
              <a:cxnLst/>
              <a:rect l="0" t="0" r="0" b="0"/>
              <a:pathLst>
                <a:path w="434530" h="434587">
                  <a:moveTo>
                    <a:pt x="0" y="217293"/>
                  </a:moveTo>
                  <a:cubicBezTo>
                    <a:pt x="0" y="97286"/>
                    <a:pt x="97273" y="0"/>
                    <a:pt x="217265" y="0"/>
                  </a:cubicBezTo>
                  <a:cubicBezTo>
                    <a:pt x="337257" y="0"/>
                    <a:pt x="434530" y="97286"/>
                    <a:pt x="434530" y="217293"/>
                  </a:cubicBezTo>
                  <a:cubicBezTo>
                    <a:pt x="434530" y="337302"/>
                    <a:pt x="337257" y="434587"/>
                    <a:pt x="217265" y="434587"/>
                  </a:cubicBezTo>
                  <a:cubicBezTo>
                    <a:pt x="97273" y="434587"/>
                    <a:pt x="0" y="337302"/>
                    <a:pt x="0" y="217293"/>
                  </a:cubicBezTo>
                  <a:close/>
                </a:path>
              </a:pathLst>
            </a:custGeom>
            <a:ln w="381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FB982F-6A33-AE65-C50B-EA8903259E32}"/>
                </a:ext>
              </a:extLst>
            </p:cNvPr>
            <p:cNvSpPr/>
            <p:nvPr/>
          </p:nvSpPr>
          <p:spPr>
            <a:xfrm>
              <a:off x="1050441" y="76009"/>
              <a:ext cx="168432" cy="3564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25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SG" sz="18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1</a:t>
              </a:r>
              <a:endParaRPr lang="en-SG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Shape 489">
              <a:extLst>
                <a:ext uri="{FF2B5EF4-FFF2-40B4-BE49-F238E27FC236}">
                  <a16:creationId xmlns:a16="http://schemas.microsoft.com/office/drawing/2014/main" id="{181A65F3-ED19-4380-2A65-7AD50629384D}"/>
                </a:ext>
              </a:extLst>
            </p:cNvPr>
            <p:cNvSpPr/>
            <p:nvPr/>
          </p:nvSpPr>
          <p:spPr>
            <a:xfrm>
              <a:off x="0" y="539611"/>
              <a:ext cx="434530" cy="434587"/>
            </a:xfrm>
            <a:custGeom>
              <a:avLst/>
              <a:gdLst/>
              <a:ahLst/>
              <a:cxnLst/>
              <a:rect l="0" t="0" r="0" b="0"/>
              <a:pathLst>
                <a:path w="434530" h="434587">
                  <a:moveTo>
                    <a:pt x="0" y="217293"/>
                  </a:moveTo>
                  <a:cubicBezTo>
                    <a:pt x="0" y="97286"/>
                    <a:pt x="97273" y="0"/>
                    <a:pt x="217265" y="0"/>
                  </a:cubicBezTo>
                  <a:cubicBezTo>
                    <a:pt x="337258" y="0"/>
                    <a:pt x="434530" y="97286"/>
                    <a:pt x="434530" y="217293"/>
                  </a:cubicBezTo>
                  <a:cubicBezTo>
                    <a:pt x="434530" y="337302"/>
                    <a:pt x="337258" y="434587"/>
                    <a:pt x="217265" y="434587"/>
                  </a:cubicBezTo>
                  <a:cubicBezTo>
                    <a:pt x="97273" y="434587"/>
                    <a:pt x="0" y="337302"/>
                    <a:pt x="0" y="217293"/>
                  </a:cubicBezTo>
                  <a:close/>
                </a:path>
              </a:pathLst>
            </a:custGeom>
            <a:ln w="381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513F41-180F-8ECF-B6E7-6D43DED02593}"/>
                </a:ext>
              </a:extLst>
            </p:cNvPr>
            <p:cNvSpPr/>
            <p:nvPr/>
          </p:nvSpPr>
          <p:spPr>
            <a:xfrm>
              <a:off x="127971" y="615487"/>
              <a:ext cx="168431" cy="3564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25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SG" sz="18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2</a:t>
              </a:r>
              <a:endParaRPr lang="en-SG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Shape 492">
              <a:extLst>
                <a:ext uri="{FF2B5EF4-FFF2-40B4-BE49-F238E27FC236}">
                  <a16:creationId xmlns:a16="http://schemas.microsoft.com/office/drawing/2014/main" id="{BA740FA9-6249-EC31-FFE9-9E9454C9947F}"/>
                </a:ext>
              </a:extLst>
            </p:cNvPr>
            <p:cNvSpPr/>
            <p:nvPr/>
          </p:nvSpPr>
          <p:spPr>
            <a:xfrm>
              <a:off x="1809634" y="539611"/>
              <a:ext cx="434530" cy="434587"/>
            </a:xfrm>
            <a:custGeom>
              <a:avLst/>
              <a:gdLst/>
              <a:ahLst/>
              <a:cxnLst/>
              <a:rect l="0" t="0" r="0" b="0"/>
              <a:pathLst>
                <a:path w="434530" h="434587">
                  <a:moveTo>
                    <a:pt x="0" y="217293"/>
                  </a:moveTo>
                  <a:cubicBezTo>
                    <a:pt x="0" y="97286"/>
                    <a:pt x="97273" y="0"/>
                    <a:pt x="217265" y="0"/>
                  </a:cubicBezTo>
                  <a:cubicBezTo>
                    <a:pt x="337257" y="0"/>
                    <a:pt x="434530" y="97286"/>
                    <a:pt x="434530" y="217293"/>
                  </a:cubicBezTo>
                  <a:cubicBezTo>
                    <a:pt x="434530" y="337302"/>
                    <a:pt x="337257" y="434587"/>
                    <a:pt x="217265" y="434587"/>
                  </a:cubicBezTo>
                  <a:cubicBezTo>
                    <a:pt x="97273" y="434587"/>
                    <a:pt x="0" y="337302"/>
                    <a:pt x="0" y="217293"/>
                  </a:cubicBezTo>
                  <a:close/>
                </a:path>
              </a:pathLst>
            </a:custGeom>
            <a:ln w="381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0B5B3A-5477-A753-EBB1-676377EDC4EE}"/>
                </a:ext>
              </a:extLst>
            </p:cNvPr>
            <p:cNvSpPr/>
            <p:nvPr/>
          </p:nvSpPr>
          <p:spPr>
            <a:xfrm>
              <a:off x="1937606" y="615487"/>
              <a:ext cx="168432" cy="3564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25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SG" sz="18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3</a:t>
              </a:r>
              <a:endParaRPr lang="en-SG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495">
              <a:extLst>
                <a:ext uri="{FF2B5EF4-FFF2-40B4-BE49-F238E27FC236}">
                  <a16:creationId xmlns:a16="http://schemas.microsoft.com/office/drawing/2014/main" id="{065ED63F-6B9E-7292-A3E2-C3AB1E9CDEA1}"/>
                </a:ext>
              </a:extLst>
            </p:cNvPr>
            <p:cNvSpPr/>
            <p:nvPr/>
          </p:nvSpPr>
          <p:spPr>
            <a:xfrm>
              <a:off x="267054" y="1502039"/>
              <a:ext cx="434530" cy="434587"/>
            </a:xfrm>
            <a:custGeom>
              <a:avLst/>
              <a:gdLst/>
              <a:ahLst/>
              <a:cxnLst/>
              <a:rect l="0" t="0" r="0" b="0"/>
              <a:pathLst>
                <a:path w="434530" h="434587">
                  <a:moveTo>
                    <a:pt x="0" y="217294"/>
                  </a:moveTo>
                  <a:cubicBezTo>
                    <a:pt x="0" y="97286"/>
                    <a:pt x="97273" y="0"/>
                    <a:pt x="217265" y="0"/>
                  </a:cubicBezTo>
                  <a:cubicBezTo>
                    <a:pt x="337257" y="0"/>
                    <a:pt x="434530" y="97286"/>
                    <a:pt x="434530" y="217294"/>
                  </a:cubicBezTo>
                  <a:cubicBezTo>
                    <a:pt x="434530" y="337302"/>
                    <a:pt x="337257" y="434587"/>
                    <a:pt x="217265" y="434587"/>
                  </a:cubicBezTo>
                  <a:cubicBezTo>
                    <a:pt x="97273" y="434587"/>
                    <a:pt x="0" y="337302"/>
                    <a:pt x="0" y="217294"/>
                  </a:cubicBezTo>
                  <a:close/>
                </a:path>
              </a:pathLst>
            </a:custGeom>
            <a:ln w="381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785EAA-D812-FB6B-4E6D-F2812BD4D300}"/>
                </a:ext>
              </a:extLst>
            </p:cNvPr>
            <p:cNvSpPr/>
            <p:nvPr/>
          </p:nvSpPr>
          <p:spPr>
            <a:xfrm>
              <a:off x="395026" y="1578318"/>
              <a:ext cx="168432" cy="3564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25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SG" sz="18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4</a:t>
              </a:r>
              <a:endParaRPr lang="en-SG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Shape 498">
              <a:extLst>
                <a:ext uri="{FF2B5EF4-FFF2-40B4-BE49-F238E27FC236}">
                  <a16:creationId xmlns:a16="http://schemas.microsoft.com/office/drawing/2014/main" id="{742B3E7D-F46A-00CC-B9C6-3D6ED6E5FACA}"/>
                </a:ext>
              </a:extLst>
            </p:cNvPr>
            <p:cNvSpPr/>
            <p:nvPr/>
          </p:nvSpPr>
          <p:spPr>
            <a:xfrm>
              <a:off x="1495506" y="1502039"/>
              <a:ext cx="434530" cy="434587"/>
            </a:xfrm>
            <a:custGeom>
              <a:avLst/>
              <a:gdLst/>
              <a:ahLst/>
              <a:cxnLst/>
              <a:rect l="0" t="0" r="0" b="0"/>
              <a:pathLst>
                <a:path w="434530" h="434587">
                  <a:moveTo>
                    <a:pt x="0" y="217294"/>
                  </a:moveTo>
                  <a:cubicBezTo>
                    <a:pt x="0" y="97286"/>
                    <a:pt x="97273" y="0"/>
                    <a:pt x="217265" y="0"/>
                  </a:cubicBezTo>
                  <a:cubicBezTo>
                    <a:pt x="337257" y="0"/>
                    <a:pt x="434530" y="97286"/>
                    <a:pt x="434530" y="217294"/>
                  </a:cubicBezTo>
                  <a:cubicBezTo>
                    <a:pt x="434530" y="337302"/>
                    <a:pt x="337257" y="434587"/>
                    <a:pt x="217265" y="434587"/>
                  </a:cubicBezTo>
                  <a:cubicBezTo>
                    <a:pt x="97273" y="434587"/>
                    <a:pt x="0" y="337302"/>
                    <a:pt x="0" y="217294"/>
                  </a:cubicBezTo>
                  <a:close/>
                </a:path>
              </a:pathLst>
            </a:custGeom>
            <a:ln w="381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FA0310-1D62-D906-2679-DE7A6305675B}"/>
                </a:ext>
              </a:extLst>
            </p:cNvPr>
            <p:cNvSpPr/>
            <p:nvPr/>
          </p:nvSpPr>
          <p:spPr>
            <a:xfrm>
              <a:off x="1623478" y="1578318"/>
              <a:ext cx="168432" cy="3564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25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SG" sz="18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5</a:t>
              </a:r>
              <a:endParaRPr lang="en-SG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500">
              <a:extLst>
                <a:ext uri="{FF2B5EF4-FFF2-40B4-BE49-F238E27FC236}">
                  <a16:creationId xmlns:a16="http://schemas.microsoft.com/office/drawing/2014/main" id="{2D76D076-194D-7463-F6DE-2ADE1F9BA021}"/>
                </a:ext>
              </a:extLst>
            </p:cNvPr>
            <p:cNvSpPr/>
            <p:nvPr/>
          </p:nvSpPr>
          <p:spPr>
            <a:xfrm>
              <a:off x="370894" y="217294"/>
              <a:ext cx="551575" cy="385961"/>
            </a:xfrm>
            <a:custGeom>
              <a:avLst/>
              <a:gdLst/>
              <a:ahLst/>
              <a:cxnLst/>
              <a:rect l="0" t="0" r="0" b="0"/>
              <a:pathLst>
                <a:path w="551575" h="385961">
                  <a:moveTo>
                    <a:pt x="551575" y="0"/>
                  </a:moveTo>
                  <a:lnTo>
                    <a:pt x="0" y="385961"/>
                  </a:lnTo>
                </a:path>
              </a:pathLst>
            </a:custGeom>
            <a:ln w="8572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Shape 501">
              <a:extLst>
                <a:ext uri="{FF2B5EF4-FFF2-40B4-BE49-F238E27FC236}">
                  <a16:creationId xmlns:a16="http://schemas.microsoft.com/office/drawing/2014/main" id="{7CD58C29-9917-0E37-2D4D-A68614B051C4}"/>
                </a:ext>
              </a:extLst>
            </p:cNvPr>
            <p:cNvSpPr/>
            <p:nvPr/>
          </p:nvSpPr>
          <p:spPr>
            <a:xfrm>
              <a:off x="1357000" y="217294"/>
              <a:ext cx="516270" cy="385961"/>
            </a:xfrm>
            <a:custGeom>
              <a:avLst/>
              <a:gdLst/>
              <a:ahLst/>
              <a:cxnLst/>
              <a:rect l="0" t="0" r="0" b="0"/>
              <a:pathLst>
                <a:path w="516270" h="385961">
                  <a:moveTo>
                    <a:pt x="516270" y="385961"/>
                  </a:moveTo>
                  <a:lnTo>
                    <a:pt x="0" y="0"/>
                  </a:lnTo>
                </a:path>
              </a:pathLst>
            </a:custGeom>
            <a:ln w="8572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Shape 502">
              <a:extLst>
                <a:ext uri="{FF2B5EF4-FFF2-40B4-BE49-F238E27FC236}">
                  <a16:creationId xmlns:a16="http://schemas.microsoft.com/office/drawing/2014/main" id="{1206C320-ACCE-CFBE-4F2E-B4218ECFCF1B}"/>
                </a:ext>
              </a:extLst>
            </p:cNvPr>
            <p:cNvSpPr/>
            <p:nvPr/>
          </p:nvSpPr>
          <p:spPr>
            <a:xfrm>
              <a:off x="1293364" y="370943"/>
              <a:ext cx="419407" cy="1131096"/>
            </a:xfrm>
            <a:custGeom>
              <a:avLst/>
              <a:gdLst/>
              <a:ahLst/>
              <a:cxnLst/>
              <a:rect l="0" t="0" r="0" b="0"/>
              <a:pathLst>
                <a:path w="419407" h="1131096">
                  <a:moveTo>
                    <a:pt x="419407" y="1131096"/>
                  </a:moveTo>
                  <a:lnTo>
                    <a:pt x="0" y="0"/>
                  </a:lnTo>
                </a:path>
              </a:pathLst>
            </a:custGeom>
            <a:ln w="8572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Shape 503">
              <a:extLst>
                <a:ext uri="{FF2B5EF4-FFF2-40B4-BE49-F238E27FC236}">
                  <a16:creationId xmlns:a16="http://schemas.microsoft.com/office/drawing/2014/main" id="{94CF421A-7DD8-F461-F944-6FEAA50A263E}"/>
                </a:ext>
              </a:extLst>
            </p:cNvPr>
            <p:cNvSpPr/>
            <p:nvPr/>
          </p:nvSpPr>
          <p:spPr>
            <a:xfrm>
              <a:off x="484319" y="370943"/>
              <a:ext cx="501786" cy="1131096"/>
            </a:xfrm>
            <a:custGeom>
              <a:avLst/>
              <a:gdLst/>
              <a:ahLst/>
              <a:cxnLst/>
              <a:rect l="0" t="0" r="0" b="0"/>
              <a:pathLst>
                <a:path w="501786" h="1131096">
                  <a:moveTo>
                    <a:pt x="0" y="1131096"/>
                  </a:moveTo>
                  <a:lnTo>
                    <a:pt x="501786" y="0"/>
                  </a:lnTo>
                </a:path>
              </a:pathLst>
            </a:custGeom>
            <a:ln w="8572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Shape 504">
              <a:extLst>
                <a:ext uri="{FF2B5EF4-FFF2-40B4-BE49-F238E27FC236}">
                  <a16:creationId xmlns:a16="http://schemas.microsoft.com/office/drawing/2014/main" id="{F10DC608-CFCA-3164-7F92-63C07BBEF798}"/>
                </a:ext>
              </a:extLst>
            </p:cNvPr>
            <p:cNvSpPr/>
            <p:nvPr/>
          </p:nvSpPr>
          <p:spPr>
            <a:xfrm>
              <a:off x="701585" y="1719333"/>
              <a:ext cx="793921" cy="0"/>
            </a:xfrm>
            <a:custGeom>
              <a:avLst/>
              <a:gdLst/>
              <a:ahLst/>
              <a:cxnLst/>
              <a:rect l="0" t="0" r="0" b="0"/>
              <a:pathLst>
                <a:path w="793921">
                  <a:moveTo>
                    <a:pt x="793921" y="0"/>
                  </a:moveTo>
                  <a:lnTo>
                    <a:pt x="0" y="0"/>
                  </a:lnTo>
                </a:path>
              </a:pathLst>
            </a:custGeom>
            <a:ln w="8572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Shape 505">
              <a:extLst>
                <a:ext uri="{FF2B5EF4-FFF2-40B4-BE49-F238E27FC236}">
                  <a16:creationId xmlns:a16="http://schemas.microsoft.com/office/drawing/2014/main" id="{1D1CEE73-5090-AA45-9688-897FDF03574D}"/>
                </a:ext>
              </a:extLst>
            </p:cNvPr>
            <p:cNvSpPr/>
            <p:nvPr/>
          </p:nvSpPr>
          <p:spPr>
            <a:xfrm>
              <a:off x="217265" y="974199"/>
              <a:ext cx="113425" cy="591484"/>
            </a:xfrm>
            <a:custGeom>
              <a:avLst/>
              <a:gdLst/>
              <a:ahLst/>
              <a:cxnLst/>
              <a:rect l="0" t="0" r="0" b="0"/>
              <a:pathLst>
                <a:path w="113425" h="591484">
                  <a:moveTo>
                    <a:pt x="0" y="0"/>
                  </a:moveTo>
                  <a:lnTo>
                    <a:pt x="113425" y="591484"/>
                  </a:lnTo>
                </a:path>
              </a:pathLst>
            </a:custGeom>
            <a:ln w="8572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Shape 506">
              <a:extLst>
                <a:ext uri="{FF2B5EF4-FFF2-40B4-BE49-F238E27FC236}">
                  <a16:creationId xmlns:a16="http://schemas.microsoft.com/office/drawing/2014/main" id="{BCFC972B-098D-A0BC-B56E-582DBBB74D89}"/>
                </a:ext>
              </a:extLst>
            </p:cNvPr>
            <p:cNvSpPr/>
            <p:nvPr/>
          </p:nvSpPr>
          <p:spPr>
            <a:xfrm>
              <a:off x="637949" y="756905"/>
              <a:ext cx="1171686" cy="808778"/>
            </a:xfrm>
            <a:custGeom>
              <a:avLst/>
              <a:gdLst/>
              <a:ahLst/>
              <a:cxnLst/>
              <a:rect l="0" t="0" r="0" b="0"/>
              <a:pathLst>
                <a:path w="1171686" h="808778">
                  <a:moveTo>
                    <a:pt x="1171686" y="0"/>
                  </a:moveTo>
                  <a:lnTo>
                    <a:pt x="0" y="808778"/>
                  </a:lnTo>
                </a:path>
              </a:pathLst>
            </a:custGeom>
            <a:ln w="8572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1A74FBB-CD71-D2C7-3CFE-389E2839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5" y="2794333"/>
            <a:ext cx="11697699" cy="5289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EDEB2D-0804-1B05-DF71-EFF0A5A4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25" y="3394043"/>
            <a:ext cx="1769630" cy="28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FDB-C73E-F332-BDBE-048055A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DFE4-A78A-7363-415A-80A9972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/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SG" sz="2200" b="1" dirty="0"/>
                  <a:t>(b) Using resolution show that vertex 1 is not in any independent set. We assume that the independent set size is 2, and this is equivalent to showing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sz="2200" b="1" dirty="0"/>
                  <a:t> is True,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SG" sz="2200" b="1" dirty="0"/>
                  <a:t> are all False.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blipFill>
                <a:blip r:embed="rId2"/>
                <a:stretch>
                  <a:fillRect l="-566" t="-3409" b="-10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C2A0015-F399-D5D8-0F61-826E324B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11" y="2963636"/>
            <a:ext cx="2879063" cy="6297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6DC849-083B-1287-6230-70F57763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924" y="3712949"/>
            <a:ext cx="1758778" cy="18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FDB-C73E-F332-BDBE-048055A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DFE4-A78A-7363-415A-80A9972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/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SG" sz="2200" b="1" dirty="0"/>
                  <a:t>(b) Using resolution show that vertex 1 is not in any independent set. We assume that the independent set size is 2, and this is equivalent to showing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sz="2200" b="1" dirty="0"/>
                  <a:t> is True,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SG" sz="2200" b="1" dirty="0"/>
                  <a:t> are all False.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blipFill>
                <a:blip r:embed="rId2"/>
                <a:stretch>
                  <a:fillRect l="-566" t="-3409" b="-10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0520D36-0A22-7AB5-0F23-20C6B445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86" y="3093786"/>
            <a:ext cx="7373539" cy="26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FDB-C73E-F332-BDBE-048055A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DFE4-A78A-7363-415A-80A9972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/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SG" sz="2200" b="1" dirty="0"/>
                  <a:t>(b) Using resolution show that vertex 1 is not in any independent set. We assume that the independent set size is 2, and this is equivalent to showing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sz="2200" b="1" dirty="0"/>
                  <a:t> is True,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SG" sz="2200" b="1" dirty="0"/>
                  <a:t> are all False.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blipFill>
                <a:blip r:embed="rId2"/>
                <a:stretch>
                  <a:fillRect l="-566" t="-3409" b="-10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9454F8-CDC7-2BF5-0B33-A37C96D3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26" y="2963637"/>
            <a:ext cx="7549948" cy="28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EE74-A130-1449-6315-4E6D901B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0BF1-9A49-93FD-019E-721AB23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3DA0-572D-1790-364C-0C52D15A4036}"/>
              </a:ext>
            </a:extLst>
          </p:cNvPr>
          <p:cNvSpPr txBox="1"/>
          <p:nvPr/>
        </p:nvSpPr>
        <p:spPr>
          <a:xfrm>
            <a:off x="1143000" y="1716505"/>
            <a:ext cx="622032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SG" sz="24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students took French in Spring 2001.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C717F-FC66-862D-21D2-B4826196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24831"/>
            <a:ext cx="6048308" cy="648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8DAC8-7FC9-7056-9E37-0E2C2E85FBDF}"/>
              </a:ext>
            </a:extLst>
          </p:cNvPr>
          <p:cNvSpPr txBox="1"/>
          <p:nvPr/>
        </p:nvSpPr>
        <p:spPr>
          <a:xfrm>
            <a:off x="1143000" y="3198167"/>
            <a:ext cx="6220326" cy="483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 algn="just" fontAlgn="base">
              <a:lnSpc>
                <a:spcPct val="112000"/>
              </a:lnSpc>
              <a:spcAft>
                <a:spcPts val="235"/>
              </a:spcAft>
              <a:buClr>
                <a:srgbClr val="000000"/>
              </a:buClr>
              <a:buSzPts val="1200"/>
            </a:pPr>
            <a:r>
              <a:rPr lang="en-SG" sz="24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Every student who takes French passes it.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B077EE-64B6-9CE3-001D-EB878F3D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908711"/>
            <a:ext cx="6815509" cy="648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8CCE7-3971-BC70-7830-D9D0F695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84" y="450817"/>
            <a:ext cx="4206039" cy="23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FDB-C73E-F332-BDBE-048055A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DFE4-A78A-7363-415A-80A9972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/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SG" sz="2200" b="1" dirty="0"/>
                  <a:t>(b) Using resolution show that vertex 1 is not in any independent set. We assume that the independent set size is 2, and this is equivalent to showing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sz="2200" b="1" dirty="0"/>
                  <a:t> is True,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SG" sz="2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SG" sz="2200" b="1" dirty="0"/>
                  <a:t> are all False.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3A283-F104-9C3A-EEFD-1433CAC5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6" y="1607277"/>
                <a:ext cx="11191965" cy="1107996"/>
              </a:xfrm>
              <a:prstGeom prst="rect">
                <a:avLst/>
              </a:prstGeom>
              <a:blipFill>
                <a:blip r:embed="rId2"/>
                <a:stretch>
                  <a:fillRect l="-566" t="-3409" b="-10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C60541B-11A2-BEBB-A6E3-FED93868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963637"/>
            <a:ext cx="10242007" cy="29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EE74-A130-1449-6315-4E6D901B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0BF1-9A49-93FD-019E-721AB23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5290-0DC5-4C75-1B34-4135E8B34069}"/>
              </a:ext>
            </a:extLst>
          </p:cNvPr>
          <p:cNvSpPr txBox="1"/>
          <p:nvPr/>
        </p:nvSpPr>
        <p:spPr>
          <a:xfrm>
            <a:off x="1143000" y="1766174"/>
            <a:ext cx="6220326" cy="483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(c)</a:t>
            </a:r>
            <a:r>
              <a:rPr lang="en-SG" sz="24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one student took Greek in Spring 2001.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844D60-0492-9581-FD12-DF4F6BF1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96775"/>
            <a:ext cx="6666354" cy="785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0B47E-BC3F-761B-F995-277D8746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0" y="3575355"/>
            <a:ext cx="11375454" cy="1189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2E0B43-E420-585B-3B9E-FB2B7310F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84" y="450817"/>
            <a:ext cx="4206039" cy="23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EE74-A130-1449-6315-4E6D901B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0BF1-9A49-93FD-019E-721AB23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5290-0DC5-4C75-1B34-4135E8B34069}"/>
              </a:ext>
            </a:extLst>
          </p:cNvPr>
          <p:cNvSpPr txBox="1"/>
          <p:nvPr/>
        </p:nvSpPr>
        <p:spPr>
          <a:xfrm>
            <a:off x="1143000" y="1766174"/>
            <a:ext cx="6220326" cy="830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</a:t>
            </a:r>
            <a:r>
              <a:rPr lang="en-SG" sz="2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200" b="1" dirty="0"/>
              <a:t>The best score in Greek is always higher than the best score in French.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039A3-8E80-3401-0F42-49BB5BB156DC}"/>
              </a:ext>
            </a:extLst>
          </p:cNvPr>
          <p:cNvSpPr txBox="1"/>
          <p:nvPr/>
        </p:nvSpPr>
        <p:spPr>
          <a:xfrm>
            <a:off x="1143000" y="3429000"/>
            <a:ext cx="6220326" cy="451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(e) </a:t>
            </a:r>
            <a:r>
              <a:rPr lang="en-SG" sz="2200" b="1" dirty="0"/>
              <a:t>Everyone who buys a policy is smart.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E16161-4574-CFBF-9D79-874A3C22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10008"/>
            <a:ext cx="10242624" cy="830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018007-FE69-CE9F-6FA6-33D3437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58" y="4997206"/>
            <a:ext cx="6843266" cy="1251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48E73-5D2B-1C25-6BD7-FAB9F390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84" y="450817"/>
            <a:ext cx="4206039" cy="2310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0374D5-A729-2462-5114-F309A7EB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70158"/>
            <a:ext cx="6027821" cy="10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EE74-A130-1449-6315-4E6D901B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0BF1-9A49-93FD-019E-721AB23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5290-0DC5-4C75-1B34-4135E8B34069}"/>
              </a:ext>
            </a:extLst>
          </p:cNvPr>
          <p:cNvSpPr txBox="1"/>
          <p:nvPr/>
        </p:nvSpPr>
        <p:spPr>
          <a:xfrm>
            <a:off x="1143000" y="1766174"/>
            <a:ext cx="6220326" cy="451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(f)</a:t>
            </a:r>
            <a:r>
              <a:rPr lang="en-SG" sz="2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2200" b="1" dirty="0"/>
              <a:t>No person buys an expensive policy.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76BA7-B0C5-0046-5372-81A300E6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92050"/>
            <a:ext cx="5513491" cy="830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CFF896-9C19-748C-4B72-AA139FFF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22533"/>
            <a:ext cx="6029442" cy="12392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1DF1B0-C210-3099-0BC4-76E72118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84" y="450817"/>
            <a:ext cx="4206039" cy="23109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A96A53-6516-DD80-CFF2-1F9CACB91B97}"/>
              </a:ext>
            </a:extLst>
          </p:cNvPr>
          <p:cNvSpPr txBox="1"/>
          <p:nvPr/>
        </p:nvSpPr>
        <p:spPr>
          <a:xfrm>
            <a:off x="1143000" y="4361786"/>
            <a:ext cx="6220326" cy="830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n-SG" sz="2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There is an agent who sells policies only to those people who are not insured.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ED790A-33A6-CF72-F903-859451B83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9" y="5429588"/>
            <a:ext cx="6359173" cy="6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EE74-A130-1449-6315-4E6D901B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0BF1-9A49-93FD-019E-721AB23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5290-0DC5-4C75-1B34-4135E8B34069}"/>
              </a:ext>
            </a:extLst>
          </p:cNvPr>
          <p:cNvSpPr txBox="1"/>
          <p:nvPr/>
        </p:nvSpPr>
        <p:spPr>
          <a:xfrm>
            <a:off x="1143000" y="1766174"/>
            <a:ext cx="6220326" cy="863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(h)</a:t>
            </a:r>
            <a:r>
              <a:rPr lang="en-SG" sz="2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SG" sz="2200" b="1" dirty="0"/>
              <a:t>here is a barber who shaves all men in town who do not shave themselves.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DF1B0-C210-3099-0BC4-76E72118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84" y="450817"/>
            <a:ext cx="4206039" cy="231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42C57-72F4-0A21-D6C4-5CBFDAB2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61721"/>
            <a:ext cx="9284390" cy="863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49465-0B36-0D72-39AF-EBCF4889D869}"/>
              </a:ext>
            </a:extLst>
          </p:cNvPr>
          <p:cNvSpPr txBox="1"/>
          <p:nvPr/>
        </p:nvSpPr>
        <p:spPr>
          <a:xfrm>
            <a:off x="1143000" y="3624777"/>
            <a:ext cx="6220326" cy="863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22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SG" sz="2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SG" sz="2200" b="1" dirty="0"/>
              <a:t>here is a barber who shaves all men in town who do not shave themselves.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F8980-192A-4860-864A-8A2CB929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771901"/>
            <a:ext cx="9459712" cy="6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5453-D509-9ADC-C845-96949B6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D7A52-0CED-D7D1-01CD-40B34601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75A56-A917-D944-86EB-86C6E60CBE0B}"/>
                  </a:ext>
                </a:extLst>
              </p:cNvPr>
              <p:cNvSpPr txBox="1"/>
              <p:nvPr/>
            </p:nvSpPr>
            <p:spPr>
              <a:xfrm>
                <a:off x="1143000" y="1766174"/>
                <a:ext cx="5626768" cy="4308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200" b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(a)</a:t>
                </a:r>
                <a:r>
                  <a:rPr lang="en-SG" sz="2200" b="1" u="none" strike="noStrike" dirty="0"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SG" sz="2200" b="1" i="1" dirty="0"/>
                  <a:t>KB </a:t>
                </a:r>
                <a:r>
                  <a:rPr lang="en-SG" sz="2200" b="1" dirty="0"/>
                  <a:t>=(</a:t>
                </a:r>
                <a:r>
                  <a:rPr lang="en-SG" sz="2200" b="1" i="1" dirty="0"/>
                  <a:t>x</a:t>
                </a:r>
                <a:r>
                  <a:rPr lang="en-SG" sz="2200" b="1" baseline="-25000" dirty="0"/>
                  <a:t>1 </a:t>
                </a:r>
                <a:r>
                  <a:rPr lang="en-SG" sz="2200" b="1" dirty="0"/>
                  <a:t>∨ </a:t>
                </a:r>
                <a:r>
                  <a:rPr lang="en-SG" sz="2200" b="1" i="1" dirty="0"/>
                  <a:t>x</a:t>
                </a:r>
                <a:r>
                  <a:rPr lang="en-SG" sz="2200" b="1" baseline="-25000" dirty="0"/>
                  <a:t>2</a:t>
                </a:r>
                <a:r>
                  <a:rPr lang="en-SG" sz="2200" b="1" dirty="0"/>
                  <a:t>) ∧ (</a:t>
                </a:r>
                <a:r>
                  <a:rPr lang="en-SG" sz="2200" b="1" i="1" dirty="0"/>
                  <a:t>x</a:t>
                </a:r>
                <a:r>
                  <a:rPr lang="en-SG" sz="2200" b="1" baseline="-25000" dirty="0"/>
                  <a:t>1 </a:t>
                </a:r>
                <a14:m>
                  <m:oMath xmlns:m="http://schemas.openxmlformats.org/officeDocument/2006/math">
                    <m:r>
                      <a:rPr lang="en-SG" sz="2200" b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200" b="1" dirty="0"/>
                  <a:t> </a:t>
                </a:r>
                <a:r>
                  <a:rPr lang="en-SG" sz="2200" b="1" i="1" dirty="0"/>
                  <a:t>x</a:t>
                </a:r>
                <a:r>
                  <a:rPr lang="en-SG" sz="2200" b="1" baseline="-25000" dirty="0"/>
                  <a:t>3</a:t>
                </a:r>
                <a:r>
                  <a:rPr lang="en-SG" sz="2200" b="1" dirty="0"/>
                  <a:t>) ∧ ¬</a:t>
                </a:r>
                <a:r>
                  <a:rPr lang="en-SG" sz="2200" b="1" i="1" dirty="0"/>
                  <a:t>x</a:t>
                </a:r>
                <a:r>
                  <a:rPr lang="en-SG" sz="2200" b="1" baseline="-25000" dirty="0"/>
                  <a:t>2 </a:t>
                </a:r>
                <a:r>
                  <a:rPr lang="en-SG" sz="2200" b="1" dirty="0"/>
                  <a:t>, </a:t>
                </a:r>
                <a:r>
                  <a:rPr lang="en-SG" sz="2200" b="1" i="1" dirty="0"/>
                  <a:t>α </a:t>
                </a:r>
                <a:r>
                  <a:rPr lang="en-SG" sz="2200" b="1" dirty="0"/>
                  <a:t>=</a:t>
                </a:r>
                <a:r>
                  <a:rPr lang="en-SG" sz="2200" b="1" i="1" dirty="0"/>
                  <a:t>x</a:t>
                </a:r>
                <a:r>
                  <a:rPr lang="en-SG" sz="2200" b="1" baseline="-25000" dirty="0"/>
                  <a:t>3 </a:t>
                </a:r>
                <a:r>
                  <a:rPr lang="en-SG" sz="2200" b="1" dirty="0"/>
                  <a:t>∨ </a:t>
                </a:r>
                <a:r>
                  <a:rPr lang="en-SG" sz="2200" b="1" i="1" dirty="0"/>
                  <a:t>x</a:t>
                </a:r>
                <a:r>
                  <a:rPr lang="en-SG" sz="2200" b="1" baseline="-25000" dirty="0"/>
                  <a:t>2</a:t>
                </a:r>
                <a:endParaRPr lang="en-SG" sz="2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75A56-A917-D944-86EB-86C6E60C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66174"/>
                <a:ext cx="5626768" cy="430887"/>
              </a:xfrm>
              <a:prstGeom prst="rect">
                <a:avLst/>
              </a:prstGeom>
              <a:blipFill>
                <a:blip r:embed="rId2"/>
                <a:stretch>
                  <a:fillRect l="-1351" t="-11765" b="-29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84E37-7507-17F2-B108-972FF846B716}"/>
                  </a:ext>
                </a:extLst>
              </p:cNvPr>
              <p:cNvSpPr txBox="1"/>
              <p:nvPr/>
            </p:nvSpPr>
            <p:spPr>
              <a:xfrm>
                <a:off x="988083" y="2347517"/>
                <a:ext cx="8062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For KB to be true, </a:t>
                </a:r>
                <a:r>
                  <a:rPr lang="en-SG" sz="2200" dirty="0"/>
                  <a:t>(</a:t>
                </a:r>
                <a:r>
                  <a:rPr lang="en-SG" sz="2200" i="1" dirty="0"/>
                  <a:t>x</a:t>
                </a:r>
                <a:r>
                  <a:rPr lang="en-SG" sz="2200" baseline="-25000" dirty="0"/>
                  <a:t>1 </a:t>
                </a:r>
                <a:r>
                  <a:rPr lang="en-SG" sz="2200" dirty="0"/>
                  <a:t>∨ </a:t>
                </a:r>
                <a:r>
                  <a:rPr lang="en-SG" sz="2200" i="1" dirty="0"/>
                  <a:t>x</a:t>
                </a:r>
                <a:r>
                  <a:rPr lang="en-SG" sz="2200" baseline="-25000" dirty="0"/>
                  <a:t>2</a:t>
                </a:r>
                <a:r>
                  <a:rPr lang="en-SG" sz="2200" dirty="0"/>
                  <a:t>), </a:t>
                </a:r>
                <a:r>
                  <a:rPr lang="en-SG" sz="2200" i="1" dirty="0"/>
                  <a:t>x</a:t>
                </a:r>
                <a:r>
                  <a:rPr lang="en-SG" sz="2200" baseline="-25000" dirty="0"/>
                  <a:t>1 </a:t>
                </a:r>
                <a14:m>
                  <m:oMath xmlns:m="http://schemas.openxmlformats.org/officeDocument/2006/math">
                    <m:r>
                      <a:rPr lang="en-SG" sz="2200" b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i="1" dirty="0"/>
                  <a:t>x</a:t>
                </a:r>
                <a:r>
                  <a:rPr lang="en-SG" sz="2200" baseline="-25000" dirty="0"/>
                  <a:t>3</a:t>
                </a:r>
                <a:r>
                  <a:rPr lang="en-SG" sz="2200" dirty="0"/>
                  <a:t> and ¬</a:t>
                </a:r>
                <a:r>
                  <a:rPr lang="en-SG" sz="2200" i="1" dirty="0"/>
                  <a:t>x</a:t>
                </a:r>
                <a:r>
                  <a:rPr lang="en-SG" sz="2200" baseline="-25000" dirty="0"/>
                  <a:t>2 </a:t>
                </a:r>
                <a:r>
                  <a:rPr lang="en-SG" sz="2200" dirty="0"/>
                  <a:t> must all be true.  </a:t>
                </a:r>
                <a:endParaRPr lang="en-GB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84E37-7507-17F2-B108-972FF846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83" y="2347517"/>
                <a:ext cx="8062927" cy="430887"/>
              </a:xfrm>
              <a:prstGeom prst="rect">
                <a:avLst/>
              </a:prstGeom>
              <a:blipFill>
                <a:blip r:embed="rId3"/>
                <a:stretch>
                  <a:fillRect l="-786" t="-857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C6EB508-81D4-9C24-C4A7-17E80BE2D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04" y="2778404"/>
            <a:ext cx="7772400" cy="2553143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7CA696-8C3B-8584-A4C0-CDAEC7584003}"/>
              </a:ext>
            </a:extLst>
          </p:cNvPr>
          <p:cNvSpPr/>
          <p:nvPr/>
        </p:nvSpPr>
        <p:spPr>
          <a:xfrm>
            <a:off x="802104" y="4417017"/>
            <a:ext cx="7659971" cy="34096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B757B-75ED-1001-9994-7EBC7BD63716}"/>
                  </a:ext>
                </a:extLst>
              </p:cNvPr>
              <p:cNvSpPr txBox="1"/>
              <p:nvPr/>
            </p:nvSpPr>
            <p:spPr>
              <a:xfrm>
                <a:off x="802104" y="5546990"/>
                <a:ext cx="8062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Thus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B757B-75ED-1001-9994-7EBC7BD6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04" y="5546990"/>
                <a:ext cx="8062927" cy="430887"/>
              </a:xfrm>
              <a:prstGeom prst="rect">
                <a:avLst/>
              </a:prstGeom>
              <a:blipFill>
                <a:blip r:embed="rId5"/>
                <a:stretch>
                  <a:fillRect l="-945" t="-857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5453-D509-9ADC-C845-96949B6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D7A52-0CED-D7D1-01CD-40B34601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75A56-A917-D944-86EB-86C6E60CBE0B}"/>
              </a:ext>
            </a:extLst>
          </p:cNvPr>
          <p:cNvSpPr txBox="1"/>
          <p:nvPr/>
        </p:nvSpPr>
        <p:spPr>
          <a:xfrm>
            <a:off x="1143000" y="1766174"/>
            <a:ext cx="5626768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200" b="1" i="1" dirty="0"/>
              <a:t>(b) KB </a:t>
            </a:r>
            <a:r>
              <a:rPr lang="en-SG" sz="2200" b="1" dirty="0"/>
              <a:t>=(</a:t>
            </a:r>
            <a:r>
              <a:rPr lang="en-SG" sz="2200" b="1" i="1" dirty="0"/>
              <a:t>x</a:t>
            </a:r>
            <a:r>
              <a:rPr lang="en-SG" sz="2200" b="1" baseline="-25000" dirty="0"/>
              <a:t>1 </a:t>
            </a:r>
            <a:r>
              <a:rPr lang="en-SG" sz="2200" b="1" dirty="0"/>
              <a:t>∨ </a:t>
            </a:r>
            <a:r>
              <a:rPr lang="en-SG" sz="2200" b="1" i="1" dirty="0"/>
              <a:t>x</a:t>
            </a:r>
            <a:r>
              <a:rPr lang="en-SG" sz="2200" b="1" baseline="-25000" dirty="0"/>
              <a:t>3</a:t>
            </a:r>
            <a:r>
              <a:rPr lang="en-SG" sz="2200" b="1" dirty="0"/>
              <a:t>) ∧ (</a:t>
            </a:r>
            <a:r>
              <a:rPr lang="en-SG" sz="2200" b="1" i="1" dirty="0"/>
              <a:t>x</a:t>
            </a:r>
            <a:r>
              <a:rPr lang="en-SG" sz="2200" b="1" baseline="-25000" dirty="0"/>
              <a:t>1 </a:t>
            </a:r>
            <a:r>
              <a:rPr lang="en-SG" sz="2200" b="1" dirty="0"/>
              <a:t>⇒ ¬</a:t>
            </a:r>
            <a:r>
              <a:rPr lang="en-SG" sz="2200" b="1" i="1" dirty="0"/>
              <a:t>x</a:t>
            </a:r>
            <a:r>
              <a:rPr lang="en-SG" sz="2200" b="1" baseline="-25000" dirty="0"/>
              <a:t>2</a:t>
            </a:r>
            <a:r>
              <a:rPr lang="en-SG" sz="2200" b="1" dirty="0"/>
              <a:t>), </a:t>
            </a:r>
            <a:r>
              <a:rPr lang="en-SG" sz="2200" b="1" i="1" dirty="0"/>
              <a:t>α </a:t>
            </a:r>
            <a:r>
              <a:rPr lang="en-SG" sz="2200" b="1" dirty="0"/>
              <a:t>=¬</a:t>
            </a:r>
            <a:r>
              <a:rPr lang="en-SG" sz="2200" b="1" i="1" dirty="0"/>
              <a:t>x</a:t>
            </a:r>
            <a:r>
              <a:rPr lang="en-SG" sz="2200" b="1" baseline="-25000" dirty="0"/>
              <a:t>2</a:t>
            </a:r>
            <a:endParaRPr lang="en-SG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D6BFB-4D63-A7FE-8415-D3E77911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60" y="2313159"/>
            <a:ext cx="7708900" cy="2971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AE7058-2E63-6675-7551-9CD07956F8B1}"/>
              </a:ext>
            </a:extLst>
          </p:cNvPr>
          <p:cNvSpPr/>
          <p:nvPr/>
        </p:nvSpPr>
        <p:spPr>
          <a:xfrm>
            <a:off x="1028960" y="3583449"/>
            <a:ext cx="7659971" cy="34096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0FB4B1-858D-B541-DD8D-1FF1CC286D85}"/>
                  </a:ext>
                </a:extLst>
              </p:cNvPr>
              <p:cNvSpPr txBox="1"/>
              <p:nvPr/>
            </p:nvSpPr>
            <p:spPr>
              <a:xfrm>
                <a:off x="1143000" y="5534345"/>
                <a:ext cx="8062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Thus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0FB4B1-858D-B541-DD8D-1FF1CC28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534345"/>
                <a:ext cx="8062927" cy="430887"/>
              </a:xfrm>
              <a:prstGeom prst="rect">
                <a:avLst/>
              </a:prstGeom>
              <a:blipFill>
                <a:blip r:embed="rId3"/>
                <a:stretch>
                  <a:fillRect l="-945" t="-857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0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336-0C2E-7346-588B-2F52A9BA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D31-392A-0436-36FB-5A2B47A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3DDCE-B68D-27F5-4F16-261D85E8AB63}"/>
              </a:ext>
            </a:extLst>
          </p:cNvPr>
          <p:cNvSpPr txBox="1"/>
          <p:nvPr/>
        </p:nvSpPr>
        <p:spPr>
          <a:xfrm>
            <a:off x="1142999" y="1766174"/>
            <a:ext cx="9332259" cy="2424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SG" sz="2200" b="1" dirty="0"/>
              <a:t>∀</a:t>
            </a:r>
            <a:r>
              <a:rPr lang="en-SG" sz="2200" b="1" i="1" dirty="0" err="1"/>
              <a:t>x</a:t>
            </a:r>
            <a:r>
              <a:rPr lang="en-SG" sz="2200" b="1" dirty="0" err="1"/>
              <a:t>∃</a:t>
            </a:r>
            <a:r>
              <a:rPr lang="en-SG" sz="2200" b="1" i="1" dirty="0" err="1"/>
              <a:t>y</a:t>
            </a:r>
            <a:r>
              <a:rPr lang="en-SG" sz="2200" b="1" i="1" dirty="0"/>
              <a:t> </a:t>
            </a:r>
            <a:r>
              <a:rPr lang="en-SG" sz="2200" b="1" dirty="0"/>
              <a:t> 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b="1" dirty="0"/>
              <a:t>(b) ∃</a:t>
            </a:r>
            <a:r>
              <a:rPr lang="en-SG" sz="2200" b="1" i="1" dirty="0"/>
              <a:t>y </a:t>
            </a:r>
            <a:r>
              <a:rPr lang="en-SG" sz="2200" b="1" dirty="0"/>
              <a:t>∀</a:t>
            </a:r>
            <a:r>
              <a:rPr lang="en-SG" sz="2200" b="1" i="1" dirty="0"/>
              <a:t>x </a:t>
            </a:r>
            <a:r>
              <a:rPr lang="en-SG" sz="2200" b="1" dirty="0"/>
              <a:t>(</a:t>
            </a:r>
            <a:r>
              <a:rPr lang="en-SG" sz="2200" b="1" i="1" dirty="0"/>
              <a:t>x </a:t>
            </a:r>
            <a:r>
              <a:rPr lang="en-SG" sz="2200" b="1" dirty="0"/>
              <a:t>≥ </a:t>
            </a:r>
            <a:r>
              <a:rPr lang="en-SG" sz="2200" b="1" i="1" dirty="0"/>
              <a:t>y</a:t>
            </a:r>
            <a:r>
              <a:rPr lang="en-SG" sz="2200" b="1" dirty="0"/>
              <a:t>)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r>
              <a:rPr lang="en-SG" sz="2200" dirty="0"/>
              <a:t>(</a:t>
            </a:r>
            <a:r>
              <a:rPr lang="en-SG" sz="2200" dirty="0" err="1"/>
              <a:t>i</a:t>
            </a:r>
            <a:r>
              <a:rPr lang="en-SG" sz="2200" dirty="0"/>
              <a:t>) Assume that the variables range over all the natural numbers 0</a:t>
            </a:r>
            <a:r>
              <a:rPr lang="en-SG" sz="2200" i="1" dirty="0"/>
              <a:t>,</a:t>
            </a:r>
            <a:r>
              <a:rPr lang="en-SG" sz="2200" dirty="0"/>
              <a:t>1</a:t>
            </a:r>
            <a:r>
              <a:rPr lang="en-SG" sz="2200" i="1" dirty="0"/>
              <a:t>,</a:t>
            </a:r>
            <a:r>
              <a:rPr lang="en-SG" sz="2200" dirty="0"/>
              <a:t>2</a:t>
            </a:r>
            <a:r>
              <a:rPr lang="en-SG" sz="2200" i="1" dirty="0"/>
              <a:t>,... </a:t>
            </a:r>
            <a:r>
              <a:rPr lang="en-SG" sz="2200" dirty="0"/>
              <a:t>and that the “≥” predicate means “is greater than or equal to”. Under this interpretation, translate (a) and (b) into English.</a:t>
            </a:r>
          </a:p>
          <a:p>
            <a:pPr algn="just" fontAlgn="base">
              <a:lnSpc>
                <a:spcPct val="112000"/>
              </a:lnSpc>
              <a:spcAft>
                <a:spcPts val="150"/>
              </a:spcAft>
              <a:buClr>
                <a:srgbClr val="000000"/>
              </a:buClr>
              <a:buSzPts val="1200"/>
            </a:pPr>
            <a:endParaRPr lang="en-SG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6589D-0F49-B265-7756-F35B1472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4376270"/>
            <a:ext cx="9339079" cy="14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2371</TotalTime>
  <Words>893</Words>
  <Application>Microsoft Macintosh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</vt:lpstr>
      <vt:lpstr>Cambria Math</vt:lpstr>
      <vt:lpstr>Corbel</vt:lpstr>
      <vt:lpstr>Basis</vt:lpstr>
      <vt:lpstr>IT5005 Tutorial #3</vt:lpstr>
      <vt:lpstr>Question 1</vt:lpstr>
      <vt:lpstr>Question 1</vt:lpstr>
      <vt:lpstr>Question 1</vt:lpstr>
      <vt:lpstr>Question 1</vt:lpstr>
      <vt:lpstr>Question 1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Tut9</dc:title>
  <dc:creator>Biao Wu</dc:creator>
  <cp:lastModifiedBy>Tan Keng Yan, Colin</cp:lastModifiedBy>
  <cp:revision>423</cp:revision>
  <cp:lastPrinted>2020-04-01T05:50:33Z</cp:lastPrinted>
  <dcterms:created xsi:type="dcterms:W3CDTF">2020-03-29T08:20:19Z</dcterms:created>
  <dcterms:modified xsi:type="dcterms:W3CDTF">2023-02-15T09:06:35Z</dcterms:modified>
</cp:coreProperties>
</file>